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366" r:id="rId3"/>
    <p:sldId id="367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1054" r:id="rId12"/>
    <p:sldId id="1055" r:id="rId13"/>
    <p:sldId id="1056" r:id="rId14"/>
    <p:sldId id="1057" r:id="rId15"/>
    <p:sldId id="1058" r:id="rId16"/>
    <p:sldId id="1059" r:id="rId17"/>
    <p:sldId id="106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38" autoAdjust="0"/>
  </p:normalViewPr>
  <p:slideViewPr>
    <p:cSldViewPr>
      <p:cViewPr varScale="1">
        <p:scale>
          <a:sx n="106" d="100"/>
          <a:sy n="106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2:42:5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4720 0 0,'0'0'208'0'0,"0"0"48"0"0,0 0-256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2:57:0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6216 0 0,'-16'7'272'0'0,"16"-7"64"0"0,0 0-272 0 0,0 0-64 0 0,-7 7 0 0 0,-1-4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2:57:08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6912 0 0,'0'0'304'0'0,"-4"0"64"0"0,-1 0-296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3:00:1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12896 0 0,'0'0'576'0'0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3:00:5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18223 0 0,'0'0'808'0'0,"0"0"168"0"0,0 0-784 0 0,0 0-192 0 0,0 0 0 0 0,0 0-5359 0 0,8-3-1113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3:01:5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4232 0 0,'0'0'191'0'0,"0"0"53"0"0,0 0 118 0 0,0 0 50 0 0,0 0 11 0 0,1-1-43 0 0,9-11-21 0 0,-7 6-314 0 0,1 1-1 0 0,0 0 0 0 0,-1 0 0 0 0,2 0 1 0 0,6-6-1 0 0,-10 10-137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3:04:2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3224 0 0,'0'0'288'0'0,"0"0"-288"0"0,0 0 0 0 0,0 0 0 0 0,0 0 104 0 0,0 0-32 0 0,0 0-8 0 0,0 0-1056 0 0,0 0-208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3:11:21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 5528 0 0,'-18'-3'240'0'0,"18"3"56"0"0,0 0-232 0 0,0 0-64 0 0,-13 0 0 0 0,13 0 0 0 0,0 0 216 0 0,0 0 32 0 0,0 0 8 0 0,0 0 0 0 0,0 0-256 0 0,0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3:11:36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15 8752 0 0,'0'0'384'0'0,"-11"-5"88"0"0,2 3-376 0 0,9 2-96 0 0,0-8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3:12:08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66 8288 0 0,'-23'0'736'0'0,"15"-3"-584"0"0,0-1-152 0 0,-3 4 0 0 0,0-6-120 0 0,6 2-48 0 0,5 4-16 0 0,0 0 0 0 0,-8-7 8 0 0,5-3 0 0 0,3 3 0 0 0,3-6-1976 0 0,10 2-400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3:21:35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0 5984 0 0,'-23'17'536'0'0,"11"-3"-432"0"0,1-1-104 0 0,-5 9 0 0 0,1 2 64 0 0,-1-4-64 0 0,2 0 88 0 0,1-2-88 0 0,2-1 0 0 0,-1 0 0 0 0,1-7 0 0 0,4 0 0 0 0,-5-3 0 0 0,0-4 0 0 0,5 4 0 0 0,-1-4-1824 0 0,4-6-336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2:51:14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3024 0 0,'36'-20'128'0'0,"-18"10"32"0"0,2-1-160 0 0,3 5 0 0 0,4-5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3:22:58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1840 0 0,'18'-15'80'0'0,"-9"13"16"0"0,-2-3-96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02:46:1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71 10512 0 0,'0'0'1024'0'0,"-4"-2"-912"0"0,0-6-112 0 0,-3 8 1472 0 0,11-7-1904 0 0,-1-3 144 0 0,5 3-8 0 0,4-3-392 0 0,3 3-80 0 0,-3-3-8 0 0,3 0-8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02:46:31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5728 0 0,'0'0'600'0'0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02:46:31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8752 0 0,'0'0'936'0'0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5T02:46:31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10 11288 0 0,'0'0'1176'0'0,"-11"0"-1112"0"0,22-10-64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2:56:41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 1840 0 0,'0'0'160'0'0,"-7"0"-160"0"0,-2-4 0 0 0,7 4 0 0 0,-11 0 1576 0 0,13 0 280 0 0,0 0 64 0 0,0 0 0 0 0,0 0-1544 0 0,0 0-312 0 0,0 0-64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2:56:4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1840 0 0,'0'0'80'0'0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19T02:57:06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 6912 0 0,'0'0'528'0'0,"-22"0"3200"0"0,22 0-3335 0 0,0 0 14 0 0,-4-2 280 0 0,3 1-3616 0 0,1 1-1237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88220-7373-44A2-B2F0-70F7AA62C151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04822-FDF2-409A-80FF-EF581C962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1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B4DC-D2E3-4103-AEFF-A2333D79BF3A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0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50CB-B6F2-4315-8470-52290FD11A32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83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0D64-6E42-4E27-81B9-34F8B8D6C734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47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6FEE-776A-472F-8CD9-DF9471FEEC9B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01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CA01-1D0E-4A16-AD42-1C8D2B3D7028}" type="datetime1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80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575D-8AC1-4D37-8CCA-3320E0009393}" type="datetime1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09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F6E5-D6C4-48DE-B405-0E47EE165AB2}" type="datetime1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70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F0913-0CC9-4085-BE05-CD9DE64C81B8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7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0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5407-7EC7-4CA5-B67C-77028561E93F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5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FA51-9F8E-431B-9343-A0CB7AC532DC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73C0-4E73-41FA-9F0E-E1718ADE8FEE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5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3AB8-D708-4484-8FE8-37D115765F19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2CB3-0CCF-49F8-B1A1-EE2006F1FF8E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86BA5-45EF-425C-8007-3E5C51244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9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4" Type="http://schemas.openxmlformats.org/officeDocument/2006/relationships/customXml" Target="../ink/ink18.xml"/><Relationship Id="rId33" Type="http://schemas.openxmlformats.org/officeDocument/2006/relationships/image" Target="../media/image1854.png"/><Relationship Id="rId2" Type="http://schemas.openxmlformats.org/officeDocument/2006/relationships/customXml" Target="../ink/ink16.xml"/><Relationship Id="rId29" Type="http://schemas.openxmlformats.org/officeDocument/2006/relationships/image" Target="../media/image1852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856.png"/><Relationship Id="rId30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7" Type="http://schemas.openxmlformats.org/officeDocument/2006/relationships/image" Target="../media/image2040.png"/><Relationship Id="rId2" Type="http://schemas.openxmlformats.org/officeDocument/2006/relationships/customXml" Target="../ink/ink19.xml"/><Relationship Id="rId111" Type="http://schemas.openxmlformats.org/officeDocument/2006/relationships/image" Target="../media/image209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158" Type="http://schemas.openxmlformats.org/officeDocument/2006/relationships/image" Target="../media/image13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10" Type="http://schemas.openxmlformats.org/officeDocument/2006/relationships/image" Target="../media/image148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071.png"/><Relationship Id="rId38" Type="http://schemas.openxmlformats.org/officeDocument/2006/relationships/customXml" Target="../ink/ink4.xml"/><Relationship Id="rId2" Type="http://schemas.openxmlformats.org/officeDocument/2006/relationships/customXml" Target="../ink/ink3.xml"/><Relationship Id="rId54" Type="http://schemas.openxmlformats.org/officeDocument/2006/relationships/image" Target="../media/image1161.png"/><Relationship Id="rId1" Type="http://schemas.openxmlformats.org/officeDocument/2006/relationships/slideLayout" Target="../slideLayouts/slideLayout13.xml"/><Relationship Id="rId37" Type="http://schemas.openxmlformats.org/officeDocument/2006/relationships/image" Target="../media/image1154.png"/><Relationship Id="rId53" Type="http://schemas.openxmlformats.org/officeDocument/2006/relationships/customXml" Target="../ink/ink6.xml"/><Relationship Id="rId52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4.png"/><Relationship Id="rId21" Type="http://schemas.openxmlformats.org/officeDocument/2006/relationships/image" Target="../media/image1602.png"/><Relationship Id="rId12" Type="http://schemas.openxmlformats.org/officeDocument/2006/relationships/customXml" Target="../ink/ink9.xml"/><Relationship Id="rId2" Type="http://schemas.openxmlformats.org/officeDocument/2006/relationships/customXml" Target="../ink/ink7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7.xml"/><Relationship Id="rId11" Type="http://schemas.openxmlformats.org/officeDocument/2006/relationships/image" Target="../media/image1324.png"/><Relationship Id="rId23" Type="http://schemas.openxmlformats.org/officeDocument/2006/relationships/image" Target="../media/image1603.png"/><Relationship Id="rId19" Type="http://schemas.openxmlformats.org/officeDocument/2006/relationships/image" Target="../media/image1601.png"/><Relationship Id="rId4" Type="http://schemas.openxmlformats.org/officeDocument/2006/relationships/customXml" Target="../ink/ink8.xml"/><Relationship Id="rId22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4.png"/><Relationship Id="rId2" Type="http://schemas.openxmlformats.org/officeDocument/2006/relationships/customXml" Target="../ink/ink12.xml"/><Relationship Id="rId41" Type="http://schemas.openxmlformats.org/officeDocument/2006/relationships/image" Target="../media/image1714.png"/><Relationship Id="rId1" Type="http://schemas.openxmlformats.org/officeDocument/2006/relationships/slideLayout" Target="../slideLayouts/slideLayout17.xml"/><Relationship Id="rId1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7.xml"/><Relationship Id="rId123" Type="http://schemas.openxmlformats.org/officeDocument/2006/relationships/image" Target="../media/image1324.png"/><Relationship Id="rId10" Type="http://schemas.openxmlformats.org/officeDocument/2006/relationships/customXml" Target="../ink/ink15.xml"/><Relationship Id="rId9" Type="http://schemas.openxmlformats.org/officeDocument/2006/relationships/image" Target="../media/image17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4825"/>
            <a:ext cx="7772400" cy="1654175"/>
          </a:xfrm>
          <a:solidFill>
            <a:srgbClr val="CCECFF"/>
          </a:solidFill>
          <a:ln w="12700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/>
              <a:t>Divide and Conquer</a:t>
            </a:r>
            <a:br>
              <a:rPr lang="en-US"/>
            </a:br>
            <a:r>
              <a:rPr lang="en-US"/>
              <a:t>(Merge Sort)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5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The Master Method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76313"/>
            <a:ext cx="8458200" cy="5119687"/>
          </a:xfrm>
        </p:spPr>
        <p:txBody>
          <a:bodyPr/>
          <a:lstStyle/>
          <a:p>
            <a:r>
              <a:rPr lang="en-US" dirty="0"/>
              <a:t>Based on the </a:t>
            </a:r>
            <a:r>
              <a:rPr lang="en-US" dirty="0">
                <a:solidFill>
                  <a:srgbClr val="CC3300"/>
                </a:solidFill>
              </a:rPr>
              <a:t>Master theorem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CC3300"/>
                </a:solidFill>
              </a:rPr>
              <a:t>“Cookbook”</a:t>
            </a:r>
            <a:r>
              <a:rPr lang="en-US" dirty="0"/>
              <a:t> approach for solving recurrences of the form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    </a:t>
            </a:r>
            <a:r>
              <a:rPr lang="en-US" i="1" dirty="0">
                <a:solidFill>
                  <a:schemeClr val="hlink"/>
                </a:solidFill>
              </a:rPr>
              <a:t>T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n</a:t>
            </a:r>
            <a:r>
              <a:rPr lang="en-US" dirty="0">
                <a:solidFill>
                  <a:schemeClr val="hlink"/>
                </a:solidFill>
              </a:rPr>
              <a:t>) = </a:t>
            </a:r>
            <a:r>
              <a:rPr lang="en-US" i="1" dirty="0" err="1">
                <a:solidFill>
                  <a:schemeClr val="hlink"/>
                </a:solidFill>
              </a:rPr>
              <a:t>aT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n</a:t>
            </a:r>
            <a:r>
              <a:rPr lang="en-US" dirty="0">
                <a:solidFill>
                  <a:schemeClr val="hlink"/>
                </a:solidFill>
              </a:rPr>
              <a:t>/</a:t>
            </a:r>
            <a:r>
              <a:rPr lang="en-US" i="1" dirty="0">
                <a:solidFill>
                  <a:schemeClr val="hlink"/>
                </a:solidFill>
              </a:rPr>
              <a:t>b</a:t>
            </a:r>
            <a:r>
              <a:rPr lang="en-US" dirty="0">
                <a:solidFill>
                  <a:schemeClr val="hlink"/>
                </a:solidFill>
              </a:rPr>
              <a:t>) + </a:t>
            </a:r>
            <a:r>
              <a:rPr lang="en-US" i="1" dirty="0">
                <a:solidFill>
                  <a:schemeClr val="hlink"/>
                </a:solidFill>
              </a:rPr>
              <a:t>f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n</a:t>
            </a:r>
            <a:r>
              <a:rPr lang="en-US" dirty="0">
                <a:solidFill>
                  <a:schemeClr val="hlink"/>
                </a:solidFill>
              </a:rPr>
              <a:t>)</a:t>
            </a:r>
          </a:p>
          <a:p>
            <a:pPr lvl="2"/>
            <a:r>
              <a:rPr lang="en-US" i="1" dirty="0"/>
              <a:t>a </a:t>
            </a:r>
            <a:r>
              <a:rPr lang="en-US" dirty="0">
                <a:sym typeface="Symbol" pitchFamily="18" charset="2"/>
              </a:rPr>
              <a:t> 1, 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&gt; 1 are constants.</a:t>
            </a:r>
          </a:p>
          <a:p>
            <a:pPr lvl="2"/>
            <a:r>
              <a:rPr lang="en-US" i="1" dirty="0">
                <a:sym typeface="Symbol" pitchFamily="18" charset="2"/>
              </a:rPr>
              <a:t>f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 is asymptotically positive.</a:t>
            </a:r>
          </a:p>
          <a:p>
            <a:pPr lvl="2"/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/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may not be an integer, but we ignore floors and ceilings. </a:t>
            </a:r>
            <a:endParaRPr lang="en-US" u="sng" dirty="0">
              <a:solidFill>
                <a:schemeClr val="hlink"/>
              </a:solidFill>
              <a:sym typeface="Symbol" pitchFamily="18" charset="2"/>
            </a:endParaRPr>
          </a:p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Requires memorization of three cases.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10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12775" y="1084263"/>
            <a:ext cx="821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76200" y="1044575"/>
            <a:ext cx="8950325" cy="40036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Theorem 4.1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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&gt; 1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be constants, 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be a 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and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be defined on nonnegative integers by the recurrence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=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where we can replace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by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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 or 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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can be bounded asymptotically in three cases: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=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</a:t>
            </a:r>
            <a:r>
              <a:rPr kumimoji="0" lang="en-US" sz="16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–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for some constant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 &gt; 0, then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(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</a:t>
            </a:r>
            <a:r>
              <a:rPr kumimoji="0" lang="en-US" sz="16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</a:t>
            </a:r>
            <a:r>
              <a:rPr kumimoji="0" lang="en-US" sz="16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then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(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</a:t>
            </a:r>
            <a:r>
              <a:rPr kumimoji="0" lang="en-US" sz="16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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</a:t>
            </a:r>
            <a:r>
              <a:rPr kumimoji="0" lang="en-US" sz="16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for some constant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 &gt; 0,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	and if, for some constant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&lt; 1 and all sufficiently large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	we have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·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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c 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then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.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855663" y="5675313"/>
            <a:ext cx="719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We’ll return to recurrences as we need them…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3A4F993-FE27-498A-B75D-BC1B841A8BE9}"/>
                  </a:ext>
                </a:extLst>
              </p14:cNvPr>
              <p14:cNvContentPartPr/>
              <p14:nvPr/>
            </p14:nvContentPartPr>
            <p14:xfrm>
              <a:off x="1257633" y="1730803"/>
              <a:ext cx="11520" cy="1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A4F993-FE27-498A-B75D-BC1B841A8B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48993" y="1721803"/>
                <a:ext cx="291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D1DB82DE-B153-4372-BF79-4F3FBAD06861}"/>
                  </a:ext>
                </a:extLst>
              </p14:cNvPr>
              <p14:cNvContentPartPr/>
              <p14:nvPr/>
            </p14:nvContentPartPr>
            <p14:xfrm>
              <a:off x="248913" y="4306603"/>
              <a:ext cx="7560" cy="5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1DB82DE-B153-4372-BF79-4F3FBAD068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9913" y="4297603"/>
                <a:ext cx="252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FE8BC29E-BA5B-4750-925D-8E0363E33BA1}"/>
                  </a:ext>
                </a:extLst>
              </p14:cNvPr>
              <p14:cNvContentPartPr/>
              <p14:nvPr/>
            </p14:nvContentPartPr>
            <p14:xfrm>
              <a:off x="1101393" y="4119043"/>
              <a:ext cx="28080" cy="23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8BC29E-BA5B-4750-925D-8E0363E33B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92753" y="4110403"/>
                <a:ext cx="4572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51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025C78-090E-4532-971B-FB04189E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19C0405-253E-4D29-B784-0D49BFDFEFBE}"/>
              </a:ext>
            </a:extLst>
          </p:cNvPr>
          <p:cNvSpPr txBox="1">
            <a:spLocks/>
          </p:cNvSpPr>
          <p:nvPr/>
        </p:nvSpPr>
        <p:spPr>
          <a:xfrm>
            <a:off x="457200" y="13855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The Master Theorem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7198526-FD2F-49A8-B99F-27A0528E286D}"/>
              </a:ext>
            </a:extLst>
          </p:cNvPr>
          <p:cNvSpPr txBox="1">
            <a:spLocks/>
          </p:cNvSpPr>
          <p:nvPr/>
        </p:nvSpPr>
        <p:spPr>
          <a:xfrm>
            <a:off x="609600" y="114458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are comparing the function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the function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4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2400" b="1" i="1" u="none" strike="noStrike" kern="1200" cap="none" spc="0" normalizeH="0" baseline="3000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1: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4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some constant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 &gt; 0, then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 = (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4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function </a:t>
            </a:r>
            <a:r>
              <a:rPr kumimoji="0" 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2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2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1" i="1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larger.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3: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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0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some constant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 &gt; 0,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and if, for some constant c &lt; 1 and all sufficiently large n,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           we have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a·f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(n/b)  c f(n),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then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T(n) = (f(n)).</a:t>
            </a: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function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200" b="1" i="1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larger.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2: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4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then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 = (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4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functions are the same size, multiply by a logarithmic factor.</a:t>
            </a:r>
          </a:p>
          <a:p>
            <a:pPr marL="91440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32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The Master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Some technicalities:</a:t>
            </a:r>
          </a:p>
          <a:p>
            <a:pPr marL="0" indent="0">
              <a:buNone/>
            </a:pPr>
            <a:r>
              <a:rPr lang="en-US" sz="2400" u="sng" dirty="0"/>
              <a:t>Case 1: </a:t>
            </a:r>
            <a:r>
              <a:rPr lang="en-US" sz="2400" dirty="0"/>
              <a:t>If  </a:t>
            </a:r>
            <a:r>
              <a:rPr lang="en-US" sz="2400" b="1" i="1" dirty="0">
                <a:solidFill>
                  <a:srgbClr val="339933"/>
                </a:solidFill>
              </a:rPr>
              <a:t>f</a:t>
            </a:r>
            <a:r>
              <a:rPr lang="en-US" sz="2400" b="1" dirty="0">
                <a:solidFill>
                  <a:srgbClr val="339933"/>
                </a:solidFill>
              </a:rPr>
              <a:t>(</a:t>
            </a:r>
            <a:r>
              <a:rPr lang="en-US" sz="2400" b="1" i="1" dirty="0">
                <a:solidFill>
                  <a:srgbClr val="339933"/>
                </a:solidFill>
              </a:rPr>
              <a:t>n</a:t>
            </a:r>
            <a:r>
              <a:rPr lang="en-US" sz="2400" b="1" dirty="0">
                <a:solidFill>
                  <a:srgbClr val="339933"/>
                </a:solidFill>
              </a:rPr>
              <a:t>) = </a:t>
            </a:r>
            <a:r>
              <a:rPr lang="en-US" sz="2400" b="1" i="1" dirty="0">
                <a:solidFill>
                  <a:srgbClr val="339933"/>
                </a:solidFill>
              </a:rPr>
              <a:t>O</a:t>
            </a:r>
            <a:r>
              <a:rPr lang="en-US" sz="2400" b="1" dirty="0">
                <a:solidFill>
                  <a:srgbClr val="339933"/>
                </a:solidFill>
              </a:rPr>
              <a:t>(</a:t>
            </a:r>
            <a:r>
              <a:rPr lang="en-US" sz="2400" b="1" i="1" dirty="0" err="1">
                <a:solidFill>
                  <a:srgbClr val="339933"/>
                </a:solidFill>
              </a:rPr>
              <a:t>n</a:t>
            </a:r>
            <a:r>
              <a:rPr lang="en-US" sz="2400" b="1" baseline="30000" dirty="0" err="1">
                <a:solidFill>
                  <a:srgbClr val="339933"/>
                </a:solidFill>
              </a:rPr>
              <a:t>log</a:t>
            </a:r>
            <a:r>
              <a:rPr lang="en-US" sz="2400" b="1" i="1" baseline="20000" dirty="0" err="1">
                <a:solidFill>
                  <a:srgbClr val="339933"/>
                </a:solidFill>
              </a:rPr>
              <a:t>b</a:t>
            </a:r>
            <a:r>
              <a:rPr lang="en-US" sz="2400" b="1" i="1" baseline="30000" dirty="0" err="1">
                <a:solidFill>
                  <a:srgbClr val="339933"/>
                </a:solidFill>
              </a:rPr>
              <a:t>a</a:t>
            </a:r>
            <a:r>
              <a:rPr lang="en-US" sz="2400" b="1" baseline="30000" dirty="0">
                <a:solidFill>
                  <a:srgbClr val="339933"/>
                </a:solidFill>
              </a:rPr>
              <a:t>–</a:t>
            </a:r>
            <a:r>
              <a:rPr lang="en-US" sz="2400" b="1" baseline="30000" dirty="0">
                <a:solidFill>
                  <a:srgbClr val="339933"/>
                </a:solidFill>
                <a:sym typeface="Symbol" pitchFamily="18" charset="2"/>
              </a:rPr>
              <a:t></a:t>
            </a:r>
            <a:r>
              <a:rPr lang="en-US" sz="2400" b="1" dirty="0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 for some constant </a:t>
            </a:r>
            <a:r>
              <a:rPr lang="en-US" sz="2400" dirty="0">
                <a:sym typeface="Symbol" pitchFamily="18" charset="2"/>
              </a:rPr>
              <a:t> &gt; 0, then </a:t>
            </a:r>
            <a:r>
              <a:rPr lang="en-US" sz="2400" b="1" i="1" dirty="0">
                <a:solidFill>
                  <a:srgbClr val="339933"/>
                </a:solidFill>
                <a:sym typeface="Symbol" pitchFamily="18" charset="2"/>
              </a:rPr>
              <a:t>T</a:t>
            </a:r>
            <a:r>
              <a:rPr lang="en-US" sz="2400" b="1" dirty="0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sz="2400" b="1" i="1" dirty="0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sz="2400" b="1" dirty="0">
                <a:solidFill>
                  <a:srgbClr val="339933"/>
                </a:solidFill>
                <a:sym typeface="Symbol" pitchFamily="18" charset="2"/>
              </a:rPr>
              <a:t>) = (</a:t>
            </a:r>
            <a:r>
              <a:rPr lang="en-US" sz="2400" b="1" i="1" dirty="0" err="1">
                <a:solidFill>
                  <a:srgbClr val="339933"/>
                </a:solidFill>
              </a:rPr>
              <a:t>n</a:t>
            </a:r>
            <a:r>
              <a:rPr lang="en-US" sz="2400" b="1" baseline="30000" dirty="0" err="1">
                <a:solidFill>
                  <a:srgbClr val="339933"/>
                </a:solidFill>
              </a:rPr>
              <a:t>log</a:t>
            </a:r>
            <a:r>
              <a:rPr lang="en-US" sz="2400" b="1" i="1" baseline="20000" dirty="0" err="1">
                <a:solidFill>
                  <a:srgbClr val="339933"/>
                </a:solidFill>
              </a:rPr>
              <a:t>b</a:t>
            </a:r>
            <a:r>
              <a:rPr lang="en-US" sz="2400" b="1" i="1" baseline="30000" dirty="0" err="1">
                <a:solidFill>
                  <a:srgbClr val="339933"/>
                </a:solidFill>
              </a:rPr>
              <a:t>a</a:t>
            </a:r>
            <a:r>
              <a:rPr lang="en-US" sz="2400" b="1" dirty="0">
                <a:solidFill>
                  <a:srgbClr val="339933"/>
                </a:solidFill>
              </a:rPr>
              <a:t>)</a:t>
            </a:r>
            <a:r>
              <a:rPr lang="en-US" sz="2400" dirty="0"/>
              <a:t>.</a:t>
            </a:r>
          </a:p>
          <a:p>
            <a:pPr lvl="1" indent="-342900"/>
            <a:r>
              <a:rPr lang="en-US" sz="2200" b="1" i="1" dirty="0">
                <a:solidFill>
                  <a:srgbClr val="339933"/>
                </a:solidFill>
              </a:rPr>
              <a:t>f</a:t>
            </a:r>
            <a:r>
              <a:rPr lang="en-US" sz="2200" b="1" dirty="0">
                <a:solidFill>
                  <a:srgbClr val="339933"/>
                </a:solidFill>
              </a:rPr>
              <a:t>(</a:t>
            </a:r>
            <a:r>
              <a:rPr lang="en-US" sz="2200" b="1" i="1" dirty="0">
                <a:solidFill>
                  <a:srgbClr val="339933"/>
                </a:solidFill>
              </a:rPr>
              <a:t>n</a:t>
            </a:r>
            <a:r>
              <a:rPr lang="en-US" sz="2200" b="1" dirty="0">
                <a:solidFill>
                  <a:srgbClr val="339933"/>
                </a:solidFill>
              </a:rPr>
              <a:t>)</a:t>
            </a:r>
            <a:r>
              <a:rPr lang="en-US" sz="2200" dirty="0"/>
              <a:t> must be </a:t>
            </a:r>
            <a:r>
              <a:rPr lang="en-US" sz="2200" dirty="0" err="1"/>
              <a:t>polynomially</a:t>
            </a:r>
            <a:r>
              <a:rPr lang="en-US" sz="2200" dirty="0"/>
              <a:t> smaller than </a:t>
            </a:r>
            <a:r>
              <a:rPr lang="en-US" sz="2200" b="1" i="1" dirty="0" err="1">
                <a:solidFill>
                  <a:srgbClr val="339933"/>
                </a:solidFill>
              </a:rPr>
              <a:t>n</a:t>
            </a:r>
            <a:r>
              <a:rPr lang="en-US" sz="2200" b="1" baseline="30000" dirty="0" err="1">
                <a:solidFill>
                  <a:srgbClr val="339933"/>
                </a:solidFill>
              </a:rPr>
              <a:t>log</a:t>
            </a:r>
            <a:r>
              <a:rPr lang="en-US" sz="2200" b="1" i="1" baseline="20000" dirty="0" err="1">
                <a:solidFill>
                  <a:srgbClr val="339933"/>
                </a:solidFill>
              </a:rPr>
              <a:t>b</a:t>
            </a:r>
            <a:r>
              <a:rPr lang="en-US" sz="2200" b="1" i="1" baseline="30000" dirty="0" err="1">
                <a:solidFill>
                  <a:srgbClr val="339933"/>
                </a:solidFill>
              </a:rPr>
              <a:t>a</a:t>
            </a:r>
            <a:r>
              <a:rPr lang="en-US" sz="2200" dirty="0"/>
              <a:t>. That is, </a:t>
            </a:r>
            <a:r>
              <a:rPr lang="en-US" sz="2200" b="1" i="1" dirty="0">
                <a:solidFill>
                  <a:srgbClr val="339933"/>
                </a:solidFill>
              </a:rPr>
              <a:t>f</a:t>
            </a:r>
            <a:r>
              <a:rPr lang="en-US" sz="2200" b="1" dirty="0">
                <a:solidFill>
                  <a:srgbClr val="339933"/>
                </a:solidFill>
              </a:rPr>
              <a:t>(</a:t>
            </a:r>
            <a:r>
              <a:rPr lang="en-US" sz="2200" b="1" i="1" dirty="0">
                <a:solidFill>
                  <a:srgbClr val="339933"/>
                </a:solidFill>
              </a:rPr>
              <a:t>n</a:t>
            </a:r>
            <a:r>
              <a:rPr lang="en-US" sz="2200" b="1" dirty="0">
                <a:solidFill>
                  <a:srgbClr val="339933"/>
                </a:solidFill>
              </a:rPr>
              <a:t>) </a:t>
            </a:r>
            <a:r>
              <a:rPr lang="en-US" sz="2200" dirty="0"/>
              <a:t>must be asymptotically smaller than </a:t>
            </a:r>
            <a:r>
              <a:rPr lang="en-US" sz="2200" b="1" i="1" dirty="0" err="1">
                <a:solidFill>
                  <a:srgbClr val="339933"/>
                </a:solidFill>
              </a:rPr>
              <a:t>n</a:t>
            </a:r>
            <a:r>
              <a:rPr lang="en-US" sz="2200" b="1" baseline="30000" dirty="0" err="1">
                <a:solidFill>
                  <a:srgbClr val="339933"/>
                </a:solidFill>
              </a:rPr>
              <a:t>log</a:t>
            </a:r>
            <a:r>
              <a:rPr lang="en-US" sz="2200" b="1" i="1" baseline="20000" dirty="0" err="1">
                <a:solidFill>
                  <a:srgbClr val="339933"/>
                </a:solidFill>
              </a:rPr>
              <a:t>b</a:t>
            </a:r>
            <a:r>
              <a:rPr lang="en-US" sz="2200" b="1" i="1" baseline="30000" dirty="0" err="1">
                <a:solidFill>
                  <a:srgbClr val="339933"/>
                </a:solidFill>
              </a:rPr>
              <a:t>a</a:t>
            </a:r>
            <a:r>
              <a:rPr lang="en-US" sz="2200" b="1" i="1" baseline="30000" dirty="0">
                <a:solidFill>
                  <a:srgbClr val="339933"/>
                </a:solidFill>
              </a:rPr>
              <a:t> </a:t>
            </a:r>
            <a:r>
              <a:rPr lang="en-US" sz="2200" dirty="0"/>
              <a:t>by a factor of </a:t>
            </a:r>
            <a:r>
              <a:rPr lang="en-US" sz="2200" b="1" i="1" dirty="0">
                <a:solidFill>
                  <a:srgbClr val="339933"/>
                </a:solidFill>
              </a:rPr>
              <a:t>n</a:t>
            </a:r>
            <a:r>
              <a:rPr lang="en-US" sz="2000" b="1" baseline="30000" dirty="0">
                <a:solidFill>
                  <a:srgbClr val="339933"/>
                </a:solidFill>
                <a:sym typeface="Symbol" pitchFamily="18" charset="2"/>
              </a:rPr>
              <a:t> 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400" u="sng" dirty="0"/>
              <a:t>Case 3: </a:t>
            </a:r>
            <a:r>
              <a:rPr lang="en-US" sz="2400" dirty="0"/>
              <a:t>If  </a:t>
            </a:r>
            <a:r>
              <a:rPr lang="en-US" sz="2400" b="1" i="1" dirty="0">
                <a:solidFill>
                  <a:srgbClr val="339933"/>
                </a:solidFill>
              </a:rPr>
              <a:t>f</a:t>
            </a:r>
            <a:r>
              <a:rPr lang="en-US" sz="2400" b="1" dirty="0">
                <a:solidFill>
                  <a:srgbClr val="339933"/>
                </a:solidFill>
              </a:rPr>
              <a:t>(</a:t>
            </a:r>
            <a:r>
              <a:rPr lang="en-US" sz="2400" b="1" i="1" dirty="0">
                <a:solidFill>
                  <a:srgbClr val="339933"/>
                </a:solidFill>
              </a:rPr>
              <a:t>n</a:t>
            </a:r>
            <a:r>
              <a:rPr lang="en-US" sz="2400" b="1" dirty="0">
                <a:solidFill>
                  <a:srgbClr val="339933"/>
                </a:solidFill>
              </a:rPr>
              <a:t>) = </a:t>
            </a:r>
            <a:r>
              <a:rPr lang="en-US" sz="2400" b="1" dirty="0">
                <a:solidFill>
                  <a:srgbClr val="339933"/>
                </a:solidFill>
                <a:sym typeface="Symbol" pitchFamily="18" charset="2"/>
              </a:rPr>
              <a:t></a:t>
            </a:r>
            <a:r>
              <a:rPr lang="en-US" sz="2400" b="1" dirty="0">
                <a:solidFill>
                  <a:srgbClr val="339933"/>
                </a:solidFill>
              </a:rPr>
              <a:t>(</a:t>
            </a:r>
            <a:r>
              <a:rPr lang="en-US" sz="2400" b="1" i="1" dirty="0" err="1">
                <a:solidFill>
                  <a:srgbClr val="339933"/>
                </a:solidFill>
              </a:rPr>
              <a:t>n</a:t>
            </a:r>
            <a:r>
              <a:rPr lang="en-US" sz="2400" b="1" baseline="30000" dirty="0" err="1">
                <a:solidFill>
                  <a:srgbClr val="339933"/>
                </a:solidFill>
              </a:rPr>
              <a:t>log</a:t>
            </a:r>
            <a:r>
              <a:rPr lang="en-US" sz="2000" b="1" i="1" baseline="20000" dirty="0" err="1">
                <a:solidFill>
                  <a:srgbClr val="339933"/>
                </a:solidFill>
              </a:rPr>
              <a:t>b</a:t>
            </a:r>
            <a:r>
              <a:rPr lang="en-US" sz="2400" b="1" i="1" baseline="30000" dirty="0" err="1">
                <a:solidFill>
                  <a:srgbClr val="339933"/>
                </a:solidFill>
              </a:rPr>
              <a:t>a</a:t>
            </a:r>
            <a:r>
              <a:rPr lang="en-US" sz="2400" b="1" baseline="30000" dirty="0">
                <a:solidFill>
                  <a:srgbClr val="339933"/>
                </a:solidFill>
              </a:rPr>
              <a:t>+</a:t>
            </a:r>
            <a:r>
              <a:rPr lang="en-US" sz="2400" b="1" baseline="30000" dirty="0">
                <a:solidFill>
                  <a:srgbClr val="339933"/>
                </a:solidFill>
                <a:sym typeface="Symbol" pitchFamily="18" charset="2"/>
              </a:rPr>
              <a:t></a:t>
            </a:r>
            <a:r>
              <a:rPr lang="en-US" sz="2400" b="1" dirty="0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 for some constant </a:t>
            </a:r>
            <a:r>
              <a:rPr lang="en-US" sz="2400" dirty="0">
                <a:sym typeface="Symbol" pitchFamily="18" charset="2"/>
              </a:rPr>
              <a:t> &gt; 0,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and if, for some constant c &lt; 1 and all sufficiently large n, 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            we have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a·f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(n/b)  c f(n),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then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T(n) = (f(n)).</a:t>
            </a:r>
          </a:p>
          <a:p>
            <a:pPr lvl="1" indent="-342900"/>
            <a:r>
              <a:rPr lang="en-US" sz="2200" b="1" i="1" dirty="0">
                <a:solidFill>
                  <a:srgbClr val="339933"/>
                </a:solidFill>
              </a:rPr>
              <a:t>f</a:t>
            </a:r>
            <a:r>
              <a:rPr lang="en-US" sz="2200" b="1" dirty="0">
                <a:solidFill>
                  <a:srgbClr val="339933"/>
                </a:solidFill>
              </a:rPr>
              <a:t>(</a:t>
            </a:r>
            <a:r>
              <a:rPr lang="en-US" sz="2200" b="1" i="1" dirty="0">
                <a:solidFill>
                  <a:srgbClr val="339933"/>
                </a:solidFill>
              </a:rPr>
              <a:t>n</a:t>
            </a:r>
            <a:r>
              <a:rPr lang="en-US" sz="2200" b="1" dirty="0">
                <a:solidFill>
                  <a:srgbClr val="339933"/>
                </a:solidFill>
              </a:rPr>
              <a:t>)</a:t>
            </a:r>
            <a:r>
              <a:rPr lang="en-US" sz="2200" dirty="0"/>
              <a:t> must be </a:t>
            </a:r>
            <a:r>
              <a:rPr lang="en-US" sz="2200" dirty="0" err="1"/>
              <a:t>polynomially</a:t>
            </a:r>
            <a:r>
              <a:rPr lang="en-US" sz="2200" dirty="0"/>
              <a:t> larger than </a:t>
            </a:r>
            <a:r>
              <a:rPr lang="en-US" sz="2200" b="1" i="1" dirty="0" err="1">
                <a:solidFill>
                  <a:srgbClr val="339933"/>
                </a:solidFill>
              </a:rPr>
              <a:t>n</a:t>
            </a:r>
            <a:r>
              <a:rPr lang="en-US" sz="2200" b="1" baseline="30000" dirty="0" err="1">
                <a:solidFill>
                  <a:srgbClr val="339933"/>
                </a:solidFill>
              </a:rPr>
              <a:t>log</a:t>
            </a:r>
            <a:r>
              <a:rPr lang="en-US" sz="2200" b="1" i="1" baseline="20000" dirty="0" err="1">
                <a:solidFill>
                  <a:srgbClr val="339933"/>
                </a:solidFill>
              </a:rPr>
              <a:t>b</a:t>
            </a:r>
            <a:r>
              <a:rPr lang="en-US" sz="2200" b="1" i="1" baseline="30000" dirty="0" err="1">
                <a:solidFill>
                  <a:srgbClr val="339933"/>
                </a:solidFill>
              </a:rPr>
              <a:t>a</a:t>
            </a:r>
            <a:r>
              <a:rPr lang="en-US" sz="2200" dirty="0"/>
              <a:t>. </a:t>
            </a:r>
          </a:p>
          <a:p>
            <a:endParaRPr lang="en-US" sz="1600" dirty="0">
              <a:solidFill>
                <a:srgbClr val="00B050"/>
              </a:solidFill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sym typeface="Symbol" pitchFamily="18" charset="2"/>
              </a:rPr>
              <a:t>Three cases do not cover all the possibilities for </a:t>
            </a:r>
            <a:r>
              <a:rPr lang="en-US" sz="22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f(n)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. There is a gap between cases 1 and 2 when </a:t>
            </a:r>
            <a:r>
              <a:rPr lang="en-US" sz="22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f(n)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is not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polynomially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smaller. The same applies for cases 2 and 3. If </a:t>
            </a:r>
            <a:r>
              <a:rPr lang="en-US" sz="22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f(n)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falls into one of these gaps, or if the regularity condition (</a:t>
            </a:r>
            <a:r>
              <a:rPr lang="en-US" sz="2200" b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a·f</a:t>
            </a:r>
            <a:r>
              <a:rPr lang="en-US" sz="22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(n/b)  c f(n)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) in case 3 fails to hold, the master method can not be used to solve the recurrence.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9F2F91A1-693F-4279-B1DE-ACF4815460D8}"/>
                  </a:ext>
                </a:extLst>
              </p14:cNvPr>
              <p14:cNvContentPartPr/>
              <p14:nvPr/>
            </p14:nvContentPartPr>
            <p14:xfrm>
              <a:off x="3547953" y="1324517"/>
              <a:ext cx="73440" cy="80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F2F91A1-693F-4279-B1DE-ACF4815460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8953" y="1315517"/>
                <a:ext cx="910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F48152D3-9EEA-4605-82C3-7163BB33D75F}"/>
                  </a:ext>
                </a:extLst>
              </p14:cNvPr>
              <p14:cNvContentPartPr/>
              <p14:nvPr/>
            </p14:nvContentPartPr>
            <p14:xfrm>
              <a:off x="4599873" y="461957"/>
              <a:ext cx="12600" cy="7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48152D3-9EEA-4605-82C3-7163BB33D75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591233" y="452957"/>
                <a:ext cx="3024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32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8410BF-8AEE-4302-8FBF-F1289410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272CF349-0354-4C79-A1B3-4CCAAB133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Master Method – Examples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A55E8452-71D0-42AA-91D5-902F09596F5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16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/4)+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16,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4,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000" b="0" i="1" u="none" strike="noStrike" kern="1200" cap="none" spc="0" normalizeH="0" baseline="2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n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2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n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000" b="0" i="1" u="none" strike="noStrike" kern="1200" cap="none" spc="0" normalizeH="0" baseline="2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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), where  = 1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 Case 1.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Hence,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 = (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000" b="0" i="1" u="none" strike="noStrike" kern="1200" cap="none" spc="0" normalizeH="0" baseline="2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 = (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/7)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7/3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000" b="0" i="1" u="none" strike="noStrike" kern="1200" cap="none" spc="0" normalizeH="0" baseline="2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2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7/3</a:t>
            </a:r>
            <a:r>
              <a:rPr kumimoji="0" lang="en-US" sz="2800" b="0" i="1" u="none" strike="noStrike" kern="1200" cap="none" spc="0" normalizeH="0" baseline="2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n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000" b="0" i="1" u="none" strike="noStrike" kern="1200" cap="none" spc="0" normalizeH="0" baseline="2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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Case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Therefore,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400" b="0" i="1" u="none" strike="noStrike" kern="1200" cap="none" spc="0" normalizeH="0" baseline="2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32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32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lg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(lg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0" i="1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1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A8D940-89D6-45E0-A9DF-CC363229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FBCB14B-20D2-4648-B4C9-1299251C3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Master Method – Examples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E80568DF-36FD-45C1-AE80-C16A292995FA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19200"/>
            <a:ext cx="8643938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/4)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lg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thus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000" b="0" i="1" u="none" strike="noStrike" kern="1200" cap="none" spc="0" normalizeH="0" baseline="2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n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2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793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lg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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2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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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Case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Therefore,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lg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lg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b=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lg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000" b="0" i="1" u="none" strike="noStrike" kern="1200" cap="none" spc="0" normalizeH="0" baseline="2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n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2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asymptotically larger than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</a:t>
            </a:r>
            <a:r>
              <a:rPr kumimoji="0" lang="en-US" sz="2000" b="0" i="1" u="none" strike="noStrike" kern="1200" cap="none" spc="0" normalizeH="0" baseline="2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polynomially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larger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 ratio lg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asymptotically less than </a:t>
            </a:r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5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any positive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  Thus, the Master Theorem </a:t>
            </a:r>
            <a:r>
              <a:rPr kumimoji="0" lang="en-US" sz="25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doesn’t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apply here.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637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801792-2990-49B6-B534-EF793746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0B88E01-85AB-4B54-BC3E-C75DB930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0591"/>
            <a:ext cx="8229600" cy="445209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0DCB92FC-82D6-442D-BDC8-D3A3FE06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915400" cy="2701047"/>
          </a:xfrm>
        </p:spPr>
        <p:txBody>
          <a:bodyPr>
            <a:normAutofit/>
          </a:bodyPr>
          <a:lstStyle/>
          <a:p>
            <a:r>
              <a:rPr lang="pt-BR" dirty="0"/>
              <a:t>T(n) = 4T (n/2) + n</a:t>
            </a:r>
            <a:r>
              <a:rPr lang="pt-BR" baseline="30000" dirty="0"/>
              <a:t>2               </a:t>
            </a:r>
            <a:r>
              <a:rPr lang="en-US" altLang="en-US" dirty="0"/>
              <a:t>T(n)= 2T(n/2) + 2</a:t>
            </a:r>
            <a:r>
              <a:rPr lang="en-US" altLang="en-US" baseline="30000" dirty="0"/>
              <a:t>n</a:t>
            </a:r>
          </a:p>
          <a:p>
            <a:r>
              <a:rPr lang="en-US" altLang="en-US" dirty="0"/>
              <a:t>T(n) = 9T(n/3) + n             </a:t>
            </a:r>
            <a:r>
              <a:rPr lang="en-US" dirty="0"/>
              <a:t>T(n) = 2</a:t>
            </a:r>
            <a:r>
              <a:rPr lang="en-US" baseline="30000" dirty="0"/>
              <a:t>2</a:t>
            </a:r>
            <a:r>
              <a:rPr lang="en-US" dirty="0"/>
              <a:t> T(n/2) + n!</a:t>
            </a:r>
          </a:p>
          <a:p>
            <a:r>
              <a:rPr lang="en-US" i="1" dirty="0"/>
              <a:t>T(n) = 8T(n/2)+n</a:t>
            </a:r>
            <a:r>
              <a:rPr lang="en-US" i="1" baseline="30000" dirty="0"/>
              <a:t>3</a:t>
            </a:r>
            <a:r>
              <a:rPr lang="en-US" dirty="0"/>
              <a:t> </a:t>
            </a:r>
            <a:endParaRPr lang="en-US" baseline="300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03EDE234-DFD7-4FF5-99D6-B12736AA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" y="2525539"/>
            <a:ext cx="8950325" cy="40036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Theorem 4.1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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&gt; 1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be constants, 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be a function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and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be defined on nonnegative integers by the recurrence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=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where we can replace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by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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 or 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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</a:b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can be bounded asymptotically in three cases: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=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</a:t>
            </a:r>
            <a:r>
              <a:rPr kumimoji="0" lang="en-US" sz="16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–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for some constant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 &gt; 0, then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(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</a:t>
            </a:r>
            <a:r>
              <a:rPr kumimoji="0" lang="en-US" sz="16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</a:t>
            </a:r>
            <a:r>
              <a:rPr kumimoji="0" lang="en-US" sz="16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then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(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</a:t>
            </a:r>
            <a:r>
              <a:rPr kumimoji="0" lang="en-US" sz="16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If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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</a:t>
            </a:r>
            <a:r>
              <a:rPr kumimoji="0" lang="en-US" sz="1600" b="1" i="1" u="none" strike="noStrike" kern="1200" cap="none" spc="0" normalizeH="0" baseline="2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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for some constant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 &gt; 0,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	and if, for some constant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&lt; 1 and all sufficiently large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	we have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·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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c 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then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94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Conquer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550" y="1092200"/>
            <a:ext cx="7772400" cy="4560888"/>
          </a:xfrm>
        </p:spPr>
        <p:txBody>
          <a:bodyPr/>
          <a:lstStyle/>
          <a:p>
            <a:r>
              <a:rPr lang="en-US" sz="2800"/>
              <a:t>Recursive in structure  </a:t>
            </a:r>
          </a:p>
          <a:p>
            <a:pPr lvl="1"/>
            <a:r>
              <a:rPr lang="en-US" b="1" i="1">
                <a:solidFill>
                  <a:srgbClr val="CC3300"/>
                </a:solidFill>
              </a:rPr>
              <a:t>Divide</a:t>
            </a:r>
            <a:r>
              <a:rPr lang="en-US"/>
              <a:t> the problem into sub-problems that are similar to the original but smaller in size</a:t>
            </a:r>
          </a:p>
          <a:p>
            <a:pPr lvl="1"/>
            <a:r>
              <a:rPr lang="en-US" b="1" i="1">
                <a:solidFill>
                  <a:srgbClr val="CC3300"/>
                </a:solidFill>
              </a:rPr>
              <a:t>Conquer</a:t>
            </a:r>
            <a:r>
              <a:rPr lang="en-US"/>
              <a:t> the sub-problems by solving them </a:t>
            </a:r>
            <a:r>
              <a:rPr lang="en-US">
                <a:solidFill>
                  <a:schemeClr val="hlink"/>
                </a:solidFill>
              </a:rPr>
              <a:t>recursively</a:t>
            </a:r>
            <a:r>
              <a:rPr lang="en-US"/>
              <a:t>.  If they are small enough, just solve them in a straightforward manner.</a:t>
            </a:r>
          </a:p>
          <a:p>
            <a:pPr lvl="1"/>
            <a:r>
              <a:rPr lang="en-US" b="1" i="1">
                <a:solidFill>
                  <a:srgbClr val="CC3300"/>
                </a:solidFill>
              </a:rPr>
              <a:t>Combine</a:t>
            </a:r>
            <a:r>
              <a:rPr lang="en-US"/>
              <a:t> the solutions to create a solution to the original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36424"/>
            <a:ext cx="8229600" cy="1143000"/>
          </a:xfrm>
        </p:spPr>
        <p:txBody>
          <a:bodyPr/>
          <a:lstStyle/>
          <a:p>
            <a:r>
              <a:rPr lang="en-US" dirty="0"/>
              <a:t>Analysis of Merge Sort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01951"/>
            <a:ext cx="83439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C3300"/>
                </a:solidFill>
              </a:rPr>
              <a:t>Running time </a:t>
            </a:r>
            <a:r>
              <a:rPr lang="en-US" sz="2800" b="1" i="1" dirty="0">
                <a:solidFill>
                  <a:schemeClr val="hlink"/>
                </a:solidFill>
              </a:rPr>
              <a:t>T</a:t>
            </a:r>
            <a:r>
              <a:rPr lang="en-US" sz="2800" b="1" dirty="0">
                <a:solidFill>
                  <a:schemeClr val="hlink"/>
                </a:solidFill>
              </a:rPr>
              <a:t>(</a:t>
            </a:r>
            <a:r>
              <a:rPr lang="en-US" sz="2800" b="1" i="1" dirty="0">
                <a:solidFill>
                  <a:schemeClr val="hlink"/>
                </a:solidFill>
              </a:rPr>
              <a:t>n</a:t>
            </a:r>
            <a:r>
              <a:rPr lang="en-US" sz="2800" b="1" dirty="0">
                <a:solidFill>
                  <a:schemeClr val="hlink"/>
                </a:solidFill>
              </a:rPr>
              <a:t>)</a:t>
            </a:r>
            <a:r>
              <a:rPr lang="en-US" sz="2800" dirty="0">
                <a:solidFill>
                  <a:srgbClr val="CC3300"/>
                </a:solidFill>
              </a:rPr>
              <a:t> of Merge Sort: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Divide: computing the middle takes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(1)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Conquer: solving 2 subproblems takes </a:t>
            </a:r>
            <a:r>
              <a:rPr lang="en-US" sz="2800" dirty="0">
                <a:solidFill>
                  <a:srgbClr val="CC3300"/>
                </a:solidFill>
              </a:rPr>
              <a:t>2</a:t>
            </a: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/2)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Combine: merging </a:t>
            </a:r>
            <a:r>
              <a:rPr lang="en-US" sz="2800" i="1" dirty="0"/>
              <a:t>n</a:t>
            </a:r>
            <a:r>
              <a:rPr lang="en-US" sz="2800" dirty="0"/>
              <a:t> elements takes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3DDE2C"/>
                </a:solidFill>
              </a:rPr>
              <a:t>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Total</a:t>
            </a:r>
            <a:r>
              <a:rPr lang="en-US" dirty="0"/>
              <a:t>:</a:t>
            </a: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(1)</a:t>
            </a:r>
            <a:r>
              <a:rPr lang="en-US" sz="2800" i="1" dirty="0">
                <a:solidFill>
                  <a:srgbClr val="CC3300"/>
                </a:solidFill>
              </a:rPr>
              <a:t> 			</a:t>
            </a:r>
            <a:r>
              <a:rPr lang="en-US" sz="2800" dirty="0">
                <a:solidFill>
                  <a:srgbClr val="CC3300"/>
                </a:solidFill>
              </a:rPr>
              <a:t>if</a:t>
            </a:r>
            <a:r>
              <a:rPr lang="en-US" sz="2800" i="1" dirty="0">
                <a:solidFill>
                  <a:srgbClr val="CC3300"/>
                </a:solidFill>
              </a:rPr>
              <a:t> n = </a:t>
            </a:r>
            <a:r>
              <a:rPr lang="en-US" sz="2800" dirty="0">
                <a:solidFill>
                  <a:srgbClr val="CC3300"/>
                </a:solidFill>
              </a:rPr>
              <a:t>1</a:t>
            </a:r>
            <a:endParaRPr lang="en-US" sz="2800" i="1" dirty="0">
              <a:solidFill>
                <a:srgbClr val="CC3300"/>
              </a:solidFill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</a:rPr>
              <a:t>2</a:t>
            </a:r>
            <a:r>
              <a:rPr lang="en-US" sz="2800" i="1" dirty="0">
                <a:solidFill>
                  <a:srgbClr val="CC3300"/>
                </a:solidFill>
              </a:rPr>
              <a:t>T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/2)</a:t>
            </a:r>
            <a:r>
              <a:rPr lang="en-US" sz="2800" i="1" dirty="0">
                <a:solidFill>
                  <a:srgbClr val="CC3300"/>
                </a:solidFill>
              </a:rPr>
              <a:t> +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n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	</a:t>
            </a:r>
            <a:r>
              <a:rPr lang="en-US" sz="2800" dirty="0">
                <a:solidFill>
                  <a:srgbClr val="CC3300"/>
                </a:solidFill>
              </a:rPr>
              <a:t>if</a:t>
            </a:r>
            <a:r>
              <a:rPr lang="en-US" sz="2800" i="1" dirty="0">
                <a:solidFill>
                  <a:srgbClr val="CC3300"/>
                </a:solidFill>
              </a:rPr>
              <a:t> n &gt; </a:t>
            </a:r>
            <a:r>
              <a:rPr lang="en-US" sz="2800" dirty="0">
                <a:solidFill>
                  <a:srgbClr val="CC3300"/>
                </a:solidFill>
              </a:rPr>
              <a:t>1</a:t>
            </a:r>
            <a:endParaRPr lang="en-US" sz="2800" i="1" dirty="0">
              <a:solidFill>
                <a:srgbClr val="CC3300"/>
              </a:solidFill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endParaRPr lang="en-US" sz="1000" i="1" dirty="0">
              <a:solidFill>
                <a:srgbClr val="CC33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 </a:t>
            </a:r>
            <a:r>
              <a:rPr lang="en-US" i="1" dirty="0">
                <a:solidFill>
                  <a:schemeClr val="hlink"/>
                </a:solidFill>
              </a:rPr>
              <a:t>T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n</a:t>
            </a:r>
            <a:r>
              <a:rPr lang="en-US" dirty="0">
                <a:solidFill>
                  <a:schemeClr val="hlink"/>
                </a:solidFill>
              </a:rPr>
              <a:t>)</a:t>
            </a:r>
            <a:r>
              <a:rPr lang="en-US" i="1" dirty="0">
                <a:solidFill>
                  <a:schemeClr val="hlink"/>
                </a:solidFill>
              </a:rPr>
              <a:t> =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n </a:t>
            </a:r>
            <a:r>
              <a:rPr lang="en-US" dirty="0">
                <a:solidFill>
                  <a:schemeClr val="hlink"/>
                </a:solidFill>
              </a:rPr>
              <a:t>lg</a:t>
            </a:r>
            <a:r>
              <a:rPr lang="en-US" i="1" dirty="0">
                <a:solidFill>
                  <a:schemeClr val="hlink"/>
                </a:solidFill>
              </a:rPr>
              <a:t> n</a:t>
            </a:r>
            <a:r>
              <a:rPr lang="en-US" dirty="0">
                <a:solidFill>
                  <a:schemeClr val="hlink"/>
                </a:solidFill>
              </a:rPr>
              <a:t>) </a:t>
            </a:r>
            <a:r>
              <a:rPr lang="en-US" i="1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(CLRS, Chapter 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363" name="Ink 13362">
                <a:extLst>
                  <a:ext uri="{FF2B5EF4-FFF2-40B4-BE49-F238E27FC236}">
                    <a16:creationId xmlns:a16="http://schemas.microsoft.com/office/drawing/2014/main" xmlns="" id="{5BCA59FB-2EF4-43CB-97AD-F4A1651EEAA5}"/>
                  </a:ext>
                </a:extLst>
              </p14:cNvPr>
              <p14:cNvContentPartPr/>
              <p14:nvPr/>
            </p14:nvContentPartPr>
            <p14:xfrm>
              <a:off x="6747993" y="5901043"/>
              <a:ext cx="360" cy="360"/>
            </p14:xfrm>
          </p:contentPart>
        </mc:Choice>
        <mc:Fallback xmlns="">
          <p:pic>
            <p:nvPicPr>
              <p:cNvPr id="13363" name="Ink 13362">
                <a:extLst>
                  <a:ext uri="{FF2B5EF4-FFF2-40B4-BE49-F238E27FC236}">
                    <a16:creationId xmlns:a16="http://schemas.microsoft.com/office/drawing/2014/main" id="{5BCA59FB-2EF4-43CB-97AD-F4A1651EEAA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739353" y="589240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2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20775"/>
            <a:ext cx="8037512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Equation or an inequality that characterizes a function by its values on smaller inputs.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CC3300"/>
                </a:solidFill>
              </a:rPr>
              <a:t>Solution Methods</a:t>
            </a:r>
            <a:r>
              <a:rPr lang="en-US" sz="2800" dirty="0"/>
              <a:t> (Chapter 4)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Substitution Method.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Recursion-tree Method.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Master Method.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800" dirty="0"/>
              <a:t>Recurrence relations </a:t>
            </a:r>
            <a:r>
              <a:rPr lang="en-US" sz="2800" b="1" dirty="0">
                <a:solidFill>
                  <a:srgbClr val="CC3300"/>
                </a:solidFill>
              </a:rPr>
              <a:t>arise when we analyze the running time of recursive algorithms</a:t>
            </a:r>
            <a:r>
              <a:rPr 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b="1" u="sng" dirty="0">
                <a:solidFill>
                  <a:schemeClr val="hlink"/>
                </a:solidFill>
              </a:rPr>
              <a:t>Ex:</a:t>
            </a:r>
            <a:r>
              <a:rPr lang="en-US" sz="2400" dirty="0"/>
              <a:t> Divide and Conquer.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rgbClr val="CC3300"/>
                </a:solidFill>
              </a:rPr>
              <a:t>T</a:t>
            </a:r>
            <a:r>
              <a:rPr lang="en-US" dirty="0">
                <a:solidFill>
                  <a:srgbClr val="CC3300"/>
                </a:solidFill>
              </a:rPr>
              <a:t>(</a:t>
            </a:r>
            <a:r>
              <a:rPr lang="en-US" i="1" dirty="0">
                <a:solidFill>
                  <a:srgbClr val="CC3300"/>
                </a:solidFill>
              </a:rPr>
              <a:t>n</a:t>
            </a:r>
            <a:r>
              <a:rPr lang="en-US" dirty="0">
                <a:solidFill>
                  <a:srgbClr val="CC3300"/>
                </a:solidFill>
              </a:rPr>
              <a:t>)</a:t>
            </a:r>
            <a:r>
              <a:rPr lang="en-US" i="1" dirty="0">
                <a:solidFill>
                  <a:srgbClr val="CC3300"/>
                </a:solidFill>
              </a:rPr>
              <a:t> =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dirty="0">
                <a:solidFill>
                  <a:srgbClr val="CC3300"/>
                </a:solidFill>
              </a:rPr>
              <a:t>(1)</a:t>
            </a:r>
            <a:r>
              <a:rPr lang="en-US" i="1" dirty="0">
                <a:solidFill>
                  <a:srgbClr val="CC3300"/>
                </a:solidFill>
              </a:rPr>
              <a:t>				</a:t>
            </a:r>
            <a:r>
              <a:rPr lang="en-US" dirty="0">
                <a:solidFill>
                  <a:srgbClr val="CC3300"/>
                </a:solidFill>
              </a:rPr>
              <a:t>if</a:t>
            </a:r>
            <a:r>
              <a:rPr lang="en-US" i="1" dirty="0">
                <a:solidFill>
                  <a:srgbClr val="CC3300"/>
                </a:solidFill>
              </a:rPr>
              <a:t> n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 </a:t>
            </a:r>
            <a:r>
              <a:rPr lang="en-US" i="1" dirty="0">
                <a:solidFill>
                  <a:srgbClr val="CC3300"/>
                </a:solidFill>
                <a:sym typeface="Symbol" pitchFamily="18" charset="2"/>
              </a:rPr>
              <a:t> c</a:t>
            </a:r>
            <a:endParaRPr lang="en-US" i="1" dirty="0">
              <a:solidFill>
                <a:srgbClr val="CC33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rgbClr val="CC3300"/>
                </a:solidFill>
              </a:rPr>
              <a:t>T</a:t>
            </a:r>
            <a:r>
              <a:rPr lang="en-US" dirty="0">
                <a:solidFill>
                  <a:srgbClr val="CC3300"/>
                </a:solidFill>
              </a:rPr>
              <a:t>(</a:t>
            </a:r>
            <a:r>
              <a:rPr lang="en-US" i="1" dirty="0">
                <a:solidFill>
                  <a:srgbClr val="CC3300"/>
                </a:solidFill>
              </a:rPr>
              <a:t>n</a:t>
            </a:r>
            <a:r>
              <a:rPr lang="en-US" dirty="0">
                <a:solidFill>
                  <a:srgbClr val="CC3300"/>
                </a:solidFill>
              </a:rPr>
              <a:t>)</a:t>
            </a:r>
            <a:r>
              <a:rPr lang="en-US" i="1" dirty="0">
                <a:solidFill>
                  <a:srgbClr val="CC3300"/>
                </a:solidFill>
              </a:rPr>
              <a:t> = a T</a:t>
            </a:r>
            <a:r>
              <a:rPr lang="en-US" dirty="0">
                <a:solidFill>
                  <a:srgbClr val="CC3300"/>
                </a:solidFill>
              </a:rPr>
              <a:t>(</a:t>
            </a:r>
            <a:r>
              <a:rPr lang="en-US" i="1" dirty="0">
                <a:solidFill>
                  <a:srgbClr val="CC3300"/>
                </a:solidFill>
              </a:rPr>
              <a:t>n</a:t>
            </a:r>
            <a:r>
              <a:rPr lang="en-US" dirty="0">
                <a:solidFill>
                  <a:srgbClr val="CC3300"/>
                </a:solidFill>
              </a:rPr>
              <a:t>/</a:t>
            </a:r>
            <a:r>
              <a:rPr lang="en-US" i="1" dirty="0">
                <a:solidFill>
                  <a:srgbClr val="CC3300"/>
                </a:solidFill>
              </a:rPr>
              <a:t>b</a:t>
            </a:r>
            <a:r>
              <a:rPr lang="en-US" dirty="0">
                <a:solidFill>
                  <a:srgbClr val="CC3300"/>
                </a:solidFill>
              </a:rPr>
              <a:t>)</a:t>
            </a:r>
            <a:r>
              <a:rPr lang="en-US" i="1" dirty="0">
                <a:solidFill>
                  <a:srgbClr val="CC3300"/>
                </a:solidFill>
              </a:rPr>
              <a:t> + D</a:t>
            </a:r>
            <a:r>
              <a:rPr lang="en-US" dirty="0">
                <a:solidFill>
                  <a:srgbClr val="CC3300"/>
                </a:solidFill>
              </a:rPr>
              <a:t>(</a:t>
            </a:r>
            <a:r>
              <a:rPr lang="en-US" i="1" dirty="0">
                <a:solidFill>
                  <a:srgbClr val="CC3300"/>
                </a:solidFill>
              </a:rPr>
              <a:t>n</a:t>
            </a:r>
            <a:r>
              <a:rPr lang="en-US" dirty="0">
                <a:solidFill>
                  <a:srgbClr val="CC3300"/>
                </a:solidFill>
              </a:rPr>
              <a:t>)</a:t>
            </a:r>
            <a:r>
              <a:rPr lang="en-US" i="1" dirty="0">
                <a:solidFill>
                  <a:srgbClr val="CC3300"/>
                </a:solidFill>
              </a:rPr>
              <a:t> + C</a:t>
            </a:r>
            <a:r>
              <a:rPr lang="en-US" dirty="0">
                <a:solidFill>
                  <a:srgbClr val="CC3300"/>
                </a:solidFill>
              </a:rPr>
              <a:t>(</a:t>
            </a:r>
            <a:r>
              <a:rPr lang="en-US" i="1" dirty="0">
                <a:solidFill>
                  <a:srgbClr val="CC3300"/>
                </a:solidFill>
              </a:rPr>
              <a:t>n</a:t>
            </a:r>
            <a:r>
              <a:rPr lang="en-US" dirty="0">
                <a:solidFill>
                  <a:srgbClr val="CC3300"/>
                </a:solidFill>
              </a:rPr>
              <a:t>)</a:t>
            </a:r>
            <a:r>
              <a:rPr lang="en-US" i="1" dirty="0">
                <a:solidFill>
                  <a:srgbClr val="CC3300"/>
                </a:solidFill>
              </a:rPr>
              <a:t> 	</a:t>
            </a:r>
            <a:r>
              <a:rPr lang="en-US" dirty="0">
                <a:solidFill>
                  <a:srgbClr val="CC3300"/>
                </a:solidFill>
              </a:rPr>
              <a:t>otherwise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CB7F9765-1FB4-40B1-AF04-01B81B870B69}"/>
                  </a:ext>
                </a:extLst>
              </p14:cNvPr>
              <p14:cNvContentPartPr/>
              <p14:nvPr/>
            </p14:nvContentPartPr>
            <p14:xfrm>
              <a:off x="3224673" y="5064043"/>
              <a:ext cx="45000" cy="2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7F9765-1FB4-40B1-AF04-01B81B870B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15673" y="5055403"/>
                <a:ext cx="6264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685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Recursion-tree Method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8388"/>
            <a:ext cx="8458200" cy="5207000"/>
          </a:xfrm>
        </p:spPr>
        <p:txBody>
          <a:bodyPr/>
          <a:lstStyle/>
          <a:p>
            <a:r>
              <a:rPr lang="en-US" dirty="0"/>
              <a:t>Recursion Trees</a:t>
            </a:r>
          </a:p>
          <a:p>
            <a:pPr lvl="1"/>
            <a:r>
              <a:rPr lang="en-US" dirty="0"/>
              <a:t>Show successive expansions of recurrences using trees.</a:t>
            </a:r>
          </a:p>
          <a:p>
            <a:pPr lvl="1"/>
            <a:r>
              <a:rPr lang="en-US" dirty="0"/>
              <a:t>Keep track of the time spent on the </a:t>
            </a:r>
            <a:r>
              <a:rPr lang="en-US" dirty="0" err="1"/>
              <a:t>subproblems</a:t>
            </a:r>
            <a:r>
              <a:rPr lang="en-US" dirty="0"/>
              <a:t> of a divide and conquer algorithm.</a:t>
            </a:r>
          </a:p>
          <a:p>
            <a:pPr lvl="1"/>
            <a:r>
              <a:rPr lang="en-US" dirty="0"/>
              <a:t>Help organize the algebraic bookkeeping necessary to solve a recurrence.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4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 – Example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Running time of Merge Sort:</a:t>
            </a:r>
          </a:p>
          <a:p>
            <a:pPr lvl="2" algn="ctr">
              <a:buFontTx/>
              <a:buNone/>
            </a:pPr>
            <a:r>
              <a:rPr lang="en-US" sz="2800" i="1">
                <a:solidFill>
                  <a:srgbClr val="CC3300"/>
                </a:solidFill>
              </a:rPr>
              <a:t>T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 i="1">
                <a:solidFill>
                  <a:srgbClr val="CC3300"/>
                </a:solidFill>
              </a:rPr>
              <a:t> = 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>
                <a:solidFill>
                  <a:srgbClr val="CC3300"/>
                </a:solidFill>
              </a:rPr>
              <a:t>(1)</a:t>
            </a:r>
            <a:r>
              <a:rPr lang="en-US" sz="2800" i="1">
                <a:solidFill>
                  <a:srgbClr val="CC3300"/>
                </a:solidFill>
              </a:rPr>
              <a:t> 			</a:t>
            </a:r>
            <a:r>
              <a:rPr lang="en-US" sz="2800">
                <a:solidFill>
                  <a:srgbClr val="CC3300"/>
                </a:solidFill>
              </a:rPr>
              <a:t>if</a:t>
            </a:r>
            <a:r>
              <a:rPr lang="en-US" sz="2800" i="1">
                <a:solidFill>
                  <a:srgbClr val="CC3300"/>
                </a:solidFill>
              </a:rPr>
              <a:t> n = </a:t>
            </a:r>
            <a:r>
              <a:rPr lang="en-US" sz="2800">
                <a:solidFill>
                  <a:srgbClr val="CC3300"/>
                </a:solidFill>
              </a:rPr>
              <a:t>1</a:t>
            </a:r>
            <a:endParaRPr lang="en-US" sz="2800" i="1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sz="2800" i="1">
                <a:solidFill>
                  <a:srgbClr val="CC3300"/>
                </a:solidFill>
              </a:rPr>
              <a:t>T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 i="1">
                <a:solidFill>
                  <a:srgbClr val="CC3300"/>
                </a:solidFill>
              </a:rPr>
              <a:t> = </a:t>
            </a:r>
            <a:r>
              <a:rPr lang="en-US" sz="2800">
                <a:solidFill>
                  <a:srgbClr val="CC3300"/>
                </a:solidFill>
              </a:rPr>
              <a:t>2</a:t>
            </a:r>
            <a:r>
              <a:rPr lang="en-US" sz="2800" i="1">
                <a:solidFill>
                  <a:srgbClr val="CC3300"/>
                </a:solidFill>
              </a:rPr>
              <a:t>T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/2)</a:t>
            </a:r>
            <a:r>
              <a:rPr lang="en-US" sz="2800" i="1">
                <a:solidFill>
                  <a:srgbClr val="CC3300"/>
                </a:solidFill>
              </a:rPr>
              <a:t> + 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 i="1">
                <a:solidFill>
                  <a:srgbClr val="CC3300"/>
                </a:solidFill>
              </a:rPr>
              <a:t> 	</a:t>
            </a:r>
            <a:r>
              <a:rPr lang="en-US" sz="2800">
                <a:solidFill>
                  <a:srgbClr val="CC3300"/>
                </a:solidFill>
              </a:rPr>
              <a:t>if</a:t>
            </a:r>
            <a:r>
              <a:rPr lang="en-US" sz="2800" i="1">
                <a:solidFill>
                  <a:srgbClr val="CC3300"/>
                </a:solidFill>
              </a:rPr>
              <a:t> n &gt; </a:t>
            </a:r>
            <a:r>
              <a:rPr lang="en-US" sz="2800">
                <a:solidFill>
                  <a:srgbClr val="CC3300"/>
                </a:solidFill>
              </a:rPr>
              <a:t>1</a:t>
            </a:r>
            <a:endParaRPr lang="en-US" sz="2800" i="1">
              <a:solidFill>
                <a:srgbClr val="CC3300"/>
              </a:solidFill>
            </a:endParaRPr>
          </a:p>
          <a:p>
            <a:r>
              <a:rPr lang="en-US"/>
              <a:t>Rewrite the recurrence as</a:t>
            </a:r>
          </a:p>
          <a:p>
            <a:pPr lvl="2" algn="ctr">
              <a:buFontTx/>
              <a:buNone/>
            </a:pPr>
            <a:r>
              <a:rPr lang="en-US" sz="2800" i="1">
                <a:solidFill>
                  <a:srgbClr val="CC3300"/>
                </a:solidFill>
              </a:rPr>
              <a:t>T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 i="1">
                <a:solidFill>
                  <a:srgbClr val="CC3300"/>
                </a:solidFill>
              </a:rPr>
              <a:t> = </a:t>
            </a:r>
            <a:r>
              <a:rPr lang="en-US" sz="2800" b="1" i="1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2800" i="1">
                <a:solidFill>
                  <a:srgbClr val="CC3300"/>
                </a:solidFill>
              </a:rPr>
              <a:t> 			</a:t>
            </a:r>
            <a:r>
              <a:rPr lang="en-US" sz="2800">
                <a:solidFill>
                  <a:srgbClr val="CC3300"/>
                </a:solidFill>
              </a:rPr>
              <a:t>if</a:t>
            </a:r>
            <a:r>
              <a:rPr lang="en-US" sz="2800" i="1">
                <a:solidFill>
                  <a:srgbClr val="CC3300"/>
                </a:solidFill>
              </a:rPr>
              <a:t> n = </a:t>
            </a:r>
            <a:r>
              <a:rPr lang="en-US" sz="2800">
                <a:solidFill>
                  <a:srgbClr val="CC3300"/>
                </a:solidFill>
              </a:rPr>
              <a:t>1</a:t>
            </a:r>
            <a:endParaRPr lang="en-US" sz="2800" i="1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sz="2800" i="1">
                <a:solidFill>
                  <a:srgbClr val="CC3300"/>
                </a:solidFill>
              </a:rPr>
              <a:t>T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 i="1">
                <a:solidFill>
                  <a:srgbClr val="CC3300"/>
                </a:solidFill>
              </a:rPr>
              <a:t> = </a:t>
            </a:r>
            <a:r>
              <a:rPr lang="en-US" sz="2800">
                <a:solidFill>
                  <a:srgbClr val="CC3300"/>
                </a:solidFill>
              </a:rPr>
              <a:t>2</a:t>
            </a:r>
            <a:r>
              <a:rPr lang="en-US" sz="2800" i="1">
                <a:solidFill>
                  <a:srgbClr val="CC3300"/>
                </a:solidFill>
              </a:rPr>
              <a:t>T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/2)</a:t>
            </a:r>
            <a:r>
              <a:rPr lang="en-US" sz="2800" i="1">
                <a:solidFill>
                  <a:srgbClr val="CC3300"/>
                </a:solidFill>
              </a:rPr>
              <a:t> + </a:t>
            </a:r>
            <a:r>
              <a:rPr lang="en-US" sz="2800" b="1" i="1">
                <a:solidFill>
                  <a:schemeClr val="hlink"/>
                </a:solidFill>
                <a:sym typeface="Symbol" pitchFamily="18" charset="2"/>
              </a:rPr>
              <a:t>cn</a:t>
            </a:r>
            <a:r>
              <a:rPr lang="en-US" sz="2800" i="1">
                <a:solidFill>
                  <a:srgbClr val="CC3300"/>
                </a:solidFill>
                <a:sym typeface="Symbol" pitchFamily="18" charset="2"/>
              </a:rPr>
              <a:t>  </a:t>
            </a:r>
            <a:r>
              <a:rPr lang="en-US" sz="2800" i="1">
                <a:solidFill>
                  <a:srgbClr val="CC3300"/>
                </a:solidFill>
              </a:rPr>
              <a:t> 	</a:t>
            </a:r>
            <a:r>
              <a:rPr lang="en-US" sz="2800">
                <a:solidFill>
                  <a:srgbClr val="CC3300"/>
                </a:solidFill>
              </a:rPr>
              <a:t>if</a:t>
            </a:r>
            <a:r>
              <a:rPr lang="en-US" sz="2800" i="1">
                <a:solidFill>
                  <a:srgbClr val="CC3300"/>
                </a:solidFill>
              </a:rPr>
              <a:t> n &gt; </a:t>
            </a:r>
            <a:r>
              <a:rPr lang="en-US" sz="2800">
                <a:solidFill>
                  <a:srgbClr val="CC3300"/>
                </a:solidFill>
              </a:rPr>
              <a:t>1</a:t>
            </a:r>
          </a:p>
          <a:p>
            <a:pPr lvl="2">
              <a:buFontTx/>
              <a:buNone/>
            </a:pPr>
            <a:r>
              <a:rPr lang="en-US" sz="2800" b="1" i="1">
                <a:solidFill>
                  <a:schemeClr val="hlink"/>
                </a:solidFill>
              </a:rPr>
              <a:t>c </a:t>
            </a:r>
            <a:r>
              <a:rPr lang="en-US" sz="2800" b="1">
                <a:solidFill>
                  <a:schemeClr val="hlink"/>
                </a:solidFill>
              </a:rPr>
              <a:t>&gt; 0</a:t>
            </a:r>
            <a:r>
              <a:rPr lang="en-US" sz="2800">
                <a:solidFill>
                  <a:schemeClr val="hlink"/>
                </a:solidFill>
              </a:rPr>
              <a:t>:</a:t>
            </a:r>
            <a:r>
              <a:rPr lang="en-US" sz="2800">
                <a:solidFill>
                  <a:srgbClr val="CC3300"/>
                </a:solidFill>
              </a:rPr>
              <a:t>  </a:t>
            </a:r>
            <a:r>
              <a:rPr lang="en-US" sz="2800"/>
              <a:t>Running time for the base case and</a:t>
            </a:r>
          </a:p>
          <a:p>
            <a:pPr lvl="2">
              <a:buFontTx/>
              <a:buNone/>
            </a:pPr>
            <a:r>
              <a:rPr lang="en-US" sz="2800"/>
              <a:t>     time per array element for the divide and</a:t>
            </a:r>
          </a:p>
          <a:p>
            <a:pPr lvl="2">
              <a:buFontTx/>
              <a:buNone/>
            </a:pPr>
            <a:r>
              <a:rPr lang="en-US" sz="2800"/>
              <a:t>     combine steps.</a:t>
            </a:r>
            <a:endParaRPr lang="en-US" sz="2800" i="1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48E56CA-8928-4FE6-AE76-650F7D960261}"/>
                  </a:ext>
                </a:extLst>
              </p14:cNvPr>
              <p14:cNvContentPartPr/>
              <p14:nvPr/>
            </p14:nvContentPartPr>
            <p14:xfrm>
              <a:off x="1600353" y="4937683"/>
              <a:ext cx="25560" cy="25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8E56CA-8928-4FE6-AE76-650F7D96026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91713" y="4928683"/>
                <a:ext cx="4320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1595C654-DE6A-482E-B974-9E3DFD17B42E}"/>
              </a:ext>
            </a:extLst>
          </p:cNvPr>
          <p:cNvGrpSpPr/>
          <p:nvPr/>
        </p:nvGrpSpPr>
        <p:grpSpPr>
          <a:xfrm>
            <a:off x="5301153" y="4396603"/>
            <a:ext cx="18000" cy="25200"/>
            <a:chOff x="5301153" y="4396603"/>
            <a:chExt cx="18000" cy="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45BB0F2D-FE18-471D-BFCA-C9609B0E849F}"/>
                    </a:ext>
                  </a:extLst>
                </p14:cNvPr>
                <p14:cNvContentPartPr/>
                <p14:nvPr/>
              </p14:nvContentPartPr>
              <p14:xfrm>
                <a:off x="5312313" y="439768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BB0F2D-FE18-471D-BFCA-C9609B0E84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03673" y="438904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F7009E5D-C5F7-4EA6-BC76-23F53EDA77C4}"/>
                    </a:ext>
                  </a:extLst>
                </p14:cNvPr>
                <p14:cNvContentPartPr/>
                <p14:nvPr/>
              </p14:nvContentPartPr>
              <p14:xfrm>
                <a:off x="5301153" y="4396603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009E5D-C5F7-4EA6-BC76-23F53EDA77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92153" y="43879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xmlns="" id="{7E7D92B7-2DF0-4A36-9F19-5700024BD630}"/>
                    </a:ext>
                  </a:extLst>
                </p14:cNvPr>
                <p14:cNvContentPartPr/>
                <p14:nvPr/>
              </p14:nvContentPartPr>
              <p14:xfrm>
                <a:off x="5314833" y="4417843"/>
                <a:ext cx="4320" cy="3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7D92B7-2DF0-4A36-9F19-5700024BD63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06193" y="4408843"/>
                  <a:ext cx="21960" cy="2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34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 for Merge Sort</a:t>
            </a:r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311150" y="1174750"/>
            <a:ext cx="33194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For the original problem, we have a cost of </a:t>
            </a:r>
            <a:r>
              <a:rPr lang="en-US" i="1">
                <a:solidFill>
                  <a:srgbClr val="CC3300"/>
                </a:solidFill>
              </a:rPr>
              <a:t>cn</a:t>
            </a:r>
            <a:r>
              <a:rPr lang="en-US">
                <a:solidFill>
                  <a:prstClr val="black"/>
                </a:solidFill>
              </a:rPr>
              <a:t>, plus two subproblems each of size (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>
                <a:solidFill>
                  <a:prstClr val="black"/>
                </a:solidFill>
              </a:rPr>
              <a:t>/2) and running time </a:t>
            </a:r>
            <a:r>
              <a:rPr lang="en-US" i="1">
                <a:solidFill>
                  <a:prstClr val="black"/>
                </a:solidFill>
              </a:rPr>
              <a:t>T</a:t>
            </a:r>
            <a:r>
              <a:rPr lang="en-US">
                <a:solidFill>
                  <a:prstClr val="black"/>
                </a:solidFill>
              </a:rPr>
              <a:t>(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>
                <a:solidFill>
                  <a:prstClr val="black"/>
                </a:solidFill>
              </a:rPr>
              <a:t>/2).</a:t>
            </a:r>
          </a:p>
        </p:txBody>
      </p:sp>
      <p:grpSp>
        <p:nvGrpSpPr>
          <p:cNvPr id="450564" name="Group 4"/>
          <p:cNvGrpSpPr>
            <a:grpSpLocks/>
          </p:cNvGrpSpPr>
          <p:nvPr/>
        </p:nvGrpSpPr>
        <p:grpSpPr bwMode="auto">
          <a:xfrm>
            <a:off x="358775" y="3224213"/>
            <a:ext cx="3109913" cy="2106612"/>
            <a:chOff x="226" y="2223"/>
            <a:chExt cx="1959" cy="1327"/>
          </a:xfrm>
        </p:grpSpPr>
        <p:sp>
          <p:nvSpPr>
            <p:cNvPr id="20510" name="Text Box 5"/>
            <p:cNvSpPr txBox="1">
              <a:spLocks noChangeArrowheads="1"/>
            </p:cNvSpPr>
            <p:nvPr/>
          </p:nvSpPr>
          <p:spPr bwMode="auto">
            <a:xfrm>
              <a:off x="1066" y="22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cn</a:t>
              </a:r>
            </a:p>
          </p:txBody>
        </p:sp>
        <p:sp>
          <p:nvSpPr>
            <p:cNvPr id="20511" name="Line 6"/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12" name="Line 7"/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13" name="Text Box 8"/>
            <p:cNvSpPr txBox="1">
              <a:spLocks noChangeArrowheads="1"/>
            </p:cNvSpPr>
            <p:nvPr/>
          </p:nvSpPr>
          <p:spPr bwMode="auto">
            <a:xfrm>
              <a:off x="226" y="3261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 dirty="0">
                  <a:solidFill>
                    <a:srgbClr val="0000FF"/>
                  </a:solidFill>
                </a:rPr>
                <a:t>T</a:t>
              </a:r>
              <a:r>
                <a:rPr lang="en-US" b="1" dirty="0">
                  <a:solidFill>
                    <a:srgbClr val="0000FF"/>
                  </a:solidFill>
                </a:rPr>
                <a:t>(</a:t>
              </a:r>
              <a:r>
                <a:rPr lang="en-US" b="1" i="1" dirty="0">
                  <a:solidFill>
                    <a:srgbClr val="0000FF"/>
                  </a:solidFill>
                </a:rPr>
                <a:t>n</a:t>
              </a:r>
              <a:r>
                <a:rPr lang="en-US" b="1" dirty="0">
                  <a:solidFill>
                    <a:srgbClr val="0000FF"/>
                  </a:solidFill>
                </a:rPr>
                <a:t>/2)</a:t>
              </a:r>
            </a:p>
          </p:txBody>
        </p:sp>
        <p:sp>
          <p:nvSpPr>
            <p:cNvPr id="20514" name="Text Box 9"/>
            <p:cNvSpPr txBox="1">
              <a:spLocks noChangeArrowheads="1"/>
            </p:cNvSpPr>
            <p:nvPr/>
          </p:nvSpPr>
          <p:spPr bwMode="auto">
            <a:xfrm>
              <a:off x="1568" y="3262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T</a:t>
              </a:r>
              <a:r>
                <a:rPr lang="en-US" b="1">
                  <a:solidFill>
                    <a:srgbClr val="0000FF"/>
                  </a:solidFill>
                </a:rPr>
                <a:t>(</a:t>
              </a:r>
              <a:r>
                <a:rPr lang="en-US" b="1" i="1">
                  <a:solidFill>
                    <a:srgbClr val="0000FF"/>
                  </a:solidFill>
                </a:rPr>
                <a:t>n</a:t>
              </a:r>
              <a:r>
                <a:rPr lang="en-US" b="1">
                  <a:solidFill>
                    <a:srgbClr val="0000FF"/>
                  </a:solidFill>
                </a:rPr>
                <a:t>/2)</a:t>
              </a:r>
            </a:p>
          </p:txBody>
        </p:sp>
      </p:grp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4510088" y="1233488"/>
            <a:ext cx="4070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Each of the size 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>
                <a:solidFill>
                  <a:prstClr val="black"/>
                </a:solidFill>
              </a:rPr>
              <a:t>/2 problems has a cost of </a:t>
            </a:r>
            <a:r>
              <a:rPr lang="en-US" i="1">
                <a:solidFill>
                  <a:prstClr val="black"/>
                </a:solidFill>
              </a:rPr>
              <a:t>cn</a:t>
            </a:r>
            <a:r>
              <a:rPr lang="en-US">
                <a:solidFill>
                  <a:prstClr val="black"/>
                </a:solidFill>
              </a:rPr>
              <a:t>/2 plus two subproblems, each costing </a:t>
            </a:r>
            <a:r>
              <a:rPr lang="en-US" i="1">
                <a:solidFill>
                  <a:prstClr val="black"/>
                </a:solidFill>
              </a:rPr>
              <a:t>T</a:t>
            </a:r>
            <a:r>
              <a:rPr lang="en-US">
                <a:solidFill>
                  <a:prstClr val="black"/>
                </a:solidFill>
              </a:rPr>
              <a:t>(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>
                <a:solidFill>
                  <a:prstClr val="black"/>
                </a:solidFill>
              </a:rPr>
              <a:t>/4).</a:t>
            </a:r>
          </a:p>
        </p:txBody>
      </p:sp>
      <p:grpSp>
        <p:nvGrpSpPr>
          <p:cNvPr id="450571" name="Group 11"/>
          <p:cNvGrpSpPr>
            <a:grpSpLocks/>
          </p:cNvGrpSpPr>
          <p:nvPr/>
        </p:nvGrpSpPr>
        <p:grpSpPr bwMode="auto">
          <a:xfrm>
            <a:off x="4722813" y="2535238"/>
            <a:ext cx="3352800" cy="3148012"/>
            <a:chOff x="2975" y="1733"/>
            <a:chExt cx="2112" cy="1983"/>
          </a:xfrm>
        </p:grpSpPr>
        <p:sp>
          <p:nvSpPr>
            <p:cNvPr id="20497" name="Text Box 12"/>
            <p:cNvSpPr txBox="1">
              <a:spLocks noChangeArrowheads="1"/>
            </p:cNvSpPr>
            <p:nvPr/>
          </p:nvSpPr>
          <p:spPr bwMode="auto">
            <a:xfrm>
              <a:off x="3825" y="17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cn</a:t>
              </a:r>
            </a:p>
          </p:txBody>
        </p:sp>
        <p:sp>
          <p:nvSpPr>
            <p:cNvPr id="20498" name="Line 13"/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99" name="Line 14"/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00" name="Text Box 15"/>
            <p:cNvSpPr txBox="1">
              <a:spLocks noChangeArrowheads="1"/>
            </p:cNvSpPr>
            <p:nvPr/>
          </p:nvSpPr>
          <p:spPr bwMode="auto">
            <a:xfrm>
              <a:off x="3411" y="26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cn</a:t>
              </a:r>
              <a:r>
                <a:rPr lang="en-US" b="1">
                  <a:solidFill>
                    <a:srgbClr val="0000FF"/>
                  </a:solidFill>
                </a:rPr>
                <a:t>/2</a:t>
              </a:r>
            </a:p>
          </p:txBody>
        </p:sp>
        <p:sp>
          <p:nvSpPr>
            <p:cNvPr id="20501" name="Text Box 16"/>
            <p:cNvSpPr txBox="1">
              <a:spLocks noChangeArrowheads="1"/>
            </p:cNvSpPr>
            <p:nvPr/>
          </p:nvSpPr>
          <p:spPr bwMode="auto">
            <a:xfrm>
              <a:off x="4176" y="2649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cn</a:t>
              </a:r>
              <a:r>
                <a:rPr lang="en-US" b="1">
                  <a:solidFill>
                    <a:srgbClr val="0000FF"/>
                  </a:solidFill>
                </a:rPr>
                <a:t>/2</a:t>
              </a:r>
            </a:p>
          </p:txBody>
        </p:sp>
        <p:sp>
          <p:nvSpPr>
            <p:cNvPr id="20502" name="Line 17"/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03" name="Line 18"/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04" name="Line 19"/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06" name="Text Box 21"/>
            <p:cNvSpPr txBox="1">
              <a:spLocks noChangeArrowheads="1"/>
            </p:cNvSpPr>
            <p:nvPr/>
          </p:nvSpPr>
          <p:spPr bwMode="auto">
            <a:xfrm>
              <a:off x="2975" y="3455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rgbClr val="0000FF"/>
                  </a:solidFill>
                </a:rPr>
                <a:t>T</a:t>
              </a:r>
              <a:r>
                <a:rPr lang="en-US" sz="2000" b="1">
                  <a:solidFill>
                    <a:srgbClr val="0000FF"/>
                  </a:solidFill>
                </a:rPr>
                <a:t>(</a:t>
              </a:r>
              <a:r>
                <a:rPr lang="en-US" sz="2000" b="1" i="1">
                  <a:solidFill>
                    <a:srgbClr val="0000FF"/>
                  </a:solidFill>
                </a:rPr>
                <a:t>n</a:t>
              </a:r>
              <a:r>
                <a:rPr lang="en-US" sz="2000" b="1">
                  <a:solidFill>
                    <a:srgbClr val="0000FF"/>
                  </a:solidFill>
                </a:rPr>
                <a:t>/4)</a:t>
              </a:r>
            </a:p>
          </p:txBody>
        </p:sp>
        <p:sp>
          <p:nvSpPr>
            <p:cNvPr id="20507" name="Text Box 22"/>
            <p:cNvSpPr txBox="1">
              <a:spLocks noChangeArrowheads="1"/>
            </p:cNvSpPr>
            <p:nvPr/>
          </p:nvSpPr>
          <p:spPr bwMode="auto">
            <a:xfrm>
              <a:off x="353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 dirty="0">
                  <a:solidFill>
                    <a:srgbClr val="0000FF"/>
                  </a:solidFill>
                </a:rPr>
                <a:t>T</a:t>
              </a:r>
              <a:r>
                <a:rPr lang="en-US" sz="2000" b="1" dirty="0">
                  <a:solidFill>
                    <a:srgbClr val="0000FF"/>
                  </a:solidFill>
                </a:rPr>
                <a:t>(</a:t>
              </a:r>
              <a:r>
                <a:rPr lang="en-US" sz="2000" b="1" i="1" dirty="0">
                  <a:solidFill>
                    <a:srgbClr val="0000FF"/>
                  </a:solidFill>
                </a:rPr>
                <a:t>n</a:t>
              </a:r>
              <a:r>
                <a:rPr lang="en-US" sz="2000" b="1" dirty="0">
                  <a:solidFill>
                    <a:srgbClr val="0000FF"/>
                  </a:solidFill>
                </a:rPr>
                <a:t>/4)</a:t>
              </a:r>
            </a:p>
          </p:txBody>
        </p:sp>
        <p:sp>
          <p:nvSpPr>
            <p:cNvPr id="20508" name="Text Box 23"/>
            <p:cNvSpPr txBox="1">
              <a:spLocks noChangeArrowheads="1"/>
            </p:cNvSpPr>
            <p:nvPr/>
          </p:nvSpPr>
          <p:spPr bwMode="auto">
            <a:xfrm>
              <a:off x="4015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rgbClr val="0000FF"/>
                  </a:solidFill>
                </a:rPr>
                <a:t>T</a:t>
              </a:r>
              <a:r>
                <a:rPr lang="en-US" sz="2000" b="1">
                  <a:solidFill>
                    <a:srgbClr val="0000FF"/>
                  </a:solidFill>
                </a:rPr>
                <a:t>(</a:t>
              </a:r>
              <a:r>
                <a:rPr lang="en-US" sz="2000" b="1" i="1">
                  <a:solidFill>
                    <a:srgbClr val="0000FF"/>
                  </a:solidFill>
                </a:rPr>
                <a:t>n</a:t>
              </a:r>
              <a:r>
                <a:rPr lang="en-US" sz="2000" b="1">
                  <a:solidFill>
                    <a:srgbClr val="0000FF"/>
                  </a:solidFill>
                </a:rPr>
                <a:t>/4)</a:t>
              </a:r>
            </a:p>
          </p:txBody>
        </p:sp>
        <p:sp>
          <p:nvSpPr>
            <p:cNvPr id="20509" name="Text Box 24"/>
            <p:cNvSpPr txBox="1">
              <a:spLocks noChangeArrowheads="1"/>
            </p:cNvSpPr>
            <p:nvPr/>
          </p:nvSpPr>
          <p:spPr bwMode="auto">
            <a:xfrm>
              <a:off x="455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rgbClr val="0000FF"/>
                  </a:solidFill>
                </a:rPr>
                <a:t>T</a:t>
              </a:r>
              <a:r>
                <a:rPr lang="en-US" sz="2000" b="1">
                  <a:solidFill>
                    <a:srgbClr val="0000FF"/>
                  </a:solidFill>
                </a:rPr>
                <a:t>(</a:t>
              </a:r>
              <a:r>
                <a:rPr lang="en-US" sz="2000" b="1" i="1">
                  <a:solidFill>
                    <a:srgbClr val="0000FF"/>
                  </a:solidFill>
                </a:rPr>
                <a:t>n</a:t>
              </a:r>
              <a:r>
                <a:rPr lang="en-US" sz="2000" b="1">
                  <a:solidFill>
                    <a:srgbClr val="0000FF"/>
                  </a:solidFill>
                </a:rPr>
                <a:t>/4)</a:t>
              </a:r>
            </a:p>
          </p:txBody>
        </p:sp>
      </p:grpSp>
      <p:grpSp>
        <p:nvGrpSpPr>
          <p:cNvPr id="450585" name="Group 25"/>
          <p:cNvGrpSpPr>
            <a:grpSpLocks/>
          </p:cNvGrpSpPr>
          <p:nvPr/>
        </p:nvGrpSpPr>
        <p:grpSpPr bwMode="auto">
          <a:xfrm>
            <a:off x="1993900" y="2763838"/>
            <a:ext cx="4078288" cy="1484312"/>
            <a:chOff x="1256" y="1741"/>
            <a:chExt cx="2569" cy="935"/>
          </a:xfrm>
        </p:grpSpPr>
        <p:sp>
          <p:nvSpPr>
            <p:cNvPr id="20493" name="Text Box 26"/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0494" name="AutoShape 27"/>
            <p:cNvCxnSpPr>
              <a:cxnSpLocks noChangeShapeType="1"/>
              <a:stCxn id="20493" idx="2"/>
              <a:endCxn id="20512" idx="0"/>
            </p:cNvCxnSpPr>
            <p:nvPr/>
          </p:nvCxnSpPr>
          <p:spPr bwMode="auto">
            <a:xfrm rot="16200000" flipV="1">
              <a:off x="1784" y="1764"/>
              <a:ext cx="265" cy="1321"/>
            </a:xfrm>
            <a:prstGeom prst="curvedConnector5">
              <a:avLst>
                <a:gd name="adj1" fmla="val -54338"/>
                <a:gd name="adj2" fmla="val 50491"/>
                <a:gd name="adj3" fmla="val 15094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5" name="AutoShape 28"/>
            <p:cNvCxnSpPr>
              <a:cxnSpLocks noChangeShapeType="1"/>
              <a:stCxn id="20493" idx="3"/>
              <a:endCxn id="20497" idx="1"/>
            </p:cNvCxnSpPr>
            <p:nvPr/>
          </p:nvCxnSpPr>
          <p:spPr bwMode="auto">
            <a:xfrm flipV="1">
              <a:off x="3147" y="1741"/>
              <a:ext cx="678" cy="629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6" name="AutoShape 29"/>
            <p:cNvCxnSpPr>
              <a:cxnSpLocks noChangeShapeType="1"/>
              <a:stCxn id="20493" idx="2"/>
              <a:endCxn id="20500" idx="1"/>
            </p:cNvCxnSpPr>
            <p:nvPr/>
          </p:nvCxnSpPr>
          <p:spPr bwMode="auto">
            <a:xfrm rot="16200000" flipH="1">
              <a:off x="2934" y="2200"/>
              <a:ext cx="119" cy="834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0590" name="Group 30"/>
          <p:cNvGrpSpPr>
            <a:grpSpLocks/>
          </p:cNvGrpSpPr>
          <p:nvPr/>
        </p:nvGrpSpPr>
        <p:grpSpPr bwMode="auto">
          <a:xfrm>
            <a:off x="2765425" y="5330825"/>
            <a:ext cx="2381250" cy="836613"/>
            <a:chOff x="1742" y="3358"/>
            <a:chExt cx="1500" cy="527"/>
          </a:xfrm>
        </p:grpSpPr>
        <p:sp>
          <p:nvSpPr>
            <p:cNvPr id="20490" name="Text Box 31"/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sz="1600" b="1">
                  <a:solidFill>
                    <a:prstClr val="black"/>
                  </a:solidFill>
                </a:rPr>
                <a:t> </a:t>
              </a:r>
            </a:p>
          </p:txBody>
        </p:sp>
        <p:cxnSp>
          <p:nvCxnSpPr>
            <p:cNvPr id="20491" name="AutoShape 32"/>
            <p:cNvCxnSpPr>
              <a:cxnSpLocks noChangeShapeType="1"/>
              <a:stCxn id="20490" idx="0"/>
              <a:endCxn id="20514" idx="2"/>
            </p:cNvCxnSpPr>
            <p:nvPr/>
          </p:nvCxnSpPr>
          <p:spPr bwMode="auto">
            <a:xfrm rot="5400000" flipH="1">
              <a:off x="2018" y="3217"/>
              <a:ext cx="153" cy="436"/>
            </a:xfrm>
            <a:prstGeom prst="curvedConnector3">
              <a:avLst>
                <a:gd name="adj1" fmla="val 49671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2" name="AutoShape 33"/>
            <p:cNvCxnSpPr>
              <a:cxnSpLocks noChangeShapeType="1"/>
              <a:stCxn id="20490" idx="3"/>
              <a:endCxn id="20506" idx="2"/>
            </p:cNvCxnSpPr>
            <p:nvPr/>
          </p:nvCxnSpPr>
          <p:spPr bwMode="auto">
            <a:xfrm flipV="1">
              <a:off x="2883" y="3569"/>
              <a:ext cx="359" cy="129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7CFF9F66-FA5C-4B24-8114-F8CD189CC84D}"/>
                  </a:ext>
                </a:extLst>
              </p14:cNvPr>
              <p14:cNvContentPartPr/>
              <p14:nvPr/>
            </p14:nvContentPartPr>
            <p14:xfrm>
              <a:off x="2111553" y="3417043"/>
              <a:ext cx="11520" cy="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FF9F66-FA5C-4B24-8114-F8CD189CC8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913" y="3408043"/>
                <a:ext cx="291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A26508A3-3DE5-4749-944E-939C73100463}"/>
                  </a:ext>
                </a:extLst>
              </p14:cNvPr>
              <p14:cNvContentPartPr/>
              <p14:nvPr/>
            </p14:nvContentPartPr>
            <p14:xfrm>
              <a:off x="997713" y="516412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26508A3-3DE5-4749-944E-939C731004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8713" y="515512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6E27078A-FE2F-4CBD-88AC-3EBDA7981236}"/>
                  </a:ext>
                </a:extLst>
              </p14:cNvPr>
              <p14:cNvContentPartPr/>
              <p14:nvPr/>
            </p14:nvContentPartPr>
            <p14:xfrm>
              <a:off x="2114793" y="3546643"/>
              <a:ext cx="10080" cy="1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27078A-FE2F-4CBD-88AC-3EBDA79812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05793" y="3537643"/>
                <a:ext cx="277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962B0E38-71CF-44A2-ACED-1928301116EA}"/>
                  </a:ext>
                </a:extLst>
              </p14:cNvPr>
              <p14:cNvContentPartPr/>
              <p14:nvPr/>
            </p14:nvContentPartPr>
            <p14:xfrm>
              <a:off x="5912073" y="4331083"/>
              <a:ext cx="11520" cy="6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62B0E38-71CF-44A2-ACED-1928301116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03433" y="4322443"/>
                <a:ext cx="29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2C78F610-09E9-4733-A602-7D80F0012108}"/>
                  </a:ext>
                </a:extLst>
              </p14:cNvPr>
              <p14:cNvContentPartPr/>
              <p14:nvPr/>
            </p14:nvContentPartPr>
            <p14:xfrm>
              <a:off x="5484033" y="4364563"/>
              <a:ext cx="36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C78F610-09E9-4733-A602-7D80F00121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75033" y="4355563"/>
                <a:ext cx="212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6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autoUpdateAnimBg="0"/>
      <p:bldP spid="4505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Recursion Tree for Merge Sort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38125" y="828675"/>
            <a:ext cx="698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Continue expanding until the problem size reduces to 1.</a:t>
            </a: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1001713" y="1268413"/>
            <a:ext cx="3432175" cy="4830762"/>
            <a:chOff x="659" y="978"/>
            <a:chExt cx="2162" cy="3043"/>
          </a:xfrm>
        </p:grpSpPr>
        <p:sp>
          <p:nvSpPr>
            <p:cNvPr id="21523" name="Text Box 5"/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cn</a:t>
              </a:r>
            </a:p>
          </p:txBody>
        </p:sp>
        <p:sp>
          <p:nvSpPr>
            <p:cNvPr id="21524" name="Line 6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25" name="Line 7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26" name="Text Box 8"/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cn</a:t>
              </a:r>
              <a:r>
                <a:rPr lang="en-US" b="1">
                  <a:solidFill>
                    <a:srgbClr val="0000FF"/>
                  </a:solidFill>
                </a:rPr>
                <a:t>/2</a:t>
              </a:r>
            </a:p>
          </p:txBody>
        </p:sp>
        <p:sp>
          <p:nvSpPr>
            <p:cNvPr id="21527" name="Text Box 9"/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cn</a:t>
              </a:r>
              <a:r>
                <a:rPr lang="en-US" b="1">
                  <a:solidFill>
                    <a:srgbClr val="0000FF"/>
                  </a:solidFill>
                </a:rPr>
                <a:t>/2</a:t>
              </a:r>
            </a:p>
          </p:txBody>
        </p:sp>
        <p:sp>
          <p:nvSpPr>
            <p:cNvPr id="21528" name="Line 10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29" name="Line 11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30" name="Line 12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31" name="Line 13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32" name="Text Box 14"/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rgbClr val="0000FF"/>
                  </a:solidFill>
                </a:rPr>
                <a:t>cn</a:t>
              </a:r>
              <a:r>
                <a:rPr lang="en-US" sz="2000" b="1">
                  <a:solidFill>
                    <a:srgbClr val="0000FF"/>
                  </a:solidFill>
                </a:rPr>
                <a:t>/4</a:t>
              </a:r>
            </a:p>
          </p:txBody>
        </p:sp>
        <p:sp>
          <p:nvSpPr>
            <p:cNvPr id="21533" name="Text Box 15"/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rgbClr val="0000FF"/>
                  </a:solidFill>
                </a:rPr>
                <a:t>cn</a:t>
              </a:r>
              <a:r>
                <a:rPr lang="en-US" sz="2000" b="1">
                  <a:solidFill>
                    <a:srgbClr val="0000FF"/>
                  </a:solidFill>
                </a:rPr>
                <a:t>/4</a:t>
              </a:r>
            </a:p>
          </p:txBody>
        </p:sp>
        <p:sp>
          <p:nvSpPr>
            <p:cNvPr id="21534" name="Text Box 16"/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rgbClr val="0000FF"/>
                  </a:solidFill>
                </a:rPr>
                <a:t>cn</a:t>
              </a:r>
              <a:r>
                <a:rPr lang="en-US" sz="2000" b="1">
                  <a:solidFill>
                    <a:srgbClr val="0000FF"/>
                  </a:solidFill>
                </a:rPr>
                <a:t>/4</a:t>
              </a:r>
            </a:p>
          </p:txBody>
        </p:sp>
        <p:sp>
          <p:nvSpPr>
            <p:cNvPr id="21535" name="Text Box 17"/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rgbClr val="0000FF"/>
                  </a:solidFill>
                </a:rPr>
                <a:t>cn</a:t>
              </a:r>
              <a:r>
                <a:rPr lang="en-US" sz="2000" b="1">
                  <a:solidFill>
                    <a:srgbClr val="0000FF"/>
                  </a:solidFill>
                </a:rPr>
                <a:t>/4</a:t>
              </a:r>
            </a:p>
          </p:txBody>
        </p:sp>
        <p:sp>
          <p:nvSpPr>
            <p:cNvPr id="21536" name="Line 18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37" name="Line 19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38" name="Line 20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39" name="Line 21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40" name="Line 22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41" name="Line 23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42" name="Line 24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43" name="Line 25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44" name="Line 26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45" name="Line 27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46" name="Line 28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47" name="Line 29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48" name="Line 30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49" name="Line 31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50" name="Line 32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51" name="Text Box 33"/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1552" name="Text Box 34"/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1553" name="Text Box 35"/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1554" name="Text Box 36"/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1555" name="Text Box 37"/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1556" name="Text Box 38"/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</a:t>
              </a:r>
            </a:p>
          </p:txBody>
        </p:sp>
      </p:grpSp>
      <p:sp>
        <p:nvSpPr>
          <p:cNvPr id="21510" name="Text Box 39"/>
          <p:cNvSpPr txBox="1">
            <a:spLocks noChangeArrowheads="1"/>
          </p:cNvSpPr>
          <p:nvPr/>
        </p:nvSpPr>
        <p:spPr bwMode="auto">
          <a:xfrm>
            <a:off x="4075113" y="1579563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11" name="Line 40"/>
          <p:cNvSpPr>
            <a:spLocks noChangeShapeType="1"/>
          </p:cNvSpPr>
          <p:nvPr/>
        </p:nvSpPr>
        <p:spPr bwMode="auto">
          <a:xfrm>
            <a:off x="3222625" y="1576388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12" name="Line 41"/>
          <p:cNvSpPr>
            <a:spLocks noChangeShapeType="1"/>
          </p:cNvSpPr>
          <p:nvPr/>
        </p:nvSpPr>
        <p:spPr bwMode="auto">
          <a:xfrm>
            <a:off x="3989388" y="2959100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13" name="Line 42"/>
          <p:cNvSpPr>
            <a:spLocks noChangeShapeType="1"/>
          </p:cNvSpPr>
          <p:nvPr/>
        </p:nvSpPr>
        <p:spPr bwMode="auto">
          <a:xfrm>
            <a:off x="4395788" y="4192588"/>
            <a:ext cx="2908300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14" name="Line 43"/>
          <p:cNvSpPr>
            <a:spLocks noChangeShapeType="1"/>
          </p:cNvSpPr>
          <p:nvPr/>
        </p:nvSpPr>
        <p:spPr bwMode="auto">
          <a:xfrm flipV="1">
            <a:off x="4699000" y="5856288"/>
            <a:ext cx="2638425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15" name="Text Box 44"/>
          <p:cNvSpPr txBox="1">
            <a:spLocks noChangeArrowheads="1"/>
          </p:cNvSpPr>
          <p:nvPr/>
        </p:nvSpPr>
        <p:spPr bwMode="auto">
          <a:xfrm>
            <a:off x="192088" y="3482975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solidFill>
                  <a:srgbClr val="CC3300"/>
                </a:solidFill>
              </a:rPr>
              <a:t>lg </a:t>
            </a:r>
            <a:r>
              <a:rPr lang="en-US" b="1" i="1">
                <a:solidFill>
                  <a:srgbClr val="CC3300"/>
                </a:solidFill>
              </a:rPr>
              <a:t>n</a:t>
            </a:r>
            <a:endParaRPr lang="en-US" b="1">
              <a:solidFill>
                <a:srgbClr val="CC3300"/>
              </a:solidFill>
            </a:endParaRPr>
          </a:p>
        </p:txBody>
      </p:sp>
      <p:sp>
        <p:nvSpPr>
          <p:cNvPr id="21516" name="Line 45"/>
          <p:cNvSpPr>
            <a:spLocks noChangeShapeType="1"/>
          </p:cNvSpPr>
          <p:nvPr/>
        </p:nvSpPr>
        <p:spPr bwMode="auto">
          <a:xfrm flipV="1">
            <a:off x="508000" y="1438275"/>
            <a:ext cx="0" cy="1858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17" name="Line 46"/>
          <p:cNvSpPr>
            <a:spLocks noChangeShapeType="1"/>
          </p:cNvSpPr>
          <p:nvPr/>
        </p:nvSpPr>
        <p:spPr bwMode="auto">
          <a:xfrm flipH="1">
            <a:off x="523875" y="4137025"/>
            <a:ext cx="0" cy="184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18" name="Text Box 47"/>
          <p:cNvSpPr txBox="1">
            <a:spLocks noChangeArrowheads="1"/>
          </p:cNvSpPr>
          <p:nvPr/>
        </p:nvSpPr>
        <p:spPr bwMode="auto">
          <a:xfrm>
            <a:off x="7567613" y="13096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21519" name="Text Box 48"/>
          <p:cNvSpPr txBox="1">
            <a:spLocks noChangeArrowheads="1"/>
          </p:cNvSpPr>
          <p:nvPr/>
        </p:nvSpPr>
        <p:spPr bwMode="auto">
          <a:xfrm>
            <a:off x="7567613" y="2735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21520" name="Text Box 49"/>
          <p:cNvSpPr txBox="1">
            <a:spLocks noChangeArrowheads="1"/>
          </p:cNvSpPr>
          <p:nvPr/>
        </p:nvSpPr>
        <p:spPr bwMode="auto">
          <a:xfrm>
            <a:off x="7567613" y="39957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21521" name="Text Box 50"/>
          <p:cNvSpPr txBox="1">
            <a:spLocks noChangeArrowheads="1"/>
          </p:cNvSpPr>
          <p:nvPr/>
        </p:nvSpPr>
        <p:spPr bwMode="auto">
          <a:xfrm>
            <a:off x="7567613" y="56165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21522" name="Text Box 51"/>
          <p:cNvSpPr txBox="1">
            <a:spLocks noChangeArrowheads="1"/>
          </p:cNvSpPr>
          <p:nvPr/>
        </p:nvSpPr>
        <p:spPr bwMode="auto">
          <a:xfrm>
            <a:off x="5634038" y="6046788"/>
            <a:ext cx="295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Total           : </a:t>
            </a:r>
            <a:r>
              <a:rPr lang="en-US" i="1">
                <a:solidFill>
                  <a:srgbClr val="FF3300"/>
                </a:solidFill>
              </a:rPr>
              <a:t>cn</a:t>
            </a:r>
            <a:r>
              <a:rPr lang="en-US">
                <a:solidFill>
                  <a:srgbClr val="FF3300"/>
                </a:solidFill>
              </a:rPr>
              <a:t>lg</a:t>
            </a:r>
            <a:r>
              <a:rPr lang="en-US" i="1">
                <a:solidFill>
                  <a:srgbClr val="FF3300"/>
                </a:solidFill>
              </a:rPr>
              <a:t>n</a:t>
            </a:r>
            <a:r>
              <a:rPr lang="en-US">
                <a:solidFill>
                  <a:srgbClr val="FF3300"/>
                </a:solidFill>
              </a:rPr>
              <a:t>+</a:t>
            </a:r>
            <a:r>
              <a:rPr lang="en-US" i="1">
                <a:solidFill>
                  <a:srgbClr val="FF3300"/>
                </a:solidFill>
              </a:rPr>
              <a:t>cn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86308C1D-3B1F-4AA8-9893-435EE72D9170}"/>
                  </a:ext>
                </a:extLst>
              </p14:cNvPr>
              <p14:cNvContentPartPr/>
              <p14:nvPr/>
            </p14:nvContentPartPr>
            <p14:xfrm>
              <a:off x="3632193" y="628264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308C1D-3B1F-4AA8-9893-435EE72D91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3553" y="62736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874AEADC-92DE-42AD-BF45-93CD007818D8}"/>
                  </a:ext>
                </a:extLst>
              </p14:cNvPr>
              <p14:cNvContentPartPr/>
              <p14:nvPr/>
            </p14:nvContentPartPr>
            <p14:xfrm>
              <a:off x="8279433" y="5831923"/>
              <a:ext cx="3600" cy="1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4AEADC-92DE-42AD-BF45-93CD007818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70793" y="5822923"/>
                <a:ext cx="212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67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Recursion Tree for Merge Sort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68288" y="1069975"/>
            <a:ext cx="698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prstClr val="black"/>
                </a:solidFill>
              </a:rPr>
              <a:t>Continue expanding until the problem size reduces to 1.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266700" y="1403350"/>
            <a:ext cx="3432175" cy="4830763"/>
            <a:chOff x="659" y="978"/>
            <a:chExt cx="2162" cy="3043"/>
          </a:xfrm>
        </p:grpSpPr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cn</a:t>
              </a:r>
            </a:p>
          </p:txBody>
        </p:sp>
        <p:sp>
          <p:nvSpPr>
            <p:cNvPr id="22537" name="Line 6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38" name="Line 7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39" name="Text Box 8"/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cn</a:t>
              </a:r>
              <a:r>
                <a:rPr lang="en-US" b="1">
                  <a:solidFill>
                    <a:srgbClr val="0000FF"/>
                  </a:solidFill>
                </a:rPr>
                <a:t>/2</a:t>
              </a:r>
            </a:p>
          </p:txBody>
        </p:sp>
        <p:sp>
          <p:nvSpPr>
            <p:cNvPr id="22540" name="Text Box 9"/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cn</a:t>
              </a:r>
              <a:r>
                <a:rPr lang="en-US" b="1">
                  <a:solidFill>
                    <a:srgbClr val="0000FF"/>
                  </a:solidFill>
                </a:rPr>
                <a:t>/2</a:t>
              </a:r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42" name="Line 11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43" name="Line 12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44" name="Line 13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45" name="Text Box 14"/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rgbClr val="0000FF"/>
                  </a:solidFill>
                </a:rPr>
                <a:t>cn</a:t>
              </a:r>
              <a:r>
                <a:rPr lang="en-US" sz="2000" b="1">
                  <a:solidFill>
                    <a:srgbClr val="0000FF"/>
                  </a:solidFill>
                </a:rPr>
                <a:t>/4</a:t>
              </a:r>
            </a:p>
          </p:txBody>
        </p:sp>
        <p:sp>
          <p:nvSpPr>
            <p:cNvPr id="22546" name="Text Box 15"/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rgbClr val="0000FF"/>
                  </a:solidFill>
                </a:rPr>
                <a:t>cn</a:t>
              </a:r>
              <a:r>
                <a:rPr lang="en-US" sz="2000" b="1">
                  <a:solidFill>
                    <a:srgbClr val="0000FF"/>
                  </a:solidFill>
                </a:rPr>
                <a:t>/4</a:t>
              </a:r>
            </a:p>
          </p:txBody>
        </p:sp>
        <p:sp>
          <p:nvSpPr>
            <p:cNvPr id="22547" name="Text Box 16"/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rgbClr val="0000FF"/>
                  </a:solidFill>
                </a:rPr>
                <a:t>cn</a:t>
              </a:r>
              <a:r>
                <a:rPr lang="en-US" sz="2000" b="1">
                  <a:solidFill>
                    <a:srgbClr val="0000FF"/>
                  </a:solidFill>
                </a:rPr>
                <a:t>/4</a:t>
              </a:r>
            </a:p>
          </p:txBody>
        </p:sp>
        <p:sp>
          <p:nvSpPr>
            <p:cNvPr id="22548" name="Text Box 17"/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rgbClr val="0000FF"/>
                  </a:solidFill>
                </a:rPr>
                <a:t>cn</a:t>
              </a:r>
              <a:r>
                <a:rPr lang="en-US" sz="2000" b="1">
                  <a:solidFill>
                    <a:srgbClr val="0000FF"/>
                  </a:solidFill>
                </a:rPr>
                <a:t>/4</a:t>
              </a:r>
            </a:p>
          </p:txBody>
        </p:sp>
        <p:sp>
          <p:nvSpPr>
            <p:cNvPr id="22549" name="Line 18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0" name="Line 19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1" name="Line 20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2" name="Line 21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3" name="Line 22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4" name="Line 23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5" name="Line 24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6" name="Line 25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7" name="Line 26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8" name="Line 27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59" name="Line 28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0" name="Line 29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1" name="Line 30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2" name="Line 31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3" name="Line 32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64" name="Text Box 33"/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2565" name="Text Box 34"/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2566" name="Text Box 35"/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2567" name="Text Box 36"/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2568" name="Text Box 37"/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2569" name="Text Box 38"/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rgbClr val="0000FF"/>
                  </a:solidFill>
                </a:rPr>
                <a:t>c</a:t>
              </a:r>
            </a:p>
          </p:txBody>
        </p:sp>
      </p:grpSp>
      <p:sp>
        <p:nvSpPr>
          <p:cNvPr id="22534" name="Text Box 39"/>
          <p:cNvSpPr txBox="1">
            <a:spLocks noChangeArrowheads="1"/>
          </p:cNvSpPr>
          <p:nvPr/>
        </p:nvSpPr>
        <p:spPr bwMode="auto">
          <a:xfrm>
            <a:off x="4075113" y="1579563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535" name="Text Box 40"/>
          <p:cNvSpPr txBox="1">
            <a:spLocks noChangeArrowheads="1"/>
          </p:cNvSpPr>
          <p:nvPr/>
        </p:nvSpPr>
        <p:spPr bwMode="auto">
          <a:xfrm>
            <a:off x="4149725" y="1595438"/>
            <a:ext cx="46259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>
                <a:solidFill>
                  <a:prstClr val="black"/>
                </a:solidFill>
              </a:rPr>
              <a:t>Each level has total cost </a:t>
            </a:r>
            <a:r>
              <a:rPr lang="en-US" b="1" i="1" dirty="0" err="1">
                <a:solidFill>
                  <a:srgbClr val="CC3300"/>
                </a:solidFill>
              </a:rPr>
              <a:t>cn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>
              <a:buFontTx/>
              <a:buChar char="•"/>
            </a:pPr>
            <a:r>
              <a:rPr lang="en-US" dirty="0">
                <a:solidFill>
                  <a:prstClr val="black"/>
                </a:solidFill>
              </a:rPr>
              <a:t>Each time we go down one level, the number of subproblems doubles, but the cost per subproblem halves  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 </a:t>
            </a:r>
            <a:r>
              <a:rPr lang="en-US" i="1" dirty="0">
                <a:solidFill>
                  <a:srgbClr val="CC3300"/>
                </a:solidFill>
                <a:sym typeface="Symbol" pitchFamily="18" charset="2"/>
              </a:rPr>
              <a:t>cost per level remains the same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.</a:t>
            </a:r>
          </a:p>
          <a:p>
            <a:endParaRPr lang="en-US" dirty="0" smtClean="0">
              <a:solidFill>
                <a:prstClr val="black"/>
              </a:solidFill>
              <a:sym typeface="Symbol" pitchFamily="18" charset="2"/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prstClr val="black"/>
                </a:solidFill>
                <a:sym typeface="Symbol" pitchFamily="18" charset="2"/>
              </a:rPr>
              <a:t>There 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are lg </a:t>
            </a:r>
            <a:r>
              <a:rPr lang="en-US" i="1" dirty="0">
                <a:solidFill>
                  <a:prstClr val="black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 + 1 levels, height is lg </a:t>
            </a:r>
            <a:r>
              <a:rPr lang="en-US" i="1" dirty="0">
                <a:solidFill>
                  <a:prstClr val="black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. (Assuming </a:t>
            </a:r>
            <a:r>
              <a:rPr lang="en-US" i="1" dirty="0">
                <a:solidFill>
                  <a:prstClr val="black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 is a power of 2</a:t>
            </a:r>
            <a:r>
              <a:rPr lang="en-US" dirty="0" smtClean="0">
                <a:solidFill>
                  <a:prstClr val="black"/>
                </a:solidFill>
                <a:sym typeface="Symbol" pitchFamily="18" charset="2"/>
              </a:rPr>
              <a:t>.)</a:t>
            </a:r>
          </a:p>
          <a:p>
            <a:endParaRPr lang="en-US" dirty="0" smtClean="0">
              <a:solidFill>
                <a:prstClr val="black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Total </a:t>
            </a:r>
            <a:r>
              <a:rPr lang="en-US" dirty="0">
                <a:solidFill>
                  <a:prstClr val="black"/>
                </a:solidFill>
              </a:rPr>
              <a:t>cost = sum of costs at each level = (lg </a:t>
            </a:r>
            <a:r>
              <a:rPr lang="en-US" i="1" dirty="0">
                <a:solidFill>
                  <a:prstClr val="black"/>
                </a:solidFill>
              </a:rPr>
              <a:t>n</a:t>
            </a:r>
            <a:r>
              <a:rPr lang="en-US" dirty="0">
                <a:solidFill>
                  <a:prstClr val="black"/>
                </a:solidFill>
              </a:rPr>
              <a:t> + 1)</a:t>
            </a:r>
            <a:r>
              <a:rPr lang="en-US" i="1" dirty="0" err="1">
                <a:solidFill>
                  <a:prstClr val="black"/>
                </a:solidFill>
              </a:rPr>
              <a:t>cn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i="1" dirty="0" err="1">
                <a:solidFill>
                  <a:prstClr val="black"/>
                </a:solidFill>
              </a:rPr>
              <a:t>cn</a:t>
            </a:r>
            <a:r>
              <a:rPr lang="en-US" dirty="0" err="1">
                <a:solidFill>
                  <a:prstClr val="black"/>
                </a:solidFill>
              </a:rPr>
              <a:t>lg</a:t>
            </a:r>
            <a:r>
              <a:rPr lang="en-US" i="1" dirty="0" err="1">
                <a:solidFill>
                  <a:prstClr val="black"/>
                </a:solidFill>
              </a:rPr>
              <a:t>n</a:t>
            </a:r>
            <a:r>
              <a:rPr lang="en-US" dirty="0">
                <a:solidFill>
                  <a:prstClr val="black"/>
                </a:solidFill>
              </a:rPr>
              <a:t> + </a:t>
            </a:r>
            <a:r>
              <a:rPr lang="en-US" i="1" dirty="0" err="1">
                <a:solidFill>
                  <a:prstClr val="black"/>
                </a:solidFill>
              </a:rPr>
              <a:t>cn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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>
                <a:solidFill>
                  <a:prstClr val="black"/>
                </a:solidFill>
              </a:rPr>
              <a:t>n </a:t>
            </a:r>
            <a:r>
              <a:rPr lang="en-US" dirty="0" err="1">
                <a:solidFill>
                  <a:prstClr val="black"/>
                </a:solidFill>
              </a:rPr>
              <a:t>lg</a:t>
            </a:r>
            <a:r>
              <a:rPr lang="en-US" i="1" dirty="0" err="1">
                <a:solidFill>
                  <a:prstClr val="black"/>
                </a:solidFill>
              </a:rPr>
              <a:t>n</a:t>
            </a:r>
            <a:r>
              <a:rPr lang="en-US" dirty="0">
                <a:solidFill>
                  <a:prstClr val="black"/>
                </a:solidFill>
              </a:rPr>
              <a:t>).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6BA5-45EF-425C-8007-3E5C51244A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DDEB9325-E22F-4FCE-8686-693513261344}"/>
                  </a:ext>
                </a:extLst>
              </p14:cNvPr>
              <p14:cNvContentPartPr/>
              <p14:nvPr/>
            </p14:nvContentPartPr>
            <p14:xfrm>
              <a:off x="1687473" y="3157123"/>
              <a:ext cx="15840" cy="1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DEB9325-E22F-4FCE-8686-6935132613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8833" y="3148483"/>
                <a:ext cx="334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600" name="Ink 22599">
                <a:extLst>
                  <a:ext uri="{FF2B5EF4-FFF2-40B4-BE49-F238E27FC236}">
                    <a16:creationId xmlns:a16="http://schemas.microsoft.com/office/drawing/2014/main" xmlns="" id="{BE646B0C-1FF4-4A81-A3F5-F2C63069927C}"/>
                  </a:ext>
                </a:extLst>
              </p14:cNvPr>
              <p14:cNvContentPartPr/>
              <p14:nvPr/>
            </p14:nvContentPartPr>
            <p14:xfrm>
              <a:off x="7107273" y="6325483"/>
              <a:ext cx="360" cy="360"/>
            </p14:xfrm>
          </p:contentPart>
        </mc:Choice>
        <mc:Fallback xmlns="">
          <p:pic>
            <p:nvPicPr>
              <p:cNvPr id="22600" name="Ink 22599">
                <a:extLst>
                  <a:ext uri="{FF2B5EF4-FFF2-40B4-BE49-F238E27FC236}">
                    <a16:creationId xmlns:a16="http://schemas.microsoft.com/office/drawing/2014/main" id="{BE646B0C-1FF4-4A81-A3F5-F2C63069927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98273" y="631684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1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</TotalTime>
  <Words>1006</Words>
  <Application>Microsoft Office PowerPoint</Application>
  <PresentationFormat>On-screen Show (4:3)</PresentationFormat>
  <Paragraphs>177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1_Office Theme</vt:lpstr>
      <vt:lpstr>Divide and Conquer (Merge Sort)</vt:lpstr>
      <vt:lpstr>Divide and Conquer</vt:lpstr>
      <vt:lpstr>Analysis of Merge Sort</vt:lpstr>
      <vt:lpstr>Recurrence Relations</vt:lpstr>
      <vt:lpstr>Recursion-tree Method</vt:lpstr>
      <vt:lpstr>Recursion Tree – Example </vt:lpstr>
      <vt:lpstr>Recursion Tree for Merge Sort</vt:lpstr>
      <vt:lpstr>Recursion Tree for Merge Sort</vt:lpstr>
      <vt:lpstr>Recursion Tree for Merge Sort</vt:lpstr>
      <vt:lpstr>The Master Method</vt:lpstr>
      <vt:lpstr>The Master Theorem</vt:lpstr>
      <vt:lpstr>PowerPoint Presentation</vt:lpstr>
      <vt:lpstr>The Master Theorem</vt:lpstr>
      <vt:lpstr>Master Method – Examples </vt:lpstr>
      <vt:lpstr>Master Method – Examples 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305: Algorithms</dc:title>
  <dc:creator>shahriar</dc:creator>
  <cp:lastModifiedBy>Dr. Mohammad Shahriar Rahman</cp:lastModifiedBy>
  <cp:revision>35</cp:revision>
  <dcterms:created xsi:type="dcterms:W3CDTF">2018-06-17T04:08:16Z</dcterms:created>
  <dcterms:modified xsi:type="dcterms:W3CDTF">2024-02-03T02:15:34Z</dcterms:modified>
</cp:coreProperties>
</file>