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4" r:id="rId25"/>
    <p:sldId id="412" r:id="rId26"/>
    <p:sldId id="417" r:id="rId27"/>
    <p:sldId id="418" r:id="rId28"/>
    <p:sldId id="414" r:id="rId29"/>
    <p:sldId id="415" r:id="rId30"/>
    <p:sldId id="41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9" autoAdjust="0"/>
  </p:normalViewPr>
  <p:slideViewPr>
    <p:cSldViewPr>
      <p:cViewPr varScale="1">
        <p:scale>
          <a:sx n="97" d="100"/>
          <a:sy n="97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88220-7373-44A2-B2F0-70F7AA62C151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04822-FDF2-409A-80FF-EF581C962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13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latin typeface="Garamond" pitchFamily="18" charset="0"/>
              </a:rPr>
              <a:t>"Finite: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 there must be an end to it within a reasonable time.</a:t>
            </a:r>
          </a:p>
          <a:p>
            <a:r>
              <a:rPr lang="en-US" altLang="en-US" dirty="0">
                <a:latin typeface="Garamond" pitchFamily="18" charset="0"/>
              </a:rPr>
              <a:t>Definite: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precisely definable in clearly understood terms, no pinch of salt type vagaries, or possible ambiguities</a:t>
            </a:r>
          </a:p>
          <a:p>
            <a:r>
              <a:rPr lang="en-US" altLang="en-US" dirty="0">
                <a:latin typeface="Garamond" pitchFamily="18" charset="0"/>
              </a:rPr>
              <a:t>Effective: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the steps must be actually be able to be carried out. [simple enough for someone using pencil and paper to carry out in a finite amount of time]</a:t>
            </a:r>
          </a:p>
          <a:p>
            <a:r>
              <a:rPr lang="en-US" altLang="en-US" dirty="0">
                <a:latin typeface="Garamond" pitchFamily="18" charset="0"/>
              </a:rPr>
              <a:t>Procedure: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the sequence of specific steps arranged in a logical order.</a:t>
            </a:r>
          </a:p>
          <a:p>
            <a:r>
              <a:rPr lang="en-US" altLang="en-US" dirty="0">
                <a:latin typeface="Garamond" pitchFamily="18" charset="0"/>
              </a:rPr>
              <a:t>Output:</a:t>
            </a:r>
            <a:r>
              <a:rPr lang="en-US" altLang="en-US" dirty="0">
                <a:latin typeface="Arial" pitchFamily="34" charset="0"/>
              </a:rPr>
              <a:t> </a:t>
            </a:r>
            <a:r>
              <a:rPr lang="en-US" altLang="en-US" dirty="0">
                <a:latin typeface="Garamond" pitchFamily="18" charset="0"/>
              </a:rPr>
              <a:t>unless there is something coming out of the process, the result will remain unknown!</a:t>
            </a:r>
            <a:r>
              <a:rPr lang="en-US" altLang="en-US" dirty="0">
                <a:latin typeface="Arial" pitchFamily="34" charset="0"/>
              </a:rPr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246073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425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49" y="4342470"/>
            <a:ext cx="5028103" cy="411500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9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515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2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2A45D-B270-4812-A9D4-3CAE2DACC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1865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D2A45D-B270-4812-A9D4-3CAE2DACCB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43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E1CFC0-2AF3-4947-B5E7-10A0BF464D1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913" tIns="44956" rIns="89913" bIns="4495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4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3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7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5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5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B3AB8-D708-4484-8FE8-37D115765F19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B3671-525E-41AC-8BB1-6FE1F9753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mshahriar@cse.uiu.ac.b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CSE </a:t>
            </a:r>
            <a:r>
              <a:rPr lang="en-US" dirty="0"/>
              <a:t>2217</a:t>
            </a:r>
            <a:r>
              <a:rPr lang="en-US" sz="4400" dirty="0"/>
              <a:t>: Data Structure and Algorithms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200400"/>
            <a:ext cx="7315200" cy="17526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Proof By Induction</a:t>
            </a:r>
          </a:p>
          <a:p>
            <a:r>
              <a:rPr lang="en-US"/>
              <a:t>Asymptotic notation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013A5D6-A5CC-4D51-9E57-F32E8C5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A92DF1B8-04F0-4716-B713-BDC10E89644E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2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dirty="0"/>
              <a:t>Algorithm</a:t>
            </a:r>
          </a:p>
          <a:p>
            <a:pPr lvl="1" algn="just">
              <a:defRPr/>
            </a:pPr>
            <a:r>
              <a:rPr lang="en-US" dirty="0">
                <a:ea typeface="+mn-ea"/>
                <a:cs typeface="+mn-cs"/>
              </a:rPr>
              <a:t>is any well-defined computational procedure that takes some value, or set of values, as input and produces some value, or set of values, as output.</a:t>
            </a:r>
          </a:p>
          <a:p>
            <a:pPr lvl="1" algn="just">
              <a:defRPr/>
            </a:pPr>
            <a:r>
              <a:rPr lang="en-US" dirty="0">
                <a:ea typeface="+mn-ea"/>
                <a:cs typeface="+mn-cs"/>
              </a:rPr>
              <a:t>is thus a sequence of computational steps that transform the input into the output.</a:t>
            </a:r>
          </a:p>
          <a:p>
            <a:pPr lvl="1" algn="just">
              <a:defRPr/>
            </a:pPr>
            <a:r>
              <a:rPr lang="en-US" dirty="0">
                <a:ea typeface="+mn-ea"/>
                <a:cs typeface="+mn-cs"/>
              </a:rPr>
              <a:t>is a tool for solving a well-specified computational  problem.</a:t>
            </a:r>
          </a:p>
          <a:p>
            <a:pPr lvl="1" algn="just">
              <a:defRPr/>
            </a:pPr>
            <a:r>
              <a:rPr lang="th-TH" dirty="0"/>
              <a:t>Any special method of solving a certain kind of problem (Webster Dictionary)</a:t>
            </a:r>
          </a:p>
          <a:p>
            <a:pPr lvl="1" algn="just"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FD1BC6-6FB8-4565-8C81-6941A4C8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909F0-EBA7-4E78-809F-0017AAD712B7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3248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an Algorithm?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648200"/>
          </a:xfrm>
        </p:spPr>
        <p:txBody>
          <a:bodyPr/>
          <a:lstStyle/>
          <a:p>
            <a:r>
              <a:rPr lang="en-US" altLang="en-US" dirty="0"/>
              <a:t>An algorithm is a sequence of computational steps that solves a well-specified computational problem.</a:t>
            </a:r>
          </a:p>
          <a:p>
            <a:pPr lvl="1"/>
            <a:r>
              <a:rPr lang="en-US" altLang="en-US" dirty="0"/>
              <a:t>An algorithm is said to be </a:t>
            </a:r>
            <a:r>
              <a:rPr lang="en-US" altLang="en-US" dirty="0">
                <a:solidFill>
                  <a:schemeClr val="tx2"/>
                </a:solidFill>
              </a:rPr>
              <a:t>correct</a:t>
            </a:r>
            <a:r>
              <a:rPr lang="en-US" altLang="en-US" dirty="0"/>
              <a:t> if, for every input instance, it halts with the correct output</a:t>
            </a:r>
          </a:p>
          <a:p>
            <a:pPr lvl="1"/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incorrect</a:t>
            </a:r>
            <a:r>
              <a:rPr lang="en-US" altLang="en-US" dirty="0"/>
              <a:t> algorithm might not halt at all on some input instances, or it might halt with other than the desired output.</a:t>
            </a:r>
          </a:p>
        </p:txBody>
      </p:sp>
    </p:spTree>
    <p:extLst>
      <p:ext uri="{BB962C8B-B14F-4D97-AF65-F5344CB8AC3E}">
        <p14:creationId xmlns:p14="http://schemas.microsoft.com/office/powerpoint/2010/main" val="3261354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 dirty="0"/>
              <a:t>What is a program?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A program is the expression of an algorithm in a programming language</a:t>
            </a:r>
          </a:p>
          <a:p>
            <a:r>
              <a:rPr lang="th-TH" dirty="0"/>
              <a:t>a set of instructions which the computer will follow to solve a problem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971800" y="36576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lip" r:id="rId3" imgW="4251325" imgH="4570413" progId="">
                  <p:embed/>
                </p:oleObj>
              </mc:Choice>
              <mc:Fallback>
                <p:oleObj name="Clip" r:id="rId3" imgW="4251325" imgH="457041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657600"/>
                        <a:ext cx="2624138" cy="281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BE4EE72-F595-4BAF-8847-7F60F4E0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05E86F-B3F0-471E-B928-A4635F3369E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8277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Where We're Going</a:t>
            </a:r>
            <a:endParaRPr lang="th-TH" i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h-TH" dirty="0"/>
              <a:t>Examine methods of analyzing algorithm</a:t>
            </a:r>
            <a:r>
              <a:rPr lang="en-GB" dirty="0"/>
              <a:t> </a:t>
            </a:r>
            <a:r>
              <a:rPr lang="th-TH" dirty="0"/>
              <a:t>correctness and efficiency</a:t>
            </a:r>
          </a:p>
          <a:p>
            <a:pPr lvl="1" algn="just"/>
            <a:r>
              <a:rPr lang="th-TH" sz="2000" dirty="0"/>
              <a:t>Lower bound techniques</a:t>
            </a:r>
          </a:p>
          <a:p>
            <a:pPr lvl="1" algn="just"/>
            <a:r>
              <a:rPr lang="th-TH" sz="2000" dirty="0"/>
              <a:t>O,Omega and Theta notations for best/worst/average case analysis</a:t>
            </a:r>
          </a:p>
          <a:p>
            <a:pPr algn="just"/>
            <a:r>
              <a:rPr lang="th-TH" dirty="0"/>
              <a:t>Decide whether some problems have no solution in reasonable time</a:t>
            </a:r>
          </a:p>
          <a:p>
            <a:pPr lvl="1" algn="just"/>
            <a:r>
              <a:rPr lang="th-TH" sz="2000" dirty="0"/>
              <a:t>List all permutations of n objects (takes n! steps)</a:t>
            </a:r>
          </a:p>
          <a:p>
            <a:pPr lvl="1" algn="just"/>
            <a:r>
              <a:rPr lang="th-TH" sz="2000" dirty="0"/>
              <a:t>Travelling salesman problem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Given a list of cities and the distances between each pair of cities, what is the shortest possible route that visits each city exactly once and returns to the origin city?)</a:t>
            </a:r>
            <a:endParaRPr lang="th-TH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th-TH" dirty="0"/>
              <a:t>Investigate memory usage as a different measure of efficiency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E3C71CB-F9FB-4347-A8ED-38A3299D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19E4DA-A06A-4789-9309-5AD0B8F72CD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70997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/>
              <a:t/>
            </a:r>
            <a:br>
              <a:rPr lang="th-TH"/>
            </a:br>
            <a:r>
              <a:rPr lang="th-TH"/>
              <a:t>The study of Algorithm</a:t>
            </a:r>
            <a:br>
              <a:rPr lang="th-TH"/>
            </a:br>
            <a:endParaRPr lang="th-TH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/>
              <a:t>How to devise algorithms</a:t>
            </a:r>
          </a:p>
          <a:p>
            <a:pPr>
              <a:lnSpc>
                <a:spcPct val="110000"/>
              </a:lnSpc>
            </a:pPr>
            <a:r>
              <a:rPr lang="th-TH"/>
              <a:t>How to express algorithms</a:t>
            </a:r>
          </a:p>
          <a:p>
            <a:pPr>
              <a:lnSpc>
                <a:spcPct val="110000"/>
              </a:lnSpc>
            </a:pPr>
            <a:r>
              <a:rPr lang="th-TH"/>
              <a:t>How to validate algorithms</a:t>
            </a:r>
          </a:p>
          <a:p>
            <a:pPr>
              <a:lnSpc>
                <a:spcPct val="110000"/>
              </a:lnSpc>
            </a:pPr>
            <a:r>
              <a:rPr lang="th-TH"/>
              <a:t>How to analyze algorithms</a:t>
            </a:r>
          </a:p>
          <a:p>
            <a:pPr>
              <a:lnSpc>
                <a:spcPct val="110000"/>
              </a:lnSpc>
            </a:pPr>
            <a:r>
              <a:rPr lang="th-TH"/>
              <a:t>How to test a program</a:t>
            </a:r>
          </a:p>
          <a:p>
            <a:pPr>
              <a:lnSpc>
                <a:spcPct val="110000"/>
              </a:lnSpc>
            </a:pPr>
            <a:endParaRPr lang="th-TH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EBA60B-E32C-475F-B895-FFFD9ABD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8732D6-2C6A-4FB5-99C8-B1B190EE7FA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663259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Importance of </a:t>
            </a:r>
            <a:r>
              <a:rPr lang="en-US" dirty="0">
                <a:cs typeface="Angsana New" pitchFamily="18" charset="-34"/>
              </a:rPr>
              <a:t>Analyzing Algorithm</a:t>
            </a:r>
            <a:endParaRPr lang="th-TH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800" dirty="0"/>
              <a:t>Need to recognize limitations of various algorithms for solving a problem</a:t>
            </a:r>
          </a:p>
          <a:p>
            <a:r>
              <a:rPr lang="th-TH" sz="2800" dirty="0"/>
              <a:t>Need to understand relationship between problem size and running time</a:t>
            </a:r>
          </a:p>
          <a:p>
            <a:pPr lvl="1"/>
            <a:r>
              <a:rPr lang="th-TH" sz="1800" dirty="0"/>
              <a:t>When is a running program not good enough?</a:t>
            </a:r>
          </a:p>
          <a:p>
            <a:r>
              <a:rPr lang="th-TH" sz="2800" dirty="0"/>
              <a:t>Need to learn how to analyze an algorithm's running time without coding it</a:t>
            </a:r>
          </a:p>
          <a:p>
            <a:r>
              <a:rPr lang="th-TH" sz="2800" dirty="0"/>
              <a:t>Need to recognize bottlenecks in code as well as which parts of code are easiest to optimize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8E80236-9A28-4318-B0FF-A89A548F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1FC88F-FF8E-4F25-83CA-4F34283D638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912366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/>
              <a:t>What do we analyze about them?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>
                <a:solidFill>
                  <a:srgbClr val="009999"/>
                </a:solidFill>
              </a:rPr>
              <a:t>Correctness</a:t>
            </a:r>
            <a:endParaRPr lang="th-TH" sz="2800"/>
          </a:p>
          <a:p>
            <a:pPr lvl="1"/>
            <a:r>
              <a:rPr lang="th-TH"/>
              <a:t>Does the input/output relation match algorithm requirement?</a:t>
            </a:r>
          </a:p>
          <a:p>
            <a:r>
              <a:rPr lang="th-TH" sz="2800">
                <a:solidFill>
                  <a:srgbClr val="009999"/>
                </a:solidFill>
              </a:rPr>
              <a:t>Amount of work done</a:t>
            </a:r>
            <a:r>
              <a:rPr lang="th-TH" sz="2800"/>
              <a:t> (aka complexity) </a:t>
            </a:r>
          </a:p>
          <a:p>
            <a:pPr lvl="1"/>
            <a:r>
              <a:rPr lang="th-TH"/>
              <a:t>Basic operations to do task </a:t>
            </a:r>
          </a:p>
          <a:p>
            <a:r>
              <a:rPr lang="th-TH" sz="2800">
                <a:solidFill>
                  <a:srgbClr val="009999"/>
                </a:solidFill>
              </a:rPr>
              <a:t>Amount of space used</a:t>
            </a:r>
          </a:p>
          <a:p>
            <a:pPr lvl="1"/>
            <a:r>
              <a:rPr lang="th-TH"/>
              <a:t>Memory used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88803A-6EFD-4D6A-AB77-2DE7A57C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6951FD-7D29-4150-AAA7-10D4A113CD3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852125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z="3200"/>
              <a:t>What do we analyze about them?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>
                <a:solidFill>
                  <a:srgbClr val="009999"/>
                </a:solidFill>
              </a:rPr>
              <a:t>Simplicity, clarity</a:t>
            </a:r>
          </a:p>
          <a:p>
            <a:pPr lvl="1"/>
            <a:r>
              <a:rPr lang="th-TH"/>
              <a:t>Verification and implementation. </a:t>
            </a:r>
          </a:p>
          <a:p>
            <a:r>
              <a:rPr lang="th-TH" sz="2800">
                <a:solidFill>
                  <a:srgbClr val="009999"/>
                </a:solidFill>
              </a:rPr>
              <a:t>Optimality</a:t>
            </a:r>
          </a:p>
          <a:p>
            <a:pPr lvl="1"/>
            <a:r>
              <a:rPr lang="th-TH"/>
              <a:t>Is it impossible to do better? </a:t>
            </a:r>
          </a:p>
        </p:txBody>
      </p:sp>
      <p:pic>
        <p:nvPicPr>
          <p:cNvPr id="30724" name="Picture 4" descr="j029198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3416300" y="4330700"/>
            <a:ext cx="1708150" cy="2016125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86192A-60CE-4979-A25A-CC298669A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F4D54F-881F-43B0-82B3-D39C4EFE569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646187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Complexity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sz="2800"/>
              <a:t>The complexity of an algorithm is simply the amount of work the algorithm performs to complete its task. </a:t>
            </a:r>
          </a:p>
        </p:txBody>
      </p:sp>
      <p:pic>
        <p:nvPicPr>
          <p:cNvPr id="31748" name="Picture 4" descr="j024069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2940050" y="3873500"/>
            <a:ext cx="2855913" cy="2551113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54E99F-D677-4704-9BD2-853C2EE4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E7C3C5-E8B6-4D14-B31A-3534448C431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42925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RAM model </a:t>
            </a:r>
            <a:endParaRPr lang="en-US"/>
          </a:p>
        </p:txBody>
      </p:sp>
      <p:sp>
        <p:nvSpPr>
          <p:cNvPr id="32771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h-TH" dirty="0"/>
              <a:t>has one processor</a:t>
            </a:r>
          </a:p>
          <a:p>
            <a:r>
              <a:rPr lang="th-TH" dirty="0"/>
              <a:t>executes one instruction at a time</a:t>
            </a:r>
          </a:p>
          <a:p>
            <a:r>
              <a:rPr lang="th-TH" dirty="0"/>
              <a:t>each instruction takes "unit time“</a:t>
            </a:r>
          </a:p>
          <a:p>
            <a:r>
              <a:rPr lang="th-TH" dirty="0"/>
              <a:t>has fixed-size operands, and</a:t>
            </a:r>
          </a:p>
          <a:p>
            <a:r>
              <a:rPr lang="th-TH" dirty="0"/>
              <a:t>has fixed size storage (RAM and disk). </a:t>
            </a:r>
          </a:p>
          <a:p>
            <a:endParaRPr lang="en-US" dirty="0"/>
          </a:p>
        </p:txBody>
      </p:sp>
      <p:pic>
        <p:nvPicPr>
          <p:cNvPr id="32772" name="Picture 4" descr="j01953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768975" y="2968625"/>
            <a:ext cx="1797050" cy="1831975"/>
          </a:xfrm>
          <a:noFill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D030403-94D3-45E6-BAB2-313AC5E6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C4371-980D-4321-A5C3-A1441933C58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21077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46037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The Course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7125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Purpose: a rigorous introduction to the design and analysis of algorithms</a:t>
            </a:r>
          </a:p>
          <a:p>
            <a:pPr lvl="1"/>
            <a:r>
              <a:rPr lang="en-US" dirty="0"/>
              <a:t>Not a lab or programming course</a:t>
            </a:r>
          </a:p>
          <a:p>
            <a:pPr lvl="1"/>
            <a:r>
              <a:rPr lang="en-US" dirty="0"/>
              <a:t>Not a math course, either</a:t>
            </a:r>
          </a:p>
          <a:p>
            <a:r>
              <a:rPr lang="en-US" dirty="0"/>
              <a:t>Textbook: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Introduction to Algorithms</a:t>
            </a:r>
            <a:r>
              <a:rPr lang="en-US" dirty="0"/>
              <a:t>:: </a:t>
            </a:r>
          </a:p>
          <a:p>
            <a:pPr marL="400050" lvl="1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Cormen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dirty="0" err="1">
                <a:solidFill>
                  <a:schemeClr val="accent5"/>
                </a:solidFill>
              </a:rPr>
              <a:t>Leiserson</a:t>
            </a:r>
            <a:r>
              <a:rPr lang="en-US" dirty="0">
                <a:solidFill>
                  <a:schemeClr val="accent5"/>
                </a:solidFill>
              </a:rPr>
              <a:t>, Rivest, Stein</a:t>
            </a:r>
          </a:p>
          <a:p>
            <a:pPr lvl="1"/>
            <a:r>
              <a:rPr lang="en-US" dirty="0"/>
              <a:t>An excellent reference you should own</a:t>
            </a:r>
          </a:p>
          <a:p>
            <a:endParaRPr lang="en-US" dirty="0"/>
          </a:p>
          <a:p>
            <a:r>
              <a:rPr lang="en-US" dirty="0"/>
              <a:t>Some additional materials may appear during lectures </a:t>
            </a:r>
          </a:p>
          <a:p>
            <a:pPr marL="0" indent="0">
              <a:buNone/>
            </a:pPr>
            <a:r>
              <a:rPr lang="en-US" dirty="0"/>
              <a:t>** I appreciate feedback as we go along</a:t>
            </a:r>
          </a:p>
          <a:p>
            <a:pPr marL="0" indent="0">
              <a:buNone/>
            </a:pPr>
            <a:r>
              <a:rPr lang="en-US" dirty="0"/>
              <a:t>** if something is a problem then tell me because it can often be fixed easily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BF1DCC-FCB8-458A-B70C-827A8C72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</p:spPr>
        <p:txBody>
          <a:bodyPr/>
          <a:lstStyle/>
          <a:p>
            <a:fld id="{24F0D7AE-DAD0-4FF7-9838-647B65E5E688}" type="datetime1">
              <a:rPr lang="en-US" smtClean="0"/>
              <a:t>1/27/2024</a:t>
            </a:fld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8DD69606-EA41-415E-AD67-FCE258C9F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93925"/>
            <a:ext cx="1762125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84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The Selection Problem</a:t>
            </a:r>
            <a:r>
              <a:rPr lang="en-US">
                <a:cs typeface="Angsana New" pitchFamily="18" charset="-34"/>
              </a:rPr>
              <a:t> (1/2)</a:t>
            </a:r>
            <a:endParaRPr lang="th-TH">
              <a:cs typeface="Angsana New" pitchFamily="18" charset="-34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 dirty="0"/>
              <a:t>Problem: given a group of n numbers, determine the k</a:t>
            </a:r>
            <a:r>
              <a:rPr lang="th-TH" baseline="30000" dirty="0"/>
              <a:t>th</a:t>
            </a:r>
            <a:r>
              <a:rPr lang="th-TH" dirty="0"/>
              <a:t> largest</a:t>
            </a:r>
          </a:p>
          <a:p>
            <a:pPr>
              <a:lnSpc>
                <a:spcPct val="120000"/>
              </a:lnSpc>
            </a:pPr>
            <a:r>
              <a:rPr lang="th-TH" dirty="0">
                <a:solidFill>
                  <a:schemeClr val="hlink"/>
                </a:solidFill>
              </a:rPr>
              <a:t>Algorithm 1</a:t>
            </a:r>
          </a:p>
          <a:p>
            <a:pPr lvl="1">
              <a:lnSpc>
                <a:spcPct val="110000"/>
              </a:lnSpc>
            </a:pPr>
            <a:r>
              <a:rPr lang="th-TH" sz="2000" dirty="0"/>
              <a:t>Store numbers in an array</a:t>
            </a:r>
          </a:p>
          <a:p>
            <a:pPr lvl="1">
              <a:lnSpc>
                <a:spcPct val="110000"/>
              </a:lnSpc>
            </a:pPr>
            <a:r>
              <a:rPr lang="th-TH" sz="2000" dirty="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000" dirty="0"/>
              <a:t>Return the number in position k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5867400" y="2590800"/>
          <a:ext cx="2565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Clip" r:id="rId3" imgW="4675367" imgH="3934305" progId="">
                  <p:embed/>
                </p:oleObj>
              </mc:Choice>
              <mc:Fallback>
                <p:oleObj name="Clip" r:id="rId3" imgW="4675367" imgH="3934305" progId="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590800"/>
                        <a:ext cx="2565400" cy="215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06BA03-C0B0-4110-A89B-8A7590A54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B91E1C-862E-433F-BD4D-F4BF5E8C03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4163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The Selection Problem</a:t>
            </a:r>
            <a:r>
              <a:rPr lang="en-US" dirty="0"/>
              <a:t>(2/2)</a:t>
            </a:r>
            <a:endParaRPr lang="th-TH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th-TH">
                <a:solidFill>
                  <a:schemeClr val="hlink"/>
                </a:solidFill>
              </a:rPr>
              <a:t>Algorithm 2</a:t>
            </a:r>
            <a:endParaRPr lang="th-TH"/>
          </a:p>
          <a:p>
            <a:pPr lvl="1">
              <a:lnSpc>
                <a:spcPct val="110000"/>
              </a:lnSpc>
            </a:pPr>
            <a:r>
              <a:rPr lang="th-TH" sz="2000"/>
              <a:t>Store first k numbers in an array</a:t>
            </a:r>
          </a:p>
          <a:p>
            <a:pPr lvl="1">
              <a:lnSpc>
                <a:spcPct val="110000"/>
              </a:lnSpc>
            </a:pPr>
            <a:r>
              <a:rPr lang="th-TH" sz="2000"/>
              <a:t>Sort the array in descending order</a:t>
            </a:r>
          </a:p>
          <a:p>
            <a:pPr lvl="1">
              <a:lnSpc>
                <a:spcPct val="110000"/>
              </a:lnSpc>
            </a:pPr>
            <a:r>
              <a:rPr lang="th-TH" sz="2000"/>
              <a:t>For each remaining number, if the number is larger than the k</a:t>
            </a:r>
            <a:r>
              <a:rPr lang="th-TH" baseline="30000"/>
              <a:t>th</a:t>
            </a:r>
            <a:r>
              <a:rPr lang="th-TH" sz="2000"/>
              <a:t> number, insert the number in the correct position of the array</a:t>
            </a:r>
          </a:p>
          <a:p>
            <a:pPr lvl="1">
              <a:lnSpc>
                <a:spcPct val="110000"/>
              </a:lnSpc>
            </a:pPr>
            <a:r>
              <a:rPr lang="th-TH" sz="2000"/>
              <a:t>Return the number in position k</a:t>
            </a:r>
          </a:p>
          <a:p>
            <a:pPr lvl="1">
              <a:lnSpc>
                <a:spcPct val="110000"/>
              </a:lnSpc>
            </a:pPr>
            <a:endParaRPr lang="th-TH" sz="200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th-TH" sz="3600">
                <a:solidFill>
                  <a:schemeClr val="hlink"/>
                </a:solidFill>
              </a:rPr>
              <a:t>Which algorithm is better?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6553200" y="4114800"/>
          <a:ext cx="1133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lip" r:id="rId3" imgW="1857375" imgH="3995738" progId="">
                  <p:embed/>
                </p:oleObj>
              </mc:Choice>
              <mc:Fallback>
                <p:oleObj name="Clip" r:id="rId3" imgW="1857375" imgH="3995738" progId="">
                  <p:embed/>
                  <p:pic>
                    <p:nvPicPr>
                      <p:cNvPr id="40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114800"/>
                        <a:ext cx="1133475" cy="243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748488-050C-4034-89C9-6E640444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AD1DE8-00D0-4EF9-BB7A-E1A4E6F09ED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648206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Which algorithm is better?</a:t>
            </a:r>
            <a:endParaRPr lang="en-US"/>
          </a:p>
        </p:txBody>
      </p:sp>
      <p:graphicFrame>
        <p:nvGraphicFramePr>
          <p:cNvPr id="512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6019800" y="1828800"/>
          <a:ext cx="1857375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Clip" r:id="rId3" imgW="1857375" imgH="3995738" progId="">
                  <p:embed/>
                </p:oleObj>
              </mc:Choice>
              <mc:Fallback>
                <p:oleObj name="Clip" r:id="rId3" imgW="1857375" imgH="3995738" progId="">
                  <p:embed/>
                  <p:pic>
                    <p:nvPicPr>
                      <p:cNvPr id="5122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828800"/>
                        <a:ext cx="1857375" cy="3995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09600" y="1371600"/>
            <a:ext cx="4038600" cy="50260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b="1" dirty="0"/>
              <a:t>The algorithms are correct,  but which is the best?</a:t>
            </a:r>
            <a:r>
              <a:rPr lang="en-US" sz="2400" dirty="0"/>
              <a:t> </a:t>
            </a:r>
          </a:p>
          <a:p>
            <a:r>
              <a:rPr lang="en-US" sz="2400" dirty="0"/>
              <a:t>Measure the running time (number of operations needed).</a:t>
            </a:r>
          </a:p>
          <a:p>
            <a:r>
              <a:rPr lang="en-US" sz="2400" dirty="0"/>
              <a:t>Measure the amount of memory used.</a:t>
            </a:r>
          </a:p>
          <a:p>
            <a:r>
              <a:rPr lang="en-US" sz="2400" dirty="0"/>
              <a:t>Note that the running time of the algorithms increase as the size of the input increases.</a:t>
            </a:r>
          </a:p>
          <a:p>
            <a:pPr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0F6C0D-A765-4366-8601-5519D8D2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E0631-6BEF-43A8-AD73-58E056C7518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910696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Define Problem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b="1" dirty="0">
                <a:cs typeface="Arial" charset="0"/>
              </a:rPr>
              <a:t>Problem</a:t>
            </a:r>
            <a:r>
              <a:rPr lang="en-US" sz="2800" dirty="0">
                <a:cs typeface="Arial" charset="0"/>
              </a:rPr>
              <a:t>:</a:t>
            </a:r>
          </a:p>
          <a:p>
            <a:pPr lvl="1">
              <a:defRPr/>
            </a:pPr>
            <a:r>
              <a:rPr lang="en-US" sz="2400" dirty="0">
                <a:cs typeface="Arial" charset="0"/>
              </a:rPr>
              <a:t>Description of Input-Output relationship</a:t>
            </a:r>
          </a:p>
          <a:p>
            <a:pPr>
              <a:defRPr/>
            </a:pPr>
            <a:r>
              <a:rPr lang="en-US" sz="2800" b="1" dirty="0">
                <a:cs typeface="Arial" charset="0"/>
              </a:rPr>
              <a:t>Algorithm</a:t>
            </a:r>
            <a:r>
              <a:rPr lang="en-US" sz="2800" dirty="0">
                <a:cs typeface="Arial" charset="0"/>
              </a:rPr>
              <a:t>: </a:t>
            </a:r>
          </a:p>
          <a:p>
            <a:pPr lvl="1">
              <a:defRPr/>
            </a:pPr>
            <a:r>
              <a:rPr lang="en-US" sz="2400" dirty="0">
                <a:cs typeface="Arial" charset="0"/>
              </a:rPr>
              <a:t>A sequence of computational step that transform the input into the output.</a:t>
            </a:r>
          </a:p>
          <a:p>
            <a:pPr>
              <a:defRPr/>
            </a:pPr>
            <a:r>
              <a:rPr lang="en-US" sz="2800" b="1" dirty="0">
                <a:cs typeface="Arial" charset="0"/>
              </a:rPr>
              <a:t>Data Structure:</a:t>
            </a:r>
            <a:r>
              <a:rPr lang="en-US" sz="2800" dirty="0">
                <a:cs typeface="Arial" charset="0"/>
              </a:rPr>
              <a:t> </a:t>
            </a:r>
          </a:p>
          <a:p>
            <a:pPr lvl="1">
              <a:defRPr/>
            </a:pPr>
            <a:r>
              <a:rPr lang="en-US" sz="2400" dirty="0">
                <a:cs typeface="Arial" charset="0"/>
              </a:rPr>
              <a:t>An organized method of storing and retrieving data.</a:t>
            </a:r>
            <a:endParaRPr lang="en-US" sz="2400" b="1" dirty="0">
              <a:cs typeface="Arial" charset="0"/>
            </a:endParaRPr>
          </a:p>
          <a:p>
            <a:pPr>
              <a:defRPr/>
            </a:pPr>
            <a:r>
              <a:rPr lang="en-US" sz="2800" b="1" dirty="0">
                <a:cs typeface="Arial" charset="0"/>
              </a:rPr>
              <a:t>Our task: </a:t>
            </a:r>
          </a:p>
          <a:p>
            <a:pPr lvl="1">
              <a:defRPr/>
            </a:pPr>
            <a:r>
              <a:rPr lang="en-US" sz="2400" dirty="0">
                <a:cs typeface="Arial" charset="0"/>
              </a:rPr>
              <a:t>Given a problem, design a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correct</a:t>
            </a:r>
            <a:r>
              <a:rPr lang="en-US" sz="2400" b="1" i="1" dirty="0">
                <a:cs typeface="Arial" charset="0"/>
              </a:rPr>
              <a:t> </a:t>
            </a:r>
            <a:r>
              <a:rPr lang="en-US" sz="2400" dirty="0">
                <a:cs typeface="Arial" charset="0"/>
              </a:rPr>
              <a:t> and </a:t>
            </a:r>
            <a:r>
              <a:rPr lang="en-US" sz="2400" b="1" i="1" dirty="0">
                <a:solidFill>
                  <a:srgbClr val="FF3300"/>
                </a:solidFill>
                <a:cs typeface="Arial" charset="0"/>
              </a:rPr>
              <a:t>good</a:t>
            </a:r>
            <a:r>
              <a:rPr lang="en-US" sz="2400" dirty="0">
                <a:solidFill>
                  <a:srgbClr val="FF3300"/>
                </a:solidFill>
                <a:cs typeface="Arial" charset="0"/>
              </a:rPr>
              <a:t>  </a:t>
            </a:r>
            <a:r>
              <a:rPr lang="en-US" sz="2400" dirty="0">
                <a:solidFill>
                  <a:schemeClr val="tx1">
                    <a:lumMod val="75000"/>
                  </a:schemeClr>
                </a:solidFill>
                <a:cs typeface="Arial" charset="0"/>
              </a:rPr>
              <a:t>a</a:t>
            </a:r>
            <a:r>
              <a:rPr lang="en-US" sz="2400" dirty="0">
                <a:cs typeface="Arial" charset="0"/>
              </a:rPr>
              <a:t>lgorithm that solves it. </a:t>
            </a:r>
            <a:endParaRPr lang="en-US" sz="2400" b="1" dirty="0">
              <a:cs typeface="Arial" charset="0"/>
            </a:endParaRP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4EA8770-E0B1-4FBE-9D4F-DCEC959A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4CBCA7-5656-4060-8707-6DA9D85746F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24692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27088" y="2060575"/>
            <a:ext cx="63214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Correctness: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  Whether the algorithm computes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                       the correct solution 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all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instances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42963" y="3086100"/>
            <a:ext cx="6710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Efficiency: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 Resources needed by the algorithm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833563" y="3771900"/>
            <a:ext cx="501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1. Time:   Number of steps.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2. Space:  amount of memory used.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903288" y="4879975"/>
            <a:ext cx="72310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Measurement “model”:   Worst case,  Average case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                                    and  Best case.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45062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/>
              <a:t>What do we need?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B5194B5-18AE-430C-A9CF-DC151983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C30F46-41BC-4169-8597-3D95E8C6923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67959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Methods of Proof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/>
              <a:t>Proof by Contradiction</a:t>
            </a:r>
          </a:p>
          <a:p>
            <a:pPr lvl="1"/>
            <a:r>
              <a:rPr lang="th-TH" sz="2000" dirty="0"/>
              <a:t>Assume a theorem is false; show that this assumption implies a property known to be true is false -- therefore original hypothesis must be true</a:t>
            </a:r>
            <a:endParaRPr lang="th-TH" dirty="0"/>
          </a:p>
          <a:p>
            <a:r>
              <a:rPr lang="th-TH" dirty="0"/>
              <a:t>Proof by Counterexample</a:t>
            </a:r>
          </a:p>
          <a:p>
            <a:pPr lvl="1"/>
            <a:r>
              <a:rPr lang="th-TH" sz="2000" dirty="0"/>
              <a:t>Use a concrete example to show an inequality cannot hold</a:t>
            </a:r>
          </a:p>
          <a:p>
            <a:r>
              <a:rPr lang="th-TH" dirty="0"/>
              <a:t>Mathematical Induction</a:t>
            </a:r>
          </a:p>
          <a:p>
            <a:pPr lvl="1"/>
            <a:r>
              <a:rPr lang="th-TH" sz="2000" dirty="0"/>
              <a:t>Prove a trivial base case, assume true for k, then show hypothesis is true for k+1</a:t>
            </a:r>
          </a:p>
          <a:p>
            <a:pPr lvl="1"/>
            <a:r>
              <a:rPr lang="th-TH" sz="2000" dirty="0"/>
              <a:t>Used to prove recursive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65266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7" y="292780"/>
            <a:ext cx="8069263" cy="423862"/>
          </a:xfrm>
        </p:spPr>
        <p:txBody>
          <a:bodyPr>
            <a:normAutofit fontScale="90000"/>
          </a:bodyPr>
          <a:lstStyle/>
          <a:p>
            <a:r>
              <a:rPr lang="en-US" dirty="0"/>
              <a:t>Proof by Contradiction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67549"/>
            <a:ext cx="8763000" cy="4525963"/>
          </a:xfrm>
        </p:spPr>
        <p:txBody>
          <a:bodyPr>
            <a:no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assume that the hypothesis and the negation of the conclusion are true; then deduce some contradiction from these assumptions.</a:t>
            </a:r>
          </a:p>
          <a:p>
            <a:r>
              <a:rPr lang="en-US" sz="2400" dirty="0">
                <a:sym typeface="Symbol" panose="05050102010706020507" pitchFamily="18" charset="2"/>
              </a:rPr>
              <a:t>Example: Prove that “If a number added to itself gives itself, then the number is 0.”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6587C5C-1691-9A25-7240-7B540FC8F5DA}"/>
              </a:ext>
            </a:extLst>
          </p:cNvPr>
          <p:cNvSpPr txBox="1"/>
          <p:nvPr/>
        </p:nvSpPr>
        <p:spPr>
          <a:xfrm>
            <a:off x="228600" y="3048000"/>
            <a:ext cx="838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The hypothesis (P) is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and the conclusion (Q) is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0. Hence, the hypotheses for the proof by contradiction are: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0 (the negation of the conclusion)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Then 2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0, hence dividing both sides by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, the result is 2 = 1, which is a contradiction. Hence,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)  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0).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47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F62F0-E240-49BF-9A50-1B9974B6177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77200" cy="457200"/>
          </a:xfrm>
        </p:spPr>
        <p:txBody>
          <a:bodyPr>
            <a:noAutofit/>
          </a:bodyPr>
          <a:lstStyle/>
          <a:p>
            <a:r>
              <a:rPr lang="en-US" sz="3200" dirty="0"/>
              <a:t>Proof by Counterexample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ym typeface="Symbol" panose="05050102010706020507" pitchFamily="18" charset="2"/>
              </a:rPr>
              <a:t>Example: Prove that “For every positive integer </a:t>
            </a:r>
            <a:r>
              <a:rPr lang="en-US" sz="2400" i="1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i="1" dirty="0">
                <a:sym typeface="Symbol" panose="05050102010706020507" pitchFamily="18" charset="2"/>
              </a:rPr>
              <a:t>n! </a:t>
            </a:r>
            <a:r>
              <a:rPr lang="en-US" sz="2400" dirty="0">
                <a:sym typeface="Symbol" panose="05050102010706020507" pitchFamily="18" charset="2"/>
              </a:rPr>
              <a:t></a:t>
            </a:r>
            <a:r>
              <a:rPr lang="en-US" sz="2400" i="1" dirty="0">
                <a:sym typeface="Symbol" panose="05050102010706020507" pitchFamily="18" charset="2"/>
              </a:rPr>
              <a:t>  n</a:t>
            </a:r>
            <a:r>
              <a:rPr lang="en-US" sz="2400" i="1" baseline="30000" dirty="0">
                <a:sym typeface="Symbol" panose="05050102010706020507" pitchFamily="18" charset="2"/>
              </a:rPr>
              <a:t>2</a:t>
            </a:r>
            <a:r>
              <a:rPr lang="en-US" sz="2400" i="1" dirty="0">
                <a:sym typeface="Symbol" panose="05050102010706020507" pitchFamily="18" charset="2"/>
              </a:rPr>
              <a:t>.</a:t>
            </a:r>
            <a:r>
              <a:rPr lang="en-US" sz="2400" dirty="0">
                <a:sym typeface="Symbol" panose="05050102010706020507" pitchFamily="18" charset="2"/>
              </a:rPr>
              <a:t>”</a:t>
            </a:r>
          </a:p>
          <a:p>
            <a:pPr>
              <a:lnSpc>
                <a:spcPct val="90000"/>
              </a:lnSpc>
            </a:pPr>
            <a:endParaRPr lang="en-US" sz="2200" baseline="30000" dirty="0">
              <a:sym typeface="Symbol" panose="05050102010706020507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EC7F8C9-5FBF-A2CC-B006-84ABEED5AA84}"/>
              </a:ext>
            </a:extLst>
          </p:cNvPr>
          <p:cNvSpPr txBox="1"/>
          <p:nvPr/>
        </p:nvSpPr>
        <p:spPr>
          <a:xfrm>
            <a:off x="0" y="2557171"/>
            <a:ext cx="86106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Start testing some cases say,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1, 2, 3 etc.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It might seem like it is true for some cases but how far do you test, say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= 4.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We get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! = 24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4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 = 16 which is a counter example for this theorem. Hence, even finding a single case that doesn’t satisfy the condition is enough to disprove the theorem.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Proof By Induction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Claim: S(n) is true for all n &gt;= k</a:t>
            </a:r>
          </a:p>
          <a:p>
            <a:r>
              <a:rPr lang="en-US" dirty="0"/>
              <a:t>Basis:</a:t>
            </a:r>
          </a:p>
          <a:p>
            <a:pPr lvl="1"/>
            <a:r>
              <a:rPr lang="en-US" dirty="0"/>
              <a:t>Show formula is true when n = k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Assume formula is true for an arbitrary n</a:t>
            </a:r>
          </a:p>
          <a:p>
            <a:r>
              <a:rPr lang="en-US" dirty="0"/>
              <a:t>Step:</a:t>
            </a:r>
          </a:p>
          <a:p>
            <a:pPr lvl="1"/>
            <a:r>
              <a:rPr lang="en-US" dirty="0"/>
              <a:t>Show that formula is then true for n+1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1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Induction Example: </a:t>
            </a:r>
            <a:br>
              <a:rPr lang="en-US"/>
            </a:br>
            <a:r>
              <a:rPr lang="en-US"/>
              <a:t>Gaussian Closed Form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1 + 2 + 3 + … + n = n(n+1) / 2</a:t>
            </a:r>
          </a:p>
          <a:p>
            <a:pPr lvl="1"/>
            <a:r>
              <a:rPr lang="en-US" dirty="0"/>
              <a:t>Basis:</a:t>
            </a:r>
          </a:p>
          <a:p>
            <a:pPr lvl="2"/>
            <a:r>
              <a:rPr lang="en-US" dirty="0"/>
              <a:t>If n = 0, then 0 = 0(0+1) / 2</a:t>
            </a:r>
          </a:p>
          <a:p>
            <a:pPr lvl="1"/>
            <a:r>
              <a:rPr lang="en-US" dirty="0"/>
              <a:t>Inductive hypothesis:</a:t>
            </a:r>
          </a:p>
          <a:p>
            <a:pPr lvl="2"/>
            <a:r>
              <a:rPr lang="en-US" dirty="0"/>
              <a:t>Assume 1 + 2 + 3 + … + n = n(n+1) / 2</a:t>
            </a:r>
          </a:p>
          <a:p>
            <a:pPr lvl="1"/>
            <a:r>
              <a:rPr lang="en-US" dirty="0"/>
              <a:t>Step (show true for n+1):</a:t>
            </a:r>
          </a:p>
          <a:p>
            <a:pPr lvl="2">
              <a:buFontTx/>
              <a:buNone/>
            </a:pPr>
            <a:r>
              <a:rPr lang="en-US" dirty="0"/>
              <a:t>1 + 2 + … + n + n+1 = (1 + 2 + …+ n) + (n+1)</a:t>
            </a:r>
          </a:p>
          <a:p>
            <a:pPr lvl="2">
              <a:buFontTx/>
              <a:buNone/>
            </a:pPr>
            <a:r>
              <a:rPr lang="en-US" dirty="0"/>
              <a:t>= n(n+1)/2 + n+1 = [n(n+1) + 2(n+1)]/2 </a:t>
            </a:r>
          </a:p>
          <a:p>
            <a:pPr lvl="2">
              <a:buFontTx/>
              <a:buNone/>
            </a:pPr>
            <a:r>
              <a:rPr lang="en-US" dirty="0"/>
              <a:t>= (n+1)(n+2)/2 = (n+1)(n+1 + 1) /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286BA5-45EF-425C-8007-3E5C51244AD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98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Course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i="1" u="sng" dirty="0"/>
              <a:t>Instructor:</a:t>
            </a:r>
            <a:r>
              <a:rPr lang="en-US" sz="2400" dirty="0"/>
              <a:t> Dr. Mohammad </a:t>
            </a:r>
            <a:r>
              <a:rPr lang="en-US" sz="2400" dirty="0" err="1"/>
              <a:t>Shahriar</a:t>
            </a:r>
            <a:r>
              <a:rPr lang="en-US" sz="2400" dirty="0"/>
              <a:t> </a:t>
            </a:r>
            <a:r>
              <a:rPr lang="en-US" sz="2400" dirty="0" err="1"/>
              <a:t>Rahman</a:t>
            </a:r>
            <a:endParaRPr lang="en-US" sz="2400" dirty="0"/>
          </a:p>
          <a:p>
            <a:pPr lvl="1"/>
            <a:r>
              <a:rPr lang="en-US" sz="2400" i="1" dirty="0"/>
              <a:t>Professor, CSE &amp; Director, CITS</a:t>
            </a:r>
          </a:p>
          <a:p>
            <a:pPr lvl="1"/>
            <a:r>
              <a:rPr lang="en-US" sz="2400" i="1" dirty="0">
                <a:hlinkClick r:id="rId2"/>
              </a:rPr>
              <a:t>mshahriar@cse.uiu.ac.bd</a:t>
            </a:r>
            <a:endParaRPr lang="en-US" sz="2400" i="1" dirty="0"/>
          </a:p>
          <a:p>
            <a:pPr lvl="1"/>
            <a:r>
              <a:rPr lang="en-US" sz="2400" i="1" dirty="0"/>
              <a:t>Office: Director, CITS (5</a:t>
            </a:r>
            <a:r>
              <a:rPr lang="en-US" sz="2400" i="1" baseline="30000" dirty="0"/>
              <a:t>th</a:t>
            </a:r>
            <a:r>
              <a:rPr lang="en-US" sz="2400" i="1" dirty="0"/>
              <a:t> floor)</a:t>
            </a:r>
          </a:p>
          <a:p>
            <a:pPr marL="57150" indent="0">
              <a:buNone/>
            </a:pPr>
            <a:endParaRPr lang="en-SG" sz="2400" dirty="0"/>
          </a:p>
          <a:p>
            <a:pPr marL="57150" indent="0">
              <a:buNone/>
            </a:pPr>
            <a:r>
              <a:rPr lang="en-SG" sz="2400" i="1" u="sng" dirty="0"/>
              <a:t>This course:</a:t>
            </a:r>
          </a:p>
          <a:p>
            <a:pPr marL="400050"/>
            <a:r>
              <a:rPr lang="en-SG" sz="2400" i="1" dirty="0"/>
              <a:t>This Classroom, On-campus</a:t>
            </a:r>
          </a:p>
          <a:p>
            <a:pPr marL="400050"/>
            <a:r>
              <a:rPr lang="en-SG" sz="2400" i="1" dirty="0"/>
              <a:t>Materials shared on </a:t>
            </a:r>
            <a:r>
              <a:rPr lang="en-SG" sz="2400" i="1" dirty="0" err="1"/>
              <a:t>eLMS</a:t>
            </a:r>
            <a:endParaRPr lang="en-SG" sz="2400" i="1" dirty="0"/>
          </a:p>
          <a:p>
            <a:pPr marL="400050"/>
            <a:r>
              <a:rPr lang="en-SG" sz="2400" i="1" dirty="0"/>
              <a:t>For regular group communication???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5ED7D35-0710-4E5B-9581-A04684B1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4B9E4-3C0E-4E34-B203-29CB88863F2F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6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>
            <a:extLst>
              <a:ext uri="{FF2B5EF4-FFF2-40B4-BE49-F238E27FC236}">
                <a16:creationId xmlns:a16="http://schemas.microsoft.com/office/drawing/2014/main" xmlns="" id="{2399EC4A-0C06-4A80-8E99-9E6CC8AA8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385" y="274638"/>
            <a:ext cx="837923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Induction Example:</a:t>
            </a:r>
            <a:br>
              <a:rPr lang="en-US" dirty="0"/>
            </a:br>
            <a:r>
              <a:rPr lang="en-US" dirty="0"/>
              <a:t>Geometric Closed Form</a:t>
            </a:r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xmlns="" id="{8337F15E-EDEE-42BB-BF9F-3839334F55C8}"/>
              </a:ext>
            </a:extLst>
          </p:cNvPr>
          <p:cNvSpPr txBox="1">
            <a:spLocks noChangeArrowheads="1"/>
          </p:cNvSpPr>
          <p:nvPr/>
        </p:nvSpPr>
        <p:spPr>
          <a:xfrm>
            <a:off x="382385" y="1600200"/>
            <a:ext cx="837923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Prove a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a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… + a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(a</a:t>
            </a:r>
            <a:r>
              <a:rPr kumimoji="0" lang="en-US" sz="32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n+1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- 1)/(a - 1) for all a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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dirty="0"/>
              <a:t>Assessment Tools (Tentative)</a:t>
            </a:r>
            <a:endParaRPr lang="en-US" sz="32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73CBC20-47CE-4A0F-9DAB-686FD971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2CCC-C769-4B46-B8BF-222C90A07ECC}" type="datetime1">
              <a:rPr lang="en-US" smtClean="0"/>
              <a:t>1/27/2024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52A66B72-82A5-460E-A9BD-15514B27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114851"/>
              </p:ext>
            </p:extLst>
          </p:nvPr>
        </p:nvGraphicFramePr>
        <p:xfrm>
          <a:off x="2209800" y="2057400"/>
          <a:ext cx="4191000" cy="2133602"/>
        </p:xfrm>
        <a:graphic>
          <a:graphicData uri="http://schemas.openxmlformats.org/drawingml/2006/table">
            <a:tbl>
              <a:tblPr firstRow="1" firstCol="1" bandRow="1"/>
              <a:tblGrid>
                <a:gridCol w="3211632">
                  <a:extLst>
                    <a:ext uri="{9D8B030D-6E8A-4147-A177-3AD203B41FA5}">
                      <a16:colId xmlns:a16="http://schemas.microsoft.com/office/drawing/2014/main" xmlns="" val="1885831788"/>
                    </a:ext>
                  </a:extLst>
                </a:gridCol>
                <a:gridCol w="979368">
                  <a:extLst>
                    <a:ext uri="{9D8B030D-6E8A-4147-A177-3AD203B41FA5}">
                      <a16:colId xmlns:a16="http://schemas.microsoft.com/office/drawing/2014/main" xmlns="" val="309259942"/>
                    </a:ext>
                  </a:extLst>
                </a:gridCol>
              </a:tblGrid>
              <a:tr h="33055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Assessment Method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(%)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664277"/>
                  </a:ext>
                </a:extLst>
              </a:tr>
              <a:tr h="360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Attendance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25492677"/>
                  </a:ext>
                </a:extLst>
              </a:tr>
              <a:tr h="360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Assignments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648529"/>
                  </a:ext>
                </a:extLst>
              </a:tr>
              <a:tr h="360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Class Tests (3/4)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417295"/>
                  </a:ext>
                </a:extLst>
              </a:tr>
              <a:tr h="3606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Midterm exam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3611984"/>
                  </a:ext>
                </a:extLst>
              </a:tr>
              <a:tr h="36060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 exam</a:t>
                      </a:r>
                      <a:endParaRPr lang="en-GB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40</a:t>
                      </a:r>
                      <a:endParaRPr lang="en-GB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230" marR="68580" marT="0" marB="0">
                    <a:lnL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3685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1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5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altLang="en-US" dirty="0"/>
              <a:t>Algorithm</a:t>
            </a:r>
          </a:p>
          <a:p>
            <a:pPr lvl="1" algn="just"/>
            <a:endParaRPr lang="en-US" altLang="en-US" dirty="0">
              <a:solidFill>
                <a:schemeClr val="hlink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hlink"/>
                </a:solidFill>
              </a:rPr>
              <a:t>[merriam-webster.com]</a:t>
            </a:r>
            <a:r>
              <a:rPr lang="en-US" altLang="en-US" dirty="0"/>
              <a:t>  A procedure for solving a mathematical problem (as of finding the greatest common divisor) in a finite number of steps that frequently involves repetition of an operation; </a:t>
            </a:r>
            <a:r>
              <a:rPr lang="en-US" i="1" dirty="0"/>
              <a:t>broadly</a:t>
            </a:r>
            <a:r>
              <a:rPr lang="en-US" dirty="0"/>
              <a:t> :a step-by-step procedure for solving a problem or accomplishing some end especially by a computer</a:t>
            </a:r>
            <a:endParaRPr lang="en-US" altLang="en-US" dirty="0"/>
          </a:p>
          <a:p>
            <a:pPr lvl="1" algn="just"/>
            <a:endParaRPr lang="en-US" altLang="en-US" dirty="0">
              <a:solidFill>
                <a:schemeClr val="hlink"/>
              </a:solidFill>
            </a:endParaRPr>
          </a:p>
          <a:p>
            <a:pPr lvl="1" algn="just"/>
            <a:r>
              <a:rPr lang="en-US" altLang="en-US" dirty="0">
                <a:solidFill>
                  <a:schemeClr val="hlink"/>
                </a:solidFill>
              </a:rPr>
              <a:t>[Knuth, TAOCP]</a:t>
            </a:r>
            <a:r>
              <a:rPr lang="en-US" altLang="en-US" dirty="0"/>
              <a:t>  An algorithm is a finite, definite, effective procedure, with some input and some output.</a:t>
            </a:r>
          </a:p>
        </p:txBody>
      </p:sp>
      <p:sp>
        <p:nvSpPr>
          <p:cNvPr id="496653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CDCE4AD-59D5-4CB4-B4D6-9B5E8160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0457D-A02A-45E8-9A02-A519313B6DBA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3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163" y="5365750"/>
            <a:ext cx="1163637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36637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Etymology.  </a:t>
            </a:r>
            <a:r>
              <a:rPr lang="en-US" altLang="en-US" dirty="0">
                <a:solidFill>
                  <a:schemeClr val="hlink"/>
                </a:solidFill>
              </a:rPr>
              <a:t>[Knuth, TAOCP]</a:t>
            </a:r>
            <a:r>
              <a:rPr lang="en-US" altLang="en-US" dirty="0"/>
              <a:t> 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/>
            <a:r>
              <a:rPr lang="en-US" altLang="en-US" i="1" dirty="0"/>
              <a:t>Algorism  </a:t>
            </a:r>
            <a:r>
              <a:rPr lang="en-US" altLang="en-US" dirty="0"/>
              <a:t>=  process of doing arithmetic using Arabic numerals.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A misperception:</a:t>
            </a:r>
            <a:r>
              <a:rPr lang="en-US" altLang="en-US" i="1" dirty="0"/>
              <a:t>  </a:t>
            </a:r>
            <a:r>
              <a:rPr lang="en-US" altLang="en-US" i="1" dirty="0" err="1"/>
              <a:t>algiros</a:t>
            </a:r>
            <a:r>
              <a:rPr lang="en-US" altLang="en-US" i="1" dirty="0"/>
              <a:t> 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hlink"/>
                </a:solidFill>
              </a:rPr>
              <a:t>[painful]  </a:t>
            </a:r>
            <a:r>
              <a:rPr lang="en-US" altLang="en-US" dirty="0"/>
              <a:t>+  </a:t>
            </a:r>
            <a:r>
              <a:rPr lang="en-US" altLang="en-US" i="1" dirty="0" err="1"/>
              <a:t>arithmos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hlink"/>
                </a:solidFill>
              </a:rPr>
              <a:t>[number]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True origin:  Abu '</a:t>
            </a:r>
            <a:r>
              <a:rPr lang="en-US" altLang="en-US" dirty="0" err="1"/>
              <a:t>Abd</a:t>
            </a:r>
            <a:r>
              <a:rPr lang="en-US" altLang="en-US" dirty="0"/>
              <a:t> Allah Muhammad ibn Musa al-</a:t>
            </a:r>
            <a:r>
              <a:rPr lang="en-US" altLang="en-US" dirty="0" err="1"/>
              <a:t>Khwarizm</a:t>
            </a:r>
            <a:r>
              <a:rPr lang="en-US" altLang="en-US" dirty="0"/>
              <a:t> was a famous 9th century Persian textbook author who wrote </a:t>
            </a:r>
            <a:r>
              <a:rPr lang="en-US" altLang="en-US" i="1" dirty="0" err="1"/>
              <a:t>Kitab</a:t>
            </a:r>
            <a:r>
              <a:rPr lang="en-US" altLang="en-US" i="1" dirty="0"/>
              <a:t> al-</a:t>
            </a:r>
            <a:r>
              <a:rPr lang="en-US" altLang="en-US" i="1" dirty="0" err="1"/>
              <a:t>jabr</a:t>
            </a:r>
            <a:r>
              <a:rPr lang="en-US" altLang="en-US" i="1" dirty="0"/>
              <a:t> </a:t>
            </a:r>
            <a:r>
              <a:rPr lang="en-US" altLang="en-US" i="1" dirty="0" err="1"/>
              <a:t>wa'l-muqabala</a:t>
            </a:r>
            <a:r>
              <a:rPr lang="en-US" altLang="en-US" dirty="0"/>
              <a:t>, which evolved into today's high school algebra text.</a:t>
            </a:r>
          </a:p>
          <a:p>
            <a:pPr lvl="1"/>
            <a:endParaRPr lang="en-US" altLang="en-US" dirty="0"/>
          </a:p>
        </p:txBody>
      </p:sp>
      <p:sp>
        <p:nvSpPr>
          <p:cNvPr id="5795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Etymology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09F4AC2-10F4-4949-8DE0-67234314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93AB2-00F2-4B5A-BBF1-04DDA48A6788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Theory of Algorithms</a:t>
            </a:r>
          </a:p>
        </p:txBody>
      </p:sp>
      <p:pic>
        <p:nvPicPr>
          <p:cNvPr id="5857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62400"/>
            <a:ext cx="17367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57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1000"/>
            <a:ext cx="1471613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5735" name="Text Box 7"/>
          <p:cNvSpPr txBox="1">
            <a:spLocks noChangeArrowheads="1"/>
          </p:cNvSpPr>
          <p:nvPr/>
        </p:nvSpPr>
        <p:spPr bwMode="auto">
          <a:xfrm>
            <a:off x="672860" y="1437736"/>
            <a:ext cx="7709140" cy="199126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182880" tIns="137160" rIns="182880" bIns="182880" anchor="ctr">
            <a:spAutoFit/>
          </a:bodyPr>
          <a:lstStyle/>
          <a:p>
            <a:pPr algn="just">
              <a:lnSpc>
                <a:spcPts val="2600"/>
              </a:lnSpc>
              <a:buClr>
                <a:schemeClr val="tx1"/>
              </a:buClr>
              <a:buSzPct val="35000"/>
              <a:buFont typeface="Monotype Sorts" pitchFamily="92" charset="2"/>
              <a:buNone/>
            </a:pPr>
            <a:r>
              <a:rPr lang="en-US" altLang="en-US" sz="2300" dirty="0"/>
              <a:t>"As soon as an Analytic Engine exists, it will necessarily guide the future course of the science.  Whenever any result is sought by its aid, the question will arise - By what course of calculation can these results be arrived at by the machine in the </a:t>
            </a:r>
            <a:r>
              <a:rPr lang="en-US" altLang="en-US" sz="2300" i="1" dirty="0"/>
              <a:t>shortest time</a:t>
            </a:r>
            <a:r>
              <a:rPr lang="en-US" altLang="en-US" sz="2300" dirty="0"/>
              <a:t>?”   </a:t>
            </a:r>
            <a:r>
              <a:rPr lang="en-US" altLang="en-US" sz="2300" i="1" dirty="0"/>
              <a:t>- Charles Babbage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52B7C6-C0FC-4474-BEA0-8A1F5A51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F982-D216-446B-8785-BBD2F5D7869E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Paradigms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Design and analysis of computer algorithms.</a:t>
            </a:r>
          </a:p>
          <a:p>
            <a:pPr lvl="1"/>
            <a:r>
              <a:rPr lang="en-US" altLang="en-US" dirty="0"/>
              <a:t>Greedy.</a:t>
            </a:r>
          </a:p>
          <a:p>
            <a:pPr lvl="1"/>
            <a:r>
              <a:rPr lang="en-US" altLang="en-US" dirty="0"/>
              <a:t>Divide-and-conquer.</a:t>
            </a:r>
          </a:p>
          <a:p>
            <a:pPr lvl="1"/>
            <a:r>
              <a:rPr lang="en-US" altLang="en-US" dirty="0"/>
              <a:t>Dynamic programming.</a:t>
            </a:r>
          </a:p>
          <a:p>
            <a:pPr lvl="1"/>
            <a:r>
              <a:rPr lang="en-US" altLang="en-US" dirty="0"/>
              <a:t>Network flow.</a:t>
            </a:r>
          </a:p>
          <a:p>
            <a:pPr lvl="1"/>
            <a:r>
              <a:rPr lang="en-US" altLang="en-US" dirty="0" smtClean="0"/>
              <a:t>Intractability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Coping with intractability.</a:t>
            </a:r>
          </a:p>
          <a:p>
            <a:pPr lvl="1"/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>
                <a:solidFill>
                  <a:schemeClr val="accent1"/>
                </a:solidFill>
              </a:rPr>
              <a:t>Critical thinking </a:t>
            </a:r>
            <a:r>
              <a:rPr lang="en-US" altLang="en-US" dirty="0">
                <a:solidFill>
                  <a:schemeClr val="tx1"/>
                </a:solidFill>
              </a:rPr>
              <a:t>and</a:t>
            </a:r>
            <a:r>
              <a:rPr lang="en-US" altLang="en-US" dirty="0">
                <a:solidFill>
                  <a:schemeClr val="accent1"/>
                </a:solidFill>
              </a:rPr>
              <a:t> problem-solving.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D8865E0-8297-4462-8787-2D43F27C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B3E4B-4058-434E-8019-0D897B5C6FBF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Applications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4025" cy="54102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Wide range of applications.</a:t>
            </a:r>
          </a:p>
          <a:p>
            <a:pPr lvl="1"/>
            <a:r>
              <a:rPr lang="en-US" altLang="en-US" dirty="0"/>
              <a:t>Databases.</a:t>
            </a:r>
          </a:p>
          <a:p>
            <a:pPr lvl="1"/>
            <a:r>
              <a:rPr lang="en-US" altLang="en-US" dirty="0"/>
              <a:t>Scheduling.</a:t>
            </a:r>
          </a:p>
          <a:p>
            <a:pPr lvl="1"/>
            <a:r>
              <a:rPr lang="en-US" altLang="en-US" dirty="0"/>
              <a:t>Networking.</a:t>
            </a:r>
          </a:p>
          <a:p>
            <a:pPr lvl="1"/>
            <a:r>
              <a:rPr lang="en-US" altLang="en-US" dirty="0"/>
              <a:t>Data analysis.</a:t>
            </a:r>
          </a:p>
          <a:p>
            <a:pPr lvl="1"/>
            <a:r>
              <a:rPr lang="en-US" altLang="en-US" dirty="0"/>
              <a:t>Signal processing.</a:t>
            </a:r>
          </a:p>
          <a:p>
            <a:pPr lvl="1"/>
            <a:r>
              <a:rPr lang="en-US" altLang="en-US" dirty="0"/>
              <a:t>Computer graphics.</a:t>
            </a:r>
          </a:p>
          <a:p>
            <a:pPr lvl="1"/>
            <a:r>
              <a:rPr lang="en-US" altLang="en-US" dirty="0"/>
              <a:t>Scientific computing.</a:t>
            </a:r>
          </a:p>
          <a:p>
            <a:pPr lvl="1"/>
            <a:r>
              <a:rPr lang="en-US" altLang="en-US" dirty="0"/>
              <a:t>Operations research.</a:t>
            </a:r>
          </a:p>
          <a:p>
            <a:pPr lvl="1"/>
            <a:r>
              <a:rPr lang="en-US" altLang="en-US" dirty="0"/>
              <a:t>Artificial intelligence.</a:t>
            </a:r>
          </a:p>
          <a:p>
            <a:pPr lvl="1"/>
            <a:r>
              <a:rPr lang="en-US" altLang="en-US" dirty="0"/>
              <a:t>Computational biology.</a:t>
            </a:r>
          </a:p>
          <a:p>
            <a:pPr lvl="1"/>
            <a:r>
              <a:rPr lang="en-US" altLang="en-US" dirty="0"/>
              <a:t>. . .</a:t>
            </a:r>
          </a:p>
          <a:p>
            <a:pPr lvl="1">
              <a:buFont typeface="Monotype Sorts" pitchFamily="92" charset="2"/>
              <a:buNone/>
            </a:pPr>
            <a:endParaRPr lang="en-US" altLang="en-US" dirty="0"/>
          </a:p>
          <a:p>
            <a:r>
              <a:rPr lang="en-US" altLang="en-US" dirty="0">
                <a:solidFill>
                  <a:schemeClr val="tx1"/>
                </a:solidFill>
              </a:rPr>
              <a:t>We focus on algorithms and techniques that are </a:t>
            </a:r>
            <a:r>
              <a:rPr lang="en-US" altLang="en-US" dirty="0">
                <a:solidFill>
                  <a:schemeClr val="accent1"/>
                </a:solidFill>
              </a:rPr>
              <a:t>useful in practice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0D2813-74DE-45ED-82E1-0A6B97BD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F0C2E-FECA-4549-B716-8A989815896E}" type="datetime1">
              <a:rPr lang="en-US" smtClean="0"/>
              <a:t>1/27/2024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1706</Words>
  <Application>Microsoft Office PowerPoint</Application>
  <PresentationFormat>On-screen Show (4:3)</PresentationFormat>
  <Paragraphs>243</Paragraphs>
  <Slides>30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Clip</vt:lpstr>
      <vt:lpstr>CSE 2217: Data Structure and Algorithms</vt:lpstr>
      <vt:lpstr>The Course</vt:lpstr>
      <vt:lpstr>The Course</vt:lpstr>
      <vt:lpstr>Assessment Tools (Tentative)</vt:lpstr>
      <vt:lpstr>Algorithms</vt:lpstr>
      <vt:lpstr>Etymology</vt:lpstr>
      <vt:lpstr>Theory of Algorithms</vt:lpstr>
      <vt:lpstr>Algorithmic Paradigms</vt:lpstr>
      <vt:lpstr>Applications</vt:lpstr>
      <vt:lpstr>What is Algorithm?</vt:lpstr>
      <vt:lpstr>What is an Algorithm?</vt:lpstr>
      <vt:lpstr>What is a program?</vt:lpstr>
      <vt:lpstr>Where We're Going</vt:lpstr>
      <vt:lpstr> The study of Algorithm </vt:lpstr>
      <vt:lpstr>Importance of Analyzing Algorithm</vt:lpstr>
      <vt:lpstr>What do we analyze about them? </vt:lpstr>
      <vt:lpstr>What do we analyze about them?</vt:lpstr>
      <vt:lpstr>Complexity </vt:lpstr>
      <vt:lpstr>RAM model </vt:lpstr>
      <vt:lpstr>The Selection Problem (1/2)</vt:lpstr>
      <vt:lpstr>The Selection Problem(2/2)</vt:lpstr>
      <vt:lpstr>Which algorithm is better?</vt:lpstr>
      <vt:lpstr>Define Problem</vt:lpstr>
      <vt:lpstr>What do we need?</vt:lpstr>
      <vt:lpstr>Methods of Proof</vt:lpstr>
      <vt:lpstr>Proof by Contradiction</vt:lpstr>
      <vt:lpstr>Proof by Counterexample</vt:lpstr>
      <vt:lpstr>Proof By Induction</vt:lpstr>
      <vt:lpstr>Induction Example:  Gaussian Closed Form</vt:lpstr>
      <vt:lpstr>Induction Example: Geometric Closed Form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305: Algorithms</dc:title>
  <dc:creator>shahriar</dc:creator>
  <cp:lastModifiedBy>Dr. Mohammad Shahriar Rahman</cp:lastModifiedBy>
  <cp:revision>26</cp:revision>
  <dcterms:created xsi:type="dcterms:W3CDTF">2018-06-17T04:08:16Z</dcterms:created>
  <dcterms:modified xsi:type="dcterms:W3CDTF">2024-01-27T02:27:47Z</dcterms:modified>
</cp:coreProperties>
</file>