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8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8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7:0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4576 0 0,'0'0'200'0'0,"0"0"48"0"0,0 0-248 0 0,0 0 0 0 0,12-2 0 0 0,-5-3 0 0 0,1-2 248 0 0,-5 0 0 0 0,6 1 0 0 0,-2 2 0 0 0,0-3-184 0 0,-7 7-64 0 0,8 0 0 0 0,0-3 0 0 0,3-4 0 0 0,-3 4 0 0 0,0-1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7:0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10136 0 0,'-7'-6'896'0'0,"7"6"-712"0"0,0-7-184 0 0,4 0 0 0 0,-1-3-536 0 0,10 0-136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7:57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88 4000 0 0,'0'0'183'0'0,"0"0"14"0"0,0 0-44 0 0,0 0-22 0 0,0 0-3 0 0,0 0-11 0 0,0 0-42 0 0,0 0-10 0 0,0 0 5 0 0,0 0-4 0 0,0 0 4 0 0,0 0-5 0 0,0 0-1 0 0,0 0 0 0 0,0 0 9 0 0,0 0 34 0 0,0 0-7 0 0,0 0-4 0 0,0 0 0 0 0,0 0 0 0 0,0 0 0 0 0,0 0 0 0 0,0 0-4 0 0,0 0-18 0 0,0 0-8 0 0,0 0-2 0 0,0 0 0 0 0,0 0 0 0 0,0 0 0 0 0,0 0 0 0 0,0 0 0 0 0,0 0 0 0 0,0 0 0 0 0,0 0 0 0 0,0 0 0 0 0,-1 0 0 0 0,-2 0 5 0 0,2 0 22 0 0,1 0-1 0 0,1-1-82 0 0,0 1 0 0 0,0-1 0 0 0,0 0-1 0 0,0 0 1 0 0,0 1 0 0 0,-1-1-1 0 0,1 0 1 0 0,0 0 0 0 0,0 0-1 0 0,-1 0 1 0 0,1 0 0 0 0,0-1-1 0 0,0 1 3 0 0,5-5 0 0 0,-5 5 48 0 0,0-1 11 0 0,7-8-67 0 0,-6 11-25 0 0,4-12-26 0 0,1-2 46 0 0,4-8 67 0 0,-8 15-54 0 0,-3 5 22 0 0,0 1-64 0 0,-2-2 34 0 0,2 1 62 0 0,-2 1 10 0 0,1 0-75 0 0,1 0-1 0 0,-1-1 1 0 0,1 1 0 0 0,-1 0-1 0 0,1 0 1 0 0,-1 0 0 0 0,1 0-1 0 0,-1 0 1 0 0,1 0-1 0 0,-1 0 1 0 0,1 0 0 0 0,-1 0-1 0 0,1 0 1 0 0,-1 0 0 0 0,1 1-1 0 0,-1-1 1 0 0,1 0-1 0 0,-1 0 1 0 0,1 0 0 0 0,-1 1-1 0 0,1-1 1 0 0,0 0 0 0 0,-1 0-1 0 0,1 1 1 0 0,-1 0-1 0 0,-2 0-51 0 0,-3 5 40 0 0,0 3 13 0 0,7-6 0 0 0,-1 1 0 0 0,-11 12 0 0 0,-4 3 60 0 0,11-14-48 0 0,-2 0-24 0 0,5-4-24 0 0,-2-4-439 0 0,2 3-2138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8:33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21 1376 0 0,'-1'1'65'0'0,"-3"6"-61"0"0,-1 2 899 0 0,-1 0 0 0 0,1-1 0 0 0,-12 13 0 0 0,16-20-715 0 0,0 0 0 0 0,1-1-1 0 0,-1 1 1 0 0,0 0 0 0 0,1 0-1 0 0,-1 0 1 0 0,0 0 0 0 0,1 0 0 0 0,-1 0-1 0 0,1 0 1 0 0,-1 0 0 0 0,1 0-1 0 0,0 0 1 0 0,0 0 0 0 0,-1 0 0 0 0,1 0-1 0 0,0 1 1 0 0,0 0-13 0 0,1-1 0 0 0,-1 0 0 0 0,1 0 1 0 0,-1 0-1 0 0,1 0 0 0 0,0 0 0 0 0,-1 1 0 0 0,1-1 0 0 0,0 0 1 0 0,0-1-1 0 0,0 1 0 0 0,1 1 0 0 0,-1-1-16 0 0,11 0 161 0 0,-4-1-199 0 0,0 1 0 0 0,0-1 0 0 0,0-1 0 0 0,0 0 0 0 0,14-3 0 0 0,40-14 309 0 0,-35 9-301 0 0,29-10 1610 0 0,-54 18-1547 0 0,-2 1-6 0 0,0 0-23 0 0,0 0-16 0 0,0 0-3 0 0,0 0-3 0 0,0 0-12 0 0,0 0-7 0 0,0 0-2 0 0,0-2-10 0 0,0-5-32 0 0,0 5 6 0 0,-1-5 70 0 0,-6-2-87 0 0,3 7-56 0 0,-3-3-11 0 0,6 5-3 0 0,1 0 0 0 0,-1-1 0 0 0,1 1 0 0 0,-1-1 0 0 0,1 1 0 0 0,0-1 0 0 0,-1 1 0 0 0,1-1 1 0 0,0 1-1 0 0,-1-1 0 0 0,1 1 0 0 0,0-1 0 0 0,0 1 0 0 0,-1-1 0 0 0,1 1 0 0 0,0-1 1 0 0,0 0-1 0 0,0 1 0 0 0,0-1 0 0 0,0 1 0 0 0,0-1 0 0 0,0 0 0 0 0,0 0 0 0 0,0 1-4 0 0,0 0 0 0 0,0 0 0 0 0,0-1 0 0 0,0 1-1 0 0,0 0 1 0 0,0 0 0 0 0,0 0 0 0 0,0 0 0 0 0,0 0-1 0 0,0 0 1 0 0,0 0 0 0 0,0-1 0 0 0,0 1-1 0 0,0 0 1 0 0,0 0 0 0 0,0 0 0 0 0,0 0 0 0 0,0 0-1 0 0,0 0 1 0 0,0 0 0 0 0,0 0 0 0 0,0-1 0 0 0,0 1-1 0 0,0 0 1 0 0,0 0 0 0 0,0 0 0 0 0,0 0 0 0 0,0 0-1 0 0,-1 0 1 0 0,1 0 0 0 0,0 0 0 0 0,0 0 0 0 0,0-1-1 0 0,0 1 1 0 0,0 0 0 0 0,0 0 0 0 0,0 0 0 0 0,0 0-1 0 0,0 0 1 0 0,-1 0 0 0 0,1 0 0 0 0,0 0 0 0 0,0 0-1 0 0,0 0 1 0 0,0-1-870 0 0,3-5-276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8:5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4056 0 0,'0'0'176'0'0,"0"0"48"0"0,0 0-224 0 0,0 0 0 0 0,0 0 0 0 0,0 0 0 0 0,0 0 160 0 0,0 0-16 0 0,0 0 0 0 0,0 0 0 0 0,0 0-144 0 0,0 0 0 0 0,0 0 0 0 0,0 0 0 0 0,0 0-176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9:0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3224 0 0,'-1'1'240'0'0,"-8"14"2331"0"0,8-14-2431 0 0,0 1 0 0 0,0-1 0 0 0,0 1 0 0 0,0-1 0 0 0,0 1 0 0 0,1 0 0 0 0,-1-1 0 0 0,0 1 0 0 0,1 0 1 0 0,-1 0-1 0 0,1-1 0 0 0,-1 4 0 0 0,1-4-324 0 0,0-1-10 0 0,0 0 9 0 0,0 0 56 0 0,0 0 29 0 0,0 0 4 0 0,0 0 32 0 0,0 0 133 0 0,0 0 56 0 0,0 0 17 0 0,0 0 20 0 0,0 0 78 0 0,0 0 31 0 0,0 0 8 0 0,0 0-29 0 0,0 0-122 0 0,0 0-52 0 0,0 0-10 0 0,0 0 0 0 0,0 0 12 0 0,0 0-22 0 0,0 0-102 0 0,0 0-46 0 0,0 0-10 0 0,0 0-44 0 0,0 0-171 0 0,0 0-68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4T02:59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4664 0 0,'21'1'228'0'0,"23"2"0"0"0,-38-3-173 0 0,-1 1 0 0 0,1-2 1 0 0,0 1-1 0 0,0 0 0 0 0,8-3 0 0 0,16 0 220 0 0,82 5 1632 0 0,-83 1-1684 0 0,-24-2-190 0 0,0 0 0 0 0,1 0 0 0 0,-1-1 0 0 0,1 0 0 0 0,-1 0 1 0 0,8-2-1 0 0,24-5 150 0 0,-3 1-75 0 0,-1-1 0 0 0,55-20-1 0 0,-8-5 11 0 0,-72 30-108 0 0,-1-1 0 0 0,0 1 0 0 0,10-2 1 0 0,10-2 12 0 0,-19 3-21 0 0,4-1 10 0 0,0 1 0 0 0,0 0 1 0 0,1 0-1 0 0,19-1 1 0 0,-27 4-8 0 0,1-1 0 0 0,-1 0 0 0 0,0 0 0 0 0,0-1 1 0 0,0 1-1 0 0,8-4 0 0 0,-7 2 2 0 0,0 1 0 0 0,0 0 0 0 0,12-2 0 0 0,32-6-7 0 0,28-7 140 0 0,-28 4 37 0 0,-8 2-81 0 0,-34 8-32 0 0,-2 0 3 0 0,0 2-3 0 0,2-1 2 0 0,-6 1 14 0 0,9-1 718 0 0,-10 2-718 0 0,-1 0 13 0 0,0 0-10 0 0,0 0-6 0 0,0 0-10 0 0,0 0-2 0 0,0 0 4 0 0,0 0-3 0 0,0 0-2 0 0,0 0 0 0 0,0 0 1 0 0,0 0 4 0 0,0 0 6 0 0,0 0 30 0 0,0 0-13 0 0,0 0-10 0 0,0 0-33 0 0,0 0-129 0 0,0 0-59 0 0,0 0-11 0 0,0 0-65 0 0,1-1-264 0 0,6-3-115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1T03:52:28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8929 11367 1036 0,'-6'-3'92'0,"0"0"-73"15,0-2-19-15,6 0-304 0,0 5-64 0</inkml:trace>
  <inkml:trace contextRef="#ctx0" brushRef="#br0" timeOffset="211.19">11206 11655 1958 0,'0'0'174'0,"0"0"-139"0,-6-5-35 0,12-1-573 15,3 1-122-15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8220-7373-44A2-B2F0-70F7AA62C15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4822-FDF2-409A-80FF-EF581C962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885A2AB-938D-47BC-86B7-90B643EF34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CC65E7E-58CD-4750-8845-388F8A311F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69AA64B-9C44-481E-8ED6-2DB48BD02BED}" type="datetime1">
              <a:rPr lang="ko-KR" altLang="en-US">
                <a:solidFill>
                  <a:prstClr val="black"/>
                </a:solidFill>
              </a:rPr>
              <a:pPr/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FF503A9-7CF0-45EF-94DA-7E28D0F739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5FBB962-1F45-48F4-97FA-57FB8A63A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917FF-FBC9-45CA-B229-45F13346D48F}" type="slidenum">
              <a:rPr lang="ko-KR" altLang="en-US">
                <a:solidFill>
                  <a:prstClr val="black"/>
                </a:solidFill>
              </a:rPr>
              <a:pPr/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xmlns="" id="{F9B0A7FB-7465-45AA-AF3B-047B8F9CF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xmlns="" id="{47559A30-A061-4211-BF86-89B4616C8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A3AE828-B162-4412-82B5-21DDD09AFF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191300-BF07-47F3-A545-29FDA7C331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66B12E80-1516-49FF-9346-382DCECEA65F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B122945-F460-4C5F-96B0-482D9E8D14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92E407C-79B4-4A38-A6B9-79B4447CA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8D49FF3D-3756-425B-9EA6-780EDAB97D2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xmlns="" id="{48B3C91E-26E0-4A4E-BBDB-D4FF014A7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xmlns="" id="{1BCE598C-A492-4AC9-BD82-EBD81C36D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594A5A1-8DC2-4729-A7E7-E425F89ED5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795ED5F-9FE7-4028-B476-D54CE24E7C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24CCA4DD-94B3-424D-8503-695A6EE90E0A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2F05E52-0C39-4E16-9381-6C65308BAB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A2178E5-8100-457A-B0D8-218B8647B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6DC93C0E-4839-4687-96B8-05D8AA8F433E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75874" name="Rectangle 2">
            <a:extLst>
              <a:ext uri="{FF2B5EF4-FFF2-40B4-BE49-F238E27FC236}">
                <a16:creationId xmlns:a16="http://schemas.microsoft.com/office/drawing/2014/main" xmlns="" id="{156587DA-936F-4DF3-AE76-46F5A4971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xmlns="" id="{D4322C7F-D9C8-446C-87F7-2F4D89ACA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45250BF-CAEE-4DE8-A4ED-05DC059D15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B728715-E9E9-4641-974E-9ACAE807A6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8BC20E85-42F3-48DA-8798-9B356218DB8D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16B0F56-97CD-46BF-A194-55E071EC9B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86BC45A-355B-4D84-B666-31F92CEE0D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4EABFBD8-2E85-4940-9799-77A2F80DB094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xmlns="" id="{AAA68A65-8DBA-44B3-86A7-04453CE87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xmlns="" id="{0D54F1FE-5A55-44F7-A0DA-3FE8D532A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1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7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3535843A-51DB-4808-8836-AB2703081CBF}" type="slidenum">
              <a:rPr lang="en-US" altLang="en-US" sz="1200" i="0">
                <a:solidFill>
                  <a:prstClr val="black"/>
                </a:solidFill>
                <a:latin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 sz="1200" i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6227" rIns="92455" bIns="46227" anchor="b"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8B0D1D7-3B46-47B5-B597-B52E6D84EC12}" type="slidenum">
              <a:rPr lang="en-US" altLang="en-US" sz="1200" i="0">
                <a:solidFill>
                  <a:prstClr val="black"/>
                </a:solidFill>
                <a:ea typeface="ＭＳ Ｐゴシック" panose="020B0600070205080204" pitchFamily="34" charset="-128"/>
              </a:rPr>
              <a:pPr algn="r">
                <a:defRPr/>
              </a:pPr>
              <a:t>22</a:t>
            </a:fld>
            <a:endParaRPr lang="en-US" altLang="en-US" sz="1200" i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99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2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6CE877D-C14D-453F-B86A-6C258B45D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5A42A7F-135E-493B-AA3A-2ACF80DF28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6E9ED994-CA58-4B5A-985E-2E0B4D604C48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E2B6BD7-48E9-42CB-B616-6C099E4B1D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5F7E190-6B40-407F-85A5-752232CBA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DD74546F-E2ED-4CA0-9BF6-3D3542EC39B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003522" name="Rectangle 2">
            <a:extLst>
              <a:ext uri="{FF2B5EF4-FFF2-40B4-BE49-F238E27FC236}">
                <a16:creationId xmlns:a16="http://schemas.microsoft.com/office/drawing/2014/main" xmlns="" id="{02C9CD00-D531-4C1C-BB4C-8F55C026B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>
            <a:extLst>
              <a:ext uri="{FF2B5EF4-FFF2-40B4-BE49-F238E27FC236}">
                <a16:creationId xmlns:a16="http://schemas.microsoft.com/office/drawing/2014/main" xmlns="" id="{1D654FA0-228B-4C20-8077-E5A201095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2955F53-95BE-492A-B636-E72EE94F76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4659A781-3486-4A77-B362-93901FAF2C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A53B901-8175-4E55-A7C7-911A1EFA8178}" type="datetime1">
              <a:rPr lang="ko-KR" altLang="en-US">
                <a:solidFill>
                  <a:prstClr val="black"/>
                </a:solidFill>
              </a:rPr>
              <a:pPr/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D49AAF5-FC1E-4162-9664-6CCAF373F5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36F94E9-08B5-4F44-9C30-03E101B38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DB8F5-D6FC-4718-86E4-5ECFB9DA5C9A}" type="slidenum">
              <a:rPr lang="ko-KR" altLang="en-US">
                <a:solidFill>
                  <a:prstClr val="black"/>
                </a:solidFill>
              </a:rPr>
              <a:pPr/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1538" name="Rectangle 2">
            <a:extLst>
              <a:ext uri="{FF2B5EF4-FFF2-40B4-BE49-F238E27FC236}">
                <a16:creationId xmlns:a16="http://schemas.microsoft.com/office/drawing/2014/main" xmlns="" id="{AB4FF6CC-E139-4897-9C58-BE8BC9D38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xmlns="" id="{1076F45B-75D8-45AF-9674-F0CBD37EE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BC4416B-6196-4446-B232-E6EEE353C2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EFC7934-448E-436B-94B0-22A804D013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30F115-B3B0-450E-ACC6-514410017987}" type="datetime1">
              <a:rPr lang="ko-KR" altLang="en-US">
                <a:solidFill>
                  <a:prstClr val="black"/>
                </a:solidFill>
              </a:rPr>
              <a:pPr/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7F5C292-B30D-461C-82C2-FE73BC959A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6ED74EB-8363-4A15-A8FA-FDF741225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91514-3CF1-40BD-BF9A-959EDEFC2ACA}" type="slidenum">
              <a:rPr lang="ko-KR" altLang="en-US">
                <a:solidFill>
                  <a:prstClr val="black"/>
                </a:solidFill>
              </a:rPr>
              <a:pPr/>
              <a:t>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xmlns="" id="{F60D6181-DFB2-4A4F-977E-0FBC6D5BF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xmlns="" id="{09CA6E6F-79BA-4C14-80AD-35765F64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2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7E0E6A-835B-423A-8EAE-9F510D8955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F40056F-BE47-4416-BF6C-007CB18214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1D8556-FB1C-4DB4-8F3A-DAA27B1F3223}" type="datetime1">
              <a:rPr lang="ko-KR" altLang="en-US">
                <a:solidFill>
                  <a:prstClr val="black"/>
                </a:solidFill>
              </a:rPr>
              <a:pPr/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B181811C-B789-4F12-92A7-EB3039746E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2FC76C2-2F52-4B97-BA2C-0DB1B548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165B5-3934-4589-9EB9-5B861EC666DC}" type="slidenum">
              <a:rPr lang="ko-KR" altLang="en-US">
                <a:solidFill>
                  <a:prstClr val="black"/>
                </a:solidFill>
              </a:rPr>
              <a:pPr/>
              <a:t>11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3586" name="Rectangle 2">
            <a:extLst>
              <a:ext uri="{FF2B5EF4-FFF2-40B4-BE49-F238E27FC236}">
                <a16:creationId xmlns:a16="http://schemas.microsoft.com/office/drawing/2014/main" xmlns="" id="{CF29B1AB-EAD5-4168-82AC-9E84D76B4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>
            <a:extLst>
              <a:ext uri="{FF2B5EF4-FFF2-40B4-BE49-F238E27FC236}">
                <a16:creationId xmlns:a16="http://schemas.microsoft.com/office/drawing/2014/main" xmlns="" id="{1D828C66-0EF9-4CCB-847B-844086DE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83E47E1-C5CB-4374-980F-4C9073CEED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5F60CBA-7B84-45D0-BE05-0F613B5879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AC5124-1A3D-45F5-A8BE-05E942496A8B}" type="datetime1">
              <a:rPr lang="ko-KR" altLang="en-US">
                <a:solidFill>
                  <a:prstClr val="black"/>
                </a:solidFill>
              </a:rPr>
              <a:pPr/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8952394-1BE5-42C9-9642-8943C297C4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420DCA3D-7D2B-4EE1-81BD-FED9473EC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AA705-A247-4098-9C8C-962A3C4ABEAB}" type="slidenum">
              <a:rPr lang="ko-KR" altLang="en-US">
                <a:solidFill>
                  <a:prstClr val="black"/>
                </a:solidFill>
              </a:rPr>
              <a:pPr/>
              <a:t>12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xmlns="" id="{68AAD2E2-5D94-4A8A-8C11-FEF4BD70C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xmlns="" id="{F1E7FF5F-A941-4905-8043-FE3268B6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68B686F-4875-4B6B-872F-659FDB198F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D2ADDAD-0BDC-4F77-ABAC-971B33A69B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5E323F7F-F2B0-4753-B6D2-005651E9C531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66532E0-AA22-4FF7-B62E-9283CA2987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C34148FB-EBA5-4C03-944D-8C2AF43DA7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E545E8DB-E319-46FE-9224-D8E92CBBFB4D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69730" name="Rectangle 2">
            <a:extLst>
              <a:ext uri="{FF2B5EF4-FFF2-40B4-BE49-F238E27FC236}">
                <a16:creationId xmlns:a16="http://schemas.microsoft.com/office/drawing/2014/main" xmlns="" id="{5419916F-AA5F-4867-8C14-E97B9021D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>
            <a:extLst>
              <a:ext uri="{FF2B5EF4-FFF2-40B4-BE49-F238E27FC236}">
                <a16:creationId xmlns:a16="http://schemas.microsoft.com/office/drawing/2014/main" xmlns="" id="{2658B1C8-5D8B-4B44-BC4E-2AD6B5438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13517E3-48BF-46E3-AAA1-8C8BEF1EFD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Discrete Mathematics and its Applications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3D6C440-0E96-488E-8BA6-7F37F9828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>
              <a:defRPr/>
            </a:pPr>
            <a:fld id="{0AEA4895-F8FF-4B7B-8539-CDC80214827B}" type="datetime1">
              <a:rPr lang="ko-KR" altLang="en-US">
                <a:solidFill>
                  <a:prstClr val="black"/>
                </a:solidFill>
              </a:rPr>
              <a:pPr>
                <a:defRPr/>
              </a:pPr>
              <a:t>2023-10-08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9804EF1-8518-40DD-9C9F-4835670A30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prstClr val="black"/>
                </a:solidFill>
              </a:rPr>
              <a:t>(c)2001-2002, Michael P. Frank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CB79A6F-06CA-4A95-9F20-571CE269C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>
              <a:defRPr/>
            </a:pPr>
            <a:fld id="{32C69076-9BDE-49D6-B567-372D4B79A388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970754" name="Rectangle 2">
            <a:extLst>
              <a:ext uri="{FF2B5EF4-FFF2-40B4-BE49-F238E27FC236}">
                <a16:creationId xmlns:a16="http://schemas.microsoft.com/office/drawing/2014/main" xmlns="" id="{EB9B20A3-D82B-4F79-9B7D-4B5D8DD52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>
            <a:extLst>
              <a:ext uri="{FF2B5EF4-FFF2-40B4-BE49-F238E27FC236}">
                <a16:creationId xmlns:a16="http://schemas.microsoft.com/office/drawing/2014/main" xmlns="" id="{85252E20-E9E4-4F16-AADA-011E6E1F3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59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25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9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1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8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30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2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78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51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37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Dr. Md. Abul Kashem Mia, Professor, CSE Dept, BUET</a:t>
            </a:r>
          </a:p>
        </p:txBody>
      </p:sp>
    </p:spTree>
    <p:extLst>
      <p:ext uri="{BB962C8B-B14F-4D97-AF65-F5344CB8AC3E}">
        <p14:creationId xmlns:p14="http://schemas.microsoft.com/office/powerpoint/2010/main" val="18762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AB8-D708-4484-8FE8-37D115765F1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AB8-D708-4484-8FE8-37D115765F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10/8/2023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3671-525E-41AC-8BB1-6FE1F9753E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6.xml"/><Relationship Id="rId3" Type="http://schemas.openxmlformats.org/officeDocument/2006/relationships/image" Target="../media/image3.png"/><Relationship Id="rId17" Type="http://schemas.openxmlformats.org/officeDocument/2006/relationships/image" Target="../media/image70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customXml" Target="../ink/ink5.xml"/><Relationship Id="rId5" Type="http://schemas.openxmlformats.org/officeDocument/2006/relationships/image" Target="../media/image917.png"/><Relationship Id="rId19" Type="http://schemas.openxmlformats.org/officeDocument/2006/relationships/image" Target="../media/image923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38.png"/><Relationship Id="rId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908.png"/><Relationship Id="rId23" Type="http://schemas.openxmlformats.org/officeDocument/2006/relationships/image" Target="../media/image914.png"/><Relationship Id="rId10" Type="http://schemas.openxmlformats.org/officeDocument/2006/relationships/customXml" Target="../ink/ink2.xml"/><Relationship Id="rId4" Type="http://schemas.openxmlformats.org/officeDocument/2006/relationships/customXml" Target="../ink/ink1.xml"/><Relationship Id="rId9" Type="http://schemas.openxmlformats.org/officeDocument/2006/relationships/image" Target="../media/image9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CSE </a:t>
            </a:r>
            <a:r>
              <a:rPr lang="en-US" dirty="0"/>
              <a:t>2217</a:t>
            </a:r>
            <a:r>
              <a:rPr lang="en-US" sz="4400" dirty="0"/>
              <a:t>: Data Structure and Algorithms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315200" cy="1752600"/>
          </a:xfrm>
        </p:spPr>
        <p:txBody>
          <a:bodyPr/>
          <a:lstStyle/>
          <a:p>
            <a:r>
              <a:rPr lang="en-US" dirty="0" smtClean="0"/>
              <a:t>Asymptotic </a:t>
            </a:r>
            <a:r>
              <a:rPr lang="en-US" dirty="0"/>
              <a:t>notation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13A5D6-A5CC-4D51-9E57-F32E8C5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A92DF1B8-04F0-4716-B713-BDC10E89644E}" type="datetime1">
              <a:rPr lang="en-US" smtClean="0"/>
              <a:t>10/8/2023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Insertion Sort is </a:t>
            </a:r>
            <a:r>
              <a:rPr lang="en-US" altLang="en-US" i="1"/>
              <a:t>O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2390775" algn="l"/>
              </a:tabLst>
            </a:pPr>
            <a:r>
              <a:rPr lang="en-US" altLang="en-US" sz="3200" dirty="0">
                <a:solidFill>
                  <a:srgbClr val="0000FF"/>
                </a:solidFill>
              </a:rPr>
              <a:t>Proof</a:t>
            </a:r>
          </a:p>
          <a:p>
            <a:pPr lvl="1">
              <a:lnSpc>
                <a:spcPct val="90000"/>
              </a:lnSpc>
              <a:tabLst>
                <a:tab pos="2390775" algn="l"/>
              </a:tabLst>
            </a:pPr>
            <a:r>
              <a:rPr lang="en-US" altLang="en-US" sz="2600" dirty="0"/>
              <a:t>The run-time is an</a:t>
            </a:r>
            <a:r>
              <a:rPr lang="en-US" altLang="en-US" sz="2600" baseline="30000" dirty="0"/>
              <a:t>2</a:t>
            </a:r>
            <a:r>
              <a:rPr lang="en-US" altLang="en-US" sz="2600" dirty="0"/>
              <a:t> + bn + c </a:t>
            </a:r>
          </a:p>
          <a:p>
            <a:pPr lvl="2">
              <a:lnSpc>
                <a:spcPct val="90000"/>
              </a:lnSpc>
              <a:tabLst>
                <a:tab pos="2390775" algn="l"/>
              </a:tabLst>
            </a:pPr>
            <a:r>
              <a:rPr lang="en-US" altLang="en-US" sz="2400" dirty="0"/>
              <a:t>If any of  a, b, and c are less than 0, replace the constant with its absolute value</a:t>
            </a:r>
          </a:p>
          <a:p>
            <a:pPr lvl="1">
              <a:lnSpc>
                <a:spcPct val="90000"/>
              </a:lnSpc>
              <a:tabLst>
                <a:tab pos="2390775" algn="l"/>
              </a:tabLst>
            </a:pPr>
            <a:r>
              <a:rPr lang="en-US" altLang="en-US" dirty="0"/>
              <a:t>an</a:t>
            </a:r>
            <a:r>
              <a:rPr lang="en-US" altLang="en-US" baseline="30000" dirty="0"/>
              <a:t>2</a:t>
            </a:r>
            <a:r>
              <a:rPr lang="en-US" altLang="en-US" dirty="0"/>
              <a:t> + bn + c 	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(a + b + c)n</a:t>
            </a:r>
            <a:r>
              <a:rPr lang="en-US" altLang="en-US" baseline="30000" dirty="0"/>
              <a:t>2</a:t>
            </a:r>
            <a:r>
              <a:rPr lang="en-US" altLang="en-US" dirty="0"/>
              <a:t> + (a + b + c)n + (a + b + c)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2390775" algn="l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3(a + b + c)n</a:t>
            </a:r>
            <a:r>
              <a:rPr lang="en-US" altLang="en-US" baseline="30000" dirty="0"/>
              <a:t>2</a:t>
            </a:r>
            <a:r>
              <a:rPr lang="en-US" altLang="en-US" dirty="0"/>
              <a:t> for n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2390775" algn="l"/>
              </a:tabLst>
            </a:pPr>
            <a:r>
              <a:rPr lang="en-US" altLang="en-US" dirty="0"/>
              <a:t>	Let c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en-US" dirty="0"/>
              <a:t> = 3(a + b + c) and let </a:t>
            </a:r>
            <a:r>
              <a:rPr lang="en-US" altLang="en-US" i="1" dirty="0"/>
              <a:t>n</a:t>
            </a:r>
            <a:r>
              <a:rPr lang="en-US" altLang="en-US" i="1" baseline="-25000" dirty="0"/>
              <a:t>0</a:t>
            </a:r>
            <a:r>
              <a:rPr lang="en-US" altLang="en-US" dirty="0"/>
              <a:t> = 1. Then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2390775" algn="l"/>
              </a:tabLst>
            </a:pPr>
            <a:r>
              <a:rPr lang="en-US" altLang="en-US" dirty="0"/>
              <a:t>	    an</a:t>
            </a:r>
            <a:r>
              <a:rPr lang="en-US" altLang="en-US" baseline="30000" dirty="0"/>
              <a:t>2</a:t>
            </a:r>
            <a:r>
              <a:rPr lang="en-US" altLang="en-US" dirty="0"/>
              <a:t> + bn + c 	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c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’</a:t>
            </a:r>
            <a:r>
              <a:rPr lang="en-US" altLang="en-US" dirty="0"/>
              <a:t> n</a:t>
            </a:r>
            <a:r>
              <a:rPr lang="en-US" altLang="en-US" baseline="30000" dirty="0"/>
              <a:t>2   </a:t>
            </a:r>
            <a:r>
              <a:rPr lang="en-US" altLang="en-US" dirty="0"/>
              <a:t>for n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2390775" algn="l"/>
              </a:tabLst>
            </a:pPr>
            <a:r>
              <a:rPr lang="en-US" altLang="en-US" dirty="0"/>
              <a:t>	Thus an</a:t>
            </a:r>
            <a:r>
              <a:rPr lang="en-US" altLang="en-US" baseline="30000" dirty="0"/>
              <a:t>2</a:t>
            </a:r>
            <a:r>
              <a:rPr lang="en-US" altLang="en-US" dirty="0"/>
              <a:t> + bn + c 	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/>
              <a:t>  O(n</a:t>
            </a:r>
            <a:r>
              <a:rPr lang="en-US" altLang="en-US" baseline="30000" dirty="0"/>
              <a:t>2</a:t>
            </a:r>
            <a:r>
              <a:rPr lang="en-US" altLang="en-US" dirty="0"/>
              <a:t>).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796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xmlns="" id="{AB79020A-9551-46D8-90AB-A3BB66ACB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Big-O Notation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xmlns="" id="{690D8579-1908-473F-94A8-3FC4BE69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say </a:t>
            </a:r>
            <a:r>
              <a:rPr lang="en-US" altLang="ko-KR" i="1" dirty="0" err="1">
                <a:ea typeface="굴림" panose="020B0600000101010101" pitchFamily="34" charset="-127"/>
              </a:rPr>
              <a:t>f</a:t>
            </a:r>
            <a:r>
              <a:rPr lang="en-US" altLang="ko-KR" baseline="-25000" dirty="0" err="1">
                <a:ea typeface="굴림" panose="020B0600000101010101" pitchFamily="34" charset="-127"/>
              </a:rPr>
              <a:t>A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)=30</a:t>
            </a:r>
            <a:r>
              <a:rPr lang="en-US" altLang="ko-KR" i="1" dirty="0">
                <a:ea typeface="굴림" panose="020B0600000101010101" pitchFamily="34" charset="-127"/>
              </a:rPr>
              <a:t>n+</a:t>
            </a:r>
            <a:r>
              <a:rPr lang="en-US" altLang="ko-KR" dirty="0">
                <a:ea typeface="굴림" panose="020B0600000101010101" pitchFamily="34" charset="-127"/>
              </a:rPr>
              <a:t>8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is </a:t>
            </a:r>
            <a:r>
              <a:rPr lang="en-US" altLang="ko-KR" i="1" dirty="0">
                <a:ea typeface="굴림" panose="020B0600000101010101" pitchFamily="34" charset="-127"/>
              </a:rPr>
              <a:t>order n</a:t>
            </a:r>
            <a:r>
              <a:rPr lang="en-US" altLang="ko-KR" dirty="0">
                <a:ea typeface="굴림" panose="020B0600000101010101" pitchFamily="34" charset="-127"/>
              </a:rPr>
              <a:t>, or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).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is, </a:t>
            </a:r>
            <a:r>
              <a:rPr lang="en-US" altLang="ko-KR" b="1" dirty="0">
                <a:ea typeface="굴림" panose="020B0600000101010101" pitchFamily="34" charset="-127"/>
              </a:rPr>
              <a:t>at most</a:t>
            </a:r>
            <a:r>
              <a:rPr lang="en-US" altLang="ko-KR" dirty="0">
                <a:ea typeface="굴림" panose="020B0600000101010101" pitchFamily="34" charset="-127"/>
              </a:rPr>
              <a:t>, roughly </a:t>
            </a:r>
            <a:r>
              <a:rPr lang="en-US" altLang="ko-KR" i="1" dirty="0">
                <a:ea typeface="굴림" panose="020B0600000101010101" pitchFamily="34" charset="-127"/>
              </a:rPr>
              <a:t>proportional</a:t>
            </a:r>
            <a:r>
              <a:rPr lang="en-US" altLang="ko-KR" dirty="0">
                <a:ea typeface="굴림" panose="020B0600000101010101" pitchFamily="34" charset="-127"/>
              </a:rPr>
              <a:t> to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r>
              <a:rPr lang="en-US" altLang="ko-KR" i="1" dirty="0" err="1">
                <a:ea typeface="굴림" panose="020B0600000101010101" pitchFamily="34" charset="-127"/>
              </a:rPr>
              <a:t>f</a:t>
            </a:r>
            <a:r>
              <a:rPr lang="en-US" altLang="ko-KR" baseline="-25000" dirty="0" err="1">
                <a:ea typeface="굴림" panose="020B0600000101010101" pitchFamily="34" charset="-127"/>
              </a:rPr>
              <a:t>B</a:t>
            </a:r>
            <a:r>
              <a:rPr lang="en-US" altLang="ko-KR" dirty="0">
                <a:ea typeface="굴림" panose="020B0600000101010101" pitchFamily="34" charset="-127"/>
              </a:rPr>
              <a:t>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)=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+1 is </a:t>
            </a:r>
            <a:r>
              <a:rPr lang="en-US" altLang="ko-KR" i="1" dirty="0">
                <a:ea typeface="굴림" panose="020B0600000101010101" pitchFamily="34" charset="-127"/>
              </a:rPr>
              <a:t>order 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or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). It is, </a:t>
            </a:r>
            <a:r>
              <a:rPr lang="en-US" altLang="ko-KR" b="1" dirty="0">
                <a:ea typeface="굴림" panose="020B0600000101010101" pitchFamily="34" charset="-127"/>
              </a:rPr>
              <a:t>at most</a:t>
            </a:r>
            <a:r>
              <a:rPr lang="en-US" altLang="ko-KR" dirty="0">
                <a:ea typeface="굴림" panose="020B0600000101010101" pitchFamily="34" charset="-127"/>
              </a:rPr>
              <a:t>, roughly proportional to 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In general, an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) algorithm will be </a:t>
            </a:r>
            <a:r>
              <a:rPr lang="en-US" altLang="ko-KR" u="sng" dirty="0">
                <a:ea typeface="굴림" panose="020B0600000101010101" pitchFamily="34" charset="-127"/>
              </a:rPr>
              <a:t>slower</a:t>
            </a:r>
            <a:r>
              <a:rPr lang="en-US" altLang="ko-KR" dirty="0">
                <a:ea typeface="굴림" panose="020B0600000101010101" pitchFamily="34" charset="-127"/>
              </a:rPr>
              <a:t> than O</a:t>
            </a:r>
            <a:r>
              <a:rPr lang="en-US" altLang="ko-KR" i="1" dirty="0">
                <a:ea typeface="굴림" panose="020B0600000101010101" pitchFamily="34" charset="-127"/>
              </a:rPr>
              <a:t>(n)</a:t>
            </a:r>
            <a:r>
              <a:rPr lang="en-US" altLang="ko-KR" dirty="0">
                <a:ea typeface="굴림" panose="020B0600000101010101" pitchFamily="34" charset="-127"/>
              </a:rPr>
              <a:t> algorithm.</a:t>
            </a:r>
          </a:p>
          <a:p>
            <a:r>
              <a:rPr lang="en-US" altLang="ko-KR" b="1" dirty="0">
                <a:ea typeface="굴림" panose="020B0600000101010101" pitchFamily="34" charset="-127"/>
              </a:rPr>
              <a:t>Warning</a:t>
            </a:r>
            <a:r>
              <a:rPr lang="en-US" altLang="ko-KR" dirty="0">
                <a:ea typeface="굴림" panose="020B0600000101010101" pitchFamily="34" charset="-127"/>
              </a:rPr>
              <a:t>: an O(</a:t>
            </a:r>
            <a:r>
              <a:rPr lang="en-US" altLang="ko-KR" i="1" dirty="0"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) function will grow </a:t>
            </a:r>
            <a:r>
              <a:rPr lang="en-US" altLang="ko-KR" u="sng" dirty="0">
                <a:ea typeface="굴림" panose="020B0600000101010101" pitchFamily="34" charset="-127"/>
              </a:rPr>
              <a:t>faster</a:t>
            </a:r>
            <a:r>
              <a:rPr lang="en-US" altLang="ko-KR" dirty="0">
                <a:ea typeface="굴림" panose="020B0600000101010101" pitchFamily="34" charset="-127"/>
              </a:rPr>
              <a:t> than an O</a:t>
            </a:r>
            <a:r>
              <a:rPr lang="en-US" altLang="ko-KR" i="1" dirty="0">
                <a:ea typeface="굴림" panose="020B0600000101010101" pitchFamily="34" charset="-127"/>
              </a:rPr>
              <a:t>(n)</a:t>
            </a:r>
            <a:r>
              <a:rPr lang="en-US" altLang="ko-KR" dirty="0">
                <a:ea typeface="굴림" panose="020B0600000101010101" pitchFamily="34" charset="-127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82438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>
            <a:extLst>
              <a:ext uri="{FF2B5EF4-FFF2-40B4-BE49-F238E27FC236}">
                <a16:creationId xmlns:a16="http://schemas.microsoft.com/office/drawing/2014/main" xmlns="" id="{510070EC-3B0E-4BF6-A3E9-4870400EF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  <a:ln/>
        </p:spPr>
        <p:txBody>
          <a:bodyPr/>
          <a:lstStyle/>
          <a:p>
            <a:r>
              <a:rPr lang="en-US" altLang="en-US">
                <a:ea typeface="MS Mincho" panose="02020609040205080304" pitchFamily="49" charset="-128"/>
              </a:rPr>
              <a:t>More Examples …</a:t>
            </a:r>
            <a:endParaRPr lang="en-US" altLang="en-US"/>
          </a:p>
        </p:txBody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xmlns="" id="{43EE6658-B7EC-4CAB-B4A4-E830F3179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648200"/>
          </a:xfrm>
          <a:ln/>
        </p:spPr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MS Mincho" panose="02020609040205080304" pitchFamily="49" charset="-128"/>
              </a:rPr>
              <a:t>We say that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4</a:t>
            </a:r>
            <a:r>
              <a:rPr lang="en-US" altLang="en-US" dirty="0"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dirty="0">
                <a:cs typeface="Times New Roman" panose="02020603050405020304" pitchFamily="18" charset="0"/>
              </a:rPr>
              <a:t> + 50 </a:t>
            </a:r>
            <a:r>
              <a:rPr lang="en-US" altLang="en-US" dirty="0">
                <a:ea typeface="MS Mincho" panose="02020609040205080304" pitchFamily="49" charset="-128"/>
              </a:rPr>
              <a:t>is of the order of 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4</a:t>
            </a:r>
            <a:r>
              <a:rPr lang="en-US" altLang="en-US" dirty="0">
                <a:ea typeface="MS Mincho" panose="02020609040205080304" pitchFamily="49" charset="-128"/>
              </a:rPr>
              <a:t> or </a:t>
            </a:r>
            <a:r>
              <a:rPr lang="en-US" altLang="en-US" i="1" dirty="0">
                <a:ea typeface="MS Mincho" panose="02020609040205080304" pitchFamily="49" charset="-128"/>
              </a:rPr>
              <a:t>O</a:t>
            </a:r>
            <a:r>
              <a:rPr lang="en-US" altLang="en-US" dirty="0"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cs typeface="Times New Roman" panose="02020603050405020304" pitchFamily="18" charset="0"/>
              </a:rPr>
              <a:t>4</a:t>
            </a:r>
            <a:r>
              <a:rPr lang="en-US" altLang="en-US" dirty="0">
                <a:ea typeface="MS Mincho" panose="02020609040205080304" pitchFamily="49" charset="-128"/>
              </a:rPr>
              <a:t>)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We say that </a:t>
            </a:r>
            <a:r>
              <a:rPr lang="en-US" altLang="en-US" dirty="0">
                <a:ea typeface="MS Mincho" panose="02020609040205080304" pitchFamily="49" charset="-128"/>
              </a:rPr>
              <a:t>10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3</a:t>
            </a:r>
            <a:r>
              <a:rPr lang="en-US" altLang="en-US" dirty="0">
                <a:ea typeface="MS Mincho" panose="02020609040205080304" pitchFamily="49" charset="-128"/>
              </a:rPr>
              <a:t> + 2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2</a:t>
            </a:r>
            <a:r>
              <a:rPr lang="en-US" altLang="en-US" dirty="0">
                <a:ea typeface="MS Mincho" panose="02020609040205080304" pitchFamily="49" charset="-128"/>
              </a:rPr>
              <a:t> is </a:t>
            </a:r>
            <a:r>
              <a:rPr lang="en-US" altLang="en-US" i="1" dirty="0">
                <a:ea typeface="MS Mincho" panose="02020609040205080304" pitchFamily="49" charset="-128"/>
              </a:rPr>
              <a:t>O</a:t>
            </a:r>
            <a:r>
              <a:rPr lang="en-US" altLang="en-US" dirty="0"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3</a:t>
            </a:r>
            <a:r>
              <a:rPr lang="en-US" altLang="en-US" dirty="0">
                <a:ea typeface="MS Mincho" panose="02020609040205080304" pitchFamily="49" charset="-128"/>
              </a:rPr>
              <a:t>)    </a:t>
            </a:r>
          </a:p>
          <a:p>
            <a:r>
              <a:rPr lang="en-US" altLang="en-US" dirty="0">
                <a:ea typeface="MS Mincho" panose="02020609040205080304" pitchFamily="49" charset="-128"/>
              </a:rPr>
              <a:t>We say that 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3</a:t>
            </a:r>
            <a:r>
              <a:rPr lang="en-US" altLang="en-US" dirty="0">
                <a:ea typeface="MS Mincho" panose="02020609040205080304" pitchFamily="49" charset="-128"/>
              </a:rPr>
              <a:t> - 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2</a:t>
            </a:r>
            <a:r>
              <a:rPr lang="en-US" altLang="en-US" dirty="0">
                <a:ea typeface="MS Mincho" panose="02020609040205080304" pitchFamily="49" charset="-128"/>
              </a:rPr>
              <a:t> is </a:t>
            </a:r>
            <a:r>
              <a:rPr lang="en-US" altLang="en-US" i="1" dirty="0">
                <a:ea typeface="MS Mincho" panose="02020609040205080304" pitchFamily="49" charset="-128"/>
              </a:rPr>
              <a:t>O</a:t>
            </a:r>
            <a:r>
              <a:rPr lang="en-US" altLang="en-US" dirty="0"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ea typeface="MS Mincho" panose="02020609040205080304" pitchFamily="49" charset="-128"/>
              </a:rPr>
              <a:t>3</a:t>
            </a:r>
            <a:r>
              <a:rPr lang="en-US" altLang="en-US" dirty="0">
                <a:ea typeface="MS Mincho" panose="02020609040205080304" pitchFamily="49" charset="-128"/>
              </a:rPr>
              <a:t>)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25B273A5-7C43-493E-B489-49C73CB7D40B}"/>
              </a:ext>
            </a:extLst>
          </p:cNvPr>
          <p:cNvSpPr txBox="1"/>
          <p:nvPr/>
        </p:nvSpPr>
        <p:spPr>
          <a:xfrm>
            <a:off x="914400" y="4648200"/>
            <a:ext cx="771366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2400" spc="8" dirty="0">
                <a:solidFill>
                  <a:prstClr val="black"/>
                </a:solidFill>
                <a:latin typeface="Times New Roman"/>
                <a:cs typeface="Times New Roman"/>
              </a:rPr>
              <a:t>Even though it is </a:t>
            </a:r>
            <a:r>
              <a:rPr sz="2400" spc="8" dirty="0">
                <a:solidFill>
                  <a:srgbClr val="FF1414"/>
                </a:solidFill>
                <a:latin typeface="Times New Roman"/>
                <a:cs typeface="Times New Roman"/>
              </a:rPr>
              <a:t>correct</a:t>
            </a:r>
            <a:r>
              <a:rPr sz="2400" spc="8" dirty="0">
                <a:solidFill>
                  <a:prstClr val="black"/>
                </a:solidFill>
                <a:latin typeface="Times New Roman"/>
                <a:cs typeface="Times New Roman"/>
              </a:rPr>
              <a:t> to say “7n - 3 is O(n</a:t>
            </a:r>
            <a:r>
              <a:rPr lang="en-GB" sz="2400" spc="8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400" spc="8" dirty="0">
                <a:solidFill>
                  <a:prstClr val="black"/>
                </a:solidFill>
                <a:latin typeface="Times New Roman"/>
                <a:cs typeface="Times New Roman"/>
              </a:rPr>
              <a:t> )”, a </a:t>
            </a:r>
            <a:r>
              <a:rPr sz="2400" spc="8" dirty="0">
                <a:solidFill>
                  <a:srgbClr val="3028FF"/>
                </a:solidFill>
                <a:latin typeface="Times New Roman"/>
                <a:cs typeface="Times New Roman"/>
              </a:rPr>
              <a:t>better</a:t>
            </a:r>
            <a:r>
              <a:rPr lang="en-GB" sz="2400" dirty="0">
                <a:solidFill>
                  <a:srgbClr val="3028FF"/>
                </a:solidFill>
                <a:latin typeface="Times New Roman"/>
                <a:cs typeface="Times New Roman"/>
              </a:rPr>
              <a:t> </a:t>
            </a:r>
            <a:r>
              <a:rPr sz="2400" spc="8" dirty="0">
                <a:solidFill>
                  <a:prstClr val="black"/>
                </a:solidFill>
                <a:latin typeface="Times New Roman"/>
                <a:cs typeface="Times New Roman"/>
              </a:rPr>
              <a:t>statement is “7n - 3 is O(n)”, that is, one should make the</a:t>
            </a:r>
            <a:r>
              <a:rPr lang="en-GB"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8" dirty="0">
                <a:solidFill>
                  <a:prstClr val="black"/>
                </a:solidFill>
                <a:latin typeface="Times New Roman"/>
                <a:cs typeface="Times New Roman"/>
              </a:rPr>
              <a:t>approximation as tight as possible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44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>
            <a:extLst>
              <a:ext uri="{FF2B5EF4-FFF2-40B4-BE49-F238E27FC236}">
                <a16:creationId xmlns:a16="http://schemas.microsoft.com/office/drawing/2014/main" xmlns="" id="{27432E7B-47E0-475F-88E5-6CF9FDDBE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334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i = 0;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while (i&lt;N) {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X=X+Y;                     </a:t>
            </a: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result = mystery(X);  </a:t>
            </a: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// O(N), just an example...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	i++;	                  </a:t>
            </a: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// O(1)</a:t>
            </a:r>
          </a:p>
          <a:p>
            <a:pPr>
              <a:buFontTx/>
              <a:buNone/>
            </a:pPr>
            <a:r>
              <a:rPr lang="en-US" altLang="en-US" sz="2800">
                <a:latin typeface="Arial" panose="020B0604020202020204" pitchFamily="34" charset="0"/>
              </a:rPr>
              <a:t>}</a:t>
            </a:r>
          </a:p>
          <a:p>
            <a:r>
              <a:rPr lang="en-US" altLang="en-US"/>
              <a:t>The body of the while loop:  O(N)</a:t>
            </a:r>
          </a:p>
          <a:p>
            <a:r>
              <a:rPr lang="en-US" altLang="en-US"/>
              <a:t>Loop is executed:		     </a:t>
            </a:r>
            <a:r>
              <a:rPr lang="en-US" altLang="en-US" u="sng"/>
              <a:t>N times</a:t>
            </a:r>
          </a:p>
          <a:p>
            <a:pPr>
              <a:buFontTx/>
              <a:buNone/>
            </a:pPr>
            <a:r>
              <a:rPr lang="en-US" altLang="en-US"/>
              <a:t>						</a:t>
            </a:r>
            <a:r>
              <a:rPr lang="en-US" altLang="en-US">
                <a:solidFill>
                  <a:srgbClr val="FFCC00"/>
                </a:solidFill>
              </a:rPr>
              <a:t>N x O(N) = O(N</a:t>
            </a:r>
            <a:r>
              <a:rPr lang="en-US" altLang="en-US" baseline="30000">
                <a:solidFill>
                  <a:srgbClr val="FFCC00"/>
                </a:solidFill>
              </a:rPr>
              <a:t>2</a:t>
            </a:r>
            <a:r>
              <a:rPr lang="en-US" altLang="en-US">
                <a:solidFill>
                  <a:srgbClr val="FFCC00"/>
                </a:solidFill>
              </a:rPr>
              <a:t>)</a:t>
            </a:r>
          </a:p>
        </p:txBody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xmlns="" id="{80DC8E8E-B37A-4082-A72A-BF4C4E7D6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ln/>
        </p:spPr>
        <p:txBody>
          <a:bodyPr/>
          <a:lstStyle/>
          <a:p>
            <a:r>
              <a:rPr lang="en-US" altLang="en-US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46605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xmlns="" id="{316C3B20-26A6-4A73-9F0C-F412EB9FA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6019800" cy="51816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if (i&lt;j)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for ( i=0; i&lt;N; i++ )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	X = X+i;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else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	X=0;</a:t>
            </a: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Max ( O(N), O(1) ) = O (N)</a:t>
            </a:r>
          </a:p>
        </p:txBody>
      </p:sp>
      <p:sp>
        <p:nvSpPr>
          <p:cNvPr id="919555" name="AutoShape 3">
            <a:extLst>
              <a:ext uri="{FF2B5EF4-FFF2-40B4-BE49-F238E27FC236}">
                <a16:creationId xmlns:a16="http://schemas.microsoft.com/office/drawing/2014/main" xmlns="" id="{02446FAC-ACAD-4B8F-9F5F-5A7B4737DD61}"/>
              </a:ext>
            </a:extLst>
          </p:cNvPr>
          <p:cNvSpPr>
            <a:spLocks/>
          </p:cNvSpPr>
          <p:nvPr/>
        </p:nvSpPr>
        <p:spPr bwMode="auto">
          <a:xfrm>
            <a:off x="5562600" y="1600200"/>
            <a:ext cx="457200" cy="1066800"/>
          </a:xfrm>
          <a:prstGeom prst="rightBrace">
            <a:avLst>
              <a:gd name="adj1" fmla="val 19444"/>
              <a:gd name="adj2" fmla="val 52528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919556" name="AutoShape 4">
            <a:extLst>
              <a:ext uri="{FF2B5EF4-FFF2-40B4-BE49-F238E27FC236}">
                <a16:creationId xmlns:a16="http://schemas.microsoft.com/office/drawing/2014/main" xmlns="" id="{F5B8AA11-63E9-4342-80AB-232678D4A602}"/>
              </a:ext>
            </a:extLst>
          </p:cNvPr>
          <p:cNvSpPr>
            <a:spLocks/>
          </p:cNvSpPr>
          <p:nvPr/>
        </p:nvSpPr>
        <p:spPr bwMode="auto">
          <a:xfrm>
            <a:off x="3352800" y="3124200"/>
            <a:ext cx="533400" cy="1066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919557" name="Text Box 5">
            <a:extLst>
              <a:ext uri="{FF2B5EF4-FFF2-40B4-BE49-F238E27FC236}">
                <a16:creationId xmlns:a16="http://schemas.microsoft.com/office/drawing/2014/main" xmlns="" id="{6D77A054-E5C2-4B95-8CF8-643FE745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05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919558" name="Text Box 6">
            <a:extLst>
              <a:ext uri="{FF2B5EF4-FFF2-40B4-BE49-F238E27FC236}">
                <a16:creationId xmlns:a16="http://schemas.microsoft.com/office/drawing/2014/main" xmlns="" id="{8457DABD-6F88-463F-BBA0-F34FB5F8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429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800">
                <a:solidFill>
                  <a:srgbClr val="FFCC00"/>
                </a:solidFill>
                <a:latin typeface="Arial" panose="020B0604020202020204" pitchFamily="34" charset="0"/>
              </a:rPr>
              <a:t>O(1)</a:t>
            </a:r>
          </a:p>
        </p:txBody>
      </p:sp>
      <p:sp>
        <p:nvSpPr>
          <p:cNvPr id="919559" name="Rectangle 7">
            <a:extLst>
              <a:ext uri="{FF2B5EF4-FFF2-40B4-BE49-F238E27FC236}">
                <a16:creationId xmlns:a16="http://schemas.microsoft.com/office/drawing/2014/main" xmlns="" id="{CFFA9937-7FC4-40D4-B2B0-A1465BB46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ln/>
        </p:spPr>
        <p:txBody>
          <a:bodyPr/>
          <a:lstStyle/>
          <a:p>
            <a:r>
              <a:rPr lang="en-US" altLang="en-US"/>
              <a:t>Examples (cont.’d)</a:t>
            </a:r>
          </a:p>
        </p:txBody>
      </p:sp>
    </p:spTree>
    <p:extLst>
      <p:ext uri="{BB962C8B-B14F-4D97-AF65-F5344CB8AC3E}">
        <p14:creationId xmlns:p14="http://schemas.microsoft.com/office/powerpoint/2010/main" val="255345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>
            <a:extLst>
              <a:ext uri="{FF2B5EF4-FFF2-40B4-BE49-F238E27FC236}">
                <a16:creationId xmlns:a16="http://schemas.microsoft.com/office/drawing/2014/main" xmlns="" id="{48DA5912-2511-4DCF-8B28-16E130E18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ko-KR" altLang="en-US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ea typeface="굴림" panose="020B0600000101010101" pitchFamily="34" charset="-127"/>
              </a:rPr>
              <a:t>Big-O” Proof Examples</a:t>
            </a:r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xmlns="" id="{C9FB1168-1AFE-4D31-9E01-6745E96EC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Show that 30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+8 is O(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).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Show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cn,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&gt;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lvl="2"/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Let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c=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31,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=8.  Assume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&gt;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=8.  Then</a:t>
            </a:r>
            <a:b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= 31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=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+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&gt;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+8, so 30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+8 &lt;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Show that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+1 is O(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).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Show </a:t>
            </a:r>
            <a:r>
              <a:rPr lang="en-US" altLang="ko-KR" b="1">
                <a:ea typeface="굴림" panose="020B0600000101010101" pitchFamily="34" charset="-127"/>
                <a:sym typeface="Symbol" panose="05050102010706020507" pitchFamily="18" charset="2"/>
              </a:rPr>
              <a:t>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,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+1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  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cn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,  </a:t>
            </a:r>
            <a:r>
              <a:rPr lang="en-US" altLang="ko-KR" baseline="30000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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&gt;</a:t>
            </a:r>
            <a:r>
              <a:rPr lang="en-US" altLang="ko-KR" i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ko-KR" baseline="30000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pPr lvl="2"/>
            <a:r>
              <a:rPr lang="en-US" altLang="ko-KR">
                <a:ea typeface="굴림" panose="020B0600000101010101" pitchFamily="34" charset="-127"/>
              </a:rPr>
              <a:t>Let </a:t>
            </a:r>
            <a:r>
              <a:rPr lang="en-US" altLang="ko-KR" i="1">
                <a:ea typeface="굴림" panose="020B0600000101010101" pitchFamily="34" charset="-127"/>
              </a:rPr>
              <a:t>c</a:t>
            </a:r>
            <a:r>
              <a:rPr lang="en-US" altLang="ko-KR">
                <a:ea typeface="굴림" panose="020B0600000101010101" pitchFamily="34" charset="-127"/>
              </a:rPr>
              <a:t>=2, </a:t>
            </a:r>
            <a:r>
              <a:rPr lang="en-US" altLang="ko-KR" i="1">
                <a:ea typeface="굴림" panose="020B0600000101010101" pitchFamily="34" charset="-127"/>
              </a:rPr>
              <a:t>k</a:t>
            </a:r>
            <a:r>
              <a:rPr lang="en-US" altLang="ko-KR">
                <a:ea typeface="굴림" panose="020B0600000101010101" pitchFamily="34" charset="-127"/>
              </a:rPr>
              <a:t>=1.  Assume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&gt;1.  Then </a:t>
            </a:r>
          </a:p>
          <a:p>
            <a:pPr lvl="2">
              <a:buFontTx/>
              <a:buNone/>
            </a:pPr>
            <a:r>
              <a:rPr lang="en-US" altLang="ko-KR" i="1">
                <a:ea typeface="굴림" panose="020B0600000101010101" pitchFamily="34" charset="-127"/>
              </a:rPr>
              <a:t>cn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 = 2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 =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+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 &gt;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+1, or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+1&lt; </a:t>
            </a:r>
            <a:r>
              <a:rPr lang="en-US" altLang="ko-KR" i="1">
                <a:ea typeface="굴림" panose="020B0600000101010101" pitchFamily="34" charset="-127"/>
              </a:rPr>
              <a:t>cn</a:t>
            </a:r>
            <a:r>
              <a:rPr lang="en-US" altLang="ko-KR" baseline="30000">
                <a:ea typeface="굴림" panose="020B0600000101010101" pitchFamily="34" charset="-127"/>
              </a:rPr>
              <a:t>2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890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xmlns="" id="{7FD20BA6-83A3-4915-848B-ABB5556D6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7A564-F5B9-44FD-88CD-9C213F4EAA0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51970" name="Rectangle 2">
            <a:extLst>
              <a:ext uri="{FF2B5EF4-FFF2-40B4-BE49-F238E27FC236}">
                <a16:creationId xmlns:a16="http://schemas.microsoft.com/office/drawing/2014/main" xmlns="" id="{6AF4FFDD-B293-4DD1-AFF9-BDDAD9EE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Note 30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+8 isn’t</a:t>
            </a:r>
            <a:br>
              <a:rPr lang="en-US" altLang="ko-KR" sz="2800">
                <a:ea typeface="굴림" panose="020B0600000101010101" pitchFamily="34" charset="-127"/>
              </a:rPr>
            </a:br>
            <a:r>
              <a:rPr lang="en-US" altLang="ko-KR" sz="2800">
                <a:ea typeface="굴림" panose="020B0600000101010101" pitchFamily="34" charset="-127"/>
              </a:rPr>
              <a:t>less than 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/>
            </a:r>
            <a:br>
              <a:rPr lang="en-US" altLang="ko-KR" sz="2800">
                <a:ea typeface="굴림" panose="020B0600000101010101" pitchFamily="34" charset="-127"/>
              </a:rPr>
            </a:br>
            <a:r>
              <a:rPr lang="en-US" altLang="ko-KR" sz="2800" i="1">
                <a:ea typeface="굴림" panose="020B0600000101010101" pitchFamily="34" charset="-127"/>
              </a:rPr>
              <a:t>anywhere </a:t>
            </a:r>
            <a:r>
              <a:rPr lang="en-US" altLang="ko-KR" sz="2800">
                <a:ea typeface="굴림" panose="020B0600000101010101" pitchFamily="34" charset="-127"/>
              </a:rPr>
              <a:t>(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&gt;0).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It isn’t even</a:t>
            </a:r>
            <a:br>
              <a:rPr lang="en-US" altLang="ko-KR" sz="2800">
                <a:ea typeface="굴림" panose="020B0600000101010101" pitchFamily="34" charset="-127"/>
              </a:rPr>
            </a:br>
            <a:r>
              <a:rPr lang="en-US" altLang="ko-KR" sz="2800">
                <a:ea typeface="굴림" panose="020B0600000101010101" pitchFamily="34" charset="-127"/>
              </a:rPr>
              <a:t>less than 31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/>
            </a:r>
            <a:br>
              <a:rPr lang="en-US" altLang="ko-KR" sz="2800">
                <a:ea typeface="굴림" panose="020B0600000101010101" pitchFamily="34" charset="-127"/>
              </a:rPr>
            </a:br>
            <a:r>
              <a:rPr lang="en-US" altLang="ko-KR" sz="2800" i="1">
                <a:ea typeface="굴림" panose="020B0600000101010101" pitchFamily="34" charset="-127"/>
              </a:rPr>
              <a:t>everywhere</a:t>
            </a:r>
            <a:r>
              <a:rPr lang="en-US" altLang="ko-KR" sz="2800">
                <a:ea typeface="굴림" panose="020B0600000101010101" pitchFamily="34" charset="-127"/>
              </a:rPr>
              <a:t>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But it </a:t>
            </a:r>
            <a:r>
              <a:rPr lang="en-US" altLang="ko-KR" sz="2800" i="1">
                <a:ea typeface="굴림" panose="020B0600000101010101" pitchFamily="34" charset="-127"/>
              </a:rPr>
              <a:t>is</a:t>
            </a:r>
            <a:r>
              <a:rPr lang="en-US" altLang="ko-KR" sz="2800">
                <a:ea typeface="굴림" panose="020B0600000101010101" pitchFamily="34" charset="-127"/>
              </a:rPr>
              <a:t> less than</a:t>
            </a:r>
            <a:br>
              <a:rPr lang="en-US" altLang="ko-KR" sz="2800">
                <a:ea typeface="굴림" panose="020B0600000101010101" pitchFamily="34" charset="-127"/>
              </a:rPr>
            </a:br>
            <a:r>
              <a:rPr lang="en-US" altLang="ko-KR" sz="2800">
                <a:ea typeface="굴림" panose="020B0600000101010101" pitchFamily="34" charset="-127"/>
              </a:rPr>
              <a:t>31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 </a:t>
            </a:r>
            <a:r>
              <a:rPr lang="en-US" altLang="ko-KR" sz="2800" u="sng">
                <a:ea typeface="굴림" panose="020B0600000101010101" pitchFamily="34" charset="-127"/>
              </a:rPr>
              <a:t>everywhere to</a:t>
            </a:r>
            <a:br>
              <a:rPr lang="en-US" altLang="ko-KR" sz="2800" u="sng">
                <a:ea typeface="굴림" panose="020B0600000101010101" pitchFamily="34" charset="-127"/>
              </a:rPr>
            </a:br>
            <a:r>
              <a:rPr lang="en-US" altLang="ko-KR" sz="2800" u="sng">
                <a:ea typeface="굴림" panose="020B0600000101010101" pitchFamily="34" charset="-127"/>
              </a:rPr>
              <a:t>the right of </a:t>
            </a:r>
            <a:r>
              <a:rPr lang="en-US" altLang="ko-KR" sz="2800" i="1" u="sng">
                <a:ea typeface="굴림" panose="020B0600000101010101" pitchFamily="34" charset="-127"/>
              </a:rPr>
              <a:t>n</a:t>
            </a:r>
            <a:r>
              <a:rPr lang="en-US" altLang="ko-KR" sz="2800" u="sng">
                <a:ea typeface="굴림" panose="020B0600000101010101" pitchFamily="34" charset="-127"/>
              </a:rPr>
              <a:t>=8</a:t>
            </a:r>
            <a:r>
              <a:rPr lang="en-US" altLang="ko-KR" sz="2800">
                <a:ea typeface="굴림" panose="020B0600000101010101" pitchFamily="34" charset="-127"/>
              </a:rPr>
              <a:t>. </a:t>
            </a:r>
          </a:p>
        </p:txBody>
      </p:sp>
      <p:grpSp>
        <p:nvGrpSpPr>
          <p:cNvPr id="851971" name="Group 3">
            <a:extLst>
              <a:ext uri="{FF2B5EF4-FFF2-40B4-BE49-F238E27FC236}">
                <a16:creationId xmlns:a16="http://schemas.microsoft.com/office/drawing/2014/main" xmlns="" id="{0D95CEF3-D4F2-4397-AD31-22452F5AD91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286000"/>
            <a:ext cx="2057400" cy="3200400"/>
            <a:chOff x="3216" y="1440"/>
            <a:chExt cx="1296" cy="2016"/>
          </a:xfrm>
        </p:grpSpPr>
        <p:sp>
          <p:nvSpPr>
            <p:cNvPr id="851972" name="Rectangle 4">
              <a:extLst>
                <a:ext uri="{FF2B5EF4-FFF2-40B4-BE49-F238E27FC236}">
                  <a16:creationId xmlns:a16="http://schemas.microsoft.com/office/drawing/2014/main" xmlns="" id="{F2EA4836-9B53-4080-91EB-5886CC107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1973" name="Line 5">
              <a:extLst>
                <a:ext uri="{FF2B5EF4-FFF2-40B4-BE49-F238E27FC236}">
                  <a16:creationId xmlns:a16="http://schemas.microsoft.com/office/drawing/2014/main" xmlns="" id="{627FCEFE-7B1D-464A-B592-DC1B645A2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440"/>
              <a:ext cx="0" cy="20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1974" name="Text Box 6">
              <a:extLst>
                <a:ext uri="{FF2B5EF4-FFF2-40B4-BE49-F238E27FC236}">
                  <a16:creationId xmlns:a16="http://schemas.microsoft.com/office/drawing/2014/main" xmlns="" id="{40DE3F23-1717-42A9-A51F-5C566BB8D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120"/>
              <a:ext cx="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i="1">
                  <a:solidFill>
                    <a:srgbClr val="FF0000"/>
                  </a:solidFill>
                  <a:ea typeface="굴림" panose="020B0600000101010101" pitchFamily="34" charset="-127"/>
                </a:rPr>
                <a:t>n&gt;k</a:t>
              </a:r>
              <a:r>
                <a:rPr lang="en-US" altLang="ko-KR">
                  <a:solidFill>
                    <a:srgbClr val="FF0000"/>
                  </a:solidFill>
                  <a:ea typeface="굴림" panose="020B0600000101010101" pitchFamily="34" charset="-127"/>
                </a:rPr>
                <a:t>=8 </a:t>
              </a:r>
              <a:r>
                <a:rPr lang="en-US" altLang="ko-KR">
                  <a:solidFill>
                    <a:srgbClr val="FF0000"/>
                  </a:solidFill>
                  <a:ea typeface="굴림" panose="020B0600000101010101" pitchFamily="34" charset="-127"/>
                  <a:sym typeface="Symbol" panose="05050102010706020507" pitchFamily="18" charset="2"/>
                </a:rPr>
                <a:t></a:t>
              </a:r>
              <a:endParaRPr lang="en-US" altLang="ko-KR">
                <a:solidFill>
                  <a:prstClr val="black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851975" name="Rectangle 7">
            <a:extLst>
              <a:ext uri="{FF2B5EF4-FFF2-40B4-BE49-F238E27FC236}">
                <a16:creationId xmlns:a16="http://schemas.microsoft.com/office/drawing/2014/main" xmlns="" id="{4EF96FBE-88D9-4412-B637-F2371FA95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Big-O example, graphically</a:t>
            </a:r>
          </a:p>
        </p:txBody>
      </p:sp>
      <p:sp>
        <p:nvSpPr>
          <p:cNvPr id="851976" name="Line 8">
            <a:extLst>
              <a:ext uri="{FF2B5EF4-FFF2-40B4-BE49-F238E27FC236}">
                <a16:creationId xmlns:a16="http://schemas.microsoft.com/office/drawing/2014/main" xmlns="" id="{F6FEA389-00F7-49B5-AEFA-1360DDE64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2860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851977" name="Line 9">
            <a:extLst>
              <a:ext uri="{FF2B5EF4-FFF2-40B4-BE49-F238E27FC236}">
                <a16:creationId xmlns:a16="http://schemas.microsoft.com/office/drawing/2014/main" xmlns="" id="{9FE6D733-CA72-47F3-B8FA-F3BDEFFD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851978" name="Line 10">
            <a:extLst>
              <a:ext uri="{FF2B5EF4-FFF2-40B4-BE49-F238E27FC236}">
                <a16:creationId xmlns:a16="http://schemas.microsoft.com/office/drawing/2014/main" xmlns="" id="{AFB9C2BA-AB83-4D90-A4A9-CF2A78EF45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286000"/>
            <a:ext cx="220980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851979" name="Text Box 11">
            <a:extLst>
              <a:ext uri="{FF2B5EF4-FFF2-40B4-BE49-F238E27FC236}">
                <a16:creationId xmlns:a16="http://schemas.microsoft.com/office/drawing/2014/main" xmlns="" id="{036DE4A8-82AA-4C53-A0A8-A240AF5E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Increasing </a:t>
            </a:r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n 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51980" name="Text Box 12">
            <a:extLst>
              <a:ext uri="{FF2B5EF4-FFF2-40B4-BE49-F238E27FC236}">
                <a16:creationId xmlns:a16="http://schemas.microsoft.com/office/drawing/2014/main" xmlns="" id="{66E64D6B-E2D7-41A1-86F9-06ADFBB5E2C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Value of function 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51981" name="Line 13">
            <a:extLst>
              <a:ext uri="{FF2B5EF4-FFF2-40B4-BE49-F238E27FC236}">
                <a16:creationId xmlns:a16="http://schemas.microsoft.com/office/drawing/2014/main" xmlns="" id="{D2608D6A-032C-411A-B2C0-63B6D32D0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962400"/>
            <a:ext cx="2819400" cy="15240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  <p:sp>
        <p:nvSpPr>
          <p:cNvPr id="851982" name="Text Box 14">
            <a:extLst>
              <a:ext uri="{FF2B5EF4-FFF2-40B4-BE49-F238E27FC236}">
                <a16:creationId xmlns:a16="http://schemas.microsoft.com/office/drawing/2014/main" xmlns="" id="{5989F4FD-5A59-4D7F-82B4-20204E1D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ko-KR" i="1">
                <a:solidFill>
                  <a:srgbClr val="006600"/>
                </a:solidFill>
                <a:ea typeface="굴림" panose="020B0600000101010101" pitchFamily="34" charset="-127"/>
              </a:rPr>
              <a:t>n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51983" name="Text Box 15">
            <a:extLst>
              <a:ext uri="{FF2B5EF4-FFF2-40B4-BE49-F238E27FC236}">
                <a16:creationId xmlns:a16="http://schemas.microsoft.com/office/drawing/2014/main" xmlns="" id="{19512080-058E-4551-8E94-88D16414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30</a:t>
            </a:r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+8</a:t>
            </a:r>
          </a:p>
        </p:txBody>
      </p:sp>
      <p:grpSp>
        <p:nvGrpSpPr>
          <p:cNvPr id="851984" name="Group 16">
            <a:extLst>
              <a:ext uri="{FF2B5EF4-FFF2-40B4-BE49-F238E27FC236}">
                <a16:creationId xmlns:a16="http://schemas.microsoft.com/office/drawing/2014/main" xmlns="" id="{D0592300-59F7-4459-A74E-7D928B81A02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09800"/>
            <a:ext cx="1905000" cy="3276600"/>
            <a:chOff x="2688" y="1392"/>
            <a:chExt cx="1200" cy="2064"/>
          </a:xfrm>
        </p:grpSpPr>
        <p:sp>
          <p:nvSpPr>
            <p:cNvPr id="851985" name="Line 17">
              <a:extLst>
                <a:ext uri="{FF2B5EF4-FFF2-40B4-BE49-F238E27FC236}">
                  <a16:creationId xmlns:a16="http://schemas.microsoft.com/office/drawing/2014/main" xmlns="" id="{4A07B0F2-1CA2-4894-A301-59D541B21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440"/>
              <a:ext cx="1200" cy="20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51986" name="Text Box 18">
              <a:extLst>
                <a:ext uri="{FF2B5EF4-FFF2-40B4-BE49-F238E27FC236}">
                  <a16:creationId xmlns:a16="http://schemas.microsoft.com/office/drawing/2014/main" xmlns="" id="{7391F5E0-EE92-4301-BEC4-3EEB22245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altLang="ko-KR" i="1">
                  <a:solidFill>
                    <a:srgbClr val="C0504D"/>
                  </a:solidFill>
                  <a:ea typeface="굴림" panose="020B0600000101010101" pitchFamily="34" charset="-127"/>
                </a:rPr>
                <a:t>cn </a:t>
              </a:r>
              <a:r>
                <a:rPr lang="en-US" altLang="ko-KR">
                  <a:solidFill>
                    <a:srgbClr val="C0504D"/>
                  </a:solidFill>
                  <a:ea typeface="굴림" panose="020B0600000101010101" pitchFamily="34" charset="-127"/>
                </a:rPr>
                <a:t>=</a:t>
              </a:r>
              <a:br>
                <a:rPr lang="en-US" altLang="ko-KR">
                  <a:solidFill>
                    <a:srgbClr val="C0504D"/>
                  </a:solidFill>
                  <a:ea typeface="굴림" panose="020B0600000101010101" pitchFamily="34" charset="-127"/>
                </a:rPr>
              </a:br>
              <a:r>
                <a:rPr lang="en-US" altLang="ko-KR">
                  <a:solidFill>
                    <a:srgbClr val="C0504D"/>
                  </a:solidFill>
                  <a:ea typeface="굴림" panose="020B0600000101010101" pitchFamily="34" charset="-127"/>
                </a:rPr>
                <a:t>31</a:t>
              </a:r>
              <a:r>
                <a:rPr lang="en-US" altLang="ko-KR" i="1">
                  <a:solidFill>
                    <a:srgbClr val="C0504D"/>
                  </a:solidFill>
                  <a:ea typeface="굴림" panose="020B0600000101010101" pitchFamily="34" charset="-127"/>
                </a:rPr>
                <a:t>n</a:t>
              </a:r>
              <a:endParaRPr lang="en-US" altLang="ko-KR">
                <a:solidFill>
                  <a:prstClr val="black"/>
                </a:solidFill>
                <a:ea typeface="굴림" panose="020B0600000101010101" pitchFamily="34" charset="-127"/>
              </a:endParaRPr>
            </a:p>
          </p:txBody>
        </p:sp>
      </p:grpSp>
      <p:sp>
        <p:nvSpPr>
          <p:cNvPr id="851987" name="Text Box 19">
            <a:extLst>
              <a:ext uri="{FF2B5EF4-FFF2-40B4-BE49-F238E27FC236}">
                <a16:creationId xmlns:a16="http://schemas.microsoft.com/office/drawing/2014/main" xmlns="" id="{EB8EE37E-0182-4D79-A3F2-6491B34B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532188"/>
            <a:ext cx="1447800" cy="124142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3600">
                <a:solidFill>
                  <a:prstClr val="black"/>
                </a:solidFill>
                <a:ea typeface="굴림" panose="020B0600000101010101" pitchFamily="34" charset="-127"/>
              </a:rPr>
              <a:t>30</a:t>
            </a:r>
            <a:r>
              <a:rPr lang="en-US" altLang="ko-KR" sz="3600" i="1">
                <a:solidFill>
                  <a:prstClr val="blac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3600">
                <a:solidFill>
                  <a:prstClr val="black"/>
                </a:solidFill>
                <a:ea typeface="굴림" panose="020B0600000101010101" pitchFamily="34" charset="-127"/>
              </a:rPr>
              <a:t>+8</a:t>
            </a:r>
            <a:br>
              <a:rPr lang="en-US" altLang="ko-KR" sz="3600">
                <a:solidFill>
                  <a:prstClr val="black"/>
                </a:solidFill>
                <a:ea typeface="굴림" panose="020B0600000101010101" pitchFamily="34" charset="-127"/>
              </a:rPr>
            </a:br>
            <a:r>
              <a:rPr lang="en-US" altLang="ko-KR" sz="3600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O(</a:t>
            </a:r>
            <a:r>
              <a:rPr lang="en-US" altLang="ko-KR" sz="3600" i="1">
                <a:solidFill>
                  <a:srgbClr val="0066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n</a:t>
            </a:r>
            <a:r>
              <a:rPr lang="en-US" altLang="ko-KR" sz="3600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6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1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>
            <a:extLst>
              <a:ext uri="{FF2B5EF4-FFF2-40B4-BE49-F238E27FC236}">
                <a16:creationId xmlns:a16="http://schemas.microsoft.com/office/drawing/2014/main" xmlns="" id="{621CF1C8-81EA-40D6-894C-C45771CCF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  <a:ln/>
        </p:spPr>
        <p:txBody>
          <a:bodyPr>
            <a:normAutofit fontScale="9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Common orders of magnitude</a:t>
            </a:r>
            <a:endParaRPr lang="en-US" altLang="en-US"/>
          </a:p>
        </p:txBody>
      </p:sp>
      <p:pic>
        <p:nvPicPr>
          <p:cNvPr id="908291" name="Picture 3">
            <a:extLst>
              <a:ext uri="{FF2B5EF4-FFF2-40B4-BE49-F238E27FC236}">
                <a16:creationId xmlns:a16="http://schemas.microsoft.com/office/drawing/2014/main" xmlns="" id="{DEBC636E-A140-473C-9D31-77F44C4F2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90600"/>
            <a:ext cx="472916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4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 -notation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263525" y="5106988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600" b="1" i="1">
                <a:solidFill>
                  <a:prstClr val="black"/>
                </a:solidFill>
              </a:rPr>
              <a:t>g</a:t>
            </a:r>
            <a:r>
              <a:rPr kumimoji="1" lang="en-US" sz="2600" b="1">
                <a:solidFill>
                  <a:prstClr val="black"/>
                </a:solidFill>
              </a:rPr>
              <a:t>(</a:t>
            </a:r>
            <a:r>
              <a:rPr kumimoji="1" lang="en-US" sz="2600" b="1" i="1">
                <a:solidFill>
                  <a:prstClr val="black"/>
                </a:solidFill>
              </a:rPr>
              <a:t>n</a:t>
            </a:r>
            <a:r>
              <a:rPr kumimoji="1" lang="en-US" sz="2600" b="1">
                <a:solidFill>
                  <a:prstClr val="black"/>
                </a:solidFill>
              </a:rPr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sz="2600" b="1">
                <a:solidFill>
                  <a:prstClr val="black"/>
                </a:solidFill>
              </a:rPr>
              <a:t> for </a:t>
            </a:r>
            <a:r>
              <a:rPr kumimoji="1" lang="en-US" sz="2600" b="1" i="1">
                <a:solidFill>
                  <a:prstClr val="black"/>
                </a:solidFill>
              </a:rPr>
              <a:t>f</a:t>
            </a:r>
            <a:r>
              <a:rPr kumimoji="1" lang="en-US" sz="2600" b="1">
                <a:solidFill>
                  <a:prstClr val="black"/>
                </a:solidFill>
              </a:rPr>
              <a:t>(</a:t>
            </a:r>
            <a:r>
              <a:rPr kumimoji="1" lang="en-US" sz="2600" b="1" i="1">
                <a:solidFill>
                  <a:prstClr val="black"/>
                </a:solidFill>
              </a:rPr>
              <a:t>n</a:t>
            </a:r>
            <a:r>
              <a:rPr kumimoji="1" lang="en-US" sz="2600" b="1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444423" name="Text Box 7"/>
          <p:cNvSpPr txBox="1">
            <a:spLocks noChangeArrowheads="1"/>
          </p:cNvSpPr>
          <p:nvPr/>
        </p:nvSpPr>
        <p:spPr bwMode="auto">
          <a:xfrm>
            <a:off x="250825" y="3852863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>
                <a:solidFill>
                  <a:prstClr val="black"/>
                </a:solidFill>
              </a:rPr>
              <a:t>Intuitively</a:t>
            </a:r>
            <a:r>
              <a:rPr lang="en-US">
                <a:solidFill>
                  <a:prstClr val="black"/>
                </a:solidFill>
              </a:rPr>
              <a:t>: Set of all functions whose </a:t>
            </a:r>
            <a:r>
              <a:rPr lang="en-US" i="1">
                <a:solidFill>
                  <a:prstClr val="black"/>
                </a:solidFill>
              </a:rPr>
              <a:t>rate of growth</a:t>
            </a:r>
            <a:r>
              <a:rPr lang="en-US">
                <a:solidFill>
                  <a:prstClr val="black"/>
                </a:solidFill>
              </a:rPr>
              <a:t> is the same as or higher than that of </a:t>
            </a:r>
            <a:r>
              <a:rPr lang="en-US" i="1">
                <a:solidFill>
                  <a:prstClr val="black"/>
                </a:solidFill>
              </a:rPr>
              <a:t>g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).</a:t>
            </a:r>
          </a:p>
        </p:txBody>
      </p:sp>
      <p:pic>
        <p:nvPicPr>
          <p:cNvPr id="444426" name="Picture 10" descr="graph_Om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8" name="Rectangle 12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 b="1">
                <a:solidFill>
                  <a:srgbClr val="4F81BD"/>
                </a:solidFill>
                <a:sym typeface="Symbol" pitchFamily="18" charset="2"/>
              </a:rPr>
              <a:t>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g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n</a:t>
            </a:r>
            <a:r>
              <a:rPr kumimoji="1" lang="en-US" sz="2600" b="1">
                <a:solidFill>
                  <a:srgbClr val="4F81BD"/>
                </a:solidFill>
              </a:rPr>
              <a:t>)) =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3000" b="1">
                <a:solidFill>
                  <a:srgbClr val="0000FF"/>
                </a:solidFill>
              </a:rPr>
              <a:t>{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: </a:t>
            </a:r>
            <a:br>
              <a:rPr kumimoji="1" lang="en-US" sz="2600" b="1">
                <a:solidFill>
                  <a:srgbClr val="0000FF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200" b="1">
                <a:solidFill>
                  <a:srgbClr val="0000FF"/>
                </a:solidFill>
              </a:rPr>
              <a:t>we have</a:t>
            </a:r>
            <a:r>
              <a:rPr kumimoji="1" lang="en-US" sz="2600" b="1">
                <a:solidFill>
                  <a:srgbClr val="0000FF"/>
                </a:solidFill>
              </a:rPr>
              <a:t> 0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b="1">
                <a:solidFill>
                  <a:srgbClr val="0000FF"/>
                </a:solidFill>
              </a:rPr>
              <a:t>c</a:t>
            </a:r>
            <a:r>
              <a:rPr kumimoji="1" lang="en-US" b="1" i="1">
                <a:solidFill>
                  <a:srgbClr val="0000FF"/>
                </a:solidFill>
              </a:rPr>
              <a:t>g</a:t>
            </a:r>
            <a:r>
              <a:rPr kumimoji="1" lang="en-US" b="1">
                <a:solidFill>
                  <a:srgbClr val="0000FF"/>
                </a:solidFill>
              </a:rPr>
              <a:t>(</a:t>
            </a:r>
            <a:r>
              <a:rPr kumimoji="1" lang="en-US" b="1" i="1">
                <a:solidFill>
                  <a:srgbClr val="0000FF"/>
                </a:solidFill>
              </a:rPr>
              <a:t>n</a:t>
            </a:r>
            <a:r>
              <a:rPr kumimoji="1" lang="en-US" b="1">
                <a:solidFill>
                  <a:srgbClr val="0000FF"/>
                </a:solidFill>
              </a:rPr>
              <a:t>)</a:t>
            </a:r>
            <a:r>
              <a:rPr kumimoji="1" lang="en-US">
                <a:solidFill>
                  <a:prstClr val="black"/>
                </a:solidFill>
              </a:rPr>
              <a:t>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 </a:t>
            </a:r>
            <a:r>
              <a:rPr kumimoji="1" lang="en-US" b="1" i="1">
                <a:solidFill>
                  <a:srgbClr val="0000FF"/>
                </a:solidFill>
              </a:rPr>
              <a:t>f</a:t>
            </a:r>
            <a:r>
              <a:rPr kumimoji="1" lang="en-US" b="1">
                <a:solidFill>
                  <a:srgbClr val="0000FF"/>
                </a:solidFill>
              </a:rPr>
              <a:t>(</a:t>
            </a:r>
            <a:r>
              <a:rPr kumimoji="1" lang="en-US" b="1" i="1">
                <a:solidFill>
                  <a:srgbClr val="0000FF"/>
                </a:solidFill>
              </a:rPr>
              <a:t>n</a:t>
            </a:r>
            <a:r>
              <a:rPr kumimoji="1" lang="en-US" b="1">
                <a:solidFill>
                  <a:srgbClr val="0000FF"/>
                </a:solidFill>
              </a:rPr>
              <a:t>)</a:t>
            </a:r>
            <a:r>
              <a:rPr kumimoji="1" lang="en-US" sz="3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>
                <a:solidFill>
                  <a:prstClr val="black"/>
                </a:solidFill>
              </a:rPr>
              <a:t>For function 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), we define </a:t>
            </a:r>
            <a:r>
              <a:rPr lang="en-US">
                <a:solidFill>
                  <a:prstClr val="black"/>
                </a:solidFill>
                <a:sym typeface="Symbol" pitchFamily="18" charset="2"/>
              </a:rPr>
              <a:t>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)), big-Omega of 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, as the set: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DAAD9572-62AF-46E5-B004-4F9035E72CFB}"/>
                  </a:ext>
                </a:extLst>
              </p14:cNvPr>
              <p14:cNvContentPartPr/>
              <p14:nvPr/>
            </p14:nvContentPartPr>
            <p14:xfrm>
              <a:off x="1824633" y="2424163"/>
              <a:ext cx="83880" cy="4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AD9572-62AF-46E5-B004-4F9035E72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993" y="2415523"/>
                <a:ext cx="1015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2C7A2EA8-EBC8-4DF3-943E-2C8AEBD68B21}"/>
                  </a:ext>
                </a:extLst>
              </p14:cNvPr>
              <p14:cNvContentPartPr/>
              <p14:nvPr/>
            </p14:nvContentPartPr>
            <p14:xfrm>
              <a:off x="7929153" y="232192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7A2EA8-EBC8-4DF3-943E-2C8AEBD68B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20513" y="23129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D140BB57-105A-4170-A326-BC93544A2155}"/>
                  </a:ext>
                </a:extLst>
              </p14:cNvPr>
              <p14:cNvContentPartPr/>
              <p14:nvPr/>
            </p14:nvContentPartPr>
            <p14:xfrm>
              <a:off x="8157753" y="3403723"/>
              <a:ext cx="7560" cy="1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140BB57-105A-4170-A326-BC93544A21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48753" y="3394723"/>
                <a:ext cx="25200" cy="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90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-notation</a:t>
            </a:r>
          </a:p>
        </p:txBody>
      </p:sp>
      <p:pic>
        <p:nvPicPr>
          <p:cNvPr id="394261" name="Picture 21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 b="1">
                <a:solidFill>
                  <a:srgbClr val="4F81BD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g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n</a:t>
            </a:r>
            <a:r>
              <a:rPr kumimoji="1" lang="en-US" sz="2600" b="1">
                <a:solidFill>
                  <a:srgbClr val="4F81BD"/>
                </a:solidFill>
              </a:rPr>
              <a:t>)) =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3000" b="1">
                <a:solidFill>
                  <a:srgbClr val="0000FF"/>
                </a:solidFill>
              </a:rPr>
              <a:t>{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: </a:t>
            </a:r>
            <a:br>
              <a:rPr kumimoji="1" lang="en-US" sz="2600" b="1">
                <a:solidFill>
                  <a:srgbClr val="0000FF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200" b="1">
                <a:solidFill>
                  <a:srgbClr val="0000FF"/>
                </a:solidFill>
              </a:rPr>
              <a:t>we have</a:t>
            </a:r>
            <a:r>
              <a:rPr kumimoji="1" lang="en-US" sz="2600" b="1">
                <a:solidFill>
                  <a:srgbClr val="0000FF"/>
                </a:solidFill>
              </a:rPr>
              <a:t> 0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 i="1">
                <a:solidFill>
                  <a:srgbClr val="0000FF"/>
                </a:solidFill>
              </a:rPr>
              <a:t>c</a:t>
            </a:r>
            <a:r>
              <a:rPr kumimoji="1" lang="en-US" sz="2600" b="1" baseline="-25000">
                <a:solidFill>
                  <a:srgbClr val="0000FF"/>
                </a:solidFill>
              </a:rPr>
              <a:t>1</a:t>
            </a:r>
            <a:r>
              <a:rPr kumimoji="1" lang="en-US" sz="2600" b="1" i="1">
                <a:solidFill>
                  <a:srgbClr val="0000FF"/>
                </a:solidFill>
              </a:rPr>
              <a:t>g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</a:t>
            </a:r>
            <a:r>
              <a:rPr kumimoji="1" lang="en-US" sz="2600" b="1" i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c</a:t>
            </a:r>
            <a:r>
              <a:rPr kumimoji="1" lang="en-US" sz="2600" b="1" baseline="-25000">
                <a:solidFill>
                  <a:srgbClr val="0000FF"/>
                </a:solidFill>
              </a:rPr>
              <a:t>2</a:t>
            </a:r>
            <a:r>
              <a:rPr kumimoji="1" lang="en-US" sz="2600" b="1" i="1">
                <a:solidFill>
                  <a:srgbClr val="0000FF"/>
                </a:solidFill>
              </a:rPr>
              <a:t>g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3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>
                <a:solidFill>
                  <a:prstClr val="black"/>
                </a:solidFill>
              </a:rPr>
              <a:t>For function 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), we define </a:t>
            </a:r>
            <a:r>
              <a:rPr kumimoji="1" lang="en-US" sz="260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)), big-Theta of 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, as the set: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76200" y="5454650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600" b="1" i="1" dirty="0">
                <a:solidFill>
                  <a:prstClr val="black"/>
                </a:solidFill>
              </a:rPr>
              <a:t>g</a:t>
            </a:r>
            <a:r>
              <a:rPr kumimoji="1" lang="en-US" sz="2600" b="1" dirty="0">
                <a:solidFill>
                  <a:prstClr val="black"/>
                </a:solidFill>
              </a:rPr>
              <a:t>(</a:t>
            </a:r>
            <a:r>
              <a:rPr kumimoji="1" lang="en-US" sz="2600" b="1" i="1" dirty="0">
                <a:solidFill>
                  <a:prstClr val="black"/>
                </a:solidFill>
              </a:rPr>
              <a:t>n</a:t>
            </a:r>
            <a:r>
              <a:rPr kumimoji="1" lang="en-US" sz="2600" b="1" dirty="0">
                <a:solidFill>
                  <a:prstClr val="black"/>
                </a:solidFill>
              </a:rPr>
              <a:t>) is an </a:t>
            </a:r>
            <a:r>
              <a:rPr kumimoji="1" lang="en-US" sz="2600" b="1" i="1" dirty="0">
                <a:solidFill>
                  <a:srgbClr val="CC0000"/>
                </a:solidFill>
              </a:rPr>
              <a:t>asymptotically tight bound</a:t>
            </a:r>
            <a:r>
              <a:rPr kumimoji="1" lang="en-US" sz="2600" b="1" dirty="0">
                <a:solidFill>
                  <a:prstClr val="black"/>
                </a:solidFill>
              </a:rPr>
              <a:t> for </a:t>
            </a:r>
            <a:r>
              <a:rPr kumimoji="1" lang="en-US" sz="2600" b="1" i="1" dirty="0">
                <a:solidFill>
                  <a:prstClr val="black"/>
                </a:solidFill>
              </a:rPr>
              <a:t>f</a:t>
            </a:r>
            <a:r>
              <a:rPr kumimoji="1" lang="en-US" sz="2600" b="1" dirty="0">
                <a:solidFill>
                  <a:prstClr val="black"/>
                </a:solidFill>
              </a:rPr>
              <a:t>(</a:t>
            </a:r>
            <a:r>
              <a:rPr kumimoji="1" lang="en-US" sz="2600" b="1" i="1" dirty="0">
                <a:solidFill>
                  <a:prstClr val="black"/>
                </a:solidFill>
              </a:rPr>
              <a:t>n</a:t>
            </a:r>
            <a:r>
              <a:rPr kumimoji="1" lang="en-US" sz="2600" b="1" dirty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184150" y="4405313"/>
            <a:ext cx="471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>
                <a:solidFill>
                  <a:prstClr val="black"/>
                </a:solidFill>
              </a:rPr>
              <a:t>Intuitively</a:t>
            </a:r>
            <a:r>
              <a:rPr lang="en-US">
                <a:solidFill>
                  <a:prstClr val="black"/>
                </a:solidFill>
              </a:rPr>
              <a:t>: Set of all functions that</a:t>
            </a:r>
          </a:p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have the same </a:t>
            </a:r>
            <a:r>
              <a:rPr lang="en-US" i="1">
                <a:solidFill>
                  <a:prstClr val="black"/>
                </a:solidFill>
              </a:rPr>
              <a:t>rate of growth</a:t>
            </a:r>
            <a:r>
              <a:rPr lang="en-US">
                <a:solidFill>
                  <a:prstClr val="black"/>
                </a:solidFill>
              </a:rPr>
              <a:t> as </a:t>
            </a:r>
            <a:r>
              <a:rPr lang="en-US" i="1">
                <a:solidFill>
                  <a:prstClr val="black"/>
                </a:solidFill>
              </a:rPr>
              <a:t>g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9453FE25-6049-43D3-814C-ACD662281A02}"/>
                  </a:ext>
                </a:extLst>
              </p14:cNvPr>
              <p14:cNvContentPartPr/>
              <p14:nvPr/>
            </p14:nvContentPartPr>
            <p14:xfrm>
              <a:off x="8155233" y="3425683"/>
              <a:ext cx="396720" cy="7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53FE25-6049-43D3-814C-ACD662281A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6233" y="3416683"/>
                <a:ext cx="414360" cy="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37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Simplifications</a:t>
            </a:r>
          </a:p>
          <a:p>
            <a:pPr lvl="1"/>
            <a:r>
              <a:rPr lang="en-US"/>
              <a:t>Ignore actual and abstract statement costs</a:t>
            </a:r>
          </a:p>
          <a:p>
            <a:pPr lvl="1"/>
            <a:r>
              <a:rPr lang="en-US" i="1">
                <a:solidFill>
                  <a:schemeClr val="tx2"/>
                </a:solidFill>
              </a:rPr>
              <a:t>Order of growth</a:t>
            </a:r>
            <a:r>
              <a:rPr lang="en-US"/>
              <a:t> is the interesting measure:</a:t>
            </a:r>
          </a:p>
          <a:p>
            <a:pPr lvl="2"/>
            <a:r>
              <a:rPr lang="en-US"/>
              <a:t>Highest-order term is what counts</a:t>
            </a:r>
          </a:p>
          <a:p>
            <a:pPr lvl="3"/>
            <a:r>
              <a:rPr lang="en-US"/>
              <a:t>Remember, we are doing asymptotic analysis</a:t>
            </a:r>
          </a:p>
          <a:p>
            <a:pPr lvl="3"/>
            <a:r>
              <a:rPr lang="en-US"/>
              <a:t>As the input size grows larger it is the high order term that dominates</a:t>
            </a:r>
          </a:p>
          <a:p>
            <a:pPr lvl="2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1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-notation</a:t>
            </a:r>
          </a:p>
        </p:txBody>
      </p:sp>
      <p:pic>
        <p:nvPicPr>
          <p:cNvPr id="485379" name="Picture 3" descr="graph_th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23749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 b="1">
                <a:solidFill>
                  <a:srgbClr val="4F81BD"/>
                </a:solidFill>
                <a:sym typeface="Symbol" pitchFamily="18" charset="2"/>
              </a:rPr>
              <a:t>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g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n</a:t>
            </a:r>
            <a:r>
              <a:rPr kumimoji="1" lang="en-US" sz="2600" b="1">
                <a:solidFill>
                  <a:srgbClr val="4F81BD"/>
                </a:solidFill>
              </a:rPr>
              <a:t>)) =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3000" b="1">
                <a:solidFill>
                  <a:srgbClr val="0000FF"/>
                </a:solidFill>
              </a:rPr>
              <a:t>{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: </a:t>
            </a:r>
            <a:br>
              <a:rPr kumimoji="1" lang="en-US" sz="2600" b="1">
                <a:solidFill>
                  <a:srgbClr val="0000FF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1</a:t>
            </a:r>
            <a:r>
              <a:rPr kumimoji="1" lang="en-US" sz="2600" b="1">
                <a:solidFill>
                  <a:srgbClr val="FF3300"/>
                </a:solidFill>
              </a:rPr>
              <a:t>,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 baseline="-25000">
                <a:solidFill>
                  <a:srgbClr val="FF3300"/>
                </a:solidFill>
              </a:rPr>
              <a:t>2</a:t>
            </a:r>
            <a:r>
              <a:rPr kumimoji="1" lang="en-US" sz="2600" b="1">
                <a:solidFill>
                  <a:srgbClr val="FF3300"/>
                </a:solidFill>
              </a:rPr>
              <a:t>,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200" b="1">
                <a:solidFill>
                  <a:srgbClr val="0000FF"/>
                </a:solidFill>
              </a:rPr>
              <a:t>we have</a:t>
            </a:r>
            <a:r>
              <a:rPr kumimoji="1" lang="en-US" sz="2600" b="1">
                <a:solidFill>
                  <a:srgbClr val="0000FF"/>
                </a:solidFill>
              </a:rPr>
              <a:t> 0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 i="1">
                <a:solidFill>
                  <a:srgbClr val="0000FF"/>
                </a:solidFill>
              </a:rPr>
              <a:t>c</a:t>
            </a:r>
            <a:r>
              <a:rPr kumimoji="1" lang="en-US" sz="2600" b="1" baseline="-25000">
                <a:solidFill>
                  <a:srgbClr val="0000FF"/>
                </a:solidFill>
              </a:rPr>
              <a:t>1</a:t>
            </a:r>
            <a:r>
              <a:rPr kumimoji="1" lang="en-US" sz="2600" b="1" i="1">
                <a:solidFill>
                  <a:srgbClr val="0000FF"/>
                </a:solidFill>
              </a:rPr>
              <a:t>g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 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</a:t>
            </a:r>
            <a:r>
              <a:rPr kumimoji="1" lang="en-US" sz="2600" b="1" i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c</a:t>
            </a:r>
            <a:r>
              <a:rPr kumimoji="1" lang="en-US" sz="2600" b="1" baseline="-25000">
                <a:solidFill>
                  <a:srgbClr val="0000FF"/>
                </a:solidFill>
              </a:rPr>
              <a:t>2</a:t>
            </a:r>
            <a:r>
              <a:rPr kumimoji="1" lang="en-US" sz="2600" b="1" i="1">
                <a:solidFill>
                  <a:srgbClr val="0000FF"/>
                </a:solidFill>
              </a:rPr>
              <a:t>g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3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sz="2600">
                <a:solidFill>
                  <a:prstClr val="black"/>
                </a:solidFill>
              </a:rPr>
              <a:t>For function 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), we define </a:t>
            </a:r>
            <a:r>
              <a:rPr kumimoji="1" lang="en-US" sz="260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)), big-Theta of 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, as the set:</a:t>
            </a: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184150" y="4591050"/>
            <a:ext cx="3897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Technically, </a:t>
            </a:r>
            <a:r>
              <a:rPr lang="en-US" i="1" dirty="0">
                <a:solidFill>
                  <a:prstClr val="black"/>
                </a:solidFill>
              </a:rPr>
              <a:t>f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)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 (</a:t>
            </a:r>
            <a:r>
              <a:rPr lang="en-US" i="1" dirty="0">
                <a:solidFill>
                  <a:prstClr val="black"/>
                </a:solidFill>
                <a:sym typeface="Symbol" pitchFamily="18" charset="2"/>
              </a:rPr>
              <a:t>g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171450" y="4953000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prstClr val="black"/>
                </a:solidFill>
              </a:rPr>
              <a:t>f</a:t>
            </a:r>
            <a:r>
              <a:rPr lang="en-US" b="1" dirty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n</a:t>
            </a:r>
            <a:r>
              <a:rPr lang="en-US" b="1" dirty="0">
                <a:solidFill>
                  <a:prstClr val="black"/>
                </a:solidFill>
              </a:rPr>
              <a:t>) and </a:t>
            </a:r>
            <a:r>
              <a:rPr lang="en-US" b="1" i="1" dirty="0">
                <a:solidFill>
                  <a:prstClr val="black"/>
                </a:solidFill>
              </a:rPr>
              <a:t>g</a:t>
            </a:r>
            <a:r>
              <a:rPr lang="en-US" b="1" dirty="0">
                <a:solidFill>
                  <a:prstClr val="black"/>
                </a:solidFill>
              </a:rPr>
              <a:t>(</a:t>
            </a:r>
            <a:r>
              <a:rPr lang="en-US" b="1" i="1" dirty="0">
                <a:solidFill>
                  <a:prstClr val="black"/>
                </a:solidFill>
              </a:rPr>
              <a:t>n</a:t>
            </a:r>
            <a:r>
              <a:rPr lang="en-US" b="1" dirty="0">
                <a:solidFill>
                  <a:prstClr val="black"/>
                </a:solidFill>
              </a:rPr>
              <a:t>) are nonnegative, for large </a:t>
            </a:r>
            <a:r>
              <a:rPr lang="en-US" b="1" i="1" dirty="0">
                <a:solidFill>
                  <a:prstClr val="black"/>
                </a:solidFill>
              </a:rPr>
              <a:t>n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endParaRPr lang="en-US" b="1" i="1" u="sng" dirty="0">
              <a:solidFill>
                <a:srgbClr val="CC0000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3525" y="5257800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) =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 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) = 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   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74825" y="5883275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) =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  </a:t>
            </a:r>
            <a:r>
              <a:rPr lang="en-US" b="1" i="1" dirty="0">
                <a:solidFill>
                  <a:srgbClr val="0000FF"/>
                </a:solidFill>
              </a:rPr>
              <a:t>f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) = 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(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(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   (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g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)).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61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">
            <a:extLst>
              <a:ext uri="{FF2B5EF4-FFF2-40B4-BE49-F238E27FC236}">
                <a16:creationId xmlns:a16="http://schemas.microsoft.com/office/drawing/2014/main" xmlns="" id="{65BADE03-6D12-4FA4-BF1D-6D9B19CB3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138" y="274637"/>
            <a:ext cx="8204662" cy="1144067"/>
          </a:xfrm>
        </p:spPr>
        <p:txBody>
          <a:bodyPr/>
          <a:lstStyle/>
          <a:p>
            <a:r>
              <a:rPr lang="en-US" dirty="0"/>
              <a:t>Asymptotic Notation in Equations</a:t>
            </a:r>
          </a:p>
        </p:txBody>
      </p:sp>
      <p:sp>
        <p:nvSpPr>
          <p:cNvPr id="251" name="Rectangle 3">
            <a:extLst>
              <a:ext uri="{FF2B5EF4-FFF2-40B4-BE49-F238E27FC236}">
                <a16:creationId xmlns:a16="http://schemas.microsoft.com/office/drawing/2014/main" xmlns="" id="{8BA39173-443F-4B84-BFC1-2D63C1509C2F}"/>
              </a:ext>
            </a:extLst>
          </p:cNvPr>
          <p:cNvSpPr txBox="1">
            <a:spLocks noChangeArrowheads="1"/>
          </p:cNvSpPr>
          <p:nvPr/>
        </p:nvSpPr>
        <p:spPr>
          <a:xfrm>
            <a:off x="592138" y="1243013"/>
            <a:ext cx="7772400" cy="4464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800">
                <a:solidFill>
                  <a:prstClr val="black"/>
                </a:solidFill>
              </a:rPr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800">
                <a:solidFill>
                  <a:prstClr val="black"/>
                </a:solidFill>
              </a:rPr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>
                <a:solidFill>
                  <a:prstClr val="black"/>
                </a:solidFill>
              </a:rPr>
              <a:t>4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3</a:t>
            </a:r>
            <a:r>
              <a:rPr lang="en-US">
                <a:solidFill>
                  <a:prstClr val="black"/>
                </a:solidFill>
              </a:rPr>
              <a:t> + 3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 + 2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 + 1 = 4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3</a:t>
            </a:r>
            <a:r>
              <a:rPr lang="en-US">
                <a:solidFill>
                  <a:prstClr val="black"/>
                </a:solidFill>
              </a:rPr>
              <a:t> + 3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 + </a:t>
            </a:r>
            <a:r>
              <a:rPr lang="en-US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>
                <a:solidFill>
                  <a:prstClr val="black"/>
                </a:solidFill>
              </a:rPr>
              <a:t>= 4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3</a:t>
            </a:r>
            <a:r>
              <a:rPr lang="en-US">
                <a:solidFill>
                  <a:prstClr val="black"/>
                </a:solidFill>
              </a:rPr>
              <a:t> + </a:t>
            </a:r>
            <a:r>
              <a:rPr lang="en-US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2</a:t>
            </a:r>
            <a:r>
              <a:rPr lang="en-US">
                <a:solidFill>
                  <a:prstClr val="black"/>
                </a:solidFill>
              </a:rPr>
              <a:t>) = </a:t>
            </a:r>
            <a:r>
              <a:rPr lang="en-US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 baseline="30000">
                <a:solidFill>
                  <a:prstClr val="black"/>
                </a:solidFill>
              </a:rPr>
              <a:t>3</a:t>
            </a:r>
            <a:r>
              <a:rPr lang="en-US">
                <a:solidFill>
                  <a:prstClr val="black"/>
                </a:solidFill>
              </a:rPr>
              <a:t>). </a:t>
            </a:r>
            <a:r>
              <a:rPr lang="en-US" b="1" u="sng">
                <a:solidFill>
                  <a:srgbClr val="CC0000"/>
                </a:solidFill>
              </a:rPr>
              <a:t>How to interpret?</a:t>
            </a:r>
            <a:endParaRPr lang="en-US" sz="2400" b="1" u="sng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800">
                <a:solidFill>
                  <a:prstClr val="black"/>
                </a:solidFill>
              </a:rPr>
              <a:t>In equations,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f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n</a:t>
            </a:r>
            <a:r>
              <a:rPr lang="en-US" sz="2800">
                <a:solidFill>
                  <a:prstClr val="black"/>
                </a:solidFill>
              </a:rPr>
              <a:t>)) always stands for an </a:t>
            </a:r>
            <a:r>
              <a:rPr lang="en-US" sz="2800" b="1" i="1">
                <a:solidFill>
                  <a:srgbClr val="CC0000"/>
                </a:solidFill>
              </a:rPr>
              <a:t>anonymous function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 i="1">
                <a:solidFill>
                  <a:prstClr val="black"/>
                </a:solidFill>
              </a:rPr>
              <a:t>g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n</a:t>
            </a:r>
            <a:r>
              <a:rPr lang="en-US" sz="2800">
                <a:solidFill>
                  <a:prstClr val="black"/>
                </a:solidFill>
              </a:rPr>
              <a:t>) </a:t>
            </a:r>
            <a:r>
              <a:rPr lang="en-US" sz="2800">
                <a:solidFill>
                  <a:prstClr val="black"/>
                </a:solidFill>
                <a:latin typeface="Symbol" pitchFamily="18" charset="2"/>
              </a:rPr>
              <a:t>Î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f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 i="1">
                <a:solidFill>
                  <a:prstClr val="black"/>
                </a:solidFill>
              </a:rPr>
              <a:t>n</a:t>
            </a:r>
            <a:r>
              <a:rPr lang="en-US" sz="2800">
                <a:solidFill>
                  <a:prstClr val="black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sz="2400">
                <a:solidFill>
                  <a:prstClr val="black"/>
                </a:solidFill>
              </a:rPr>
              <a:t>In the example above, </a:t>
            </a:r>
            <a:r>
              <a:rPr lang="en-US" sz="240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 i="1">
                <a:solidFill>
                  <a:prstClr val="black"/>
                </a:solidFill>
              </a:rPr>
              <a:t>n</a:t>
            </a:r>
            <a:r>
              <a:rPr lang="en-US" sz="2400" baseline="30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) stands for </a:t>
            </a:r>
            <a:br>
              <a:rPr lang="en-US" sz="2400">
                <a:solidFill>
                  <a:prstClr val="black"/>
                </a:solidFill>
              </a:rPr>
            </a:br>
            <a:r>
              <a:rPr lang="en-US" sz="2400">
                <a:solidFill>
                  <a:prstClr val="black"/>
                </a:solidFill>
              </a:rPr>
              <a:t>3</a:t>
            </a:r>
            <a:r>
              <a:rPr lang="en-US" sz="2400" i="1">
                <a:solidFill>
                  <a:prstClr val="black"/>
                </a:solidFill>
              </a:rPr>
              <a:t>n</a:t>
            </a:r>
            <a:r>
              <a:rPr lang="en-US" sz="2400" baseline="30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 + 2</a:t>
            </a:r>
            <a:r>
              <a:rPr lang="en-US" sz="2400" i="1">
                <a:solidFill>
                  <a:prstClr val="black"/>
                </a:solidFill>
              </a:rPr>
              <a:t>n</a:t>
            </a:r>
            <a:r>
              <a:rPr lang="en-US" sz="2400">
                <a:solidFill>
                  <a:prstClr val="black"/>
                </a:solidFill>
              </a:rPr>
              <a:t> + 1.</a:t>
            </a:r>
          </a:p>
        </p:txBody>
      </p:sp>
    </p:spTree>
    <p:extLst>
      <p:ext uri="{BB962C8B-B14F-4D97-AF65-F5344CB8AC3E}">
        <p14:creationId xmlns:p14="http://schemas.microsoft.com/office/powerpoint/2010/main" val="109581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</p:spPr>
        <p:txBody>
          <a:bodyPr lIns="91440" tIns="45720" rIns="91440" bIns="4572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For large input sizes, constant terms are insignificant</a:t>
            </a:r>
            <a:endParaRPr lang="en-US" altLang="en-US" sz="2000"/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	Program </a:t>
            </a:r>
            <a:r>
              <a:rPr lang="en-US" altLang="en-US" sz="2400" i="1"/>
              <a:t>A</a:t>
            </a:r>
            <a:r>
              <a:rPr lang="en-US" altLang="en-US" sz="2400"/>
              <a:t> with running time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A</a:t>
            </a:r>
            <a:r>
              <a:rPr lang="en-US" altLang="en-US" sz="2400"/>
              <a:t>(</a:t>
            </a:r>
            <a:r>
              <a:rPr lang="en-US" altLang="en-US" sz="2400">
                <a:latin typeface="Lucida Calligraphy" panose="03010101010101010101" pitchFamily="66" charset="0"/>
              </a:rPr>
              <a:t>n</a:t>
            </a:r>
            <a:r>
              <a:rPr lang="en-US" altLang="en-US" sz="2400"/>
              <a:t>)= 100</a:t>
            </a:r>
            <a:r>
              <a:rPr lang="en-US" altLang="en-US" sz="2400">
                <a:latin typeface="Lucida Calligraphy" panose="03010101010101010101" pitchFamily="66" charset="0"/>
              </a:rPr>
              <a:t>n</a:t>
            </a:r>
            <a:endParaRPr lang="en-US" altLang="en-US" sz="2400"/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	Program </a:t>
            </a:r>
            <a:r>
              <a:rPr lang="en-US" altLang="en-US" sz="2400" i="1"/>
              <a:t>B</a:t>
            </a:r>
            <a:r>
              <a:rPr lang="en-US" altLang="en-US" sz="2400"/>
              <a:t> with running time </a:t>
            </a:r>
            <a:r>
              <a:rPr lang="en-US" altLang="en-US" sz="2400" i="1"/>
              <a:t>T</a:t>
            </a:r>
            <a:r>
              <a:rPr lang="en-US" altLang="en-US" sz="2400" i="1" baseline="-25000"/>
              <a:t>B</a:t>
            </a:r>
            <a:r>
              <a:rPr lang="en-US" altLang="en-US" sz="2400"/>
              <a:t>(</a:t>
            </a:r>
            <a:r>
              <a:rPr lang="en-US" altLang="en-US" sz="2400">
                <a:latin typeface="Lucida Calligraphy" panose="03010101010101010101" pitchFamily="66" charset="0"/>
              </a:rPr>
              <a:t>n</a:t>
            </a:r>
            <a:r>
              <a:rPr lang="en-US" altLang="en-US" sz="2400"/>
              <a:t>)= 2</a:t>
            </a:r>
            <a:r>
              <a:rPr lang="en-US" altLang="en-US" sz="2400">
                <a:latin typeface="Lucida Calligraphy" panose="03010101010101010101" pitchFamily="66" charset="0"/>
              </a:rPr>
              <a:t>n</a:t>
            </a:r>
            <a:r>
              <a:rPr lang="en-US" altLang="en-US" sz="2400" baseline="30000"/>
              <a:t>2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116013" y="2840038"/>
            <a:ext cx="0" cy="2808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1116013" y="5648325"/>
            <a:ext cx="69834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3213" y="2722563"/>
            <a:ext cx="73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 b="1">
                <a:solidFill>
                  <a:prstClr val="black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800" b="1" baseline="-25000">
                <a:solidFill>
                  <a:prstClr val="black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1800" b="1" i="0">
                <a:solidFill>
                  <a:prstClr val="black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b="1" i="0">
                <a:solidFill>
                  <a:prstClr val="black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b="1" i="0">
                <a:solidFill>
                  <a:prstClr val="black"/>
                </a:solidFill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V="1">
            <a:off x="1116013" y="4137025"/>
            <a:ext cx="6840537" cy="15113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359650" y="4233863"/>
            <a:ext cx="154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>
                <a:solidFill>
                  <a:srgbClr val="CC1F55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solidFill>
                  <a:srgbClr val="CC1F55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1800" i="0">
                <a:solidFill>
                  <a:srgbClr val="CC1F55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i="0">
                <a:solidFill>
                  <a:srgbClr val="CC1F55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>
                <a:solidFill>
                  <a:srgbClr val="CC1F55"/>
                </a:solidFill>
                <a:ea typeface="ＭＳ Ｐゴシック" panose="020B0600070205080204" pitchFamily="34" charset="-128"/>
              </a:rPr>
              <a:t>) = 100</a:t>
            </a:r>
            <a:r>
              <a:rPr lang="en-US" altLang="en-US" sz="1800" i="0">
                <a:solidFill>
                  <a:srgbClr val="CC1F55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endParaRPr lang="en-US" altLang="en-US" sz="1800" i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9" name="Arc 10"/>
          <p:cNvSpPr>
            <a:spLocks/>
          </p:cNvSpPr>
          <p:nvPr/>
        </p:nvSpPr>
        <p:spPr bwMode="auto">
          <a:xfrm flipV="1">
            <a:off x="1143000" y="1981200"/>
            <a:ext cx="6488113" cy="3581400"/>
          </a:xfrm>
          <a:custGeom>
            <a:avLst/>
            <a:gdLst>
              <a:gd name="T0" fmla="*/ 0 w 21142"/>
              <a:gd name="T1" fmla="*/ 0 h 21600"/>
              <a:gd name="T2" fmla="*/ 2147483647 w 21142"/>
              <a:gd name="T3" fmla="*/ 2147483647 h 21600"/>
              <a:gd name="T4" fmla="*/ 0 w 21142"/>
              <a:gd name="T5" fmla="*/ 2147483647 h 21600"/>
              <a:gd name="T6" fmla="*/ 0 60000 65536"/>
              <a:gd name="T7" fmla="*/ 0 60000 65536"/>
              <a:gd name="T8" fmla="*/ 0 60000 65536"/>
              <a:gd name="T9" fmla="*/ 0 w 21142"/>
              <a:gd name="T10" fmla="*/ 0 h 21600"/>
              <a:gd name="T11" fmla="*/ 21142 w 211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42" h="21600" fill="none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</a:path>
              <a:path w="21142" h="21600" stroke="0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317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7315200" y="335915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>
                <a:solidFill>
                  <a:srgbClr val="C0504D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solidFill>
                  <a:srgbClr val="C0504D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en-US" sz="1800" i="0">
                <a:solidFill>
                  <a:srgbClr val="C0504D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en-US" sz="1800" i="0">
                <a:solidFill>
                  <a:srgbClr val="C0504D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>
                <a:solidFill>
                  <a:srgbClr val="C0504D"/>
                </a:solidFill>
                <a:ea typeface="ＭＳ Ｐゴシック" panose="020B0600070205080204" pitchFamily="34" charset="-128"/>
              </a:rPr>
              <a:t>) = 2</a:t>
            </a:r>
            <a:r>
              <a:rPr lang="en-US" altLang="en-US" sz="1800" i="0">
                <a:solidFill>
                  <a:srgbClr val="C0504D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r>
              <a:rPr lang="en-US" altLang="en-US" sz="1800" i="0" baseline="30000">
                <a:solidFill>
                  <a:srgbClr val="C0504D"/>
                </a:solidFill>
                <a:ea typeface="ＭＳ Ｐゴシック" panose="020B0600070205080204" pitchFamily="34" charset="-128"/>
              </a:rPr>
              <a:t>2</a:t>
            </a:r>
            <a:endParaRPr lang="en-US" altLang="en-US" sz="1800" i="0">
              <a:solidFill>
                <a:srgbClr val="80008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5562600" y="54864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3340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 i="0">
                <a:solidFill>
                  <a:prstClr val="black"/>
                </a:solidFill>
                <a:ea typeface="ＭＳ Ｐゴシック" panose="020B0600070205080204" pitchFamily="34" charset="-128"/>
              </a:rPr>
              <a:t>50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900113" y="4784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250825" y="456882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 i="0">
                <a:solidFill>
                  <a:prstClr val="black"/>
                </a:solidFill>
                <a:ea typeface="ＭＳ Ｐゴシック" panose="020B0600070205080204" pitchFamily="34" charset="-128"/>
              </a:rPr>
              <a:t>5000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6477000" y="5721350"/>
            <a:ext cx="1427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800" i="0">
                <a:solidFill>
                  <a:prstClr val="black"/>
                </a:solidFill>
                <a:ea typeface="ＭＳ Ｐゴシック" panose="020B0600070205080204" pitchFamily="34" charset="-128"/>
              </a:rPr>
              <a:t>Input Size </a:t>
            </a:r>
            <a:r>
              <a:rPr lang="en-US" altLang="en-US" sz="1800" b="1" i="0">
                <a:solidFill>
                  <a:prstClr val="black"/>
                </a:solidFill>
                <a:latin typeface="Lucida Calligraphy" panose="03010101010101010101" pitchFamily="66" charset="0"/>
                <a:ea typeface="ＭＳ Ｐゴシック" panose="020B0600070205080204" pitchFamily="34" charset="-128"/>
              </a:rPr>
              <a:t>n</a:t>
            </a:r>
            <a:endParaRPr lang="en-US" altLang="en-US" sz="1800" i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600" i="0">
                <a:solidFill>
                  <a:srgbClr val="1F497D"/>
                </a:solidFill>
                <a:latin typeface="Times New Roman" panose="02020603050405020304" pitchFamily="18" charset="0"/>
              </a:rPr>
              <a:t>Practical Complexity</a:t>
            </a:r>
          </a:p>
        </p:txBody>
      </p:sp>
    </p:spTree>
    <p:extLst>
      <p:ext uri="{BB962C8B-B14F-4D97-AF65-F5344CB8AC3E}">
        <p14:creationId xmlns:p14="http://schemas.microsoft.com/office/powerpoint/2010/main" val="314079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Practical Complexity</a:t>
            </a:r>
          </a:p>
        </p:txBody>
      </p:sp>
      <p:graphicFrame>
        <p:nvGraphicFramePr>
          <p:cNvPr id="1331436" name="Group 236"/>
          <p:cNvGraphicFramePr>
            <a:graphicFrameLocks noGrp="1"/>
          </p:cNvGraphicFramePr>
          <p:nvPr>
            <p:ph idx="1"/>
          </p:nvPr>
        </p:nvGraphicFramePr>
        <p:xfrm>
          <a:off x="1219200" y="1381125"/>
          <a:ext cx="6248400" cy="4575175"/>
        </p:xfrm>
        <a:graphic>
          <a:graphicData uri="http://schemas.openxmlformats.org/drawingml/2006/table">
            <a:tbl>
              <a:tblPr/>
              <a:tblGrid>
                <a:gridCol w="1963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7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Function</a:t>
                      </a: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Descriptor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1F55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Big-Oh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Constant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( 1 )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log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Logarithmic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log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Linear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Quadratic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2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  <a:endParaRPr kumimoji="0" lang="en-US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Cubic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3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k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Polynomial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k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Exponential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( 2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n!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Osaka" pitchFamily="-107" charset="-128"/>
                      </a:endParaRPr>
                    </a:p>
                  </a:txBody>
                  <a:tcPr marL="91423" marR="914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Factorial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(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alligraphy" pitchFamily="66" charset="0"/>
                          <a:ea typeface="Osaka" pitchFamily="-107" charset="-128"/>
                        </a:rPr>
                        <a:t>n!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Osaka" pitchFamily="-107" charset="-128"/>
                        </a:rPr>
                        <a:t> )</a:t>
                      </a:r>
                    </a:p>
                  </a:txBody>
                  <a:tcPr marL="91423" marR="914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71B152C-8E1B-468C-B8E1-868804D31365}"/>
                  </a:ext>
                </a:extLst>
              </p14:cNvPr>
              <p14:cNvContentPartPr/>
              <p14:nvPr/>
            </p14:nvContentPartPr>
            <p14:xfrm>
              <a:off x="3207960" y="4086360"/>
              <a:ext cx="829800" cy="10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1B152C-8E1B-468C-B8E1-868804D31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8600" y="4077000"/>
                <a:ext cx="848520" cy="1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53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>
            <a:extLst>
              <a:ext uri="{FF2B5EF4-FFF2-40B4-BE49-F238E27FC236}">
                <a16:creationId xmlns:a16="http://schemas.microsoft.com/office/drawing/2014/main" xmlns="" id="{69D2B5FC-9688-4B67-8E60-DF6FA9C13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1002499" name="Rectangle 3">
            <a:extLst>
              <a:ext uri="{FF2B5EF4-FFF2-40B4-BE49-F238E27FC236}">
                <a16:creationId xmlns:a16="http://schemas.microsoft.com/office/drawing/2014/main" xmlns="" id="{797EECCD-5696-40C4-B0E8-0E79795A3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180000"/>
              </a:lnSpc>
            </a:pPr>
            <a:r>
              <a:rPr lang="en-US" altLang="en-US" sz="2400"/>
              <a:t>O notation: asymptotic “less than”: 		</a:t>
            </a:r>
          </a:p>
          <a:p>
            <a:pPr lvl="1">
              <a:lnSpc>
                <a:spcPct val="180000"/>
              </a:lnSpc>
            </a:pPr>
            <a:r>
              <a:rPr lang="en-US" altLang="en-US" sz="2000"/>
              <a:t>f(n)=O(g(n)) implies:  f(n) “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” g(n)</a:t>
            </a:r>
          </a:p>
          <a:p>
            <a:pPr>
              <a:lnSpc>
                <a:spcPct val="180000"/>
              </a:lnSpc>
            </a:pPr>
            <a:r>
              <a:rPr lang="en-US" altLang="en-US" sz="2400">
                <a:sym typeface="Symbol" panose="05050102010706020507" pitchFamily="18" charset="2"/>
              </a:rPr>
              <a:t> notation: asymptotic “greater than”: 	</a:t>
            </a:r>
          </a:p>
          <a:p>
            <a:pPr lvl="1">
              <a:lnSpc>
                <a:spcPct val="180000"/>
              </a:lnSpc>
            </a:pPr>
            <a:r>
              <a:rPr lang="en-US" altLang="en-US" sz="2000"/>
              <a:t>f(n)= </a:t>
            </a:r>
            <a:r>
              <a:rPr lang="en-US" altLang="en-US" sz="2000">
                <a:sym typeface="Symbol" panose="05050102010706020507" pitchFamily="18" charset="2"/>
              </a:rPr>
              <a:t></a:t>
            </a:r>
            <a:r>
              <a:rPr lang="en-US" altLang="en-US" sz="2000"/>
              <a:t> (g(n)) implies: f(n) “</a:t>
            </a:r>
            <a:r>
              <a:rPr lang="en-US" altLang="en-US" sz="2000">
                <a:cs typeface="Arial" panose="020B0604020202020204" pitchFamily="34" charset="0"/>
              </a:rPr>
              <a:t>≥</a:t>
            </a:r>
            <a:r>
              <a:rPr lang="en-US" altLang="en-US" sz="2000"/>
              <a:t>” g(n)</a:t>
            </a:r>
          </a:p>
          <a:p>
            <a:pPr>
              <a:lnSpc>
                <a:spcPct val="180000"/>
              </a:lnSpc>
            </a:pPr>
            <a:r>
              <a:rPr lang="en-US" altLang="en-US" sz="2400">
                <a:sym typeface="Symbol" panose="05050102010706020507" pitchFamily="18" charset="2"/>
              </a:rPr>
              <a:t> notation: asymptotic “equality”: 		</a:t>
            </a:r>
          </a:p>
          <a:p>
            <a:pPr lvl="1">
              <a:lnSpc>
                <a:spcPct val="180000"/>
              </a:lnSpc>
            </a:pPr>
            <a:r>
              <a:rPr lang="en-US" altLang="en-US" sz="2000"/>
              <a:t>f(n)= </a:t>
            </a:r>
            <a:r>
              <a:rPr lang="en-US" altLang="en-US" sz="2000">
                <a:sym typeface="Symbol" panose="05050102010706020507" pitchFamily="18" charset="2"/>
              </a:rPr>
              <a:t></a:t>
            </a:r>
            <a:r>
              <a:rPr lang="en-US" altLang="en-US" sz="2000"/>
              <a:t> (g(n)) implies: </a:t>
            </a:r>
            <a:r>
              <a:rPr lang="en-US" altLang="en-US" sz="2000">
                <a:sym typeface="Symbol" panose="05050102010706020507" pitchFamily="18" charset="2"/>
              </a:rPr>
              <a:t>f(n) “=” g(n)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53167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B070B9-B7E3-48A3-AB5D-46C33AE8F6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71E02-0E75-4155-AD2E-616126D6332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xmlns="" id="{ECBD5C36-BE7E-4561-8D42-8894A238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3600">
                <a:ea typeface="MS Mincho" panose="02020609040205080304" pitchFamily="49" charset="-128"/>
              </a:rPr>
              <a:t>Rate of Growth </a:t>
            </a:r>
            <a:r>
              <a:rPr lang="en-US" altLang="en-US" sz="3600">
                <a:ea typeface="MS Mincho" panose="02020609040205080304" pitchFamily="49" charset="-128"/>
                <a:cs typeface="Times New Roman" panose="02020603050405020304" pitchFamily="18" charset="0"/>
              </a:rPr>
              <a:t>≡</a:t>
            </a:r>
            <a:r>
              <a:rPr lang="en-US" altLang="en-US" sz="3600">
                <a:ea typeface="MS Mincho" panose="02020609040205080304" pitchFamily="49" charset="-128"/>
              </a:rPr>
              <a:t>Asymptotic Analysis</a:t>
            </a:r>
            <a:endParaRPr lang="en-US" altLang="ko-KR" sz="3600">
              <a:ea typeface="굴림" panose="020B0600000101010101" pitchFamily="34" charset="-127"/>
            </a:endParaRPr>
          </a:p>
        </p:txBody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xmlns="" id="{6F3A1A9C-F2AB-4C68-A5FF-CA5E0EEFE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077200" cy="4267200"/>
          </a:xfrm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</a:t>
            </a:r>
            <a:r>
              <a:rPr lang="en-US" altLang="ko-KR" i="1">
                <a:ea typeface="굴림" panose="020B0600000101010101" pitchFamily="34" charset="-127"/>
              </a:rPr>
              <a:t>rate of growth</a:t>
            </a:r>
            <a:r>
              <a:rPr lang="en-US" altLang="ko-KR">
                <a:ea typeface="굴림" panose="020B0600000101010101" pitchFamily="34" charset="-127"/>
              </a:rPr>
              <a:t> as a measure to compare different functions implies comparing them </a:t>
            </a:r>
            <a:r>
              <a:rPr lang="en-US" altLang="ko-KR" b="1">
                <a:ea typeface="굴림" panose="020B0600000101010101" pitchFamily="34" charset="-127"/>
              </a:rPr>
              <a:t>asymptotically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r>
              <a:rPr lang="en-US" altLang="ko-KR">
                <a:ea typeface="굴림" panose="020B0600000101010101" pitchFamily="34" charset="-127"/>
              </a:rPr>
              <a:t>If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 is </a:t>
            </a:r>
            <a:r>
              <a:rPr lang="en-US" altLang="ko-KR" i="1">
                <a:ea typeface="굴림" panose="020B0600000101010101" pitchFamily="34" charset="-127"/>
              </a:rPr>
              <a:t>faster growing </a:t>
            </a:r>
            <a:r>
              <a:rPr lang="en-US" altLang="ko-KR">
                <a:ea typeface="굴림" panose="020B0600000101010101" pitchFamily="34" charset="-127"/>
              </a:rPr>
              <a:t>than 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), then </a:t>
            </a:r>
            <a:r>
              <a:rPr lang="en-US" altLang="ko-KR" i="1">
                <a:ea typeface="굴림" panose="020B0600000101010101" pitchFamily="34" charset="-127"/>
              </a:rPr>
              <a:t>f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 always eventually becomes larger than </a:t>
            </a:r>
            <a:r>
              <a:rPr lang="en-US" altLang="ko-KR" i="1">
                <a:ea typeface="굴림" panose="020B0600000101010101" pitchFamily="34" charset="-127"/>
              </a:rPr>
              <a:t>g</a:t>
            </a:r>
            <a:r>
              <a:rPr lang="en-US" altLang="ko-KR">
                <a:ea typeface="굴림" panose="020B0600000101010101" pitchFamily="34" charset="-127"/>
              </a:rPr>
              <a:t>(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 </a:t>
            </a:r>
            <a:r>
              <a:rPr lang="en-US" altLang="ko-KR" b="1">
                <a:ea typeface="굴림" panose="020B0600000101010101" pitchFamily="34" charset="-127"/>
              </a:rPr>
              <a:t>in the limit</a:t>
            </a:r>
            <a:r>
              <a:rPr lang="en-US" altLang="ko-KR">
                <a:ea typeface="굴림" panose="020B0600000101010101" pitchFamily="34" charset="-127"/>
              </a:rPr>
              <a:t> (for large enough values of </a:t>
            </a:r>
            <a:r>
              <a:rPr lang="en-US" altLang="ko-KR" i="1">
                <a:ea typeface="굴림" panose="020B0600000101010101" pitchFamily="34" charset="-127"/>
              </a:rPr>
              <a:t>x</a:t>
            </a:r>
            <a:r>
              <a:rPr lang="en-US" altLang="ko-KR">
                <a:ea typeface="굴림" panose="020B0600000101010101" pitchFamily="34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594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9330B5C7-F70C-434F-AF29-D77AC78DD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D30BD-A64D-4BA1-92DC-04EBB32C16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xmlns="" id="{E50DE0E5-6433-4328-A18B-08C07786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</a:t>
            </a:r>
          </a:p>
        </p:txBody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xmlns="" id="{F87C829E-72F8-4DB7-AF27-18EB14A0C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lstStyle/>
          <a:p>
            <a:r>
              <a:rPr lang="en-US" altLang="ko-KR" sz="2800">
                <a:ea typeface="굴림" panose="020B0600000101010101" pitchFamily="34" charset="-127"/>
              </a:rPr>
              <a:t>Suppose you are designing a web site to process user data (</a:t>
            </a:r>
            <a:r>
              <a:rPr lang="en-US" altLang="ko-KR" sz="2800" i="1">
                <a:ea typeface="굴림" panose="020B0600000101010101" pitchFamily="34" charset="-127"/>
              </a:rPr>
              <a:t>e.g.</a:t>
            </a:r>
            <a:r>
              <a:rPr lang="en-US" altLang="ko-KR" sz="2800">
                <a:ea typeface="굴림" panose="020B0600000101010101" pitchFamily="34" charset="-127"/>
              </a:rPr>
              <a:t>, financial records).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Suppose program A takes </a:t>
            </a:r>
            <a:r>
              <a:rPr lang="en-US" altLang="ko-KR" sz="2800" b="1" i="1">
                <a:ea typeface="굴림" panose="020B0600000101010101" pitchFamily="34" charset="-127"/>
              </a:rPr>
              <a:t>f</a:t>
            </a:r>
            <a:r>
              <a:rPr lang="en-US" altLang="ko-KR" sz="2800" b="1" baseline="-25000">
                <a:ea typeface="굴림" panose="020B0600000101010101" pitchFamily="34" charset="-127"/>
              </a:rPr>
              <a:t>A</a:t>
            </a:r>
            <a:r>
              <a:rPr lang="en-US" altLang="ko-KR" sz="2800" b="1">
                <a:ea typeface="굴림" panose="020B0600000101010101" pitchFamily="34" charset="-127"/>
              </a:rPr>
              <a:t>(</a:t>
            </a:r>
            <a:r>
              <a:rPr lang="en-US" altLang="ko-KR" sz="2800" b="1" i="1">
                <a:ea typeface="굴림" panose="020B0600000101010101" pitchFamily="34" charset="-127"/>
              </a:rPr>
              <a:t>n</a:t>
            </a:r>
            <a:r>
              <a:rPr lang="en-US" altLang="ko-KR" sz="2800" b="1">
                <a:ea typeface="굴림" panose="020B0600000101010101" pitchFamily="34" charset="-127"/>
              </a:rPr>
              <a:t>)=30</a:t>
            </a:r>
            <a:r>
              <a:rPr lang="en-US" altLang="ko-KR" sz="2800" b="1" i="1">
                <a:ea typeface="굴림" panose="020B0600000101010101" pitchFamily="34" charset="-127"/>
              </a:rPr>
              <a:t>n+</a:t>
            </a:r>
            <a:r>
              <a:rPr lang="en-US" altLang="ko-KR" sz="2800" b="1">
                <a:ea typeface="굴림" panose="020B0600000101010101" pitchFamily="34" charset="-127"/>
              </a:rPr>
              <a:t>8</a:t>
            </a:r>
            <a:r>
              <a:rPr lang="en-US" altLang="ko-KR" sz="2800">
                <a:ea typeface="굴림" panose="020B0600000101010101" pitchFamily="34" charset="-127"/>
              </a:rPr>
              <a:t> microseconds to process any 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 records, while program B takes </a:t>
            </a:r>
            <a:r>
              <a:rPr lang="en-US" altLang="ko-KR" sz="2800" b="1" i="1">
                <a:ea typeface="굴림" panose="020B0600000101010101" pitchFamily="34" charset="-127"/>
              </a:rPr>
              <a:t>f</a:t>
            </a:r>
            <a:r>
              <a:rPr lang="en-US" altLang="ko-KR" sz="2800" b="1" baseline="-25000">
                <a:ea typeface="굴림" panose="020B0600000101010101" pitchFamily="34" charset="-127"/>
              </a:rPr>
              <a:t>B</a:t>
            </a:r>
            <a:r>
              <a:rPr lang="en-US" altLang="ko-KR" sz="2800" b="1">
                <a:ea typeface="굴림" panose="020B0600000101010101" pitchFamily="34" charset="-127"/>
              </a:rPr>
              <a:t>(</a:t>
            </a:r>
            <a:r>
              <a:rPr lang="en-US" altLang="ko-KR" sz="2800" b="1" i="1">
                <a:ea typeface="굴림" panose="020B0600000101010101" pitchFamily="34" charset="-127"/>
              </a:rPr>
              <a:t>n</a:t>
            </a:r>
            <a:r>
              <a:rPr lang="en-US" altLang="ko-KR" sz="2800" b="1">
                <a:ea typeface="굴림" panose="020B0600000101010101" pitchFamily="34" charset="-127"/>
              </a:rPr>
              <a:t>)=</a:t>
            </a:r>
            <a:r>
              <a:rPr lang="en-US" altLang="ko-KR" sz="2800" b="1" i="1">
                <a:ea typeface="굴림" panose="020B0600000101010101" pitchFamily="34" charset="-127"/>
              </a:rPr>
              <a:t>n</a:t>
            </a:r>
            <a:r>
              <a:rPr lang="en-US" altLang="ko-KR" sz="2800" b="1" baseline="30000">
                <a:ea typeface="굴림" panose="020B0600000101010101" pitchFamily="34" charset="-127"/>
              </a:rPr>
              <a:t>2</a:t>
            </a:r>
            <a:r>
              <a:rPr lang="en-US" altLang="ko-KR" sz="2800" b="1">
                <a:ea typeface="굴림" panose="020B0600000101010101" pitchFamily="34" charset="-127"/>
              </a:rPr>
              <a:t>+1</a:t>
            </a:r>
            <a:r>
              <a:rPr lang="en-US" altLang="ko-KR" sz="2800">
                <a:ea typeface="굴림" panose="020B0600000101010101" pitchFamily="34" charset="-127"/>
              </a:rPr>
              <a:t> microseconds to process the </a:t>
            </a:r>
            <a:r>
              <a:rPr lang="en-US" altLang="ko-KR" sz="2800" i="1">
                <a:ea typeface="굴림" panose="020B0600000101010101" pitchFamily="34" charset="-127"/>
              </a:rPr>
              <a:t>n</a:t>
            </a:r>
            <a:r>
              <a:rPr lang="en-US" altLang="ko-KR" sz="2800">
                <a:ea typeface="굴림" panose="020B0600000101010101" pitchFamily="34" charset="-127"/>
              </a:rPr>
              <a:t> records.</a:t>
            </a:r>
          </a:p>
          <a:p>
            <a:r>
              <a:rPr lang="en-US" altLang="ko-KR" sz="2800">
                <a:ea typeface="굴림" panose="020B0600000101010101" pitchFamily="34" charset="-127"/>
              </a:rPr>
              <a:t>Which program would you choose, knowing you’ll want to support millions of users?</a:t>
            </a:r>
          </a:p>
        </p:txBody>
      </p:sp>
    </p:spTree>
    <p:extLst>
      <p:ext uri="{BB962C8B-B14F-4D97-AF65-F5344CB8AC3E}">
        <p14:creationId xmlns:p14="http://schemas.microsoft.com/office/powerpoint/2010/main" val="215270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xmlns="" id="{755046FA-736D-47EE-8942-4B60514EA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001EF-F314-4BE2-96D6-9658D91B55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46850" name="Rectangle 2">
            <a:extLst>
              <a:ext uri="{FF2B5EF4-FFF2-40B4-BE49-F238E27FC236}">
                <a16:creationId xmlns:a16="http://schemas.microsoft.com/office/drawing/2014/main" xmlns="" id="{41F7A461-2173-43BE-A3F2-9205E636F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Visualizing Orders of Growth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xmlns="" id="{89BE0BA9-CCCE-4D86-A235-C1DC17D80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On a graph, as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you go to the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right, a faster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growing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function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eventually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becomes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larger... </a:t>
            </a:r>
          </a:p>
        </p:txBody>
      </p:sp>
      <p:sp>
        <p:nvSpPr>
          <p:cNvPr id="846852" name="Line 4">
            <a:extLst>
              <a:ext uri="{FF2B5EF4-FFF2-40B4-BE49-F238E27FC236}">
                <a16:creationId xmlns:a16="http://schemas.microsoft.com/office/drawing/2014/main" xmlns="" id="{026F7996-C5FD-44E0-B0A8-62F18BA92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438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46853" name="Line 5">
            <a:extLst>
              <a:ext uri="{FF2B5EF4-FFF2-40B4-BE49-F238E27FC236}">
                <a16:creationId xmlns:a16="http://schemas.microsoft.com/office/drawing/2014/main" xmlns="" id="{D79EBF1D-0B91-4470-9C1E-ACAC3B3B2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46854" name="Line 6">
            <a:extLst>
              <a:ext uri="{FF2B5EF4-FFF2-40B4-BE49-F238E27FC236}">
                <a16:creationId xmlns:a16="http://schemas.microsoft.com/office/drawing/2014/main" xmlns="" id="{FDCB1361-DDDC-4111-A038-917CC6B86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590800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46855" name="Freeform 7">
            <a:extLst>
              <a:ext uri="{FF2B5EF4-FFF2-40B4-BE49-F238E27FC236}">
                <a16:creationId xmlns:a16="http://schemas.microsoft.com/office/drawing/2014/main" xmlns="" id="{CF8626C5-FECA-43AA-A6F0-3B3EC66B0861}"/>
              </a:ext>
            </a:extLst>
          </p:cNvPr>
          <p:cNvSpPr>
            <a:spLocks/>
          </p:cNvSpPr>
          <p:nvPr/>
        </p:nvSpPr>
        <p:spPr bwMode="auto">
          <a:xfrm>
            <a:off x="4267200" y="2362200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46856" name="Text Box 8">
            <a:extLst>
              <a:ext uri="{FF2B5EF4-FFF2-40B4-BE49-F238E27FC236}">
                <a16:creationId xmlns:a16="http://schemas.microsoft.com/office/drawing/2014/main" xmlns="" id="{8E8BAA2E-078B-424E-8F59-B395146EB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895600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f</a:t>
            </a:r>
            <a:r>
              <a:rPr lang="en-US" altLang="ko-KR" baseline="-25000">
                <a:solidFill>
                  <a:prstClr val="black"/>
                </a:solidFill>
                <a:ea typeface="굴림" panose="020B0600000101010101" pitchFamily="34" charset="-127"/>
              </a:rPr>
              <a:t>A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(</a:t>
            </a:r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)=30</a:t>
            </a:r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+8</a:t>
            </a:r>
            <a:endParaRPr lang="en-US" altLang="ko-KR" i="1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46857" name="Text Box 9">
            <a:extLst>
              <a:ext uri="{FF2B5EF4-FFF2-40B4-BE49-F238E27FC236}">
                <a16:creationId xmlns:a16="http://schemas.microsoft.com/office/drawing/2014/main" xmlns="" id="{B47DE5CD-3CD7-457D-A587-DF8051B37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Increasing </a:t>
            </a:r>
            <a:r>
              <a:rPr lang="en-US" altLang="ko-KR" i="1">
                <a:solidFill>
                  <a:prstClr val="black"/>
                </a:solidFill>
                <a:ea typeface="굴림" panose="020B0600000101010101" pitchFamily="34" charset="-127"/>
              </a:rPr>
              <a:t>n 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46858" name="Text Box 10">
            <a:extLst>
              <a:ext uri="{FF2B5EF4-FFF2-40B4-BE49-F238E27FC236}">
                <a16:creationId xmlns:a16="http://schemas.microsoft.com/office/drawing/2014/main" xmlns="" id="{96382B96-2030-49EE-A070-72D01F25D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43400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f</a:t>
            </a:r>
            <a:r>
              <a:rPr lang="en-US" altLang="ko-KR" baseline="-25000">
                <a:solidFill>
                  <a:srgbClr val="FF0000"/>
                </a:solidFill>
                <a:ea typeface="굴림" panose="020B0600000101010101" pitchFamily="34" charset="-127"/>
              </a:rPr>
              <a:t>B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(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n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)=</a:t>
            </a:r>
            <a:r>
              <a:rPr lang="en-US" altLang="ko-KR" i="1">
                <a:solidFill>
                  <a:srgbClr val="FF0000"/>
                </a:solidFill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solidFill>
                  <a:srgbClr val="FF0000"/>
                </a:solidFill>
                <a:ea typeface="굴림" panose="020B0600000101010101" pitchFamily="34" charset="-127"/>
              </a:rPr>
              <a:t>2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34" charset="-127"/>
              </a:rPr>
              <a:t>+1</a:t>
            </a:r>
            <a:endParaRPr lang="en-US" altLang="ko-KR" i="1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  <p:sp>
        <p:nvSpPr>
          <p:cNvPr id="846859" name="Text Box 11">
            <a:extLst>
              <a:ext uri="{FF2B5EF4-FFF2-40B4-BE49-F238E27FC236}">
                <a16:creationId xmlns:a16="http://schemas.microsoft.com/office/drawing/2014/main" xmlns="" id="{07573A4F-5F9D-4F7A-9366-8C9D0374DBE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84462" y="3792538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</a:rPr>
              <a:t>Value of function </a:t>
            </a:r>
            <a:r>
              <a:rPr lang="en-US" altLang="ko-KR">
                <a:solidFill>
                  <a:prstClr val="blac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>
              <a:solidFill>
                <a:prstClr val="black"/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7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6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6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Complexity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time of an algorithm as a function of </a:t>
            </a:r>
            <a:r>
              <a:rPr lang="en-US">
                <a:solidFill>
                  <a:schemeClr val="tx1"/>
                </a:solidFill>
              </a:rPr>
              <a:t>input size </a:t>
            </a:r>
            <a:r>
              <a:rPr lang="en-US" i="1">
                <a:solidFill>
                  <a:schemeClr val="tx1"/>
                </a:solidFill>
              </a:rPr>
              <a:t>n</a:t>
            </a:r>
            <a:r>
              <a:rPr lang="en-US" b="1">
                <a:solidFill>
                  <a:srgbClr val="CC0000"/>
                </a:solidFill>
              </a:rPr>
              <a:t> for large </a:t>
            </a:r>
            <a:r>
              <a:rPr lang="en-US" b="1" i="1">
                <a:solidFill>
                  <a:srgbClr val="CC0000"/>
                </a:solidFill>
              </a:rPr>
              <a:t>n</a:t>
            </a:r>
            <a:r>
              <a:rPr lang="en-US"/>
              <a:t>.</a:t>
            </a:r>
          </a:p>
          <a:p>
            <a:r>
              <a:rPr lang="en-US"/>
              <a:t>Expressed using only the </a:t>
            </a:r>
            <a:r>
              <a:rPr lang="en-US" b="1">
                <a:solidFill>
                  <a:srgbClr val="CC0000"/>
                </a:solidFill>
              </a:rPr>
              <a:t>highest-order term</a:t>
            </a:r>
            <a:r>
              <a:rPr lang="en-US"/>
              <a:t> in the expression for the exact running time.</a:t>
            </a:r>
          </a:p>
          <a:p>
            <a:pPr lvl="1"/>
            <a:r>
              <a:rPr lang="en-US" sz="3000"/>
              <a:t>Instead of exact running time, say </a:t>
            </a:r>
            <a:r>
              <a:rPr lang="en-US" sz="3000">
                <a:latin typeface="Symbol" pitchFamily="18" charset="2"/>
              </a:rPr>
              <a:t>Q</a:t>
            </a:r>
            <a:r>
              <a:rPr lang="en-US" sz="3000"/>
              <a:t>(</a:t>
            </a:r>
            <a:r>
              <a:rPr lang="en-US" sz="3000" i="1"/>
              <a:t>n</a:t>
            </a:r>
            <a:r>
              <a:rPr lang="en-US" sz="3000" baseline="30000"/>
              <a:t>2</a:t>
            </a:r>
            <a:r>
              <a:rPr lang="en-US" sz="3000"/>
              <a:t>).</a:t>
            </a:r>
            <a:endParaRPr lang="en-US"/>
          </a:p>
          <a:p>
            <a:r>
              <a:rPr 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/>
              <a:t>Written using </a:t>
            </a:r>
            <a:r>
              <a:rPr lang="en-US" b="1" i="1">
                <a:solidFill>
                  <a:srgbClr val="CC0000"/>
                </a:solidFill>
              </a:rPr>
              <a:t>Asymptotic Notation</a:t>
            </a:r>
            <a:r>
              <a:rPr lang="en-US" i="1">
                <a:solidFill>
                  <a:srgbClr val="CC0000"/>
                </a:solidFill>
              </a:rPr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Asymptotic Notation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sz="2800" b="1"/>
              <a:t>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Q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 i="1">
                <a:solidFill>
                  <a:srgbClr val="CC0000"/>
                </a:solidFill>
              </a:rPr>
              <a:t>o</a:t>
            </a:r>
            <a:r>
              <a:rPr lang="en-US" sz="2800" b="1">
                <a:solidFill>
                  <a:srgbClr val="CC0000"/>
                </a:solidFill>
              </a:rPr>
              <a:t>, </a:t>
            </a:r>
            <a:r>
              <a:rPr lang="en-US" sz="2800" b="1">
                <a:solidFill>
                  <a:srgbClr val="CC0000"/>
                </a:solidFill>
                <a:latin typeface="Symbol" pitchFamily="18" charset="2"/>
              </a:rPr>
              <a:t>w</a:t>
            </a:r>
            <a:endParaRPr lang="en-US" sz="2800" b="1">
              <a:solidFill>
                <a:srgbClr val="CC0000"/>
              </a:solidFill>
            </a:endParaRPr>
          </a:p>
          <a:p>
            <a:r>
              <a:rPr lang="en-US" sz="2800"/>
              <a:t>Defined for functions over the natural numbers.</a:t>
            </a:r>
          </a:p>
          <a:p>
            <a:pPr lvl="1"/>
            <a:r>
              <a:rPr lang="en-US" b="1" u="sng">
                <a:solidFill>
                  <a:schemeClr val="hlink"/>
                </a:solidFill>
              </a:rPr>
              <a:t>Ex: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Describes how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grows in comparison to 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r>
              <a:rPr lang="en-US" sz="2800"/>
              <a:t>Define a </a:t>
            </a:r>
            <a:r>
              <a:rPr lang="en-US" sz="2800" b="1" i="1">
                <a:solidFill>
                  <a:srgbClr val="CC0000"/>
                </a:solidFill>
              </a:rPr>
              <a:t>set</a:t>
            </a:r>
            <a:r>
              <a:rPr lang="en-US" sz="2800"/>
              <a:t> of functions; in practice used to compare two function sizes.</a:t>
            </a:r>
          </a:p>
          <a:p>
            <a:r>
              <a:rPr lang="en-US" sz="2800"/>
              <a:t>The notations describe different rate-of-growth relations between the defining function and the defined set of functions.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4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Upper Bound Notation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say InsertionSort’s run time is </a:t>
            </a:r>
            <a:r>
              <a:rPr lang="en-US" i="1">
                <a:solidFill>
                  <a:schemeClr val="tx2"/>
                </a:solidFill>
              </a:rPr>
              <a:t>O(n</a:t>
            </a:r>
            <a:r>
              <a:rPr lang="en-US" i="1" baseline="30000">
                <a:solidFill>
                  <a:schemeClr val="tx2"/>
                </a:solidFill>
              </a:rPr>
              <a:t>2</a:t>
            </a:r>
            <a:r>
              <a:rPr lang="en-US" i="1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/>
              <a:t>Properly we should say run time is </a:t>
            </a:r>
            <a:r>
              <a:rPr lang="en-US" i="1"/>
              <a:t>in</a:t>
            </a:r>
            <a:r>
              <a:rPr lang="en-US"/>
              <a:t>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/>
            <a:r>
              <a:rPr lang="en-US"/>
              <a:t>Read O as “Big-O” (you’ll also hear it as “order”)</a:t>
            </a:r>
          </a:p>
          <a:p>
            <a:r>
              <a:rPr lang="en-US"/>
              <a:t>In general a function</a:t>
            </a:r>
          </a:p>
          <a:p>
            <a:pPr lvl="1"/>
            <a:r>
              <a:rPr lang="en-US"/>
              <a:t>f(n) is O(g(n)) if there exist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f(n) </a:t>
            </a:r>
            <a:r>
              <a:rPr lang="en-US">
                <a:sym typeface="Symbol" pitchFamily="18" charset="2"/>
              </a:rPr>
              <a:t>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 g(n) for all n 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-25000">
                <a:sym typeface="Symbol" pitchFamily="18" charset="2"/>
              </a:rPr>
              <a:t>0</a:t>
            </a:r>
            <a:endParaRPr lang="en-US" i="1">
              <a:sym typeface="Symbol" pitchFamily="18" charset="2"/>
            </a:endParaRPr>
          </a:p>
          <a:p>
            <a:r>
              <a:rPr lang="en-US"/>
              <a:t>Formally</a:t>
            </a:r>
          </a:p>
          <a:p>
            <a:pPr lvl="1"/>
            <a:r>
              <a:rPr lang="en-US"/>
              <a:t>O(g(n)) = { f(n): </a:t>
            </a:r>
            <a:r>
              <a:rPr lang="en-US">
                <a:sym typeface="Symbol" pitchFamily="18" charset="2"/>
              </a:rPr>
              <a:t> positive constants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-25000">
                <a:sym typeface="Symbol" pitchFamily="18" charset="2"/>
              </a:rPr>
              <a:t>0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such that f(n) 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 g(n)  n  </a:t>
            </a:r>
            <a:r>
              <a:rPr lang="en-US" i="1">
                <a:sym typeface="Symbol" pitchFamily="18" charset="2"/>
              </a:rPr>
              <a:t>n</a:t>
            </a:r>
            <a:r>
              <a:rPr lang="en-US" i="1" baseline="-25000">
                <a:sym typeface="Symbol" pitchFamily="18" charset="2"/>
              </a:rPr>
              <a:t>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-notation</a:t>
            </a: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250825" y="1954213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 b="1" i="1">
                <a:solidFill>
                  <a:srgbClr val="4F81BD"/>
                </a:solidFill>
                <a:sym typeface="Symbol" pitchFamily="18" charset="2"/>
              </a:rPr>
              <a:t>O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g</a:t>
            </a:r>
            <a:r>
              <a:rPr kumimoji="1" lang="en-US" sz="2600" b="1">
                <a:solidFill>
                  <a:srgbClr val="4F81BD"/>
                </a:solidFill>
              </a:rPr>
              <a:t>(</a:t>
            </a:r>
            <a:r>
              <a:rPr kumimoji="1" lang="en-US" sz="2600" b="1" i="1">
                <a:solidFill>
                  <a:srgbClr val="4F81BD"/>
                </a:solidFill>
              </a:rPr>
              <a:t>n</a:t>
            </a:r>
            <a:r>
              <a:rPr kumimoji="1" lang="en-US" sz="2600" b="1">
                <a:solidFill>
                  <a:srgbClr val="4F81BD"/>
                </a:solidFill>
              </a:rPr>
              <a:t>)) =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3000" b="1">
                <a:solidFill>
                  <a:srgbClr val="0000FF"/>
                </a:solidFill>
              </a:rPr>
              <a:t>{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: </a:t>
            </a:r>
            <a:br>
              <a:rPr kumimoji="1" lang="en-US" sz="2600" b="1">
                <a:solidFill>
                  <a:srgbClr val="0000FF"/>
                </a:solidFill>
              </a:rPr>
            </a:br>
            <a:r>
              <a:rPr kumimoji="1" lang="en-US" sz="2600" b="1">
                <a:solidFill>
                  <a:srgbClr val="FF3300"/>
                </a:solidFill>
                <a:sym typeface="Symbol" pitchFamily="18" charset="2"/>
              </a:rPr>
              <a:t> </a:t>
            </a:r>
            <a:r>
              <a:rPr kumimoji="1" lang="en-US" sz="2600" b="1">
                <a:solidFill>
                  <a:srgbClr val="FF3300"/>
                </a:solidFill>
              </a:rPr>
              <a:t>positive constants </a:t>
            </a:r>
            <a:r>
              <a:rPr kumimoji="1" lang="en-US" sz="2600" b="1" i="1">
                <a:solidFill>
                  <a:srgbClr val="FF3300"/>
                </a:solidFill>
              </a:rPr>
              <a:t>c</a:t>
            </a:r>
            <a:r>
              <a:rPr kumimoji="1" lang="en-US" sz="2600" b="1">
                <a:solidFill>
                  <a:srgbClr val="FF3300"/>
                </a:solidFill>
              </a:rPr>
              <a:t> and </a:t>
            </a:r>
            <a:r>
              <a:rPr kumimoji="1" lang="en-US" sz="2600" b="1" i="1">
                <a:solidFill>
                  <a:srgbClr val="FF3300"/>
                </a:solidFill>
              </a:rPr>
              <a:t>n</a:t>
            </a:r>
            <a:r>
              <a:rPr kumimoji="1" lang="en-US" sz="2600" b="1" baseline="-25000">
                <a:solidFill>
                  <a:srgbClr val="FF3300"/>
                </a:solidFill>
              </a:rPr>
              <a:t>0,</a:t>
            </a:r>
            <a:r>
              <a:rPr kumimoji="1" lang="en-US" sz="2600" b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CC0000"/>
                </a:solidFill>
              </a:rPr>
              <a:t>such that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kumimoji="1" lang="en-US" b="1" i="1">
                <a:solidFill>
                  <a:srgbClr val="CC0000"/>
                </a:solidFill>
              </a:rPr>
              <a:t>n </a:t>
            </a:r>
            <a:r>
              <a:rPr kumimoji="1" lang="en-US" b="1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kumimoji="1" lang="en-US" b="1" i="1">
                <a:solidFill>
                  <a:srgbClr val="CC0000"/>
                </a:solidFill>
              </a:rPr>
              <a:t>  n</a:t>
            </a:r>
            <a:r>
              <a:rPr kumimoji="1" lang="en-US" b="1" baseline="-25000">
                <a:solidFill>
                  <a:srgbClr val="CC0000"/>
                </a:solidFill>
              </a:rPr>
              <a:t>0</a:t>
            </a:r>
            <a:r>
              <a:rPr kumimoji="1" lang="en-US">
                <a:solidFill>
                  <a:srgbClr val="CC0000"/>
                </a:solidFill>
              </a:rPr>
              <a:t>,</a:t>
            </a:r>
            <a:endParaRPr kumimoji="1" lang="en-US" sz="2600" b="1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200" b="1">
                <a:solidFill>
                  <a:srgbClr val="0000FF"/>
                </a:solidFill>
              </a:rPr>
              <a:t>we have</a:t>
            </a:r>
            <a:r>
              <a:rPr kumimoji="1" lang="en-US" sz="2600" b="1">
                <a:solidFill>
                  <a:srgbClr val="0000FF"/>
                </a:solidFill>
              </a:rPr>
              <a:t> 0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 </a:t>
            </a:r>
            <a:r>
              <a:rPr kumimoji="1" lang="en-US" sz="2600" b="1" i="1">
                <a:solidFill>
                  <a:srgbClr val="0000FF"/>
                </a:solidFill>
              </a:rPr>
              <a:t>f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</a:t>
            </a:r>
            <a:r>
              <a:rPr kumimoji="1" lang="en-US" sz="2600" b="1" i="1">
                <a:solidFill>
                  <a:srgbClr val="0000FF"/>
                </a:solidFill>
              </a:rPr>
              <a:t> </a:t>
            </a:r>
            <a:r>
              <a:rPr kumimoji="1" lang="en-US" sz="2600" b="1">
                <a:solidFill>
                  <a:srgbClr val="0000FF"/>
                </a:solidFill>
                <a:sym typeface="Symbol" pitchFamily="18" charset="2"/>
              </a:rPr>
              <a:t></a:t>
            </a:r>
            <a:r>
              <a:rPr kumimoji="1" lang="en-US" sz="2600" b="1">
                <a:solidFill>
                  <a:srgbClr val="0000FF"/>
                </a:solidFill>
              </a:rPr>
              <a:t> c</a:t>
            </a:r>
            <a:r>
              <a:rPr kumimoji="1" lang="en-US" sz="2600" b="1" i="1">
                <a:solidFill>
                  <a:srgbClr val="0000FF"/>
                </a:solidFill>
              </a:rPr>
              <a:t>g</a:t>
            </a:r>
            <a:r>
              <a:rPr kumimoji="1" lang="en-US" sz="2600" b="1">
                <a:solidFill>
                  <a:srgbClr val="0000FF"/>
                </a:solidFill>
              </a:rPr>
              <a:t>(</a:t>
            </a:r>
            <a:r>
              <a:rPr kumimoji="1" lang="en-US" sz="2600" b="1" i="1">
                <a:solidFill>
                  <a:srgbClr val="0000FF"/>
                </a:solidFill>
              </a:rPr>
              <a:t>n</a:t>
            </a:r>
            <a:r>
              <a:rPr kumimoji="1" lang="en-US" sz="2600" b="1">
                <a:solidFill>
                  <a:srgbClr val="0000FF"/>
                </a:solidFill>
              </a:rPr>
              <a:t>) </a:t>
            </a:r>
            <a:r>
              <a:rPr kumimoji="1" lang="en-US" sz="3000" b="1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sz="2600">
                <a:solidFill>
                  <a:prstClr val="black"/>
                </a:solidFill>
              </a:rPr>
              <a:t>For function 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), we define </a:t>
            </a:r>
            <a:r>
              <a:rPr kumimoji="1" lang="en-US" sz="2600" i="1">
                <a:solidFill>
                  <a:prstClr val="black"/>
                </a:solidFill>
                <a:sym typeface="Symbol" pitchFamily="18" charset="2"/>
              </a:rPr>
              <a:t>O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g</a:t>
            </a:r>
            <a:r>
              <a:rPr kumimoji="1" lang="en-US" sz="2600">
                <a:solidFill>
                  <a:prstClr val="black"/>
                </a:solidFill>
              </a:rPr>
              <a:t>(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)), big-O of </a:t>
            </a:r>
            <a:r>
              <a:rPr kumimoji="1" lang="en-US" sz="2600" i="1">
                <a:solidFill>
                  <a:prstClr val="black"/>
                </a:solidFill>
              </a:rPr>
              <a:t>n</a:t>
            </a:r>
            <a:r>
              <a:rPr kumimoji="1" lang="en-US" sz="2600">
                <a:solidFill>
                  <a:prstClr val="black"/>
                </a:solidFill>
              </a:rPr>
              <a:t>, as the set:</a:t>
            </a:r>
          </a:p>
        </p:txBody>
      </p:sp>
      <p:pic>
        <p:nvPicPr>
          <p:cNvPr id="487432" name="Picture 8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171450" y="516096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sz="2600" b="1" i="1">
                <a:solidFill>
                  <a:prstClr val="black"/>
                </a:solidFill>
              </a:rPr>
              <a:t>g</a:t>
            </a:r>
            <a:r>
              <a:rPr kumimoji="1" lang="en-US" sz="2600" b="1">
                <a:solidFill>
                  <a:prstClr val="black"/>
                </a:solidFill>
              </a:rPr>
              <a:t>(</a:t>
            </a:r>
            <a:r>
              <a:rPr kumimoji="1" lang="en-US" sz="2600" b="1" i="1">
                <a:solidFill>
                  <a:prstClr val="black"/>
                </a:solidFill>
              </a:rPr>
              <a:t>n</a:t>
            </a:r>
            <a:r>
              <a:rPr kumimoji="1" lang="en-US" sz="2600" b="1">
                <a:solidFill>
                  <a:prstClr val="black"/>
                </a:solidFill>
              </a:rPr>
              <a:t>) is an </a:t>
            </a:r>
            <a:r>
              <a:rPr kumimoji="1" lang="en-US" sz="2600" b="1" i="1">
                <a:solidFill>
                  <a:srgbClr val="CC0000"/>
                </a:solidFill>
              </a:rPr>
              <a:t>asymptotic upper bound</a:t>
            </a:r>
            <a:r>
              <a:rPr kumimoji="1" lang="en-US" sz="2600" b="1">
                <a:solidFill>
                  <a:prstClr val="black"/>
                </a:solidFill>
              </a:rPr>
              <a:t> for </a:t>
            </a:r>
            <a:r>
              <a:rPr kumimoji="1" lang="en-US" sz="2600" b="1" i="1">
                <a:solidFill>
                  <a:prstClr val="black"/>
                </a:solidFill>
              </a:rPr>
              <a:t>f</a:t>
            </a:r>
            <a:r>
              <a:rPr kumimoji="1" lang="en-US" sz="2600" b="1">
                <a:solidFill>
                  <a:prstClr val="black"/>
                </a:solidFill>
              </a:rPr>
              <a:t>(</a:t>
            </a:r>
            <a:r>
              <a:rPr kumimoji="1" lang="en-US" sz="2600" b="1" i="1">
                <a:solidFill>
                  <a:prstClr val="black"/>
                </a:solidFill>
              </a:rPr>
              <a:t>n</a:t>
            </a:r>
            <a:r>
              <a:rPr kumimoji="1" lang="en-US" sz="2600" b="1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171450" y="3905250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>
                <a:solidFill>
                  <a:prstClr val="black"/>
                </a:solidFill>
              </a:rPr>
              <a:t>Intuitively</a:t>
            </a:r>
            <a:r>
              <a:rPr lang="en-US">
                <a:solidFill>
                  <a:prstClr val="black"/>
                </a:solidFill>
              </a:rPr>
              <a:t>: Set of all functions whose </a:t>
            </a:r>
            <a:r>
              <a:rPr lang="en-US" i="1">
                <a:solidFill>
                  <a:prstClr val="black"/>
                </a:solidFill>
              </a:rPr>
              <a:t>rate of growth</a:t>
            </a:r>
            <a:r>
              <a:rPr lang="en-US">
                <a:solidFill>
                  <a:prstClr val="black"/>
                </a:solidFill>
              </a:rPr>
              <a:t> is the same as or lower than that of </a:t>
            </a:r>
            <a:r>
              <a:rPr lang="en-US" i="1">
                <a:solidFill>
                  <a:prstClr val="black"/>
                </a:solidFill>
              </a:rPr>
              <a:t>g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12A353E-A6A3-4E29-89D9-D1CE3AAC6C64}"/>
              </a:ext>
            </a:extLst>
          </p:cNvPr>
          <p:cNvGrpSpPr/>
          <p:nvPr/>
        </p:nvGrpSpPr>
        <p:grpSpPr>
          <a:xfrm>
            <a:off x="536193" y="2818003"/>
            <a:ext cx="80640" cy="52200"/>
            <a:chOff x="536193" y="2818003"/>
            <a:chExt cx="8064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FC94E49E-02FA-4AA0-9657-5DF28F75DE18}"/>
                    </a:ext>
                  </a:extLst>
                </p14:cNvPr>
                <p14:cNvContentPartPr/>
                <p14:nvPr/>
              </p14:nvContentPartPr>
              <p14:xfrm>
                <a:off x="536193" y="2818003"/>
                <a:ext cx="3456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94E49E-02FA-4AA0-9657-5DF28F75DE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193" y="2809363"/>
                  <a:ext cx="5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44B272B-0F69-4E7A-BF41-78409D1DAB6E}"/>
                    </a:ext>
                  </a:extLst>
                </p14:cNvPr>
                <p14:cNvContentPartPr/>
                <p14:nvPr/>
              </p14:nvContentPartPr>
              <p14:xfrm>
                <a:off x="609273" y="2855443"/>
                <a:ext cx="7560" cy="14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4B272B-0F69-4E7A-BF41-78409D1DAB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633" y="2846803"/>
                  <a:ext cx="2520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87799F3-CE02-40C5-A03F-96BACAB20B65}"/>
                  </a:ext>
                </a:extLst>
              </p14:cNvPr>
              <p14:cNvContentPartPr/>
              <p14:nvPr/>
            </p14:nvContentPartPr>
            <p14:xfrm>
              <a:off x="8451513" y="1886323"/>
              <a:ext cx="26640" cy="31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7799F3-CE02-40C5-A03F-96BACAB20B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42873" y="1877683"/>
                <a:ext cx="4428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80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1268</Words>
  <Application>Microsoft Office PowerPoint</Application>
  <PresentationFormat>On-screen Show (4:3)</PresentationFormat>
  <Paragraphs>248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CSE 2217: Data Structure and Algorithms</vt:lpstr>
      <vt:lpstr>Analysis</vt:lpstr>
      <vt:lpstr>Rate of Growth ≡Asymptotic Analysis</vt:lpstr>
      <vt:lpstr>Example</vt:lpstr>
      <vt:lpstr>Visualizing Orders of Growth</vt:lpstr>
      <vt:lpstr>Asymptotic Complexity</vt:lpstr>
      <vt:lpstr>Asymptotic Notation</vt:lpstr>
      <vt:lpstr>Upper Bound Notation</vt:lpstr>
      <vt:lpstr>O-notation</vt:lpstr>
      <vt:lpstr>Insertion Sort is O(n2)</vt:lpstr>
      <vt:lpstr>Big-O Notation</vt:lpstr>
      <vt:lpstr>More Examples …</vt:lpstr>
      <vt:lpstr>Examples</vt:lpstr>
      <vt:lpstr>Examples (cont.’d)</vt:lpstr>
      <vt:lpstr>“Big-O” Proof Examples</vt:lpstr>
      <vt:lpstr>Big-O example, graphically</vt:lpstr>
      <vt:lpstr>Common orders of magnitude</vt:lpstr>
      <vt:lpstr> -notation</vt:lpstr>
      <vt:lpstr>-notation</vt:lpstr>
      <vt:lpstr>-notation</vt:lpstr>
      <vt:lpstr>Asymptotic Notation in Equations</vt:lpstr>
      <vt:lpstr>PowerPoint Presentation</vt:lpstr>
      <vt:lpstr>Practical Complexity</vt:lpstr>
      <vt:lpstr>Asymptotic 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305: Algorithms</dc:title>
  <dc:creator>shahriar</dc:creator>
  <cp:lastModifiedBy>Dr. Mohammad Shahriar Rahman</cp:lastModifiedBy>
  <cp:revision>23</cp:revision>
  <dcterms:created xsi:type="dcterms:W3CDTF">2018-06-17T04:08:16Z</dcterms:created>
  <dcterms:modified xsi:type="dcterms:W3CDTF">2023-10-08T06:28:48Z</dcterms:modified>
</cp:coreProperties>
</file>