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15" r:id="rId11"/>
    <p:sldId id="316" r:id="rId12"/>
    <p:sldId id="283" r:id="rId13"/>
    <p:sldId id="317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929E-FC4F-4849-A1E9-1FA18D275D64}" type="datetimeFigureOut">
              <a:rPr lang="en-US" smtClean="0"/>
              <a:pPr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5E08B-23CC-4A0B-8292-726BAAFB81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558BE8-F295-4449-9FD5-22EE6AD30D1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692150"/>
            <a:ext cx="5464175" cy="3416300"/>
          </a:xfrm>
          <a:ln cap="flat"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84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FE8B34-D1D2-418C-B2F1-CD01A8373E7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692150"/>
            <a:ext cx="5464175" cy="341630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53-E849-471A-8CFB-A11C97606742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512-ED5B-47C8-8A45-DAF92FC9D621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600-52BC-466E-A3B2-AAE277FB69F0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C194-59BE-4715-8E51-EABDD38D85BB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B0BC-8D56-4298-A90F-4FE1E4C483D1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8569-773E-410A-809F-99F1458451D3}" type="datetime1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F610-BC6B-4E20-ABAC-03F93316AE86}" type="datetime1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CA1-6465-4D2F-8273-14C8CA683BE3}" type="datetime1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77E3-2949-411E-AF32-C7B1C7E89153}" type="datetime1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7124-3B21-42C7-93A5-F3DB82963AA0}" type="datetime1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424A-637D-4A17-B96D-4FA58619E31D}" type="datetime1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6873-1FD7-4F1C-80BE-92F39A153596}" type="datetime1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B76-A148-48DE-886B-1DEC7B04555C}" type="datetime1">
              <a:rPr lang="en-US" smtClean="0"/>
              <a:t>8/2/2023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91" name="Rectangle 39"/>
          <p:cNvSpPr>
            <a:spLocks noChangeArrowheads="1"/>
          </p:cNvSpPr>
          <p:nvPr/>
        </p:nvSpPr>
        <p:spPr bwMode="auto">
          <a:xfrm>
            <a:off x="920750" y="3779573"/>
            <a:ext cx="4025900" cy="1676135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 flipV="1">
            <a:off x="6389688" y="5193771"/>
            <a:ext cx="531812" cy="119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6313488" y="5375011"/>
            <a:ext cx="760412" cy="595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7316788" y="3556000"/>
            <a:ext cx="836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 flipV="1">
            <a:off x="5487988" y="3430323"/>
            <a:ext cx="1598612" cy="6336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98500"/>
          </a:xfrm>
          <a:noFill/>
          <a:ln/>
        </p:spPr>
        <p:txBody>
          <a:bodyPr>
            <a:normAutofit fontScale="90000"/>
          </a:bodyPr>
          <a:lstStyle/>
          <a:p>
            <a:pPr eaLnBrk="0" hangingPunct="0"/>
            <a:r>
              <a:rPr lang="en-US"/>
              <a:t>Dijkstra’s Algorithm</a:t>
            </a:r>
          </a:p>
        </p:txBody>
      </p:sp>
      <p:sp>
        <p:nvSpPr>
          <p:cNvPr id="491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539750"/>
            <a:ext cx="7772400" cy="3175000"/>
          </a:xfrm>
          <a:noFill/>
          <a:ln/>
        </p:spPr>
        <p:txBody>
          <a:bodyPr>
            <a:normAutofit fontScale="92500" lnSpcReduction="10000"/>
          </a:bodyPr>
          <a:lstStyle/>
          <a:p>
            <a:pPr eaLnBrk="0" hangingPunct="0">
              <a:lnSpc>
                <a:spcPct val="95000"/>
              </a:lnSpc>
              <a:spcBef>
                <a:spcPct val="50000"/>
              </a:spcBef>
            </a:pPr>
            <a:r>
              <a:rPr lang="en-US" dirty="0"/>
              <a:t>Assume that all edge weights are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/>
              <a:t> 0.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</a:pPr>
            <a:r>
              <a:rPr lang="en-US" dirty="0"/>
              <a:t>Idea: say we have a set </a:t>
            </a:r>
            <a:r>
              <a:rPr lang="en-US" i="1" dirty="0"/>
              <a:t>K</a:t>
            </a:r>
            <a:r>
              <a:rPr lang="en-US" dirty="0"/>
              <a:t> containing all vertices whose shortest paths from s are known </a:t>
            </a:r>
            <a:br>
              <a:rPr lang="en-US" dirty="0"/>
            </a:br>
            <a:r>
              <a:rPr lang="en-US" dirty="0"/>
              <a:t>(i.e. </a:t>
            </a:r>
            <a:r>
              <a:rPr lang="en-US" i="1" dirty="0"/>
              <a:t>d[u] = </a:t>
            </a:r>
            <a:r>
              <a:rPr lang="en-US" i="1" dirty="0">
                <a:latin typeface="Symbol" pitchFamily="18" charset="2"/>
              </a:rPr>
              <a:t>d</a:t>
            </a:r>
            <a:r>
              <a:rPr lang="en-US" i="1" dirty="0"/>
              <a:t>(</a:t>
            </a:r>
            <a:r>
              <a:rPr lang="en-US" i="1" dirty="0" err="1"/>
              <a:t>s,u</a:t>
            </a:r>
            <a:r>
              <a:rPr lang="en-US" i="1" dirty="0"/>
              <a:t>)</a:t>
            </a:r>
            <a:r>
              <a:rPr lang="en-US" dirty="0"/>
              <a:t> for all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K</a:t>
            </a:r>
            <a:r>
              <a:rPr lang="en-US" dirty="0"/>
              <a:t>).</a:t>
            </a:r>
          </a:p>
          <a:p>
            <a:pPr eaLnBrk="0" hangingPunct="0">
              <a:lnSpc>
                <a:spcPct val="95000"/>
              </a:lnSpc>
              <a:spcBef>
                <a:spcPct val="30000"/>
              </a:spcBef>
            </a:pPr>
            <a:r>
              <a:rPr lang="en-US" dirty="0"/>
              <a:t>Now look at the “frontier” of </a:t>
            </a:r>
            <a:r>
              <a:rPr lang="en-US" i="1" dirty="0"/>
              <a:t>K—</a:t>
            </a:r>
            <a:r>
              <a:rPr lang="en-US" dirty="0"/>
              <a:t>all vertices adjacent to a vertex in </a:t>
            </a:r>
            <a:r>
              <a:rPr lang="en-US" i="1" dirty="0"/>
              <a:t>K</a:t>
            </a:r>
            <a:r>
              <a:rPr lang="en-US" dirty="0"/>
              <a:t>.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6940550" y="3307292"/>
            <a:ext cx="444500" cy="3704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6019800" y="5217584"/>
            <a:ext cx="431800" cy="35983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7756525" y="3606271"/>
            <a:ext cx="1082027" cy="120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the rest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of  the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graph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7240588" y="4108979"/>
            <a:ext cx="3794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6313488" y="4712229"/>
            <a:ext cx="760412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6389688" y="4593167"/>
            <a:ext cx="684212" cy="1177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 flipV="1">
            <a:off x="1677988" y="4169834"/>
            <a:ext cx="1065212" cy="359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4268788" y="3989917"/>
            <a:ext cx="1065212" cy="595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 flipV="1">
            <a:off x="2897188" y="3988594"/>
            <a:ext cx="1370012" cy="119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5411788" y="4049448"/>
            <a:ext cx="1751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 flipH="1">
            <a:off x="4421188" y="4774407"/>
            <a:ext cx="227012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3963988" y="4471458"/>
            <a:ext cx="684212" cy="1799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3963988" y="4471459"/>
            <a:ext cx="531812" cy="8426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 flipV="1">
            <a:off x="2820988" y="4893469"/>
            <a:ext cx="608012" cy="30030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1677988" y="4774407"/>
            <a:ext cx="1217612" cy="419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2897188" y="4171157"/>
            <a:ext cx="531812" cy="7805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80" name="Oval 28"/>
          <p:cNvSpPr>
            <a:spLocks noChangeArrowheads="1"/>
          </p:cNvSpPr>
          <p:nvPr/>
        </p:nvSpPr>
        <p:spPr bwMode="auto">
          <a:xfrm>
            <a:off x="1225550" y="4356366"/>
            <a:ext cx="673100" cy="5304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</a:p>
        </p:txBody>
      </p:sp>
      <p:sp>
        <p:nvSpPr>
          <p:cNvPr id="49181" name="Oval 29"/>
          <p:cNvSpPr>
            <a:spLocks noChangeArrowheads="1"/>
          </p:cNvSpPr>
          <p:nvPr/>
        </p:nvSpPr>
        <p:spPr bwMode="auto">
          <a:xfrm>
            <a:off x="2597150" y="3993886"/>
            <a:ext cx="444500" cy="3518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82" name="Oval 30"/>
          <p:cNvSpPr>
            <a:spLocks noChangeArrowheads="1"/>
          </p:cNvSpPr>
          <p:nvPr/>
        </p:nvSpPr>
        <p:spPr bwMode="auto">
          <a:xfrm>
            <a:off x="3968750" y="3813969"/>
            <a:ext cx="444500" cy="35057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83" name="Oval 31"/>
          <p:cNvSpPr>
            <a:spLocks noChangeArrowheads="1"/>
          </p:cNvSpPr>
          <p:nvPr/>
        </p:nvSpPr>
        <p:spPr bwMode="auto">
          <a:xfrm>
            <a:off x="3740150" y="4295511"/>
            <a:ext cx="444500" cy="35057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84" name="Oval 32"/>
          <p:cNvSpPr>
            <a:spLocks noChangeArrowheads="1"/>
          </p:cNvSpPr>
          <p:nvPr/>
        </p:nvSpPr>
        <p:spPr bwMode="auto">
          <a:xfrm>
            <a:off x="2597150" y="4956970"/>
            <a:ext cx="444500" cy="3518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85" name="Oval 33"/>
          <p:cNvSpPr>
            <a:spLocks noChangeArrowheads="1"/>
          </p:cNvSpPr>
          <p:nvPr/>
        </p:nvSpPr>
        <p:spPr bwMode="auto">
          <a:xfrm>
            <a:off x="6940550" y="3873500"/>
            <a:ext cx="444500" cy="35057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86" name="Oval 34"/>
          <p:cNvSpPr>
            <a:spLocks noChangeArrowheads="1"/>
          </p:cNvSpPr>
          <p:nvPr/>
        </p:nvSpPr>
        <p:spPr bwMode="auto">
          <a:xfrm>
            <a:off x="6019800" y="4480719"/>
            <a:ext cx="431800" cy="34131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87" name="Oval 35"/>
          <p:cNvSpPr>
            <a:spLocks noChangeArrowheads="1"/>
          </p:cNvSpPr>
          <p:nvPr/>
        </p:nvSpPr>
        <p:spPr bwMode="auto">
          <a:xfrm>
            <a:off x="3206750" y="4716199"/>
            <a:ext cx="444500" cy="3518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88" name="Oval 36"/>
          <p:cNvSpPr>
            <a:spLocks noChangeArrowheads="1"/>
          </p:cNvSpPr>
          <p:nvPr/>
        </p:nvSpPr>
        <p:spPr bwMode="auto">
          <a:xfrm>
            <a:off x="5118100" y="3939646"/>
            <a:ext cx="431800" cy="33999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89" name="Oval 37"/>
          <p:cNvSpPr>
            <a:spLocks noChangeArrowheads="1"/>
          </p:cNvSpPr>
          <p:nvPr/>
        </p:nvSpPr>
        <p:spPr bwMode="auto">
          <a:xfrm>
            <a:off x="4425950" y="4475428"/>
            <a:ext cx="444500" cy="35189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90" name="Oval 38"/>
          <p:cNvSpPr>
            <a:spLocks noChangeArrowheads="1"/>
          </p:cNvSpPr>
          <p:nvPr/>
        </p:nvSpPr>
        <p:spPr bwMode="auto">
          <a:xfrm>
            <a:off x="4197350" y="5078678"/>
            <a:ext cx="444500" cy="35057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974726" y="3817938"/>
            <a:ext cx="44563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K</a:t>
            </a:r>
          </a:p>
        </p:txBody>
      </p:sp>
      <p:cxnSp>
        <p:nvCxnSpPr>
          <p:cNvPr id="49194" name="AutoShape 42"/>
          <p:cNvCxnSpPr>
            <a:cxnSpLocks noChangeShapeType="1"/>
            <a:stCxn id="49187" idx="7"/>
            <a:endCxn id="49183" idx="3"/>
          </p:cNvCxnSpPr>
          <p:nvPr/>
        </p:nvCxnSpPr>
        <p:spPr bwMode="auto">
          <a:xfrm flipV="1">
            <a:off x="3586164" y="4594490"/>
            <a:ext cx="219075" cy="17330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9195" name="AutoShape 43"/>
          <p:cNvCxnSpPr>
            <a:cxnSpLocks noChangeShapeType="1"/>
            <a:stCxn id="49189" idx="6"/>
            <a:endCxn id="49186" idx="2"/>
          </p:cNvCxnSpPr>
          <p:nvPr/>
        </p:nvCxnSpPr>
        <p:spPr bwMode="auto">
          <a:xfrm>
            <a:off x="4870451" y="4651375"/>
            <a:ext cx="1120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9196" name="AutoShape 44"/>
          <p:cNvCxnSpPr>
            <a:cxnSpLocks noChangeShapeType="1"/>
            <a:stCxn id="49189" idx="6"/>
            <a:endCxn id="49163" idx="2"/>
          </p:cNvCxnSpPr>
          <p:nvPr/>
        </p:nvCxnSpPr>
        <p:spPr bwMode="auto">
          <a:xfrm>
            <a:off x="4870451" y="4651375"/>
            <a:ext cx="1120775" cy="746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9197" name="AutoShape 45"/>
          <p:cNvCxnSpPr>
            <a:cxnSpLocks noChangeShapeType="1"/>
            <a:stCxn id="49190" idx="6"/>
            <a:endCxn id="49186" idx="2"/>
          </p:cNvCxnSpPr>
          <p:nvPr/>
        </p:nvCxnSpPr>
        <p:spPr bwMode="auto">
          <a:xfrm flipV="1">
            <a:off x="4641851" y="4651375"/>
            <a:ext cx="1349375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49198" name="AutoShape 46"/>
          <p:cNvCxnSpPr>
            <a:cxnSpLocks noChangeShapeType="1"/>
            <a:stCxn id="49190" idx="6"/>
            <a:endCxn id="49163" idx="2"/>
          </p:cNvCxnSpPr>
          <p:nvPr/>
        </p:nvCxnSpPr>
        <p:spPr bwMode="auto">
          <a:xfrm>
            <a:off x="4641851" y="5254625"/>
            <a:ext cx="1349375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5B2C31-6FE6-4D8B-9C70-E8637840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22BC68-6254-4338-8C1C-130ED0B855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DC6EC2D-346C-472B-BC2B-A512A8F5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4318000" y="1464469"/>
            <a:ext cx="2609850" cy="1957917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6326188" y="1903678"/>
            <a:ext cx="1217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926388" y="2794000"/>
            <a:ext cx="684212" cy="506678"/>
            <a:chOff x="2785" y="2113"/>
            <a:chExt cx="431" cy="383"/>
          </a:xfrm>
        </p:grpSpPr>
        <p:sp>
          <p:nvSpPr>
            <p:cNvPr id="51205" name="Line 5"/>
            <p:cNvSpPr>
              <a:spLocks noChangeShapeType="1"/>
            </p:cNvSpPr>
            <p:nvPr/>
          </p:nvSpPr>
          <p:spPr bwMode="auto">
            <a:xfrm>
              <a:off x="2785" y="2305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2833" y="2256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flipV="1">
              <a:off x="2929" y="2113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926388" y="1778000"/>
            <a:ext cx="684212" cy="506678"/>
            <a:chOff x="2785" y="1345"/>
            <a:chExt cx="431" cy="383"/>
          </a:xfrm>
        </p:grpSpPr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2785" y="1537"/>
              <a:ext cx="287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2833" y="1488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V="1">
              <a:off x="2929" y="1345"/>
              <a:ext cx="191" cy="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6097588" y="2983177"/>
            <a:ext cx="1446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6173788" y="2032000"/>
            <a:ext cx="1370012" cy="8876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6173788" y="1968500"/>
            <a:ext cx="1598612" cy="7606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2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Dijkstra’s: Theorem</a:t>
            </a:r>
          </a:p>
        </p:txBody>
      </p:sp>
      <p:sp>
        <p:nvSpPr>
          <p:cNvPr id="51229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685800" y="952500"/>
            <a:ext cx="3810000" cy="4127500"/>
          </a:xfrm>
        </p:spPr>
        <p:txBody>
          <a:bodyPr>
            <a:normAutofit fontScale="92500" lnSpcReduction="20000"/>
          </a:bodyPr>
          <a:lstStyle/>
          <a:p>
            <a:pPr eaLnBrk="0" hangingPunct="0"/>
            <a:r>
              <a:rPr lang="en-US"/>
              <a:t>At each frontier vertex </a:t>
            </a:r>
            <a:r>
              <a:rPr lang="en-US" i="1"/>
              <a:t>u</a:t>
            </a:r>
            <a:r>
              <a:rPr lang="en-US"/>
              <a:t>, update </a:t>
            </a:r>
            <a:r>
              <a:rPr lang="en-US" i="1"/>
              <a:t>d[u] </a:t>
            </a:r>
            <a:r>
              <a:rPr lang="en-US"/>
              <a:t>to be the minimum from all edges from </a:t>
            </a:r>
            <a:r>
              <a:rPr lang="en-US" i="1"/>
              <a:t>K.</a:t>
            </a:r>
            <a:endParaRPr lang="en-US"/>
          </a:p>
          <a:p>
            <a:pPr eaLnBrk="0" hangingPunct="0"/>
            <a:r>
              <a:rPr lang="en-US"/>
              <a:t>Now pick the frontier vertex </a:t>
            </a:r>
            <a:r>
              <a:rPr lang="en-US" i="1"/>
              <a:t>u</a:t>
            </a:r>
            <a:r>
              <a:rPr lang="en-US"/>
              <a:t> with the smallest value of </a:t>
            </a:r>
            <a:r>
              <a:rPr lang="en-US" i="1"/>
              <a:t>d[u]</a:t>
            </a:r>
            <a:r>
              <a:rPr lang="en-US"/>
              <a:t>.</a:t>
            </a:r>
          </a:p>
          <a:p>
            <a:pPr eaLnBrk="0" hangingPunct="0"/>
            <a:r>
              <a:rPr lang="en-US"/>
              <a:t>Claim: </a:t>
            </a:r>
            <a:r>
              <a:rPr lang="en-US" i="1"/>
              <a:t>d[u] = </a:t>
            </a:r>
            <a:r>
              <a:rPr lang="en-US" i="1">
                <a:latin typeface="Symbol" pitchFamily="18" charset="2"/>
              </a:rPr>
              <a:t>d</a:t>
            </a:r>
            <a:r>
              <a:rPr lang="en-US" i="1"/>
              <a:t>(s,u)</a:t>
            </a: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4425950" y="2099469"/>
            <a:ext cx="596900" cy="4974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</a:t>
            </a:r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5797550" y="1654969"/>
            <a:ext cx="596900" cy="4974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51219" name="Oval 19"/>
          <p:cNvSpPr>
            <a:spLocks noChangeArrowheads="1"/>
          </p:cNvSpPr>
          <p:nvPr/>
        </p:nvSpPr>
        <p:spPr bwMode="auto">
          <a:xfrm>
            <a:off x="7550150" y="2734469"/>
            <a:ext cx="596900" cy="4974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7550150" y="1654969"/>
            <a:ext cx="596900" cy="49741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5721350" y="2734469"/>
            <a:ext cx="596900" cy="49741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6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6842125" y="1572948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6994525" y="1953948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6689725" y="2906448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6384925" y="2080948"/>
            <a:ext cx="33983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8</a:t>
            </a: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7010400" y="1210470"/>
            <a:ext cx="1896353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min(4+2, 6+1) = 6</a:t>
            </a:r>
          </a:p>
        </p:txBody>
      </p: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6875464" y="3496470"/>
            <a:ext cx="1896353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min(4+8, 6+3) = 9</a:t>
            </a:r>
          </a:p>
        </p:txBody>
      </p:sp>
      <p:cxnSp>
        <p:nvCxnSpPr>
          <p:cNvPr id="51231" name="AutoShape 31"/>
          <p:cNvCxnSpPr>
            <a:cxnSpLocks noChangeShapeType="1"/>
            <a:stCxn id="51217" idx="7"/>
            <a:endCxn id="51218" idx="2"/>
          </p:cNvCxnSpPr>
          <p:nvPr/>
        </p:nvCxnSpPr>
        <p:spPr bwMode="auto">
          <a:xfrm flipV="1">
            <a:off x="4935538" y="1903677"/>
            <a:ext cx="862012" cy="268552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cxnSp>
      <p:cxnSp>
        <p:nvCxnSpPr>
          <p:cNvPr id="51232" name="AutoShape 32"/>
          <p:cNvCxnSpPr>
            <a:cxnSpLocks noChangeShapeType="1"/>
            <a:stCxn id="51217" idx="5"/>
            <a:endCxn id="51221" idx="2"/>
          </p:cNvCxnSpPr>
          <p:nvPr/>
        </p:nvCxnSpPr>
        <p:spPr bwMode="auto">
          <a:xfrm>
            <a:off x="4935538" y="2524125"/>
            <a:ext cx="785812" cy="459053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</p:cxn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6AF075-BBEF-4B1A-A63D-C9A3EBF5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D05625-68CB-44DE-8877-14623E4D324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2036E0-FD6F-4E2C-90BE-0B69B4A6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breadth-first search,</a:t>
            </a:r>
          </a:p>
          <a:p>
            <a:pPr lvl="1"/>
            <a:r>
              <a:rPr lang="en-US" dirty="0"/>
              <a:t>It adds nodes into S in order of their distance to s</a:t>
            </a:r>
          </a:p>
          <a:p>
            <a:endParaRPr lang="en-US" dirty="0"/>
          </a:p>
          <a:p>
            <a:r>
              <a:rPr lang="en-US" dirty="0"/>
              <a:t>The algorithm also induces a shortest-paths tree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347724-89BA-4720-82C8-B2DA1CB90DD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C0C5A0-2636-482D-8B6D-23F3E8D3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B9C194-59BE-4715-8E51-EABDD38D85B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99B8289-96AE-4F14-8330-330D3868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BC545633-9047-4CFF-8D55-62100D8B7F6A}"/>
              </a:ext>
            </a:extLst>
          </p:cNvPr>
          <p:cNvGraphicFramePr>
            <a:graphicFrameLocks noGrp="1"/>
          </p:cNvGraphicFramePr>
          <p:nvPr/>
        </p:nvGraphicFramePr>
        <p:xfrm>
          <a:off x="1501877" y="1524000"/>
          <a:ext cx="6791911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69">
                  <a:extLst>
                    <a:ext uri="{9D8B030D-6E8A-4147-A177-3AD203B41FA5}">
                      <a16:colId xmlns="" xmlns:a16="http://schemas.microsoft.com/office/drawing/2014/main" val="3073668776"/>
                    </a:ext>
                  </a:extLst>
                </a:gridCol>
                <a:gridCol w="2150896">
                  <a:extLst>
                    <a:ext uri="{9D8B030D-6E8A-4147-A177-3AD203B41FA5}">
                      <a16:colId xmlns="" xmlns:a16="http://schemas.microsoft.com/office/drawing/2014/main" val="444480799"/>
                    </a:ext>
                  </a:extLst>
                </a:gridCol>
                <a:gridCol w="1464755">
                  <a:extLst>
                    <a:ext uri="{9D8B030D-6E8A-4147-A177-3AD203B41FA5}">
                      <a16:colId xmlns="" xmlns:a16="http://schemas.microsoft.com/office/drawing/2014/main" val="3257361182"/>
                    </a:ext>
                  </a:extLst>
                </a:gridCol>
                <a:gridCol w="2078091">
                  <a:extLst>
                    <a:ext uri="{9D8B030D-6E8A-4147-A177-3AD203B41FA5}">
                      <a16:colId xmlns="" xmlns:a16="http://schemas.microsoft.com/office/drawing/2014/main" val="318510608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Cyclic?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Negative Weight?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Directed?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marT="38100" marB="38100"/>
                </a:tc>
                <a:extLst>
                  <a:ext uri="{0D108BD9-81ED-4DB2-BD59-A6C34878D82A}">
                    <a16:rowId xmlns="" xmlns:a16="http://schemas.microsoft.com/office/drawing/2014/main" val="127050119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Bellman-Ford</a:t>
                      </a:r>
                    </a:p>
                  </a:txBody>
                  <a:tcPr marT="38100" marB="38100"/>
                </a:tc>
                <a:extLst>
                  <a:ext uri="{0D108BD9-81ED-4DB2-BD59-A6C34878D82A}">
                    <a16:rowId xmlns="" xmlns:a16="http://schemas.microsoft.com/office/drawing/2014/main" val="384130845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Dijkstra</a:t>
                      </a:r>
                    </a:p>
                  </a:txBody>
                  <a:tcPr marT="38100" marB="38100"/>
                </a:tc>
                <a:extLst>
                  <a:ext uri="{0D108BD9-81ED-4DB2-BD59-A6C34878D82A}">
                    <a16:rowId xmlns="" xmlns:a16="http://schemas.microsoft.com/office/drawing/2014/main" val="11173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80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Given directed graph </a:t>
            </a:r>
            <a:r>
              <a:rPr lang="en-US" i="1">
                <a:solidFill>
                  <a:srgbClr val="0B1196"/>
                </a:solidFill>
              </a:rPr>
              <a:t>G=(V,E),</a:t>
            </a:r>
            <a:r>
              <a:rPr lang="en-US"/>
              <a:t> with only non-negative weights</a:t>
            </a:r>
          </a:p>
          <a:p>
            <a:pPr>
              <a:lnSpc>
                <a:spcPct val="90000"/>
              </a:lnSpc>
            </a:pPr>
            <a:r>
              <a:rPr lang="en-US"/>
              <a:t>Bear similarity to breadth-first search and Prim’s algorithm</a:t>
            </a:r>
          </a:p>
          <a:p>
            <a:pPr>
              <a:lnSpc>
                <a:spcPct val="90000"/>
              </a:lnSpc>
            </a:pPr>
            <a:r>
              <a:rPr lang="en-US"/>
              <a:t>Maintain a set </a:t>
            </a:r>
            <a:r>
              <a:rPr lang="en-US" i="1">
                <a:solidFill>
                  <a:srgbClr val="0B1196"/>
                </a:solidFill>
              </a:rPr>
              <a:t>S </a:t>
            </a:r>
            <a:r>
              <a:rPr lang="en-US" i="1">
                <a:solidFill>
                  <a:srgbClr val="0B1196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0B1196"/>
                </a:solidFill>
              </a:rPr>
              <a:t> V </a:t>
            </a:r>
            <a:r>
              <a:rPr lang="en-US"/>
              <a:t>whose shortest-path from source </a:t>
            </a:r>
            <a:r>
              <a:rPr lang="en-US" i="1">
                <a:solidFill>
                  <a:srgbClr val="0B1196"/>
                </a:solidFill>
              </a:rPr>
              <a:t>s</a:t>
            </a:r>
            <a:r>
              <a:rPr lang="en-US"/>
              <a:t> have already been determined. </a:t>
            </a:r>
          </a:p>
          <a:p>
            <a:pPr>
              <a:lnSpc>
                <a:spcPct val="90000"/>
              </a:lnSpc>
            </a:pPr>
            <a:r>
              <a:rPr lang="en-US"/>
              <a:t>Use a min-priority queue </a:t>
            </a:r>
            <a:r>
              <a:rPr lang="en-US" i="1">
                <a:solidFill>
                  <a:srgbClr val="0B1196"/>
                </a:solidFill>
              </a:rPr>
              <a:t>Q</a:t>
            </a:r>
            <a:r>
              <a:rPr lang="en-US"/>
              <a:t> to store </a:t>
            </a:r>
            <a:r>
              <a:rPr lang="en-US" i="1">
                <a:solidFill>
                  <a:srgbClr val="0B1196"/>
                </a:solidFill>
              </a:rPr>
              <a:t>V-S</a:t>
            </a:r>
            <a:r>
              <a:rPr lang="en-US"/>
              <a:t>, keys are the shortest path weight estimate </a:t>
            </a:r>
            <a:r>
              <a:rPr lang="en-US" i="1">
                <a:solidFill>
                  <a:srgbClr val="0B1196"/>
                </a:solidFill>
              </a:rPr>
              <a:t>d[v]</a:t>
            </a:r>
          </a:p>
          <a:p>
            <a:pPr>
              <a:lnSpc>
                <a:spcPct val="90000"/>
              </a:lnSpc>
            </a:pPr>
            <a:r>
              <a:rPr lang="en-US"/>
              <a:t>Repeatedly select next vertex from </a:t>
            </a:r>
            <a:r>
              <a:rPr lang="en-US" i="1">
                <a:solidFill>
                  <a:srgbClr val="0B1196"/>
                </a:solidFill>
              </a:rPr>
              <a:t>V-S</a:t>
            </a:r>
            <a:r>
              <a:rPr lang="en-US"/>
              <a:t>, and add it to </a:t>
            </a:r>
            <a:r>
              <a:rPr lang="en-US" i="1">
                <a:solidFill>
                  <a:srgbClr val="0B1196"/>
                </a:solidFill>
              </a:rPr>
              <a:t>S</a:t>
            </a:r>
            <a:r>
              <a:rPr lang="en-US"/>
              <a:t>.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ED794-6C75-4D8A-8053-9EB9950F2B9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u="sng" dirty="0" err="1"/>
              <a:t>Dijkstra’s</a:t>
            </a:r>
            <a:r>
              <a:rPr lang="en-US" u="sng" dirty="0"/>
              <a:t> Algorithm</a:t>
            </a:r>
            <a:endParaRPr lang="en-US" dirty="0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138113" y="847990"/>
            <a:ext cx="9060686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negative-weight 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Maintains a set S of vertices whose SP from s has been determined.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Repeatedly selects u in V–S with minimum SP estimate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(greedy choice)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Store V–S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priority queue Q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4537076" y="2156355"/>
            <a:ext cx="3410357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1963" algn="l"/>
                <a:tab pos="9096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Initialize(G, 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1963" algn="l"/>
                <a:tab pos="9096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 :=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;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1963" algn="l"/>
                <a:tab pos="9096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Q := V[G];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1963" algn="l"/>
                <a:tab pos="909638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while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Q  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do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1963" algn="l"/>
                <a:tab pos="9096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u := Extract-Min(Q);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1963" algn="l"/>
                <a:tab pos="9096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S := 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 {u};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1963" algn="l"/>
                <a:tab pos="9096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each v 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Adj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[u]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do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1963" algn="l"/>
                <a:tab pos="9096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	Relax(u, v, w)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1963" algn="l"/>
                <a:tab pos="909638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61963" algn="l"/>
                <a:tab pos="909638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od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D7C301-A638-4AA9-B22D-5DDC5D6F7CA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1787525" y="2692136"/>
            <a:ext cx="649288" cy="517260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654675" y="3708136"/>
            <a:ext cx="649288" cy="51726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3273425" y="3714750"/>
            <a:ext cx="649288" cy="517261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649914" y="1471084"/>
            <a:ext cx="649287" cy="517261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3292475" y="1471084"/>
            <a:ext cx="649288" cy="517261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2293939" y="1899708"/>
            <a:ext cx="1082675" cy="830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352676" y="3139282"/>
            <a:ext cx="981075" cy="66145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492500" y="1960563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3708400" y="1972469"/>
            <a:ext cx="0" cy="17555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867400" y="1955271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6083300" y="1967178"/>
            <a:ext cx="0" cy="17555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3924301" y="396875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3933826" y="1714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3838576" y="1887803"/>
            <a:ext cx="1876425" cy="191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2438400" y="2959365"/>
            <a:ext cx="3290888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09713" y="2759604"/>
            <a:ext cx="27443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3443288" y="1124479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5810250" y="1124479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3457575" y="4179094"/>
            <a:ext cx="28405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5838825" y="4167188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2362200" y="2074333"/>
            <a:ext cx="4187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4568825" y="1377157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4670425" y="233759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4552950" y="3914511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5521325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6170613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2419350" y="3349625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3097213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3760788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4857750" y="326495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47D10-8E80-4172-AA87-9C1383435E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1787525" y="2692136"/>
            <a:ext cx="649288" cy="51726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654675" y="3708136"/>
            <a:ext cx="649288" cy="51726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3273425" y="3714750"/>
            <a:ext cx="649288" cy="517261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649914" y="1471084"/>
            <a:ext cx="649287" cy="517261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3292475" y="1471084"/>
            <a:ext cx="649288" cy="517261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10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2293939" y="1899708"/>
            <a:ext cx="1082675" cy="83079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2352676" y="3139282"/>
            <a:ext cx="981075" cy="66145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492500" y="1960563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3708400" y="1972469"/>
            <a:ext cx="0" cy="17555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5867400" y="1955271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6083300" y="1967178"/>
            <a:ext cx="0" cy="17555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3924301" y="396875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3933826" y="1714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3838576" y="1887803"/>
            <a:ext cx="1876425" cy="191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2438400" y="2959365"/>
            <a:ext cx="3290888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509713" y="2759604"/>
            <a:ext cx="27443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3443288" y="1124479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5810250" y="1124479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3457575" y="4179094"/>
            <a:ext cx="28405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5838825" y="4167188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2362200" y="2074333"/>
            <a:ext cx="4187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4568825" y="1377157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4670425" y="233759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4552950" y="3914511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5521325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6170613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2419350" y="3349625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3097213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3760788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4857750" y="326495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A89A08-9E50-4025-84E1-F4ECA24C8E2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1787525" y="2692136"/>
            <a:ext cx="649288" cy="51726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654675" y="3708136"/>
            <a:ext cx="649288" cy="517260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7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3273425" y="3714750"/>
            <a:ext cx="649288" cy="51726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649914" y="1471084"/>
            <a:ext cx="649287" cy="517261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14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3292475" y="1471084"/>
            <a:ext cx="649288" cy="517261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8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2293939" y="1899708"/>
            <a:ext cx="1082675" cy="830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2352676" y="3139282"/>
            <a:ext cx="981075" cy="66145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3492500" y="1960563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3708400" y="1972469"/>
            <a:ext cx="0" cy="175551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5867400" y="1955271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6083300" y="1967178"/>
            <a:ext cx="0" cy="17555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3924301" y="396875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3933826" y="1714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3838576" y="1887803"/>
            <a:ext cx="1876425" cy="191293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2438400" y="2959365"/>
            <a:ext cx="3290888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09713" y="2759604"/>
            <a:ext cx="27443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3443288" y="1124479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810250" y="1124479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3457575" y="4179094"/>
            <a:ext cx="28405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5838825" y="4167188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2362200" y="2074333"/>
            <a:ext cx="4187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4568825" y="1377157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4670425" y="233759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4552950" y="3914511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5521325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6170613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2419350" y="3349625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3097213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3760788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4857750" y="326495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2FAC14-0475-477A-94B2-98D330F2DB3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1787525" y="2692136"/>
            <a:ext cx="649288" cy="51726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654675" y="3708136"/>
            <a:ext cx="649288" cy="51726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7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3273425" y="3714750"/>
            <a:ext cx="649288" cy="51726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649914" y="1471084"/>
            <a:ext cx="649287" cy="517261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13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3292475" y="1471084"/>
            <a:ext cx="649288" cy="517261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8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2293939" y="1899708"/>
            <a:ext cx="1082675" cy="830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2352676" y="3139282"/>
            <a:ext cx="981075" cy="66145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3492500" y="1960563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3708400" y="1972469"/>
            <a:ext cx="0" cy="175551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867400" y="1955271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6083300" y="1967178"/>
            <a:ext cx="0" cy="175551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3924301" y="396875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3933826" y="1714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3838576" y="1887803"/>
            <a:ext cx="1876425" cy="191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2438400" y="2959365"/>
            <a:ext cx="3290888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1509713" y="2759604"/>
            <a:ext cx="27443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3443288" y="1124479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5810250" y="1124479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3457575" y="4179094"/>
            <a:ext cx="28405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5838825" y="4167188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2362200" y="2074333"/>
            <a:ext cx="4187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4568825" y="1377157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4670425" y="233759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4552950" y="3914511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5521325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6170613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2419350" y="3349625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3097213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3760788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4857750" y="326495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866102-E88E-4E89-B075-5B5612DE0B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1787525" y="2692136"/>
            <a:ext cx="649288" cy="51726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654675" y="3708136"/>
            <a:ext cx="649288" cy="51726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7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3273425" y="3714750"/>
            <a:ext cx="649288" cy="51726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649914" y="1471084"/>
            <a:ext cx="649287" cy="517261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9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3292475" y="1471084"/>
            <a:ext cx="649288" cy="51726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8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2293939" y="1899708"/>
            <a:ext cx="1082675" cy="830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2352676" y="3139282"/>
            <a:ext cx="981075" cy="66145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3492500" y="1960563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3708400" y="1972469"/>
            <a:ext cx="0" cy="175551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5867400" y="1955271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6083300" y="1967178"/>
            <a:ext cx="0" cy="17555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3924301" y="396875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3933826" y="1714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3838576" y="1887803"/>
            <a:ext cx="1876425" cy="191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2438400" y="2959365"/>
            <a:ext cx="3290888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1509713" y="2759604"/>
            <a:ext cx="27443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3443288" y="1124479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5810250" y="1124479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3457575" y="4179094"/>
            <a:ext cx="28405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5838825" y="4167188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2362200" y="2074333"/>
            <a:ext cx="4187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4568825" y="1377157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4670425" y="233759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4552950" y="3914511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5521325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6170613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2419350" y="3349625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3097213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3760788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4857750" y="326495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EA34E-15E5-4874-8AEB-60CC5CC02F5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1787525" y="2692136"/>
            <a:ext cx="649288" cy="51726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5654675" y="3708136"/>
            <a:ext cx="649288" cy="51726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7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3273425" y="3714750"/>
            <a:ext cx="649288" cy="51726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5649914" y="1471084"/>
            <a:ext cx="649287" cy="51726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9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3292475" y="1471084"/>
            <a:ext cx="649288" cy="51726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8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2293939" y="1899708"/>
            <a:ext cx="1082675" cy="83079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2352676" y="3139282"/>
            <a:ext cx="981075" cy="66145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3492500" y="1960563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3708400" y="1972469"/>
            <a:ext cx="0" cy="175551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867400" y="1955271"/>
            <a:ext cx="0" cy="175551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6083300" y="1967178"/>
            <a:ext cx="0" cy="17555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3924301" y="396875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3933826" y="1714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3838576" y="1887803"/>
            <a:ext cx="1876425" cy="19129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2438400" y="2959365"/>
            <a:ext cx="3290888" cy="841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1509713" y="2759604"/>
            <a:ext cx="27443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3443288" y="1124479"/>
            <a:ext cx="30649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810250" y="1124479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3457575" y="4179094"/>
            <a:ext cx="28405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838825" y="4167188"/>
            <a:ext cx="288862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2362200" y="2074333"/>
            <a:ext cx="418704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4568825" y="1377157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4670425" y="233759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4552950" y="3914511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5521325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6170613" y="2759604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2419350" y="3349625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3097213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760788" y="250692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4857750" y="3264958"/>
            <a:ext cx="30168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A5A9D1-B6A1-462B-9DA7-27719AA6D5A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424</Words>
  <Application>Microsoft Office PowerPoint</Application>
  <PresentationFormat>On-screen Show (16:10)</PresentationFormat>
  <Paragraphs>217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Single Source Shortest Path</vt:lpstr>
      <vt:lpstr>Dijkstra’s Algorithm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Dijkstra’s Algorithm</vt:lpstr>
      <vt:lpstr>Dijkstra’s: Theorem</vt:lpstr>
      <vt:lpstr>Remarks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</dc:title>
  <cp:lastModifiedBy>UIU</cp:lastModifiedBy>
  <cp:revision>51</cp:revision>
  <dcterms:created xsi:type="dcterms:W3CDTF">2006-08-16T00:00:00Z</dcterms:created>
  <dcterms:modified xsi:type="dcterms:W3CDTF">2023-08-02T03:33:27Z</dcterms:modified>
</cp:coreProperties>
</file>