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01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829E20-EF26-44BB-8A00-7C143F15613F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C3A6-0668-481A-A441-EC79616F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5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7892-DAD6-4964-A04F-93ADBBD2E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Mental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CC336-84EB-4261-942E-657647D62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Farhad de Sousa</a:t>
            </a:r>
          </a:p>
          <a:p>
            <a:r>
              <a:rPr lang="en-US"/>
              <a:t>Math 550, Fall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1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EF83-CE58-46A7-B129-6A8D31B5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2243"/>
            <a:ext cx="9404723" cy="1400530"/>
          </a:xfrm>
        </p:spPr>
        <p:txBody>
          <a:bodyPr/>
          <a:lstStyle/>
          <a:p>
            <a:r>
              <a:rPr lang="en-US" dirty="0"/>
              <a:t>Method II: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841E-5872-4B90-829C-2DDCF62C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0" y="1186774"/>
            <a:ext cx="9776298" cy="5593405"/>
          </a:xfrm>
        </p:spPr>
        <p:txBody>
          <a:bodyPr>
            <a:normAutofit/>
          </a:bodyPr>
          <a:lstStyle/>
          <a:p>
            <a:r>
              <a:rPr lang="en-US" dirty="0"/>
              <a:t>5000 data points in training set, 5000 in test set</a:t>
            </a:r>
          </a:p>
          <a:p>
            <a:r>
              <a:rPr lang="en-US" dirty="0"/>
              <a:t>500 trees, 4 variables in each split</a:t>
            </a:r>
          </a:p>
          <a:p>
            <a:r>
              <a:rPr lang="en-US" dirty="0"/>
              <a:t>Training accuracy ~ 95.32%</a:t>
            </a:r>
          </a:p>
          <a:p>
            <a:r>
              <a:rPr lang="en-US" dirty="0"/>
              <a:t>Out-Of-Bag accuracy ~ 92.94%</a:t>
            </a:r>
          </a:p>
          <a:p>
            <a:r>
              <a:rPr lang="en-US" dirty="0"/>
              <a:t>Testing Accuracy ~ 93.32%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7F89F-2FB2-4440-B09D-63D57201C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47"/>
          <a:stretch/>
        </p:blipFill>
        <p:spPr>
          <a:xfrm>
            <a:off x="561165" y="3362681"/>
            <a:ext cx="4612331" cy="16764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39914E-4D44-40E3-A018-2851CCD43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04" y="1186774"/>
            <a:ext cx="4809481" cy="5466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D7AA3-EAB7-4889-9612-7ED73E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90" y="3572232"/>
            <a:ext cx="6390513" cy="29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1D65-7B20-499B-BD9B-91DBDC7A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III: 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FD343-36C5-481F-BD77-CB5609B0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1" y="5149880"/>
            <a:ext cx="4694327" cy="14631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BF06F-6E7B-423D-B746-3AD25BA39B61}"/>
              </a:ext>
            </a:extLst>
          </p:cNvPr>
          <p:cNvSpPr txBox="1"/>
          <p:nvPr/>
        </p:nvSpPr>
        <p:spPr>
          <a:xfrm>
            <a:off x="646111" y="1545749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Polynomial Kernel, with soft SVM (Slack allowed)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hyper-parameters to tune: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Degree of polynomial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 (Slack)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6B6C22-65A2-4E92-BB51-55FBE2F266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45531" y="3600539"/>
            <a:ext cx="6751103" cy="146316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711E2B2-EBB3-4A90-81A9-22DFF79D6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4" y="1986490"/>
            <a:ext cx="4609635" cy="4815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B8ACDC-6224-4940-9DBD-FDF39DE474CF}"/>
              </a:ext>
            </a:extLst>
          </p:cNvPr>
          <p:cNvSpPr txBox="1"/>
          <p:nvPr/>
        </p:nvSpPr>
        <p:spPr>
          <a:xfrm>
            <a:off x="1493258" y="2946279"/>
            <a:ext cx="48593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Jumble" panose="02000503000000020004" pitchFamily="2" charset="0"/>
              </a:rPr>
              <a:t>Cross-Validation!!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94F99E-485B-404B-B7CE-5F02A931CAB5}"/>
              </a:ext>
            </a:extLst>
          </p:cNvPr>
          <p:cNvCxnSpPr>
            <a:cxnSpLocks/>
          </p:cNvCxnSpPr>
          <p:nvPr/>
        </p:nvCxnSpPr>
        <p:spPr>
          <a:xfrm flipH="1">
            <a:off x="10050833" y="1853248"/>
            <a:ext cx="369517" cy="1294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BD337-7A54-4651-BAEF-47399D39AD20}"/>
              </a:ext>
            </a:extLst>
          </p:cNvPr>
          <p:cNvSpPr txBox="1"/>
          <p:nvPr/>
        </p:nvSpPr>
        <p:spPr>
          <a:xfrm>
            <a:off x="9820275" y="1483916"/>
            <a:ext cx="22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Overfitting!</a:t>
            </a:r>
          </a:p>
        </p:txBody>
      </p:sp>
    </p:spTree>
    <p:extLst>
      <p:ext uri="{BB962C8B-B14F-4D97-AF65-F5344CB8AC3E}">
        <p14:creationId xmlns:p14="http://schemas.microsoft.com/office/powerpoint/2010/main" val="34338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19B6-7175-436F-8AB8-34665084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43193"/>
            <a:ext cx="9404723" cy="1400530"/>
          </a:xfrm>
        </p:spPr>
        <p:txBody>
          <a:bodyPr/>
          <a:lstStyle/>
          <a:p>
            <a:r>
              <a:rPr lang="en-US" dirty="0"/>
              <a:t>Method III: SVM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74C9-26A9-4733-AF23-47330C9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81125"/>
            <a:ext cx="11089670" cy="5343525"/>
          </a:xfrm>
        </p:spPr>
        <p:txBody>
          <a:bodyPr>
            <a:normAutofit/>
          </a:bodyPr>
          <a:lstStyle/>
          <a:p>
            <a:r>
              <a:rPr lang="en-US" dirty="0"/>
              <a:t>Tried training on full training set (4 million data points), ran for an hour, then gave up</a:t>
            </a:r>
          </a:p>
          <a:p>
            <a:endParaRPr lang="en-US" dirty="0"/>
          </a:p>
          <a:p>
            <a:r>
              <a:rPr lang="en-US" dirty="0"/>
              <a:t>Trained on 5000 data points: tested on 1.8 million</a:t>
            </a:r>
          </a:p>
          <a:p>
            <a:r>
              <a:rPr lang="en-US" dirty="0"/>
              <a:t>Training Accuracy: 92.54%</a:t>
            </a:r>
          </a:p>
          <a:p>
            <a:r>
              <a:rPr lang="en-US" dirty="0"/>
              <a:t>Testing Accuracy : 72.37%</a:t>
            </a:r>
          </a:p>
          <a:p>
            <a:r>
              <a:rPr lang="en-US" dirty="0"/>
              <a:t>Predicts everyone to have SMI/be SED – zero in third category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Trained on  100,000 data points, tested on 30,000: </a:t>
            </a:r>
          </a:p>
          <a:p>
            <a:r>
              <a:rPr lang="en-US" dirty="0"/>
              <a:t>Training Accuracy: 83.7%</a:t>
            </a:r>
          </a:p>
          <a:p>
            <a:r>
              <a:rPr lang="en-US" dirty="0"/>
              <a:t>Testing Accuracy: 91.97%</a:t>
            </a:r>
          </a:p>
          <a:p>
            <a:r>
              <a:rPr lang="en-US" dirty="0"/>
              <a:t>A few people in third category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4A965-8CCE-4215-890F-C1C01284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8" r="55621" b="4019"/>
          <a:stretch/>
        </p:blipFill>
        <p:spPr>
          <a:xfrm>
            <a:off x="7451174" y="2389223"/>
            <a:ext cx="2969932" cy="1039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7BC5B-8788-4C50-B54D-283561B1C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76" r="65595"/>
          <a:stretch/>
        </p:blipFill>
        <p:spPr>
          <a:xfrm>
            <a:off x="7451174" y="5375029"/>
            <a:ext cx="2969932" cy="1039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4FB442-3BCC-4D72-A92E-13B95D6E36B9}"/>
              </a:ext>
            </a:extLst>
          </p:cNvPr>
          <p:cNvSpPr/>
          <p:nvPr/>
        </p:nvSpPr>
        <p:spPr>
          <a:xfrm>
            <a:off x="7980662" y="3200400"/>
            <a:ext cx="2440443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D969-13BB-4656-B537-E276504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IV: Deep Learning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FAB2082-70CC-42E1-9C35-31D3C75B9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1" y="1342517"/>
            <a:ext cx="5910799" cy="51660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CE646-3692-46C4-8915-CEA07DC73F69}"/>
              </a:ext>
            </a:extLst>
          </p:cNvPr>
          <p:cNvSpPr txBox="1"/>
          <p:nvPr/>
        </p:nvSpPr>
        <p:spPr>
          <a:xfrm>
            <a:off x="6274340" y="4788846"/>
            <a:ext cx="5910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features (picked from random forest ranking)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neurons in 1</a:t>
            </a:r>
            <a:r>
              <a:rPr lang="en-US" baseline="30000" dirty="0"/>
              <a:t>st</a:t>
            </a:r>
            <a:r>
              <a:rPr lang="en-US" dirty="0"/>
              <a:t> hidden layer, 7 in 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609 parameters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dirty="0" err="1"/>
              <a:t>softmax</a:t>
            </a:r>
            <a:r>
              <a:rPr lang="en-US" dirty="0"/>
              <a:t> to convert to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One-Hot Encoding for 3 output neurons (diagram slightly wrong)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D884E-50E0-4B51-8EA9-65CE4DED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40" y="1342517"/>
            <a:ext cx="5910798" cy="3446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D2D1E4-7D3E-44E6-98C1-0D25604EA13D}"/>
              </a:ext>
            </a:extLst>
          </p:cNvPr>
          <p:cNvSpPr txBox="1"/>
          <p:nvPr/>
        </p:nvSpPr>
        <p:spPr>
          <a:xfrm>
            <a:off x="7736965" y="471499"/>
            <a:ext cx="3994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i="1" dirty="0">
                <a:latin typeface="+mj-lt"/>
              </a:rPr>
              <a:t>Attempt*</a:t>
            </a:r>
          </a:p>
        </p:txBody>
      </p:sp>
    </p:spTree>
    <p:extLst>
      <p:ext uri="{BB962C8B-B14F-4D97-AF65-F5344CB8AC3E}">
        <p14:creationId xmlns:p14="http://schemas.microsoft.com/office/powerpoint/2010/main" val="4580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9018-9964-4F06-9358-9CC7C13D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8C1D-293A-4B8E-B416-5E5AE705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58" y="1478691"/>
            <a:ext cx="11558142" cy="2502760"/>
          </a:xfrm>
        </p:spPr>
        <p:txBody>
          <a:bodyPr>
            <a:normAutofit/>
          </a:bodyPr>
          <a:lstStyle/>
          <a:p>
            <a:r>
              <a:rPr lang="en-US" dirty="0"/>
              <a:t>Age, region, type of diagnosis, marital status, education seem to be very important in determining SMI or SED</a:t>
            </a:r>
          </a:p>
          <a:p>
            <a:r>
              <a:rPr lang="en-US" dirty="0"/>
              <a:t>Ensemble methods are great! </a:t>
            </a:r>
          </a:p>
          <a:p>
            <a:pPr lvl="1"/>
            <a:r>
              <a:rPr lang="en-US" dirty="0"/>
              <a:t>Random Forest worked best</a:t>
            </a:r>
          </a:p>
          <a:p>
            <a:pPr lvl="1"/>
            <a:r>
              <a:rPr lang="en-US" dirty="0"/>
              <a:t>Only a little tuning needed</a:t>
            </a:r>
          </a:p>
          <a:p>
            <a:r>
              <a:rPr lang="en-US" dirty="0"/>
              <a:t>Computational restrictions considerable in real world problems (unlike HWs)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41E8E-4725-4474-921D-1FE53D8A6FF8}"/>
              </a:ext>
            </a:extLst>
          </p:cNvPr>
          <p:cNvSpPr txBox="1"/>
          <p:nvPr/>
        </p:nvSpPr>
        <p:spPr>
          <a:xfrm>
            <a:off x="2719467" y="4845910"/>
            <a:ext cx="544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Dreaming Outloud Script Pro" panose="020B0604020202020204" pitchFamily="66" charset="0"/>
                <a:cs typeface="Dreaming Outloud Script Pro" panose="020B0604020202020204" pitchFamily="66" charset="0"/>
              </a:rPr>
              <a:t>Deep learning is hard</a:t>
            </a:r>
          </a:p>
          <a:p>
            <a:r>
              <a:rPr lang="en-US" sz="3200" dirty="0">
                <a:solidFill>
                  <a:srgbClr val="FF0000"/>
                </a:solidFill>
                <a:latin typeface="Dreaming Outloud Script Pro" panose="020B0604020202020204" pitchFamily="66" charset="0"/>
                <a:cs typeface="Dreaming Outloud Script Pro" panose="020B0604020202020204" pitchFamily="66" charset="0"/>
              </a:rPr>
              <a:t>					</a:t>
            </a:r>
            <a:r>
              <a:rPr lang="en-US" sz="3200" dirty="0">
                <a:solidFill>
                  <a:srgbClr val="FF0000"/>
                </a:solidFill>
                <a:latin typeface="Dreaming Outloud Script Pro" panose="020B0604020202020204" pitchFamily="66" charset="0"/>
                <a:cs typeface="Dreaming Outloud Script Pro" panose="020B0604020202020204" pitchFamily="66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rgbClr val="FF0000"/>
              </a:solidFill>
              <a:latin typeface="Dreaming Outloud Script Pro" panose="020B0604020202020204" pitchFamily="66" charset="0"/>
              <a:cs typeface="Dreaming Outloud Script Pro" panose="020B0604020202020204" pitchFamily="66" charset="0"/>
            </a:endParaRPr>
          </a:p>
        </p:txBody>
      </p:sp>
      <p:pic>
        <p:nvPicPr>
          <p:cNvPr id="5" name="Picture 2" descr="Creative Concept Of The Human Brain Digital Art by Kirasolly - Fine Art  America">
            <a:extLst>
              <a:ext uri="{FF2B5EF4-FFF2-40B4-BE49-F238E27FC236}">
                <a16:creationId xmlns:a16="http://schemas.microsoft.com/office/drawing/2014/main" id="{EF5C0241-90FE-4817-AD82-6E3F4F29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09" y="-21896"/>
            <a:ext cx="9137040" cy="69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7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A41-871D-49E2-B2B8-58B60CC6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09867"/>
            <a:ext cx="9404723" cy="140053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3F3-245B-4A42-AA54-47ACC17A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262343"/>
            <a:ext cx="8946541" cy="4195481"/>
          </a:xfrm>
        </p:spPr>
        <p:txBody>
          <a:bodyPr/>
          <a:lstStyle/>
          <a:p>
            <a:r>
              <a:rPr lang="en-US" dirty="0"/>
              <a:t>Data collected for 2019 by the Substance Abuse and Mental Health Data Archive (SAMHDA); </a:t>
            </a:r>
            <a:r>
              <a:rPr lang="en-US" b="1" u="sng" dirty="0"/>
              <a:t>6,362,044 data points, 40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79C7D-FE9C-4EBE-90D5-AD9AB0657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t="6506" r="11464"/>
          <a:stretch/>
        </p:blipFill>
        <p:spPr>
          <a:xfrm>
            <a:off x="194282" y="2015298"/>
            <a:ext cx="5553075" cy="4821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46FA9-A7D3-433C-8E03-954DEAAEC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47"/>
          <a:stretch/>
        </p:blipFill>
        <p:spPr>
          <a:xfrm>
            <a:off x="5972175" y="2015298"/>
            <a:ext cx="6134725" cy="482162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5E6DBD-EEFC-419C-A649-1CAE1EE6BFCB}"/>
              </a:ext>
            </a:extLst>
          </p:cNvPr>
          <p:cNvSpPr/>
          <p:nvPr/>
        </p:nvSpPr>
        <p:spPr>
          <a:xfrm>
            <a:off x="295275" y="6210300"/>
            <a:ext cx="3876675" cy="626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90A6FE-9758-46EF-BBDE-C00EE38E4A3D}"/>
              </a:ext>
            </a:extLst>
          </p:cNvPr>
          <p:cNvSpPr/>
          <p:nvPr/>
        </p:nvSpPr>
        <p:spPr>
          <a:xfrm>
            <a:off x="5972175" y="4848224"/>
            <a:ext cx="4078660" cy="304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BD7F16-FD49-4F31-8443-A4E0333AD0D3}"/>
              </a:ext>
            </a:extLst>
          </p:cNvPr>
          <p:cNvSpPr/>
          <p:nvPr/>
        </p:nvSpPr>
        <p:spPr>
          <a:xfrm>
            <a:off x="194283" y="4714872"/>
            <a:ext cx="3721828" cy="200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01955E-0223-49F2-82BA-F3D8D647A9D8}"/>
              </a:ext>
            </a:extLst>
          </p:cNvPr>
          <p:cNvSpPr/>
          <p:nvPr/>
        </p:nvSpPr>
        <p:spPr>
          <a:xfrm>
            <a:off x="295275" y="2453320"/>
            <a:ext cx="3876675" cy="200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188D66-4C63-4F58-B686-BB1125517CDB}"/>
              </a:ext>
            </a:extLst>
          </p:cNvPr>
          <p:cNvSpPr/>
          <p:nvPr/>
        </p:nvSpPr>
        <p:spPr>
          <a:xfrm>
            <a:off x="5983894" y="3790947"/>
            <a:ext cx="4078660" cy="304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00A295-1F15-4D41-BA54-C5ED87C5280D}"/>
              </a:ext>
            </a:extLst>
          </p:cNvPr>
          <p:cNvSpPr/>
          <p:nvPr/>
        </p:nvSpPr>
        <p:spPr>
          <a:xfrm>
            <a:off x="295274" y="6010271"/>
            <a:ext cx="3876675" cy="200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437D-A4FF-479B-96CF-B09466C7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Analysis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2AA7-3C4D-4302-B1AE-029D1CF3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02" y="1243294"/>
            <a:ext cx="8948098" cy="816304"/>
          </a:xfrm>
        </p:spPr>
        <p:txBody>
          <a:bodyPr/>
          <a:lstStyle/>
          <a:p>
            <a:r>
              <a:rPr lang="en-US" dirty="0"/>
              <a:t>Predict whether a new incoming patient is likely to be classified as Seriously Mentally Ill (SMI) or Seriously Emotionally Disturbed (SED)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2F9A7-9348-4BF7-92A2-B05BC1B6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0" y="2059597"/>
            <a:ext cx="8046123" cy="3172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7B7A2-2E8D-48DB-A331-20156A18CDBB}"/>
              </a:ext>
            </a:extLst>
          </p:cNvPr>
          <p:cNvSpPr txBox="1"/>
          <p:nvPr/>
        </p:nvSpPr>
        <p:spPr>
          <a:xfrm>
            <a:off x="905820" y="5553075"/>
            <a:ext cx="804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SMI and SED status used to determine access to treatment, amount of financial aid, etc.</a:t>
            </a:r>
          </a:p>
        </p:txBody>
      </p:sp>
    </p:spTree>
    <p:extLst>
      <p:ext uri="{BB962C8B-B14F-4D97-AF65-F5344CB8AC3E}">
        <p14:creationId xmlns:p14="http://schemas.microsoft.com/office/powerpoint/2010/main" val="156582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09A5-D564-43D1-8713-1ECF4D4C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2B24-FFFC-4414-8A23-D6723CA9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6" y="1235794"/>
            <a:ext cx="11596249" cy="75141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Connections between substance use, homelessness, education, and the various types of disorders below (focus on inference, not prediction)</a:t>
            </a:r>
          </a:p>
          <a:p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FAE4EE-3ADC-479B-B6BB-4D632384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53" y="1987207"/>
            <a:ext cx="7384038" cy="4489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404F6-13AF-48E3-B9B1-5A89ACE4FE47}"/>
              </a:ext>
            </a:extLst>
          </p:cNvPr>
          <p:cNvSpPr txBox="1"/>
          <p:nvPr/>
        </p:nvSpPr>
        <p:spPr>
          <a:xfrm>
            <a:off x="885825" y="2087430"/>
            <a:ext cx="7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MH1: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7484C-D586-4AAE-96AF-8124AF6DE037}"/>
              </a:ext>
            </a:extLst>
          </p:cNvPr>
          <p:cNvSpPr/>
          <p:nvPr/>
        </p:nvSpPr>
        <p:spPr>
          <a:xfrm>
            <a:off x="1733549" y="5876922"/>
            <a:ext cx="7162801" cy="247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9FCA-BFF2-4FE9-97CE-9C99822E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38E4-FD44-4C4D-B039-F9EA8F4A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95" y="1235795"/>
            <a:ext cx="11601011" cy="61745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effectLst/>
                <a:latin typeface="+mn-lt"/>
                <a:ea typeface="Calibri" panose="020F0502020204030204" pitchFamily="34" charset="0"/>
              </a:rPr>
              <a:t>How are different disorders distributed across different regions of the country (or by individual states)?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C7668-FCAF-4D30-B066-85229933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09" y="1996798"/>
            <a:ext cx="6321982" cy="2864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F2830-B448-4B74-B2EA-BF471E8F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10" y="5004751"/>
            <a:ext cx="6085580" cy="1781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A3F03D-1A72-4C2E-8D48-4F866F4475E6}"/>
              </a:ext>
            </a:extLst>
          </p:cNvPr>
          <p:cNvSpPr txBox="1"/>
          <p:nvPr/>
        </p:nvSpPr>
        <p:spPr>
          <a:xfrm>
            <a:off x="1385397" y="1996796"/>
            <a:ext cx="2334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Region:</a:t>
            </a:r>
          </a:p>
        </p:txBody>
      </p:sp>
    </p:spTree>
    <p:extLst>
      <p:ext uri="{BB962C8B-B14F-4D97-AF65-F5344CB8AC3E}">
        <p14:creationId xmlns:p14="http://schemas.microsoft.com/office/powerpoint/2010/main" val="139106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88B-68F3-426A-975C-E7308763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011B-15E1-457A-A24B-2C2C04AD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29019"/>
            <a:ext cx="8707438" cy="42358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Look at change in diagnosis based on treatments received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6DE42-318D-4667-B466-9B201A0B2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82"/>
          <a:stretch/>
        </p:blipFill>
        <p:spPr>
          <a:xfrm>
            <a:off x="646112" y="2528254"/>
            <a:ext cx="9399924" cy="846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25ED4-C1C5-4792-BDE8-F552D754B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9" r="7520" b="14632"/>
          <a:stretch/>
        </p:blipFill>
        <p:spPr>
          <a:xfrm>
            <a:off x="646111" y="1752601"/>
            <a:ext cx="5221670" cy="775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5CF32-0B42-454B-8148-40ED35AA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3395739"/>
            <a:ext cx="4337421" cy="867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7C454-EF46-458C-9F16-6621E2FA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4252265"/>
            <a:ext cx="9399925" cy="752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AE85D-EFE3-4878-A0EE-061706DD4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09" y="5024864"/>
            <a:ext cx="4329671" cy="836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9AC0FD-C096-43EF-BA46-8E990EEB6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09" y="5886254"/>
            <a:ext cx="9404736" cy="7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4D9B-FC03-401D-84DF-1B32B2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I: Simple Classification Tree	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68BDA743-BF68-4C05-9459-74F86D306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1" y="1152983"/>
            <a:ext cx="4580081" cy="48936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A7F6A-87DB-4987-8CBB-945F5B7FF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95" t="2819" r="40104" b="7829"/>
          <a:stretch/>
        </p:blipFill>
        <p:spPr>
          <a:xfrm>
            <a:off x="8340324" y="1434709"/>
            <a:ext cx="3788425" cy="3385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023C8A-D5FD-4BFD-8FC7-C763065F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44" y="5104961"/>
            <a:ext cx="2088145" cy="1728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75329-AC51-413F-9737-0DACD5D3A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472" y="1378175"/>
            <a:ext cx="2423370" cy="3421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179A3C-10B1-4A42-A02E-9A919C22A7C7}"/>
              </a:ext>
            </a:extLst>
          </p:cNvPr>
          <p:cNvSpPr txBox="1"/>
          <p:nvPr/>
        </p:nvSpPr>
        <p:spPr>
          <a:xfrm>
            <a:off x="7514645" y="5219803"/>
            <a:ext cx="4614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Unexpectedly small tree!</a:t>
            </a:r>
          </a:p>
          <a:p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7409EF-2F40-4241-8F01-913C32652F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24" t="39501" r="66596" b="24935"/>
          <a:stretch/>
        </p:blipFill>
        <p:spPr>
          <a:xfrm>
            <a:off x="707251" y="5705017"/>
            <a:ext cx="2597286" cy="1128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A86BF-16B8-4004-ADA9-8264E1437EF2}"/>
              </a:ext>
            </a:extLst>
          </p:cNvPr>
          <p:cNvSpPr txBox="1"/>
          <p:nvPr/>
        </p:nvSpPr>
        <p:spPr>
          <a:xfrm>
            <a:off x="8340324" y="115298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E9FAE-D109-4870-BE19-EDFB1D62C9E9}"/>
              </a:ext>
            </a:extLst>
          </p:cNvPr>
          <p:cNvSpPr txBox="1"/>
          <p:nvPr/>
        </p:nvSpPr>
        <p:spPr>
          <a:xfrm>
            <a:off x="5260329" y="4820087"/>
            <a:ext cx="108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05599-FCEC-41F4-9DCE-C19E21A01B82}"/>
              </a:ext>
            </a:extLst>
          </p:cNvPr>
          <p:cNvSpPr txBox="1"/>
          <p:nvPr/>
        </p:nvSpPr>
        <p:spPr>
          <a:xfrm>
            <a:off x="5287332" y="1048418"/>
            <a:ext cx="17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</a:t>
            </a:r>
          </a:p>
        </p:txBody>
      </p:sp>
    </p:spTree>
    <p:extLst>
      <p:ext uri="{BB962C8B-B14F-4D97-AF65-F5344CB8AC3E}">
        <p14:creationId xmlns:p14="http://schemas.microsoft.com/office/powerpoint/2010/main" val="4046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CD6F-2842-4815-A221-21120051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I: Classification Tree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A3E5B1-3D73-4FB1-A7F4-B4001981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0" y="4144787"/>
            <a:ext cx="5336760" cy="177411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FFC45C7-A79C-46D0-AC53-0FE0E9BB3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0" y="1526565"/>
            <a:ext cx="5384796" cy="1400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ED769-D2E9-410C-B7BA-EF458C9DF568}"/>
              </a:ext>
            </a:extLst>
          </p:cNvPr>
          <p:cNvSpPr txBox="1"/>
          <p:nvPr/>
        </p:nvSpPr>
        <p:spPr>
          <a:xfrm>
            <a:off x="6400799" y="1526565"/>
            <a:ext cx="563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Accuracy: 78%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three variables used for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1985C-296F-4A89-9811-4CAE69B32325}"/>
              </a:ext>
            </a:extLst>
          </p:cNvPr>
          <p:cNvSpPr txBox="1"/>
          <p:nvPr/>
        </p:nvSpPr>
        <p:spPr>
          <a:xfrm>
            <a:off x="6400800" y="4144787"/>
            <a:ext cx="5632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Accuracy: 77.96%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non-seriously ill people classified as SMI or 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9D0BA-3CFC-4713-9BBA-43D40EE82E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4" t="39501" r="66596" b="24935"/>
          <a:stretch/>
        </p:blipFill>
        <p:spPr>
          <a:xfrm>
            <a:off x="6400799" y="5634601"/>
            <a:ext cx="2597286" cy="112840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110D72-FE06-4705-849F-B0198D16BEA3}"/>
              </a:ext>
            </a:extLst>
          </p:cNvPr>
          <p:cNvSpPr/>
          <p:nvPr/>
        </p:nvSpPr>
        <p:spPr>
          <a:xfrm>
            <a:off x="3248025" y="4524376"/>
            <a:ext cx="847726" cy="942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CA90-0A0D-4DB4-8E93-40FE542E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4DF3-089D-4779-8292-B442D7DF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085"/>
          </a:xfrm>
        </p:spPr>
        <p:txBody>
          <a:bodyPr/>
          <a:lstStyle/>
          <a:p>
            <a:r>
              <a:rPr lang="en-US" dirty="0"/>
              <a:t>Random Forest: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EC9CE4E-1C54-42A8-8A18-F717A157F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524003"/>
            <a:ext cx="8821961" cy="1162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B2EE5-0FC8-4154-9601-C05144B1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0" y="4823924"/>
            <a:ext cx="11162840" cy="1153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18F1D-B33D-446B-9A53-ACD9CE033889}"/>
              </a:ext>
            </a:extLst>
          </p:cNvPr>
          <p:cNvSpPr txBox="1"/>
          <p:nvPr/>
        </p:nvSpPr>
        <p:spPr>
          <a:xfrm>
            <a:off x="1103312" y="4010025"/>
            <a:ext cx="932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Boosting: Tried with Stumps. Ran for 30 mins, R terminated because multiclass classification with boosting is currently not fully functioning for some reason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2295</TotalTime>
  <Words>493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Dreaming Outloud Script Pro</vt:lpstr>
      <vt:lpstr>Jumble</vt:lpstr>
      <vt:lpstr>Times New Roman</vt:lpstr>
      <vt:lpstr>Wingdings 3</vt:lpstr>
      <vt:lpstr>Ion</vt:lpstr>
      <vt:lpstr>Analyzing Mental Health Data</vt:lpstr>
      <vt:lpstr>Data Set</vt:lpstr>
      <vt:lpstr>Goal of Analysis  </vt:lpstr>
      <vt:lpstr>Other Possible Goals </vt:lpstr>
      <vt:lpstr>Other Possible Goals </vt:lpstr>
      <vt:lpstr>Other Possible Goals </vt:lpstr>
      <vt:lpstr>Method I: Simple Classification Tree </vt:lpstr>
      <vt:lpstr>Method I: Classification Tree</vt:lpstr>
      <vt:lpstr>Ensemble Methods </vt:lpstr>
      <vt:lpstr>Method II: Random Forest</vt:lpstr>
      <vt:lpstr>Method III: SVM</vt:lpstr>
      <vt:lpstr>Method III: SVM </vt:lpstr>
      <vt:lpstr>Method IV: Deep Learning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Mental Health Data</dc:title>
  <dc:creator>Farhad De Sousa</dc:creator>
  <cp:lastModifiedBy>Farhad De Sousa</cp:lastModifiedBy>
  <cp:revision>8</cp:revision>
  <dcterms:created xsi:type="dcterms:W3CDTF">2022-11-06T21:09:30Z</dcterms:created>
  <dcterms:modified xsi:type="dcterms:W3CDTF">2022-11-09T20:56:24Z</dcterms:modified>
</cp:coreProperties>
</file>