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gap\Desktop\DS\BrainStation\Capstone\project\Tot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Number</a:t>
            </a:r>
            <a:r>
              <a:rPr lang="en-US" sz="1200" b="1" baseline="0" dirty="0">
                <a:latin typeface="Verdana" panose="020B0604030504040204" pitchFamily="34" charset="0"/>
                <a:ea typeface="Verdana" panose="020B0604030504040204" pitchFamily="34" charset="0"/>
              </a:rPr>
              <a:t> of Eye Images / Class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843163850036646E-2"/>
          <c:y val="0.13920041359876373"/>
          <c:w val="0.88072296285507512"/>
          <c:h val="0.69128261067175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Other</c:v>
                </c:pt>
                <c:pt idx="2">
                  <c:v>Diabetic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1581</c:v>
                </c:pt>
                <c:pt idx="1">
                  <c:v>1031</c:v>
                </c:pt>
                <c:pt idx="2">
                  <c:v>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45-465E-8E8F-75CDC79CB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Other</c:v>
                </c:pt>
                <c:pt idx="2">
                  <c:v>Diabetic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1516</c:v>
                </c:pt>
                <c:pt idx="1">
                  <c:v>1071</c:v>
                </c:pt>
                <c:pt idx="2">
                  <c:v>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45-465E-8E8F-75CDC79CB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9501295"/>
        <c:axId val="1535868351"/>
      </c:barChart>
      <c:catAx>
        <c:axId val="148950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1535868351"/>
        <c:crosses val="autoZero"/>
        <c:auto val="1"/>
        <c:lblAlgn val="ctr"/>
        <c:lblOffset val="100"/>
        <c:noMultiLvlLbl val="0"/>
      </c:catAx>
      <c:valAx>
        <c:axId val="1535868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148950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58833502048379"/>
          <c:y val="3.7025248868807259E-2"/>
          <c:w val="0.18069806314861048"/>
          <c:h val="6.6504095058922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C4B5-D99B-454A-8FCB-BC9C17F4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EE9FB-B0F7-4771-9F56-7C2CF16FC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FBB8-0C3E-4EE4-83B3-B2978B4F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1261-C47E-48AE-AA59-FD2EA038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86AD-62E5-41B0-A561-8166698F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BF3E-1D72-41D0-B52E-C23DCE7C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FC4DB-73EA-4FD9-9AAC-85C7F9A7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95AB-6D8C-4967-AD7A-56CA96C2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C5EA0-94A9-4015-843E-DAF80D37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41C2E-363A-4F6F-B403-BCD39114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4526D-060E-47C7-A575-2F035EEEF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DCF81-9223-43C7-B3DB-9537424E2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BF04-8FD0-4C43-A9DA-414B2A4A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ED17-469A-4209-A6FC-F4B7BBD3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ED98-DB71-436C-B2F2-89DCA9D1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3385-A07E-4FA0-B468-C51F25BF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EFDA-DFE4-4CC4-97C0-BAEECA72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98AE-C8B4-4DE1-9609-21EB072B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6C73-9E37-4D58-9B1A-BE51A317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DE1F-214E-4A54-9840-E4FD9BC8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F92-0CD7-4249-8E82-D5582404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586C-8C31-4B6A-870B-A1094075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1D26-3A22-4A44-A257-2E3FD591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0B84-BEFB-4755-9B4F-926E5CFF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C55F-25DC-46C5-97A3-5D1880DB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1BCD-06C0-45FA-8D5D-AC794BA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3693-F7DD-4581-8AC5-9722E62EB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5BF95-2A77-492C-BE48-18DF23E04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BC28B-0E83-42F3-A4A5-9C053442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6D44-0C0A-4F73-B883-FB4E2AA7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6670-1A17-411F-A898-B7B69A9A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11-47BA-4E69-BBF8-2717C8C4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6DDEC-0380-466C-AEFD-4A6C0A98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DBA29-AA9B-496D-B8F0-49BDBF302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B8895-A210-46FD-8C1B-BFCF1ADF7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6ED1F-F308-40D0-90E4-2A440E683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01477-81F4-4BFE-ABE5-C599A31A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78CB7-87DE-4C02-9E00-4C357710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74DBB-5B8F-4E58-BF1E-777BDC16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F58F-D1C9-41E3-98EC-790FB22A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B1D9A-8070-40FA-B5B4-A90FAFE2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04BDE-F8F7-41C1-9307-81CCFFB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D6F5-2FC1-46D8-81B1-1F14290C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F59A1-B69C-4517-BD5D-EDCFD0E9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644C0-5492-4627-B3A6-230C8B8E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0209-28FB-421C-9F9A-65D78516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6545-4E5C-4EBE-B7B5-42AAC4BE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3595-E89A-443A-9A8F-70E8D2B4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A1DBF-DF7C-4BBE-A1CE-C96F1C56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9AC6F-3B39-4DA6-AE9D-D30632BE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30DF-B465-442F-BD4F-1E4E3A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61BA-CE77-4462-97D2-41F297A4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4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552A-6FF0-4005-894D-56385C91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F5F0A-C4EC-489A-8515-3052F676D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BDA0B-D0D8-4BC2-AC63-AA31CAE33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C5A69-B500-43B3-8F2B-3D411E4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A3B7F-A9D8-4588-9884-DD6C00CD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68441-4104-44F8-AF45-E042025E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47CC5-3375-4D00-873D-F6834DEE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31376-ED08-4218-BB92-8EC978DC0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B50D8-7665-40D9-96D7-D3493810D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4BA8-842B-4E8C-929E-CAA8F1F8EE4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EA1F-E188-4D60-B5E9-BA9918EF6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3B41-35BB-4C8B-BDF2-7DBA7BBE0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1A84-D89C-4FAD-9C1A-5E9E1DF8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splash.com/s/photos/ey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splash.com/s/photos/e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8116E7-5DDA-42EE-8CDB-10A55C65E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0766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75650B-3057-495D-BDF5-590629787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314" y="-4665"/>
            <a:ext cx="1077685" cy="10776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B41FBB-E784-4086-BEEA-230853CEC600}"/>
              </a:ext>
            </a:extLst>
          </p:cNvPr>
          <p:cNvSpPr txBox="1"/>
          <p:nvPr/>
        </p:nvSpPr>
        <p:spPr>
          <a:xfrm>
            <a:off x="0" y="6611779"/>
            <a:ext cx="2186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https://unsplash.com/s/photos/eyes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092BF8-2B71-4A68-8807-4B63733721F6}"/>
              </a:ext>
            </a:extLst>
          </p:cNvPr>
          <p:cNvSpPr/>
          <p:nvPr/>
        </p:nvSpPr>
        <p:spPr>
          <a:xfrm>
            <a:off x="7915309" y="4211122"/>
            <a:ext cx="373784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Diabetic Retinopathy Recognition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Data Science Diploma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Capstone Project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Farhad Raoufi</a:t>
            </a:r>
          </a:p>
          <a:p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361959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75650B-3057-495D-BDF5-59062978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314" y="-4665"/>
            <a:ext cx="1077685" cy="107768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BF6F0D-DE7E-4482-8DBD-1663A1700845}"/>
              </a:ext>
            </a:extLst>
          </p:cNvPr>
          <p:cNvCxnSpPr>
            <a:cxnSpLocks/>
          </p:cNvCxnSpPr>
          <p:nvPr/>
        </p:nvCxnSpPr>
        <p:spPr>
          <a:xfrm>
            <a:off x="502240" y="1257578"/>
            <a:ext cx="11400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15A642-CC9C-4B95-8709-D5CAE3A8331C}"/>
              </a:ext>
            </a:extLst>
          </p:cNvPr>
          <p:cNvSpPr txBox="1"/>
          <p:nvPr/>
        </p:nvSpPr>
        <p:spPr>
          <a:xfrm>
            <a:off x="502240" y="330672"/>
            <a:ext cx="1055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Background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641886-208D-4514-AF9E-7F4A7395E6DB}"/>
              </a:ext>
            </a:extLst>
          </p:cNvPr>
          <p:cNvSpPr txBox="1"/>
          <p:nvPr/>
        </p:nvSpPr>
        <p:spPr>
          <a:xfrm>
            <a:off x="502240" y="2941193"/>
            <a:ext cx="111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www.diabetes.co.uk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BCB8F6E1-E07E-4D6E-B07B-2D292BFD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28" y="3165891"/>
            <a:ext cx="1824271" cy="65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E63A41-E312-4437-B259-A8E8E0B8F9C4}"/>
              </a:ext>
            </a:extLst>
          </p:cNvPr>
          <p:cNvSpPr txBox="1"/>
          <p:nvPr/>
        </p:nvSpPr>
        <p:spPr>
          <a:xfrm>
            <a:off x="502240" y="3949317"/>
            <a:ext cx="1737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 and left eye images of 3500 patients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63C78D-F726-4C72-86DF-2888DDD343E8}"/>
              </a:ext>
            </a:extLst>
          </p:cNvPr>
          <p:cNvSpPr/>
          <p:nvPr/>
        </p:nvSpPr>
        <p:spPr>
          <a:xfrm>
            <a:off x="2429358" y="3414868"/>
            <a:ext cx="466556" cy="352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6B372-F526-4707-B376-89AC06359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82" y="1442137"/>
            <a:ext cx="988278" cy="956638"/>
          </a:xfrm>
          <a:prstGeom prst="round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7B9374-3D49-4940-AC16-4E5DE951B42A}"/>
              </a:ext>
            </a:extLst>
          </p:cNvPr>
          <p:cNvSpPr txBox="1"/>
          <p:nvPr/>
        </p:nvSpPr>
        <p:spPr>
          <a:xfrm>
            <a:off x="3313621" y="2429444"/>
            <a:ext cx="10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Normal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9A6E7D3-5410-461B-972C-994257D3B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42" y="1467290"/>
            <a:ext cx="988278" cy="943625"/>
          </a:xfrm>
          <a:prstGeom prst="round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471A89F-33A4-43EA-80A4-6FE136A484C8}"/>
              </a:ext>
            </a:extLst>
          </p:cNvPr>
          <p:cNvSpPr txBox="1"/>
          <p:nvPr/>
        </p:nvSpPr>
        <p:spPr>
          <a:xfrm>
            <a:off x="4541481" y="2429443"/>
            <a:ext cx="10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Diabetic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B7C4C6-3C28-4279-96F9-B5290B343CA5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7" r="12983"/>
          <a:stretch/>
        </p:blipFill>
        <p:spPr bwMode="auto">
          <a:xfrm>
            <a:off x="3332382" y="2740548"/>
            <a:ext cx="1007039" cy="923925"/>
          </a:xfrm>
          <a:prstGeom prst="round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60142C6-AA64-4371-B465-F75DC7290D16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2" r="14578"/>
          <a:stretch/>
        </p:blipFill>
        <p:spPr bwMode="auto">
          <a:xfrm>
            <a:off x="4571916" y="2735425"/>
            <a:ext cx="976604" cy="908050"/>
          </a:xfrm>
          <a:prstGeom prst="round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A486684-4AEC-495A-9FB1-55247A2755D9}"/>
              </a:ext>
            </a:extLst>
          </p:cNvPr>
          <p:cNvSpPr txBox="1"/>
          <p:nvPr/>
        </p:nvSpPr>
        <p:spPr>
          <a:xfrm>
            <a:off x="3280082" y="3697666"/>
            <a:ext cx="111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Glaucoma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E6CF40-746B-4F2F-8D72-60123A050183}"/>
              </a:ext>
            </a:extLst>
          </p:cNvPr>
          <p:cNvSpPr txBox="1"/>
          <p:nvPr/>
        </p:nvSpPr>
        <p:spPr>
          <a:xfrm>
            <a:off x="4541481" y="3697666"/>
            <a:ext cx="10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Cataract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E3134D-92D9-421F-A246-90D0F4E5EB4B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1" r="12071"/>
          <a:stretch/>
        </p:blipFill>
        <p:spPr bwMode="auto">
          <a:xfrm>
            <a:off x="3361930" y="4085291"/>
            <a:ext cx="977491" cy="923926"/>
          </a:xfrm>
          <a:prstGeom prst="round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C34A80B-DADC-4701-B552-A54001AA2F82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r="13404"/>
          <a:stretch/>
        </p:blipFill>
        <p:spPr bwMode="auto">
          <a:xfrm>
            <a:off x="4560242" y="4106289"/>
            <a:ext cx="977491" cy="942975"/>
          </a:xfrm>
          <a:prstGeom prst="round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9556C00-B910-48F3-99AD-E24B4A2A70F4}"/>
              </a:ext>
            </a:extLst>
          </p:cNvPr>
          <p:cNvSpPr txBox="1"/>
          <p:nvPr/>
        </p:nvSpPr>
        <p:spPr>
          <a:xfrm>
            <a:off x="3310517" y="5020706"/>
            <a:ext cx="111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AMD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0C0507-E2A8-4B8B-B486-3F1069512939}"/>
              </a:ext>
            </a:extLst>
          </p:cNvPr>
          <p:cNvSpPr txBox="1"/>
          <p:nvPr/>
        </p:nvSpPr>
        <p:spPr>
          <a:xfrm>
            <a:off x="4360139" y="5020706"/>
            <a:ext cx="136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Hypertension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45DBA21-A714-46C5-889C-306D5EE9028E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09" y="5365910"/>
            <a:ext cx="958730" cy="923019"/>
          </a:xfrm>
          <a:prstGeom prst="round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1930162-9B3C-427D-9BBC-EC43E7EE654A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81" y="5367383"/>
            <a:ext cx="986480" cy="923926"/>
          </a:xfrm>
          <a:prstGeom prst="round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C78894-BB8D-4330-9436-352CA3B23B59}"/>
              </a:ext>
            </a:extLst>
          </p:cNvPr>
          <p:cNvSpPr txBox="1"/>
          <p:nvPr/>
        </p:nvSpPr>
        <p:spPr>
          <a:xfrm>
            <a:off x="3298843" y="6343746"/>
            <a:ext cx="111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Myopia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CC9A53-F6E0-45FD-9164-B3BD1B262433}"/>
              </a:ext>
            </a:extLst>
          </p:cNvPr>
          <p:cNvSpPr txBox="1"/>
          <p:nvPr/>
        </p:nvSpPr>
        <p:spPr>
          <a:xfrm>
            <a:off x="4560242" y="6343746"/>
            <a:ext cx="102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97C9BA-1D8E-43F0-8498-1B34C06CBC7E}"/>
              </a:ext>
            </a:extLst>
          </p:cNvPr>
          <p:cNvSpPr/>
          <p:nvPr/>
        </p:nvSpPr>
        <p:spPr>
          <a:xfrm>
            <a:off x="3017197" y="2691490"/>
            <a:ext cx="2855168" cy="39160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127B65F-35E2-4445-AEA8-0EEFA21C41FF}"/>
              </a:ext>
            </a:extLst>
          </p:cNvPr>
          <p:cNvSpPr/>
          <p:nvPr/>
        </p:nvSpPr>
        <p:spPr>
          <a:xfrm>
            <a:off x="6015172" y="3467352"/>
            <a:ext cx="466556" cy="352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6C9E310B-6CF0-4CB0-9203-309AA158A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238089"/>
              </p:ext>
            </p:extLst>
          </p:nvPr>
        </p:nvGraphicFramePr>
        <p:xfrm>
          <a:off x="6481728" y="2042706"/>
          <a:ext cx="5492675" cy="352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7F4D108-9B26-45CC-94AB-0474F30D0760}"/>
              </a:ext>
            </a:extLst>
          </p:cNvPr>
          <p:cNvSpPr txBox="1"/>
          <p:nvPr/>
        </p:nvSpPr>
        <p:spPr>
          <a:xfrm>
            <a:off x="7515207" y="5292645"/>
            <a:ext cx="69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44%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39BBB5-B9E9-4269-97F5-EBA1BE3A5601}"/>
              </a:ext>
            </a:extLst>
          </p:cNvPr>
          <p:cNvSpPr txBox="1"/>
          <p:nvPr/>
        </p:nvSpPr>
        <p:spPr>
          <a:xfrm>
            <a:off x="10719515" y="5284156"/>
            <a:ext cx="69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D4204-ED2B-463E-9F9C-FFC3109B8CD6}"/>
              </a:ext>
            </a:extLst>
          </p:cNvPr>
          <p:cNvSpPr txBox="1"/>
          <p:nvPr/>
        </p:nvSpPr>
        <p:spPr>
          <a:xfrm>
            <a:off x="9155273" y="5284156"/>
            <a:ext cx="69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30%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1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1" grpId="0" animBg="1"/>
      <p:bldP spid="32" grpId="0"/>
      <p:bldP spid="34" grpId="0"/>
      <p:bldP spid="38" grpId="0"/>
      <p:bldP spid="39" grpId="0"/>
      <p:bldP spid="43" grpId="0"/>
      <p:bldP spid="44" grpId="0"/>
      <p:bldP spid="47" grpId="0"/>
      <p:bldP spid="48" grpId="0"/>
      <p:bldP spid="10" grpId="0" animBg="1"/>
      <p:bldP spid="51" grpId="0" animBg="1"/>
      <p:bldGraphic spid="52" grpId="0">
        <p:bldAsOne/>
      </p:bldGraphic>
      <p:bldP spid="53" grpId="0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75650B-3057-495D-BDF5-59062978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314" y="-4665"/>
            <a:ext cx="1077685" cy="107768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BF6F0D-DE7E-4482-8DBD-1663A1700845}"/>
              </a:ext>
            </a:extLst>
          </p:cNvPr>
          <p:cNvCxnSpPr>
            <a:cxnSpLocks/>
          </p:cNvCxnSpPr>
          <p:nvPr/>
        </p:nvCxnSpPr>
        <p:spPr>
          <a:xfrm>
            <a:off x="502240" y="1257578"/>
            <a:ext cx="11400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15A642-CC9C-4B95-8709-D5CAE3A8331C}"/>
              </a:ext>
            </a:extLst>
          </p:cNvPr>
          <p:cNvSpPr txBox="1"/>
          <p:nvPr/>
        </p:nvSpPr>
        <p:spPr>
          <a:xfrm>
            <a:off x="502240" y="330672"/>
            <a:ext cx="1055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641886-208D-4514-AF9E-7F4A7395E6DB}"/>
              </a:ext>
            </a:extLst>
          </p:cNvPr>
          <p:cNvSpPr txBox="1"/>
          <p:nvPr/>
        </p:nvSpPr>
        <p:spPr>
          <a:xfrm>
            <a:off x="980413" y="3050250"/>
            <a:ext cx="111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www.diabetes.co.uk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63C78D-F726-4C72-86DF-2888DDD343E8}"/>
              </a:ext>
            </a:extLst>
          </p:cNvPr>
          <p:cNvSpPr/>
          <p:nvPr/>
        </p:nvSpPr>
        <p:spPr>
          <a:xfrm>
            <a:off x="2877423" y="2913448"/>
            <a:ext cx="466556" cy="352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taset Icons - Download Free Vector Icons | Noun Project">
            <a:extLst>
              <a:ext uri="{FF2B5EF4-FFF2-40B4-BE49-F238E27FC236}">
                <a16:creationId xmlns:a16="http://schemas.microsoft.com/office/drawing/2014/main" id="{A4170E1A-6EC7-44DF-862F-40E8E0EB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7" y="2242868"/>
            <a:ext cx="1614763" cy="161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E705807-1D20-4AA5-9D3E-5A6A2DDD0EC6}"/>
              </a:ext>
            </a:extLst>
          </p:cNvPr>
          <p:cNvSpPr txBox="1"/>
          <p:nvPr/>
        </p:nvSpPr>
        <p:spPr>
          <a:xfrm>
            <a:off x="800271" y="4518646"/>
            <a:ext cx="21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Clean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7C44F-C74E-4BF0-A1EB-71BA92FA2EFA}"/>
              </a:ext>
            </a:extLst>
          </p:cNvPr>
          <p:cNvSpPr txBox="1"/>
          <p:nvPr/>
        </p:nvSpPr>
        <p:spPr>
          <a:xfrm>
            <a:off x="800272" y="5026300"/>
            <a:ext cx="23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60% Train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20%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20% Test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39C452-1084-4C49-9BEF-E75341D92B77}"/>
              </a:ext>
            </a:extLst>
          </p:cNvPr>
          <p:cNvCxnSpPr>
            <a:cxnSpLocks/>
          </p:cNvCxnSpPr>
          <p:nvPr/>
        </p:nvCxnSpPr>
        <p:spPr>
          <a:xfrm>
            <a:off x="902643" y="4999965"/>
            <a:ext cx="20167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eep feed-forward neural network with two hidden layers (blue ...">
            <a:extLst>
              <a:ext uri="{FF2B5EF4-FFF2-40B4-BE49-F238E27FC236}">
                <a16:creationId xmlns:a16="http://schemas.microsoft.com/office/drawing/2014/main" id="{BAE5F411-A35C-4C74-8432-781CA6CD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38" y="2077508"/>
            <a:ext cx="3504689" cy="20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1689EB6-6830-48F6-A2B0-21AD47ABA1E2}"/>
              </a:ext>
            </a:extLst>
          </p:cNvPr>
          <p:cNvSpPr txBox="1"/>
          <p:nvPr/>
        </p:nvSpPr>
        <p:spPr>
          <a:xfrm>
            <a:off x="3748898" y="4518646"/>
            <a:ext cx="37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Convolutional Neural Networks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D6F7E8-9F7C-40FE-BAA4-88AADE5522AA}"/>
              </a:ext>
            </a:extLst>
          </p:cNvPr>
          <p:cNvCxnSpPr>
            <a:cxnSpLocks/>
          </p:cNvCxnSpPr>
          <p:nvPr/>
        </p:nvCxnSpPr>
        <p:spPr>
          <a:xfrm>
            <a:off x="3869038" y="4993101"/>
            <a:ext cx="350468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0707DE-54DF-418D-BBC5-B149669D29AF}"/>
              </a:ext>
            </a:extLst>
          </p:cNvPr>
          <p:cNvSpPr txBox="1"/>
          <p:nvPr/>
        </p:nvSpPr>
        <p:spPr>
          <a:xfrm>
            <a:off x="3748898" y="5043267"/>
            <a:ext cx="3624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Pre-trained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Research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Created my model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829DEC8-3949-4103-B7EE-143AF6C47BA2}"/>
              </a:ext>
            </a:extLst>
          </p:cNvPr>
          <p:cNvSpPr/>
          <p:nvPr/>
        </p:nvSpPr>
        <p:spPr>
          <a:xfrm>
            <a:off x="7898786" y="2913448"/>
            <a:ext cx="466556" cy="352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4AFC94-6A36-4D19-9E01-FA3CF809CC00}"/>
              </a:ext>
            </a:extLst>
          </p:cNvPr>
          <p:cNvSpPr txBox="1"/>
          <p:nvPr/>
        </p:nvSpPr>
        <p:spPr>
          <a:xfrm>
            <a:off x="8507555" y="4492311"/>
            <a:ext cx="324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Evaluation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E3068A-E424-468D-A6B5-94442E01EDEC}"/>
              </a:ext>
            </a:extLst>
          </p:cNvPr>
          <p:cNvSpPr txBox="1"/>
          <p:nvPr/>
        </p:nvSpPr>
        <p:spPr>
          <a:xfrm>
            <a:off x="8507554" y="4999965"/>
            <a:ext cx="3379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Train – Validation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Confusion matrix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Bench marks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89C47F-7875-40BB-BDC6-67FC6C452AD2}"/>
              </a:ext>
            </a:extLst>
          </p:cNvPr>
          <p:cNvCxnSpPr>
            <a:cxnSpLocks/>
          </p:cNvCxnSpPr>
          <p:nvPr/>
        </p:nvCxnSpPr>
        <p:spPr>
          <a:xfrm>
            <a:off x="8609927" y="4973630"/>
            <a:ext cx="314304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8484F46F-34CA-45FF-96F6-9B42C638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401" y="1775317"/>
            <a:ext cx="2555155" cy="25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0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 animBg="1"/>
      <p:bldP spid="36" grpId="0"/>
      <p:bldP spid="2" grpId="0"/>
      <p:bldP spid="49" grpId="0"/>
      <p:bldP spid="56" grpId="0"/>
      <p:bldP spid="57" grpId="0" animBg="1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75650B-3057-495D-BDF5-59062978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314" y="-4665"/>
            <a:ext cx="1077685" cy="107768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BF6F0D-DE7E-4482-8DBD-1663A1700845}"/>
              </a:ext>
            </a:extLst>
          </p:cNvPr>
          <p:cNvCxnSpPr>
            <a:cxnSpLocks/>
          </p:cNvCxnSpPr>
          <p:nvPr/>
        </p:nvCxnSpPr>
        <p:spPr>
          <a:xfrm>
            <a:off x="502240" y="1257578"/>
            <a:ext cx="11400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15A642-CC9C-4B95-8709-D5CAE3A8331C}"/>
              </a:ext>
            </a:extLst>
          </p:cNvPr>
          <p:cNvSpPr txBox="1"/>
          <p:nvPr/>
        </p:nvSpPr>
        <p:spPr>
          <a:xfrm>
            <a:off x="502240" y="330672"/>
            <a:ext cx="1055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Transfer Learning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B63C78D-F726-4C72-86DF-2888DDD343E8}"/>
              </a:ext>
            </a:extLst>
          </p:cNvPr>
          <p:cNvSpPr/>
          <p:nvPr/>
        </p:nvSpPr>
        <p:spPr>
          <a:xfrm>
            <a:off x="3046483" y="2846358"/>
            <a:ext cx="466556" cy="352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705807-1D20-4AA5-9D3E-5A6A2DDD0EC6}"/>
              </a:ext>
            </a:extLst>
          </p:cNvPr>
          <p:cNvSpPr txBox="1"/>
          <p:nvPr/>
        </p:nvSpPr>
        <p:spPr>
          <a:xfrm>
            <a:off x="518874" y="4929707"/>
            <a:ext cx="241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Pre-trained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7C44F-C74E-4BF0-A1EB-71BA92FA2EFA}"/>
              </a:ext>
            </a:extLst>
          </p:cNvPr>
          <p:cNvSpPr txBox="1"/>
          <p:nvPr/>
        </p:nvSpPr>
        <p:spPr>
          <a:xfrm>
            <a:off x="573769" y="5437361"/>
            <a:ext cx="23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MobileNet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VGG19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(224,224,3)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39C452-1084-4C49-9BEF-E75341D92B77}"/>
              </a:ext>
            </a:extLst>
          </p:cNvPr>
          <p:cNvCxnSpPr>
            <a:cxnSpLocks/>
          </p:cNvCxnSpPr>
          <p:nvPr/>
        </p:nvCxnSpPr>
        <p:spPr>
          <a:xfrm>
            <a:off x="676140" y="5411026"/>
            <a:ext cx="220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Keras: the Python deep learning API">
            <a:extLst>
              <a:ext uri="{FF2B5EF4-FFF2-40B4-BE49-F238E27FC236}">
                <a16:creationId xmlns:a16="http://schemas.microsoft.com/office/drawing/2014/main" id="{636234C2-9EBD-438E-B8DC-26AE9C30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51" y="3092455"/>
            <a:ext cx="2237341" cy="6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ensorflow logo png 4 » PNG Image">
            <a:extLst>
              <a:ext uri="{FF2B5EF4-FFF2-40B4-BE49-F238E27FC236}">
                <a16:creationId xmlns:a16="http://schemas.microsoft.com/office/drawing/2014/main" id="{C66928C2-512D-473A-B5B9-4E3F9E48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8" y="2210050"/>
            <a:ext cx="2200794" cy="89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2E96643-B0F1-48EF-9DAC-5F98103C3F46}"/>
              </a:ext>
            </a:extLst>
          </p:cNvPr>
          <p:cNvSpPr/>
          <p:nvPr/>
        </p:nvSpPr>
        <p:spPr>
          <a:xfrm>
            <a:off x="4058337" y="1446065"/>
            <a:ext cx="813747" cy="69949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256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D0342C-4428-43D0-9E15-95BC985A3ADD}"/>
              </a:ext>
            </a:extLst>
          </p:cNvPr>
          <p:cNvSpPr/>
          <p:nvPr/>
        </p:nvSpPr>
        <p:spPr>
          <a:xfrm>
            <a:off x="4058336" y="2220593"/>
            <a:ext cx="813747" cy="69949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256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BC4B703-264C-4706-850A-5992A58DB564}"/>
              </a:ext>
            </a:extLst>
          </p:cNvPr>
          <p:cNvSpPr/>
          <p:nvPr/>
        </p:nvSpPr>
        <p:spPr>
          <a:xfrm>
            <a:off x="4078996" y="2992189"/>
            <a:ext cx="813747" cy="69949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512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1BB424-5E32-4BDA-BDAC-CFE715A5747F}"/>
              </a:ext>
            </a:extLst>
          </p:cNvPr>
          <p:cNvSpPr/>
          <p:nvPr/>
        </p:nvSpPr>
        <p:spPr>
          <a:xfrm>
            <a:off x="4105613" y="3801760"/>
            <a:ext cx="813747" cy="69949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512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E98E28-55B9-49A2-BCE3-16804F9449D0}"/>
              </a:ext>
            </a:extLst>
          </p:cNvPr>
          <p:cNvSpPr/>
          <p:nvPr/>
        </p:nvSpPr>
        <p:spPr>
          <a:xfrm>
            <a:off x="5338180" y="1865305"/>
            <a:ext cx="813747" cy="69949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1024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25B1EE-15A5-4ED3-9465-1D0DE9C6B7FE}"/>
              </a:ext>
            </a:extLst>
          </p:cNvPr>
          <p:cNvSpPr/>
          <p:nvPr/>
        </p:nvSpPr>
        <p:spPr>
          <a:xfrm>
            <a:off x="5339007" y="3300585"/>
            <a:ext cx="813747" cy="69949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1024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B079AA-0ED8-40D7-9198-E24510C423CB}"/>
              </a:ext>
            </a:extLst>
          </p:cNvPr>
          <p:cNvSpPr txBox="1"/>
          <p:nvPr/>
        </p:nvSpPr>
        <p:spPr>
          <a:xfrm>
            <a:off x="3924355" y="4923150"/>
            <a:ext cx="35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 customization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7EA282-86BF-4923-963E-F38A612C6FF6}"/>
              </a:ext>
            </a:extLst>
          </p:cNvPr>
          <p:cNvSpPr txBox="1"/>
          <p:nvPr/>
        </p:nvSpPr>
        <p:spPr>
          <a:xfrm>
            <a:off x="3979250" y="5430804"/>
            <a:ext cx="349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Adding 6 Dense 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Adding MaxPooling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Image Augmentation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7CE5E9-215E-4C80-9548-AF5F656B1E39}"/>
              </a:ext>
            </a:extLst>
          </p:cNvPr>
          <p:cNvCxnSpPr>
            <a:cxnSpLocks/>
          </p:cNvCxnSpPr>
          <p:nvPr/>
        </p:nvCxnSpPr>
        <p:spPr>
          <a:xfrm>
            <a:off x="4081621" y="5404469"/>
            <a:ext cx="3374838" cy="655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697E809-82EB-4A24-A7B6-252BE4FD09B9}"/>
              </a:ext>
            </a:extLst>
          </p:cNvPr>
          <p:cNvCxnSpPr>
            <a:stCxn id="6" idx="6"/>
            <a:endCxn id="29" idx="2"/>
          </p:cNvCxnSpPr>
          <p:nvPr/>
        </p:nvCxnSpPr>
        <p:spPr>
          <a:xfrm>
            <a:off x="4872084" y="1795815"/>
            <a:ext cx="466923" cy="185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25E58C-F6C5-4967-88DE-570330E67A0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4872084" y="1795815"/>
            <a:ext cx="466096" cy="41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E4E1D0-29B2-4067-9A6C-FDAAEDFF336A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 flipV="1">
            <a:off x="4872083" y="2215055"/>
            <a:ext cx="466097" cy="35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6A014D-732F-4A60-A2CB-0B1C1F17B4C8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>
            <a:off x="4872083" y="2570343"/>
            <a:ext cx="466924" cy="107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5E1CD4-9010-4D84-8C0A-198BFF3EB8D6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 flipV="1">
            <a:off x="4892743" y="2215055"/>
            <a:ext cx="445437" cy="112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7DB8E6-D9BA-4D3D-B3F0-BF5271D9B923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>
            <a:off x="4892743" y="3341939"/>
            <a:ext cx="446264" cy="30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47B9C9-410E-4EAC-BB7B-5E638E0A8FCD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 flipV="1">
            <a:off x="4919360" y="2215055"/>
            <a:ext cx="418820" cy="193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4ADA83-91BF-4AED-A6D8-9A659D886FE7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 flipV="1">
            <a:off x="4919360" y="3650335"/>
            <a:ext cx="419647" cy="5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53A4D11-BE26-482C-B0AC-34AAA5925D36}"/>
              </a:ext>
            </a:extLst>
          </p:cNvPr>
          <p:cNvSpPr/>
          <p:nvPr/>
        </p:nvSpPr>
        <p:spPr>
          <a:xfrm>
            <a:off x="6570747" y="1475993"/>
            <a:ext cx="885712" cy="7786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Normal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(N)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6903B6C-1690-4074-81C3-7EFA6C3CB450}"/>
              </a:ext>
            </a:extLst>
          </p:cNvPr>
          <p:cNvSpPr/>
          <p:nvPr/>
        </p:nvSpPr>
        <p:spPr>
          <a:xfrm>
            <a:off x="6585209" y="2565568"/>
            <a:ext cx="885712" cy="7786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Diabetic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(D)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513E248-895A-435B-80E4-CB9283111F47}"/>
              </a:ext>
            </a:extLst>
          </p:cNvPr>
          <p:cNvSpPr/>
          <p:nvPr/>
        </p:nvSpPr>
        <p:spPr>
          <a:xfrm>
            <a:off x="6585209" y="3722636"/>
            <a:ext cx="885712" cy="7786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Other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(O)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E14E1D-A580-42D2-A822-D472E49084CC}"/>
              </a:ext>
            </a:extLst>
          </p:cNvPr>
          <p:cNvCxnSpPr>
            <a:stCxn id="28" idx="6"/>
            <a:endCxn id="79" idx="2"/>
          </p:cNvCxnSpPr>
          <p:nvPr/>
        </p:nvCxnSpPr>
        <p:spPr>
          <a:xfrm flipV="1">
            <a:off x="6151927" y="1865305"/>
            <a:ext cx="418820" cy="34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E4661D-3B0E-45DB-B0D6-BC993029C2A3}"/>
              </a:ext>
            </a:extLst>
          </p:cNvPr>
          <p:cNvCxnSpPr>
            <a:stCxn id="28" idx="6"/>
            <a:endCxn id="80" idx="2"/>
          </p:cNvCxnSpPr>
          <p:nvPr/>
        </p:nvCxnSpPr>
        <p:spPr>
          <a:xfrm>
            <a:off x="6151927" y="2215055"/>
            <a:ext cx="433282" cy="73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7E663F2-1D68-41E7-ABCB-C16A1D57A541}"/>
              </a:ext>
            </a:extLst>
          </p:cNvPr>
          <p:cNvCxnSpPr>
            <a:stCxn id="28" idx="6"/>
            <a:endCxn id="81" idx="2"/>
          </p:cNvCxnSpPr>
          <p:nvPr/>
        </p:nvCxnSpPr>
        <p:spPr>
          <a:xfrm>
            <a:off x="6151927" y="2215055"/>
            <a:ext cx="433282" cy="189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2FABD7D-27DC-439D-BA3D-45BF1CF0989E}"/>
              </a:ext>
            </a:extLst>
          </p:cNvPr>
          <p:cNvCxnSpPr>
            <a:stCxn id="29" idx="6"/>
            <a:endCxn id="79" idx="2"/>
          </p:cNvCxnSpPr>
          <p:nvPr/>
        </p:nvCxnSpPr>
        <p:spPr>
          <a:xfrm flipV="1">
            <a:off x="6152754" y="1865305"/>
            <a:ext cx="417993" cy="178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0982C5-6C0B-4172-A314-54978DC2D06E}"/>
              </a:ext>
            </a:extLst>
          </p:cNvPr>
          <p:cNvCxnSpPr>
            <a:stCxn id="29" idx="6"/>
            <a:endCxn id="80" idx="2"/>
          </p:cNvCxnSpPr>
          <p:nvPr/>
        </p:nvCxnSpPr>
        <p:spPr>
          <a:xfrm flipV="1">
            <a:off x="6152754" y="2954880"/>
            <a:ext cx="432455" cy="695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90C76B8-2A9D-4DDA-B402-DC46B461C8FE}"/>
              </a:ext>
            </a:extLst>
          </p:cNvPr>
          <p:cNvCxnSpPr>
            <a:stCxn id="29" idx="6"/>
            <a:endCxn id="81" idx="2"/>
          </p:cNvCxnSpPr>
          <p:nvPr/>
        </p:nvCxnSpPr>
        <p:spPr>
          <a:xfrm>
            <a:off x="6152754" y="3650335"/>
            <a:ext cx="432455" cy="46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CE616FE-8658-4CC0-83D9-B5B4CDB1EC12}"/>
              </a:ext>
            </a:extLst>
          </p:cNvPr>
          <p:cNvSpPr/>
          <p:nvPr/>
        </p:nvSpPr>
        <p:spPr>
          <a:xfrm>
            <a:off x="7911765" y="2840972"/>
            <a:ext cx="466556" cy="352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E0E012C1-7CFA-4DBA-AE0B-0BE51DCC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34" y="1443684"/>
            <a:ext cx="3399445" cy="33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3775136-FC0C-4133-9648-27F68870FC75}"/>
              </a:ext>
            </a:extLst>
          </p:cNvPr>
          <p:cNvSpPr txBox="1"/>
          <p:nvPr/>
        </p:nvSpPr>
        <p:spPr>
          <a:xfrm>
            <a:off x="8641779" y="4974426"/>
            <a:ext cx="324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Challenges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C5ACED7-4EA8-4643-AD0D-7D677285EB99}"/>
              </a:ext>
            </a:extLst>
          </p:cNvPr>
          <p:cNvSpPr txBox="1"/>
          <p:nvPr/>
        </p:nvSpPr>
        <p:spPr>
          <a:xfrm>
            <a:off x="8696675" y="5482080"/>
            <a:ext cx="3140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Collinearity (D,O)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Max accuracy :50%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Model memorizing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3E3961-02EA-42D4-8679-93CC01ECBB4B}"/>
              </a:ext>
            </a:extLst>
          </p:cNvPr>
          <p:cNvCxnSpPr>
            <a:cxnSpLocks/>
          </p:cNvCxnSpPr>
          <p:nvPr/>
        </p:nvCxnSpPr>
        <p:spPr>
          <a:xfrm>
            <a:off x="8799046" y="5455745"/>
            <a:ext cx="29575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/>
      <p:bldP spid="2" grpId="0"/>
      <p:bldP spid="6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62" grpId="0"/>
      <p:bldP spid="63" grpId="0"/>
      <p:bldP spid="79" grpId="0" animBg="1"/>
      <p:bldP spid="80" grpId="0" animBg="1"/>
      <p:bldP spid="81" grpId="0" animBg="1"/>
      <p:bldP spid="95" grpId="0" animBg="1"/>
      <p:bldP spid="100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75650B-3057-495D-BDF5-59062978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314" y="-4665"/>
            <a:ext cx="1077685" cy="107768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BF6F0D-DE7E-4482-8DBD-1663A1700845}"/>
              </a:ext>
            </a:extLst>
          </p:cNvPr>
          <p:cNvCxnSpPr>
            <a:cxnSpLocks/>
          </p:cNvCxnSpPr>
          <p:nvPr/>
        </p:nvCxnSpPr>
        <p:spPr>
          <a:xfrm>
            <a:off x="502240" y="1257578"/>
            <a:ext cx="11400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15A642-CC9C-4B95-8709-D5CAE3A8331C}"/>
              </a:ext>
            </a:extLst>
          </p:cNvPr>
          <p:cNvSpPr txBox="1"/>
          <p:nvPr/>
        </p:nvSpPr>
        <p:spPr>
          <a:xfrm>
            <a:off x="502240" y="330672"/>
            <a:ext cx="1055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My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A7D81F-77CF-471C-B58F-391DF5BCF027}"/>
              </a:ext>
            </a:extLst>
          </p:cNvPr>
          <p:cNvSpPr/>
          <p:nvPr/>
        </p:nvSpPr>
        <p:spPr>
          <a:xfrm>
            <a:off x="502240" y="1803634"/>
            <a:ext cx="1753300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Con2D  (32 , relu)</a:t>
            </a:r>
          </a:p>
          <a:p>
            <a:r>
              <a:rPr lang="en-US" sz="1400" dirty="0"/>
              <a:t>MaxPooling</a:t>
            </a:r>
          </a:p>
          <a:p>
            <a:r>
              <a:rPr lang="en-US" sz="1400" dirty="0"/>
              <a:t>BatchNormalization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227083-FB96-42AF-BEEB-81AAA2498B77}"/>
              </a:ext>
            </a:extLst>
          </p:cNvPr>
          <p:cNvSpPr/>
          <p:nvPr/>
        </p:nvSpPr>
        <p:spPr>
          <a:xfrm>
            <a:off x="502240" y="2719433"/>
            <a:ext cx="1753300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Con2D  (32 , relu)</a:t>
            </a:r>
          </a:p>
          <a:p>
            <a:r>
              <a:rPr lang="en-US" sz="1400" dirty="0"/>
              <a:t>MaxPooling</a:t>
            </a:r>
          </a:p>
          <a:p>
            <a:r>
              <a:rPr lang="en-US" sz="1400" dirty="0"/>
              <a:t>BatchNormalization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E043C6-C0A5-42B5-8422-B093503FCD29}"/>
              </a:ext>
            </a:extLst>
          </p:cNvPr>
          <p:cNvSpPr/>
          <p:nvPr/>
        </p:nvSpPr>
        <p:spPr>
          <a:xfrm>
            <a:off x="502240" y="3635232"/>
            <a:ext cx="1753300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Con2D  (64 , relu)</a:t>
            </a:r>
          </a:p>
          <a:p>
            <a:r>
              <a:rPr lang="en-US" sz="1400" dirty="0"/>
              <a:t>MaxPooling</a:t>
            </a:r>
          </a:p>
          <a:p>
            <a:r>
              <a:rPr lang="en-US" sz="1400" dirty="0"/>
              <a:t>BatchNormalization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FB3FAB-4E75-43B1-972E-8E9DBCABA539}"/>
              </a:ext>
            </a:extLst>
          </p:cNvPr>
          <p:cNvSpPr/>
          <p:nvPr/>
        </p:nvSpPr>
        <p:spPr>
          <a:xfrm>
            <a:off x="502240" y="4539462"/>
            <a:ext cx="1753300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Con2D  (64 , relu)</a:t>
            </a:r>
          </a:p>
          <a:p>
            <a:r>
              <a:rPr lang="en-US" sz="1400" dirty="0"/>
              <a:t>MaxPooling</a:t>
            </a:r>
          </a:p>
          <a:p>
            <a:r>
              <a:rPr lang="en-US" sz="1400" dirty="0"/>
              <a:t>BatchNormalization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DB7F66-031E-49EA-9249-1CD57025FCC0}"/>
              </a:ext>
            </a:extLst>
          </p:cNvPr>
          <p:cNvSpPr/>
          <p:nvPr/>
        </p:nvSpPr>
        <p:spPr>
          <a:xfrm>
            <a:off x="502240" y="5460471"/>
            <a:ext cx="1753300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Con2D  (128 , relu)</a:t>
            </a:r>
          </a:p>
          <a:p>
            <a:r>
              <a:rPr lang="en-US" sz="1400" dirty="0"/>
              <a:t>MaxPooling</a:t>
            </a:r>
          </a:p>
          <a:p>
            <a:r>
              <a:rPr lang="en-US" sz="1400" dirty="0"/>
              <a:t>BatchNormalization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3973158-2CC4-4F18-ACD0-16B792BAA468}"/>
              </a:ext>
            </a:extLst>
          </p:cNvPr>
          <p:cNvSpPr/>
          <p:nvPr/>
        </p:nvSpPr>
        <p:spPr>
          <a:xfrm>
            <a:off x="2672191" y="1813421"/>
            <a:ext cx="1753300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Con2D  (128 , relu)</a:t>
            </a:r>
          </a:p>
          <a:p>
            <a:r>
              <a:rPr lang="en-US" sz="1400" dirty="0"/>
              <a:t>BatchNormalization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19E81F4-7230-4680-87A8-B5C2583DEC06}"/>
              </a:ext>
            </a:extLst>
          </p:cNvPr>
          <p:cNvSpPr/>
          <p:nvPr/>
        </p:nvSpPr>
        <p:spPr>
          <a:xfrm>
            <a:off x="2672191" y="2729220"/>
            <a:ext cx="1753300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Con2D  (256 , relu)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434FF83-A10F-4F08-A3C6-3628D47A5A07}"/>
              </a:ext>
            </a:extLst>
          </p:cNvPr>
          <p:cNvSpPr/>
          <p:nvPr/>
        </p:nvSpPr>
        <p:spPr>
          <a:xfrm>
            <a:off x="2672191" y="3633450"/>
            <a:ext cx="1753300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Con2D  (256 , relu)</a:t>
            </a:r>
          </a:p>
          <a:p>
            <a:r>
              <a:rPr lang="en-US" sz="1400" dirty="0"/>
              <a:t>MaxPooling</a:t>
            </a:r>
          </a:p>
          <a:p>
            <a:r>
              <a:rPr lang="en-US" sz="1400" dirty="0"/>
              <a:t>BatchNormalization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DE9BE55-0D1E-46EB-BFFF-49C2A8A4E0F9}"/>
              </a:ext>
            </a:extLst>
          </p:cNvPr>
          <p:cNvSpPr/>
          <p:nvPr/>
        </p:nvSpPr>
        <p:spPr>
          <a:xfrm>
            <a:off x="2672191" y="4537680"/>
            <a:ext cx="1753300" cy="729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Con2D  (512 , relu)</a:t>
            </a:r>
          </a:p>
          <a:p>
            <a:r>
              <a:rPr lang="en-US" sz="1400" dirty="0"/>
              <a:t>Dropout(0.5)</a:t>
            </a:r>
          </a:p>
          <a:p>
            <a:r>
              <a:rPr lang="en-US" sz="1400" dirty="0"/>
              <a:t>BatchNormalization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B43ABD-7892-4245-A10E-D6B5BD69BF8D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378890" y="2533476"/>
            <a:ext cx="0" cy="185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7F1A4E-BF0E-4098-A6F2-0761911C4F0C}"/>
              </a:ext>
            </a:extLst>
          </p:cNvPr>
          <p:cNvCxnSpPr/>
          <p:nvPr/>
        </p:nvCxnSpPr>
        <p:spPr>
          <a:xfrm>
            <a:off x="1366606" y="3429000"/>
            <a:ext cx="0" cy="185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3ED030-AA23-402F-8027-FAC9D5B6EB03}"/>
              </a:ext>
            </a:extLst>
          </p:cNvPr>
          <p:cNvCxnSpPr/>
          <p:nvPr/>
        </p:nvCxnSpPr>
        <p:spPr>
          <a:xfrm>
            <a:off x="1366606" y="4365074"/>
            <a:ext cx="0" cy="185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2B3C71-76CB-4FA4-A6FF-A81228AF82AA}"/>
              </a:ext>
            </a:extLst>
          </p:cNvPr>
          <p:cNvCxnSpPr/>
          <p:nvPr/>
        </p:nvCxnSpPr>
        <p:spPr>
          <a:xfrm>
            <a:off x="1354322" y="5269304"/>
            <a:ext cx="0" cy="185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E78A74-882D-4D2A-945E-AA4AD5153C71}"/>
              </a:ext>
            </a:extLst>
          </p:cNvPr>
          <p:cNvCxnSpPr/>
          <p:nvPr/>
        </p:nvCxnSpPr>
        <p:spPr>
          <a:xfrm>
            <a:off x="3544648" y="2543263"/>
            <a:ext cx="0" cy="185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D93753-6C7F-4525-A59D-95D77E314996}"/>
              </a:ext>
            </a:extLst>
          </p:cNvPr>
          <p:cNvCxnSpPr/>
          <p:nvPr/>
        </p:nvCxnSpPr>
        <p:spPr>
          <a:xfrm>
            <a:off x="3544648" y="3459062"/>
            <a:ext cx="0" cy="185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206799-BFDE-4800-A5A0-8069241C36F5}"/>
              </a:ext>
            </a:extLst>
          </p:cNvPr>
          <p:cNvCxnSpPr/>
          <p:nvPr/>
        </p:nvCxnSpPr>
        <p:spPr>
          <a:xfrm>
            <a:off x="3544648" y="4351723"/>
            <a:ext cx="0" cy="185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3757446-C7FF-4CBE-AAED-9F1641A9A83C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2255540" y="2178342"/>
            <a:ext cx="416651" cy="36470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AE7140B-2BC5-4C2C-9455-74369D850458}"/>
              </a:ext>
            </a:extLst>
          </p:cNvPr>
          <p:cNvSpPr/>
          <p:nvPr/>
        </p:nvSpPr>
        <p:spPr>
          <a:xfrm>
            <a:off x="4897185" y="1803634"/>
            <a:ext cx="1753300" cy="729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Flatten()</a:t>
            </a:r>
          </a:p>
          <a:p>
            <a:r>
              <a:rPr lang="en-US" sz="1400" dirty="0"/>
              <a:t>Dense(1024)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70BFF08-AE13-4123-AA6F-FC641C7D71A8}"/>
              </a:ext>
            </a:extLst>
          </p:cNvPr>
          <p:cNvSpPr/>
          <p:nvPr/>
        </p:nvSpPr>
        <p:spPr>
          <a:xfrm>
            <a:off x="4897185" y="2702654"/>
            <a:ext cx="1753300" cy="729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Dropout(0.5)</a:t>
            </a:r>
          </a:p>
          <a:p>
            <a:r>
              <a:rPr lang="en-US" sz="1400" dirty="0"/>
              <a:t>Dense(1024)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94B7BFE-EBD5-46C6-A47C-4AE2757A87A5}"/>
              </a:ext>
            </a:extLst>
          </p:cNvPr>
          <p:cNvSpPr/>
          <p:nvPr/>
        </p:nvSpPr>
        <p:spPr>
          <a:xfrm>
            <a:off x="4897185" y="3601675"/>
            <a:ext cx="1753300" cy="729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Dense(2, softmax)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BC7891F-609E-4AB4-A829-C0CB9E7CB45C}"/>
              </a:ext>
            </a:extLst>
          </p:cNvPr>
          <p:cNvCxnSpPr>
            <a:cxnSpLocks/>
          </p:cNvCxnSpPr>
          <p:nvPr/>
        </p:nvCxnSpPr>
        <p:spPr>
          <a:xfrm flipV="1">
            <a:off x="4424983" y="2168555"/>
            <a:ext cx="471694" cy="2734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63CC4-39AF-41E8-B009-1E22CEE59214}"/>
              </a:ext>
            </a:extLst>
          </p:cNvPr>
          <p:cNvCxnSpPr/>
          <p:nvPr/>
        </p:nvCxnSpPr>
        <p:spPr>
          <a:xfrm>
            <a:off x="5773835" y="2535503"/>
            <a:ext cx="0" cy="185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1DFCD8-8CEC-424C-94C3-A5F38D4C6659}"/>
              </a:ext>
            </a:extLst>
          </p:cNvPr>
          <p:cNvCxnSpPr/>
          <p:nvPr/>
        </p:nvCxnSpPr>
        <p:spPr>
          <a:xfrm>
            <a:off x="5773835" y="3415718"/>
            <a:ext cx="0" cy="185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69A18C7-65ED-4098-BB93-E81B338ADD8A}"/>
              </a:ext>
            </a:extLst>
          </p:cNvPr>
          <p:cNvSpPr/>
          <p:nvPr/>
        </p:nvSpPr>
        <p:spPr>
          <a:xfrm>
            <a:off x="5886275" y="4834097"/>
            <a:ext cx="885712" cy="7786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Normal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(N)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44EF12-0AFA-414C-91AE-43F9D8A738EA}"/>
              </a:ext>
            </a:extLst>
          </p:cNvPr>
          <p:cNvSpPr/>
          <p:nvPr/>
        </p:nvSpPr>
        <p:spPr>
          <a:xfrm>
            <a:off x="4897185" y="4834097"/>
            <a:ext cx="885712" cy="7786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Diabetic</a:t>
            </a:r>
          </a:p>
          <a:p>
            <a:pPr algn="ctr"/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</a:rPr>
              <a:t>(D)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EF2BE53-A5B1-435C-BF50-1A78415106E0}"/>
              </a:ext>
            </a:extLst>
          </p:cNvPr>
          <p:cNvCxnSpPr>
            <a:cxnSpLocks/>
          </p:cNvCxnSpPr>
          <p:nvPr/>
        </p:nvCxnSpPr>
        <p:spPr>
          <a:xfrm flipH="1">
            <a:off x="5340631" y="4331517"/>
            <a:ext cx="429012" cy="50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C3CD6A-9C95-4A69-ACCF-62FA6B745662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5773835" y="4331517"/>
            <a:ext cx="555296" cy="50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7AA47897-42F0-413C-9232-5BF074EAB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039" y="1550345"/>
            <a:ext cx="4685840" cy="33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1487425-156D-4085-B38B-BC30843331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68" t="47727" r="60681" b="39256"/>
          <a:stretch/>
        </p:blipFill>
        <p:spPr>
          <a:xfrm>
            <a:off x="7735405" y="5030787"/>
            <a:ext cx="4014859" cy="115952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8599066-02EB-400C-B778-8D4A39BAEABA}"/>
              </a:ext>
            </a:extLst>
          </p:cNvPr>
          <p:cNvSpPr txBox="1"/>
          <p:nvPr/>
        </p:nvSpPr>
        <p:spPr>
          <a:xfrm>
            <a:off x="7735405" y="6219551"/>
            <a:ext cx="223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54.71% Accuracy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92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2" grpId="0" animBg="1"/>
      <p:bldP spid="43" grpId="0" animBg="1"/>
      <p:bldP spid="44" grpId="0" animBg="1"/>
      <p:bldP spid="51" grpId="0" animBg="1"/>
      <p:bldP spid="52" grpId="0" animBg="1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75650B-3057-495D-BDF5-59062978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314" y="-4665"/>
            <a:ext cx="1077685" cy="107768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BF6F0D-DE7E-4482-8DBD-1663A1700845}"/>
              </a:ext>
            </a:extLst>
          </p:cNvPr>
          <p:cNvCxnSpPr>
            <a:cxnSpLocks/>
          </p:cNvCxnSpPr>
          <p:nvPr/>
        </p:nvCxnSpPr>
        <p:spPr>
          <a:xfrm>
            <a:off x="502240" y="1257578"/>
            <a:ext cx="11400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15A642-CC9C-4B95-8709-D5CAE3A8331C}"/>
              </a:ext>
            </a:extLst>
          </p:cNvPr>
          <p:cNvSpPr txBox="1"/>
          <p:nvPr/>
        </p:nvSpPr>
        <p:spPr>
          <a:xfrm>
            <a:off x="502240" y="330672"/>
            <a:ext cx="10552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Capstone Journey</a:t>
            </a:r>
          </a:p>
        </p:txBody>
      </p:sp>
      <p:pic>
        <p:nvPicPr>
          <p:cNvPr id="3074" name="Picture 2" descr="Accurate Icon #39020 - Free Icons Library">
            <a:extLst>
              <a:ext uri="{FF2B5EF4-FFF2-40B4-BE49-F238E27FC236}">
                <a16:creationId xmlns:a16="http://schemas.microsoft.com/office/drawing/2014/main" id="{B73367B1-63F2-4B9C-A558-DDF77626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8" y="2427143"/>
            <a:ext cx="2019294" cy="201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66B17-824C-4AF4-BB4F-CB6290F00C23}"/>
              </a:ext>
            </a:extLst>
          </p:cNvPr>
          <p:cNvSpPr txBox="1"/>
          <p:nvPr/>
        </p:nvSpPr>
        <p:spPr>
          <a:xfrm>
            <a:off x="502240" y="4922298"/>
            <a:ext cx="272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79024-48DF-484B-A557-31011A6662EF}"/>
              </a:ext>
            </a:extLst>
          </p:cNvPr>
          <p:cNvSpPr txBox="1"/>
          <p:nvPr/>
        </p:nvSpPr>
        <p:spPr>
          <a:xfrm>
            <a:off x="502240" y="5429952"/>
            <a:ext cx="293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30%       54%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80% Improvement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Res: (1400,1400,3)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315B98-490B-4CA2-9454-80665E59CF43}"/>
              </a:ext>
            </a:extLst>
          </p:cNvPr>
          <p:cNvCxnSpPr>
            <a:cxnSpLocks/>
          </p:cNvCxnSpPr>
          <p:nvPr/>
        </p:nvCxnSpPr>
        <p:spPr>
          <a:xfrm>
            <a:off x="604612" y="5403617"/>
            <a:ext cx="26237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E7A273-CC04-4E04-8618-3591DB0791A0}"/>
              </a:ext>
            </a:extLst>
          </p:cNvPr>
          <p:cNvCxnSpPr>
            <a:cxnSpLocks/>
          </p:cNvCxnSpPr>
          <p:nvPr/>
        </p:nvCxnSpPr>
        <p:spPr>
          <a:xfrm>
            <a:off x="1554252" y="5618475"/>
            <a:ext cx="33555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5DDE46-C3B5-4B92-B81C-A396EB48F194}"/>
              </a:ext>
            </a:extLst>
          </p:cNvPr>
          <p:cNvSpPr/>
          <p:nvPr/>
        </p:nvSpPr>
        <p:spPr>
          <a:xfrm>
            <a:off x="3327411" y="3231924"/>
            <a:ext cx="881807" cy="7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Understanding Image Resolution for Large Trade Show Graphics ...">
            <a:extLst>
              <a:ext uri="{FF2B5EF4-FFF2-40B4-BE49-F238E27FC236}">
                <a16:creationId xmlns:a16="http://schemas.microsoft.com/office/drawing/2014/main" id="{240AD699-54AB-4393-B88E-24A0F6C5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812813"/>
            <a:ext cx="2857500" cy="160020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965256-6E45-4602-B336-89EF96BE2D11}"/>
              </a:ext>
            </a:extLst>
          </p:cNvPr>
          <p:cNvSpPr txBox="1"/>
          <p:nvPr/>
        </p:nvSpPr>
        <p:spPr>
          <a:xfrm>
            <a:off x="4667250" y="492229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Technical Skills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BCDE12-1696-4020-BBB1-B277D3FBC2B2}"/>
              </a:ext>
            </a:extLst>
          </p:cNvPr>
          <p:cNvSpPr txBox="1"/>
          <p:nvPr/>
        </p:nvSpPr>
        <p:spPr>
          <a:xfrm>
            <a:off x="4667250" y="5429952"/>
            <a:ext cx="3067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Run &gt; 200 Epochs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Tried different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Read scientific papers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83646F-E00D-45D3-9D79-B8FE6FBBD394}"/>
              </a:ext>
            </a:extLst>
          </p:cNvPr>
          <p:cNvCxnSpPr>
            <a:cxnSpLocks/>
          </p:cNvCxnSpPr>
          <p:nvPr/>
        </p:nvCxnSpPr>
        <p:spPr>
          <a:xfrm>
            <a:off x="4769622" y="5403617"/>
            <a:ext cx="275512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73AC86-0A3C-4872-93ED-E5F87DB93666}"/>
              </a:ext>
            </a:extLst>
          </p:cNvPr>
          <p:cNvSpPr/>
          <p:nvPr/>
        </p:nvSpPr>
        <p:spPr>
          <a:xfrm>
            <a:off x="7979991" y="3231924"/>
            <a:ext cx="881807" cy="7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531942-EC57-4220-9C0D-F6CAA8D2AF4E}"/>
              </a:ext>
            </a:extLst>
          </p:cNvPr>
          <p:cNvSpPr txBox="1"/>
          <p:nvPr/>
        </p:nvSpPr>
        <p:spPr>
          <a:xfrm>
            <a:off x="8835052" y="489596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Next Steps!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D1D721-434C-4396-981D-C4F88A917F03}"/>
              </a:ext>
            </a:extLst>
          </p:cNvPr>
          <p:cNvSpPr txBox="1"/>
          <p:nvPr/>
        </p:nvSpPr>
        <p:spPr>
          <a:xfrm>
            <a:off x="8835052" y="5403617"/>
            <a:ext cx="3067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Already connected with filed experts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Improve my model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BC6039-CBEA-4511-B7EF-07471D596D76}"/>
              </a:ext>
            </a:extLst>
          </p:cNvPr>
          <p:cNvCxnSpPr>
            <a:cxnSpLocks/>
          </p:cNvCxnSpPr>
          <p:nvPr/>
        </p:nvCxnSpPr>
        <p:spPr>
          <a:xfrm>
            <a:off x="8937424" y="5377282"/>
            <a:ext cx="275512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874 Next Step Stock Illustrations, Clip art, Cartoons &amp; Icons">
            <a:extLst>
              <a:ext uri="{FF2B5EF4-FFF2-40B4-BE49-F238E27FC236}">
                <a16:creationId xmlns:a16="http://schemas.microsoft.com/office/drawing/2014/main" id="{7217C30B-DC80-4D6B-B563-705D7A4F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98" y="20647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Accurate Icon #39020 - Free Icons Library">
            <a:extLst>
              <a:ext uri="{FF2B5EF4-FFF2-40B4-BE49-F238E27FC236}">
                <a16:creationId xmlns:a16="http://schemas.microsoft.com/office/drawing/2014/main" id="{17335837-48D0-49BB-9D41-B8E5897F0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76" y="2427143"/>
            <a:ext cx="2019294" cy="201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734EF0-1C36-4A6B-929A-3B5F2D1E4DEE}"/>
              </a:ext>
            </a:extLst>
          </p:cNvPr>
          <p:cNvSpPr txBox="1"/>
          <p:nvPr/>
        </p:nvSpPr>
        <p:spPr>
          <a:xfrm>
            <a:off x="499448" y="4922298"/>
            <a:ext cx="272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8A863-6F49-40FD-9BF1-6A514C2DD16D}"/>
              </a:ext>
            </a:extLst>
          </p:cNvPr>
          <p:cNvSpPr txBox="1"/>
          <p:nvPr/>
        </p:nvSpPr>
        <p:spPr>
          <a:xfrm>
            <a:off x="499448" y="5429952"/>
            <a:ext cx="293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ctr">
              <a:defRPr sz="14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30%       54%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80% Improvement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Res: (1400,1400,3)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C27A0-BA4A-42F7-A4E5-9937915694CF}"/>
              </a:ext>
            </a:extLst>
          </p:cNvPr>
          <p:cNvCxnSpPr>
            <a:cxnSpLocks/>
          </p:cNvCxnSpPr>
          <p:nvPr/>
        </p:nvCxnSpPr>
        <p:spPr>
          <a:xfrm>
            <a:off x="601820" y="5403617"/>
            <a:ext cx="26237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7EB1CF-EF4F-43D1-8173-B41C175EFF5A}"/>
              </a:ext>
            </a:extLst>
          </p:cNvPr>
          <p:cNvCxnSpPr>
            <a:cxnSpLocks/>
          </p:cNvCxnSpPr>
          <p:nvPr/>
        </p:nvCxnSpPr>
        <p:spPr>
          <a:xfrm>
            <a:off x="1551460" y="5618475"/>
            <a:ext cx="33555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2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nimBg="1"/>
      <p:bldP spid="16" grpId="0"/>
      <p:bldP spid="17" grpId="0"/>
      <p:bldP spid="21" grpId="0" animBg="1"/>
      <p:bldP spid="22" grpId="0"/>
      <p:bldP spid="23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8116E7-5DDA-42EE-8CDB-10A55C65E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0766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75650B-3057-495D-BDF5-590629787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314" y="-4665"/>
            <a:ext cx="1077685" cy="10776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B41FBB-E784-4086-BEEA-230853CEC600}"/>
              </a:ext>
            </a:extLst>
          </p:cNvPr>
          <p:cNvSpPr txBox="1"/>
          <p:nvPr/>
        </p:nvSpPr>
        <p:spPr>
          <a:xfrm>
            <a:off x="0" y="6611779"/>
            <a:ext cx="2186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https://unsplash.com/s/photos/eyes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092BF8-2B71-4A68-8807-4B63733721F6}"/>
              </a:ext>
            </a:extLst>
          </p:cNvPr>
          <p:cNvSpPr/>
          <p:nvPr/>
        </p:nvSpPr>
        <p:spPr>
          <a:xfrm>
            <a:off x="7915309" y="4211122"/>
            <a:ext cx="3737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  <a:p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Q &amp; A 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6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323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Farhad Raoufi</dc:creator>
  <cp:lastModifiedBy>Farhad Raoufi</cp:lastModifiedBy>
  <cp:revision>72</cp:revision>
  <dcterms:created xsi:type="dcterms:W3CDTF">2020-06-08T03:56:49Z</dcterms:created>
  <dcterms:modified xsi:type="dcterms:W3CDTF">2020-06-22T18:53:54Z</dcterms:modified>
</cp:coreProperties>
</file>