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ossible root-cause of the complain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245363">
              <a:defRPr sz="7140">
                <a:solidFill>
                  <a:schemeClr val="accent5">
                    <a:hueOff val="-234537"/>
                    <a:satOff val="-1108"/>
                    <a:lumOff val="-14796"/>
                  </a:schemeClr>
                </a:solidFill>
              </a:defRPr>
            </a:lvl1pPr>
          </a:lstStyle>
          <a:p>
            <a:pPr/>
            <a:r>
              <a:t>Possible root-cause of the complaint</a:t>
            </a:r>
          </a:p>
        </p:txBody>
      </p:sp>
      <p:sp>
        <p:nvSpPr>
          <p:cNvPr id="167" name="Farhad shadmand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262910"/>
                    <a:satOff val="3867"/>
                    <a:lumOff val="-18039"/>
                  </a:schemeClr>
                </a:solidFill>
              </a:defRPr>
            </a:lvl1pPr>
          </a:lstStyle>
          <a:p>
            <a:pPr/>
            <a:r>
              <a:t>Farhad shadmand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Picture1.png" descr="Picture1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7989" t="37346" r="7989" b="1431"/>
          <a:stretch>
            <a:fillRect/>
          </a:stretch>
        </p:blipFill>
        <p:spPr>
          <a:xfrm>
            <a:off x="7540" y="27436"/>
            <a:ext cx="12989723" cy="7527627"/>
          </a:xfrm>
          <a:prstGeom prst="rect">
            <a:avLst/>
          </a:prstGeom>
        </p:spPr>
      </p:pic>
      <p:sp>
        <p:nvSpPr>
          <p:cNvPr id="219" name="Line"/>
          <p:cNvSpPr/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0" name="similar Consumer complaint narrative colum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27152">
              <a:defRPr sz="9520">
                <a:solidFill>
                  <a:schemeClr val="accent5">
                    <a:hueOff val="-234537"/>
                    <a:satOff val="-1108"/>
                    <a:lumOff val="-14796"/>
                  </a:schemeClr>
                </a:solidFill>
              </a:defRPr>
            </a:lvl1pPr>
          </a:lstStyle>
          <a:p>
            <a:pPr/>
            <a:r>
              <a:t>similar Consumer complaint narrative column </a:t>
            </a:r>
          </a:p>
        </p:txBody>
      </p:sp>
      <p:sp>
        <p:nvSpPr>
          <p:cNvPr id="221" name="check a mount of negative costumers’ massage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262910"/>
                    <a:satOff val="3867"/>
                    <a:lumOff val="-18039"/>
                  </a:schemeClr>
                </a:solidFill>
              </a:defRPr>
            </a:lvl1pPr>
          </a:lstStyle>
          <a:p>
            <a:pPr/>
            <a:r>
              <a:t>check a mount of negative costumers’ massages </a:t>
            </a:r>
          </a:p>
        </p:txBody>
      </p:sp>
      <p:pic>
        <p:nvPicPr>
          <p:cNvPr id="222" name="Picture1.png" descr="Picture1.png"/>
          <p:cNvPicPr>
            <a:picLocks noChangeAspect="0"/>
          </p:cNvPicPr>
          <p:nvPr/>
        </p:nvPicPr>
        <p:blipFill>
          <a:blip r:embed="rId2">
            <a:extLst/>
          </a:blip>
          <a:srcRect l="11337" t="78615" r="4775" b="4686"/>
          <a:stretch>
            <a:fillRect/>
          </a:stretch>
        </p:blipFill>
        <p:spPr>
          <a:xfrm>
            <a:off x="17771" y="7547516"/>
            <a:ext cx="12969258" cy="21308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onsumer complaint narrative colum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Consumer complaint narrative column </a:t>
            </a:r>
          </a:p>
        </p:txBody>
      </p:sp>
      <p:sp>
        <p:nvSpPr>
          <p:cNvPr id="225" name="Words distribution of ro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Words distribution of rows</a:t>
            </a:r>
          </a:p>
        </p:txBody>
      </p:sp>
      <p:grpSp>
        <p:nvGrpSpPr>
          <p:cNvPr id="228" name="Screenshot 2019-02-08 at 18.31.10.png"/>
          <p:cNvGrpSpPr/>
          <p:nvPr/>
        </p:nvGrpSpPr>
        <p:grpSpPr>
          <a:xfrm>
            <a:off x="565150" y="2871846"/>
            <a:ext cx="10858500" cy="5308601"/>
            <a:chOff x="0" y="0"/>
            <a:chExt cx="10858500" cy="5308600"/>
          </a:xfrm>
        </p:grpSpPr>
        <p:pic>
          <p:nvPicPr>
            <p:cNvPr id="227" name="Screenshot 2019-02-08 at 18.31.10.png" descr="Screenshot 2019-02-08 at 18.31.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9700" y="165100"/>
              <a:ext cx="10579100" cy="49784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26" name="Screenshot 2019-02-08 at 18.31.10.png" descr="Screenshot 2019-02-08 at 18.31.10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0858500" cy="53086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onsumer complaint narrative colum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Consumer complaint narrative column </a:t>
            </a:r>
          </a:p>
        </p:txBody>
      </p:sp>
      <p:sp>
        <p:nvSpPr>
          <p:cNvPr id="231" name="Fervency distribution  after clean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Fervency distribution  after clean text</a:t>
            </a:r>
          </a:p>
        </p:txBody>
      </p:sp>
      <p:grpSp>
        <p:nvGrpSpPr>
          <p:cNvPr id="234" name="Screenshot 2019-02-08 at 18.32.30.png"/>
          <p:cNvGrpSpPr/>
          <p:nvPr/>
        </p:nvGrpSpPr>
        <p:grpSpPr>
          <a:xfrm>
            <a:off x="-32537" y="2359763"/>
            <a:ext cx="13070042" cy="6888272"/>
            <a:chOff x="0" y="0"/>
            <a:chExt cx="13070040" cy="6888271"/>
          </a:xfrm>
        </p:grpSpPr>
        <p:pic>
          <p:nvPicPr>
            <p:cNvPr id="233" name="Screenshot 2019-02-08 at 18.32.30.png" descr="Screenshot 2019-02-08 at 18.32.30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093" t="4470" r="4986" b="0"/>
            <a:stretch>
              <a:fillRect/>
            </a:stretch>
          </p:blipFill>
          <p:spPr>
            <a:xfrm>
              <a:off x="139700" y="165099"/>
              <a:ext cx="12790641" cy="655807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32" name="Screenshot 2019-02-08 at 18.32.30.png" descr="Screenshot 2019-02-08 at 18.32.30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13070042" cy="688827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onsumer complaint narrative colum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Consumer complaint narrative column </a:t>
            </a:r>
          </a:p>
        </p:txBody>
      </p:sp>
      <p:sp>
        <p:nvSpPr>
          <p:cNvPr id="237" name="modified proc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>
                <a:solidFill>
                  <a:schemeClr val="accent5">
                    <a:hueOff val="-234537"/>
                    <a:satOff val="-1108"/>
                    <a:lumOff val="-14796"/>
                  </a:schemeClr>
                </a:solidFill>
              </a:defRPr>
            </a:lvl1pPr>
          </a:lstStyle>
          <a:p>
            <a:pPr/>
            <a:r>
              <a:t>modified process</a:t>
            </a:r>
          </a:p>
        </p:txBody>
      </p:sp>
      <p:sp>
        <p:nvSpPr>
          <p:cNvPr id="238" name="Remove stop words,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Remove stop words,</a:t>
            </a:r>
          </a:p>
          <a:p>
            <a:pPr/>
            <a:r>
              <a:t>Replace number instead of  xxx xxx </a:t>
            </a:r>
          </a:p>
          <a:p>
            <a:pPr/>
            <a:r>
              <a:t>check spell of words,</a:t>
            </a:r>
          </a:p>
          <a:p>
            <a:pPr/>
            <a:r>
              <a:t>Repetitious words from every rows. </a:t>
            </a:r>
          </a:p>
        </p:txBody>
      </p:sp>
      <p:pic>
        <p:nvPicPr>
          <p:cNvPr id="239" name="Screenshot 2019-02-08 at 18.34.06.png" descr="Screenshot 2019-02-08 at 18.34.06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64362" y="1666676"/>
            <a:ext cx="5807109" cy="752502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onsumer complaint narrative colum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Consumer complaint narrative column </a:t>
            </a:r>
          </a:p>
        </p:txBody>
      </p:sp>
      <p:sp>
        <p:nvSpPr>
          <p:cNvPr id="242" name="similar Consum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spcBef>
                <a:spcPts val="0"/>
              </a:spcBef>
              <a:defRPr sz="6800">
                <a:solidFill>
                  <a:schemeClr val="accent5">
                    <a:hueOff val="-234537"/>
                    <a:satOff val="-1108"/>
                    <a:lumOff val="-14796"/>
                  </a:schemeClr>
                </a:solidFill>
              </a:defRPr>
            </a:lvl1pPr>
          </a:lstStyle>
          <a:p>
            <a:pPr/>
            <a:r>
              <a:t>similar Consumer</a:t>
            </a:r>
          </a:p>
        </p:txBody>
      </p:sp>
      <p:sp>
        <p:nvSpPr>
          <p:cNvPr id="243" name="not-good =1 , bad=2, so bad=3"/>
          <p:cNvSpPr txBox="1"/>
          <p:nvPr>
            <p:ph type="body" sz="quarter" idx="1"/>
          </p:nvPr>
        </p:nvSpPr>
        <p:spPr>
          <a:xfrm>
            <a:off x="406400" y="2743200"/>
            <a:ext cx="12192000" cy="848352"/>
          </a:xfrm>
          <a:prstGeom prst="rect">
            <a:avLst/>
          </a:prstGeom>
        </p:spPr>
        <p:txBody>
          <a:bodyPr/>
          <a:lstStyle/>
          <a:p>
            <a:pPr/>
            <a:r>
              <a:t>not-good =1 , bad=2, so bad=3 </a:t>
            </a:r>
          </a:p>
        </p:txBody>
      </p:sp>
      <p:grpSp>
        <p:nvGrpSpPr>
          <p:cNvPr id="246" name="Screenshot 2019-02-09 at 08.34.05.png"/>
          <p:cNvGrpSpPr/>
          <p:nvPr/>
        </p:nvGrpSpPr>
        <p:grpSpPr>
          <a:xfrm>
            <a:off x="133865" y="3577049"/>
            <a:ext cx="12737070" cy="5248477"/>
            <a:chOff x="0" y="0"/>
            <a:chExt cx="12737069" cy="5248476"/>
          </a:xfrm>
        </p:grpSpPr>
        <p:pic>
          <p:nvPicPr>
            <p:cNvPr id="245" name="Screenshot 2019-02-09 at 08.34.05.png" descr="Screenshot 2019-02-09 at 08.34.05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9700" y="165100"/>
              <a:ext cx="12457670" cy="491827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44" name="Screenshot 2019-02-09 at 08.34.05.png" descr="Screenshot 2019-02-09 at 08.34.05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737070" cy="524847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onsumer complaint narrative colum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Consumer complaint narrative column </a:t>
            </a:r>
          </a:p>
        </p:txBody>
      </p:sp>
      <p:sp>
        <p:nvSpPr>
          <p:cNvPr id="249" name="latent Dirichlet allocation (LDA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>
                <a:solidFill>
                  <a:schemeClr val="accent5">
                    <a:hueOff val="-234537"/>
                    <a:satOff val="-1108"/>
                    <a:lumOff val="-14796"/>
                  </a:schemeClr>
                </a:solidFill>
              </a:defRPr>
            </a:lvl1pPr>
          </a:lstStyle>
          <a:p>
            <a:pPr/>
            <a:r>
              <a:t>latent Dirichlet allocation (LDA)</a:t>
            </a:r>
          </a:p>
        </p:txBody>
      </p:sp>
      <p:grpSp>
        <p:nvGrpSpPr>
          <p:cNvPr id="252" name="Screenshot 2019-02-09 at 08.49.50.png"/>
          <p:cNvGrpSpPr/>
          <p:nvPr/>
        </p:nvGrpSpPr>
        <p:grpSpPr>
          <a:xfrm>
            <a:off x="374981" y="2429573"/>
            <a:ext cx="12254838" cy="6308611"/>
            <a:chOff x="0" y="0"/>
            <a:chExt cx="12254836" cy="6308610"/>
          </a:xfrm>
        </p:grpSpPr>
        <p:pic>
          <p:nvPicPr>
            <p:cNvPr id="251" name="Screenshot 2019-02-09 at 08.49.50.png" descr="Screenshot 2019-02-09 at 08.49.50.png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9700" y="165100"/>
              <a:ext cx="11975437" cy="597841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50" name="Screenshot 2019-02-09 at 08.49.50.png" descr="Screenshot 2019-02-09 at 08.49.50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254837" cy="6308611"/>
            </a:xfrm>
            <a:prstGeom prst="rect">
              <a:avLst/>
            </a:prstGeom>
            <a:effectLst/>
          </p:spPr>
        </p:pic>
      </p:grpSp>
      <p:sp>
        <p:nvSpPr>
          <p:cNvPr id="253" name="go to lda_for_Consumer_complaint_narrative.html file"/>
          <p:cNvSpPr txBox="1"/>
          <p:nvPr/>
        </p:nvSpPr>
        <p:spPr>
          <a:xfrm>
            <a:off x="406400" y="8907157"/>
            <a:ext cx="121920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spcBef>
                <a:spcPts val="2800"/>
              </a:spcBef>
              <a:defRPr b="1" sz="3400">
                <a:solidFill>
                  <a:schemeClr val="accent1">
                    <a:hueOff val="262910"/>
                    <a:satOff val="3867"/>
                    <a:lumOff val="-18039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go to lda_for_Consumer_complaint_narrative.html file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8280" t="0" r="28280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70" name="Product, sub_product, issue…"/>
          <p:cNvSpPr txBox="1"/>
          <p:nvPr>
            <p:ph type="title"/>
          </p:nvPr>
        </p:nvSpPr>
        <p:spPr>
          <a:xfrm>
            <a:off x="5732850" y="6438900"/>
            <a:ext cx="6865550" cy="2692400"/>
          </a:xfrm>
          <a:prstGeom prst="rect">
            <a:avLst/>
          </a:prstGeom>
        </p:spPr>
        <p:txBody>
          <a:bodyPr/>
          <a:lstStyle/>
          <a:p>
            <a:pPr defTabSz="251206">
              <a:defRPr sz="6364">
                <a:solidFill>
                  <a:schemeClr val="accent5">
                    <a:hueOff val="-234537"/>
                    <a:satOff val="-1108"/>
                    <a:lumOff val="-14796"/>
                  </a:schemeClr>
                </a:solidFill>
              </a:defRPr>
            </a:pPr>
            <a:r>
              <a:t>Product, sub_product, issue </a:t>
            </a:r>
          </a:p>
          <a:p>
            <a:pPr defTabSz="251206">
              <a:defRPr sz="6364">
                <a:solidFill>
                  <a:schemeClr val="accent5">
                    <a:hueOff val="-234537"/>
                    <a:satOff val="-1108"/>
                    <a:lumOff val="-14796"/>
                  </a:schemeClr>
                </a:solidFill>
              </a:defRPr>
            </a:pPr>
            <a:r>
              <a:t>and sub_issue columns</a:t>
            </a:r>
          </a:p>
        </p:txBody>
      </p:sp>
      <p:sp>
        <p:nvSpPr>
          <p:cNvPr id="171" name="find root and class"/>
          <p:cNvSpPr txBox="1"/>
          <p:nvPr>
            <p:ph type="body" sz="quarter" idx="1"/>
          </p:nvPr>
        </p:nvSpPr>
        <p:spPr>
          <a:xfrm>
            <a:off x="5892800" y="3975100"/>
            <a:ext cx="6705600" cy="1803400"/>
          </a:xfrm>
          <a:prstGeom prst="rect">
            <a:avLst/>
          </a:prstGeom>
        </p:spPr>
        <p:txBody>
          <a:bodyPr/>
          <a:lstStyle/>
          <a:p>
            <a:pPr/>
            <a:r>
              <a:t>find root and class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roduct, sub_product, issue and sub_issue column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Product, sub_product, issue and sub_issue columns</a:t>
            </a:r>
          </a:p>
        </p:txBody>
      </p:sp>
      <p:sp>
        <p:nvSpPr>
          <p:cNvPr id="174" name="Frequency distribution 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>
                <a:solidFill>
                  <a:schemeClr val="accent5">
                    <a:hueOff val="-234537"/>
                    <a:satOff val="-1108"/>
                    <a:lumOff val="-14796"/>
                  </a:schemeClr>
                </a:solidFill>
              </a:defRPr>
            </a:lvl1pPr>
          </a:lstStyle>
          <a:p>
            <a:pPr/>
            <a:r>
              <a:t>Frequency distribution :</a:t>
            </a:r>
          </a:p>
        </p:txBody>
      </p:sp>
      <p:grpSp>
        <p:nvGrpSpPr>
          <p:cNvPr id="177" name="Screenshot 2019-02-08 at 17.59.19.png"/>
          <p:cNvGrpSpPr/>
          <p:nvPr/>
        </p:nvGrpSpPr>
        <p:grpSpPr>
          <a:xfrm>
            <a:off x="302437" y="2445758"/>
            <a:ext cx="12399926" cy="6716284"/>
            <a:chOff x="0" y="0"/>
            <a:chExt cx="12399925" cy="6716283"/>
          </a:xfrm>
        </p:grpSpPr>
        <p:pic>
          <p:nvPicPr>
            <p:cNvPr id="176" name="Screenshot 2019-02-08 at 17.59.19.png" descr="Screenshot 2019-02-08 at 17.59.19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9700" y="165100"/>
              <a:ext cx="12120526" cy="638608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75" name="Screenshot 2019-02-08 at 17.59.19.png" descr="Screenshot 2019-02-08 at 17.59.19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399926" cy="6716284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roduct, sub_product, issue and sub_issue column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Product, sub_product, issue and sub_issue columns</a:t>
            </a:r>
          </a:p>
        </p:txBody>
      </p:sp>
      <p:sp>
        <p:nvSpPr>
          <p:cNvPr id="180" name="modified proc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>
                <a:solidFill>
                  <a:schemeClr val="accent5">
                    <a:hueOff val="-234537"/>
                    <a:satOff val="-1108"/>
                    <a:lumOff val="-14796"/>
                  </a:schemeClr>
                </a:solidFill>
              </a:defRPr>
            </a:lvl1pPr>
          </a:lstStyle>
          <a:p>
            <a:pPr/>
            <a:r>
              <a:t>modified process</a:t>
            </a:r>
          </a:p>
        </p:txBody>
      </p:sp>
      <p:sp>
        <p:nvSpPr>
          <p:cNvPr id="181" name="1. Remove stop_words,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Remove stop_words,</a:t>
            </a:r>
          </a:p>
          <a:p>
            <a:pPr/>
            <a:r>
              <a:t>2. Add Product column to Nan Sub_product column, </a:t>
            </a:r>
          </a:p>
          <a:p>
            <a:pPr/>
            <a:r>
              <a:t>2. Add Issue column to Nan Sub_Issue column, </a:t>
            </a:r>
          </a:p>
        </p:txBody>
      </p:sp>
      <p:pic>
        <p:nvPicPr>
          <p:cNvPr id="182" name="Screenshot 2019-02-08 at 18.02.17.png" descr="Screenshot 2019-02-08 at 18.02.17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77699" y="1722880"/>
            <a:ext cx="6572798" cy="753954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used  Function to display num_topics - LDA graph using c_v coherence"/>
          <p:cNvSpPr txBox="1"/>
          <p:nvPr>
            <p:ph type="body" idx="13"/>
          </p:nvPr>
        </p:nvSpPr>
        <p:spPr>
          <a:xfrm>
            <a:off x="406400" y="264442"/>
            <a:ext cx="11176000" cy="741681"/>
          </a:xfrm>
          <a:prstGeom prst="rect">
            <a:avLst/>
          </a:prstGeom>
        </p:spPr>
        <p:txBody>
          <a:bodyPr/>
          <a:lstStyle/>
          <a:p>
            <a:pPr/>
            <a:r>
              <a:t>used  Function to display num_topics - LDA graph using c_v coherence</a:t>
            </a:r>
          </a:p>
        </p:txBody>
      </p:sp>
      <p:sp>
        <p:nvSpPr>
          <p:cNvPr id="185" name="Use coherence  for latent Dirichlet allocation (LDA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>
                <a:solidFill>
                  <a:schemeClr val="accent5">
                    <a:hueOff val="-234537"/>
                    <a:satOff val="-1108"/>
                    <a:lumOff val="-14796"/>
                  </a:schemeClr>
                </a:solidFill>
              </a:defRPr>
            </a:lvl1pPr>
          </a:lstStyle>
          <a:p>
            <a:pPr/>
            <a:r>
              <a:t>Use coherence  for latent Dirichlet allocation (LDA)</a:t>
            </a:r>
          </a:p>
        </p:txBody>
      </p:sp>
      <p:grpSp>
        <p:nvGrpSpPr>
          <p:cNvPr id="188" name="Screenshot 2019-02-08 at 18.09.31.png"/>
          <p:cNvGrpSpPr/>
          <p:nvPr/>
        </p:nvGrpSpPr>
        <p:grpSpPr>
          <a:xfrm>
            <a:off x="281872" y="2626077"/>
            <a:ext cx="6652317" cy="4402580"/>
            <a:chOff x="0" y="0"/>
            <a:chExt cx="6652315" cy="4402578"/>
          </a:xfrm>
        </p:grpSpPr>
        <p:pic>
          <p:nvPicPr>
            <p:cNvPr id="187" name="Screenshot 2019-02-08 at 18.09.31.png" descr="Screenshot 2019-02-08 at 18.09.31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9700" y="165100"/>
              <a:ext cx="6372916" cy="407237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86" name="Screenshot 2019-02-08 at 18.09.31.png" descr="Screenshot 2019-02-08 at 18.09.31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652316" cy="4402579"/>
            </a:xfrm>
            <a:prstGeom prst="rect">
              <a:avLst/>
            </a:prstGeom>
            <a:effectLst/>
          </p:spPr>
        </p:pic>
      </p:grpSp>
      <p:grpSp>
        <p:nvGrpSpPr>
          <p:cNvPr id="191" name="Screenshot 2019-02-08 at 18.10.09.png"/>
          <p:cNvGrpSpPr/>
          <p:nvPr/>
        </p:nvGrpSpPr>
        <p:grpSpPr>
          <a:xfrm>
            <a:off x="6727902" y="2626077"/>
            <a:ext cx="6341439" cy="4402426"/>
            <a:chOff x="0" y="0"/>
            <a:chExt cx="6341437" cy="4402425"/>
          </a:xfrm>
        </p:grpSpPr>
        <p:pic>
          <p:nvPicPr>
            <p:cNvPr id="190" name="Screenshot 2019-02-08 at 18.10.09.png" descr="Screenshot 2019-02-08 at 18.10.09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729" t="0" r="9791" b="0"/>
            <a:stretch>
              <a:fillRect/>
            </a:stretch>
          </p:blipFill>
          <p:spPr>
            <a:xfrm>
              <a:off x="139700" y="165100"/>
              <a:ext cx="6062038" cy="407222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89" name="Screenshot 2019-02-08 at 18.10.09.png" descr="Screenshot 2019-02-08 at 18.10.09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0"/>
              <a:ext cx="6341439" cy="4402426"/>
            </a:xfrm>
            <a:prstGeom prst="rect">
              <a:avLst/>
            </a:prstGeom>
            <a:effectLst/>
          </p:spPr>
        </p:pic>
      </p:grpSp>
      <p:sp>
        <p:nvSpPr>
          <p:cNvPr id="192" name="use 1 and 2 grams for bag of words…"/>
          <p:cNvSpPr txBox="1"/>
          <p:nvPr>
            <p:ph type="body" sz="quarter" idx="1"/>
          </p:nvPr>
        </p:nvSpPr>
        <p:spPr>
          <a:xfrm>
            <a:off x="611134" y="7118544"/>
            <a:ext cx="6372917" cy="2397362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use 1 and 2 grams for bag of words</a:t>
            </a:r>
          </a:p>
          <a:p>
            <a:pPr>
              <a:defRPr sz="2800"/>
            </a:pPr>
            <a:r>
              <a:t>give more coherence.</a:t>
            </a:r>
          </a:p>
        </p:txBody>
      </p:sp>
      <p:sp>
        <p:nvSpPr>
          <p:cNvPr id="193" name="Num_topics =11…"/>
          <p:cNvSpPr txBox="1"/>
          <p:nvPr/>
        </p:nvSpPr>
        <p:spPr>
          <a:xfrm>
            <a:off x="7289651" y="7118544"/>
            <a:ext cx="6372917" cy="239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/>
            </a:pPr>
            <a:r>
              <a:t>Num_topics =11</a:t>
            </a:r>
          </a:p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/>
            </a:pPr>
            <a:r>
              <a:t>with more coherence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roduct, sub_product, issue and sub_issue column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Product, sub_product, issue and sub_issue columns</a:t>
            </a:r>
          </a:p>
        </p:txBody>
      </p:sp>
      <p:sp>
        <p:nvSpPr>
          <p:cNvPr id="196" name="topics model vocabulary"/>
          <p:cNvSpPr txBox="1"/>
          <p:nvPr>
            <p:ph type="title"/>
          </p:nvPr>
        </p:nvSpPr>
        <p:spPr>
          <a:xfrm>
            <a:off x="185064" y="1530350"/>
            <a:ext cx="12192001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topics model vocabulary</a:t>
            </a:r>
          </a:p>
        </p:txBody>
      </p:sp>
      <p:grpSp>
        <p:nvGrpSpPr>
          <p:cNvPr id="199" name="Screenshot 2019-02-08 at 19.17.59.png"/>
          <p:cNvGrpSpPr/>
          <p:nvPr/>
        </p:nvGrpSpPr>
        <p:grpSpPr>
          <a:xfrm>
            <a:off x="104344" y="2452197"/>
            <a:ext cx="12796112" cy="5776584"/>
            <a:chOff x="0" y="0"/>
            <a:chExt cx="12796110" cy="5776582"/>
          </a:xfrm>
        </p:grpSpPr>
        <p:pic>
          <p:nvPicPr>
            <p:cNvPr id="198" name="Screenshot 2019-02-08 at 19.17.59.png" descr="Screenshot 2019-02-08 at 19.17.59.png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9700" y="165100"/>
              <a:ext cx="12516711" cy="544638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97" name="Screenshot 2019-02-08 at 19.17.59.png" descr="Screenshot 2019-02-08 at 19.17.59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796111" cy="5776583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roduct, sub_product, issue and sub_issue column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Product, sub_product, issue and sub_issue columns</a:t>
            </a:r>
          </a:p>
        </p:txBody>
      </p:sp>
      <p:sp>
        <p:nvSpPr>
          <p:cNvPr id="202" name="latent Dirichlet allocation (LDA)"/>
          <p:cNvSpPr txBox="1"/>
          <p:nvPr>
            <p:ph type="title"/>
          </p:nvPr>
        </p:nvSpPr>
        <p:spPr>
          <a:xfrm>
            <a:off x="406400" y="1359631"/>
            <a:ext cx="12192000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>
                <a:solidFill>
                  <a:schemeClr val="accent5">
                    <a:hueOff val="-234537"/>
                    <a:satOff val="-1108"/>
                    <a:lumOff val="-14796"/>
                  </a:schemeClr>
                </a:solidFill>
              </a:defRPr>
            </a:lvl1pPr>
          </a:lstStyle>
          <a:p>
            <a:pPr/>
            <a:r>
              <a:t>latent Dirichlet allocation (LDA)</a:t>
            </a:r>
          </a:p>
        </p:txBody>
      </p:sp>
      <p:grpSp>
        <p:nvGrpSpPr>
          <p:cNvPr id="205" name="Screenshot 2019-02-08 at 18.46.02.png"/>
          <p:cNvGrpSpPr/>
          <p:nvPr/>
        </p:nvGrpSpPr>
        <p:grpSpPr>
          <a:xfrm>
            <a:off x="278045" y="1898860"/>
            <a:ext cx="11831113" cy="6880473"/>
            <a:chOff x="0" y="0"/>
            <a:chExt cx="11831111" cy="6880472"/>
          </a:xfrm>
        </p:grpSpPr>
        <p:pic>
          <p:nvPicPr>
            <p:cNvPr id="204" name="Screenshot 2019-02-08 at 18.46.02.png" descr="Screenshot 2019-02-08 at 18.46.02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9700" y="165100"/>
              <a:ext cx="11551712" cy="655027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03" name="Screenshot 2019-02-08 at 18.46.02.png" descr="Screenshot 2019-02-08 at 18.46.02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1831112" cy="6880473"/>
            </a:xfrm>
            <a:prstGeom prst="rect">
              <a:avLst/>
            </a:prstGeom>
            <a:effectLst/>
          </p:spPr>
        </p:pic>
      </p:grpSp>
      <p:sp>
        <p:nvSpPr>
          <p:cNvPr id="206" name="go to lad.html file"/>
          <p:cNvSpPr txBox="1"/>
          <p:nvPr/>
        </p:nvSpPr>
        <p:spPr>
          <a:xfrm>
            <a:off x="406400" y="8907157"/>
            <a:ext cx="121920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spcBef>
                <a:spcPts val="2800"/>
              </a:spcBef>
              <a:defRPr b="1" sz="3400">
                <a:solidFill>
                  <a:schemeClr val="accent1">
                    <a:hueOff val="262910"/>
                    <a:satOff val="3867"/>
                    <a:lumOff val="-18039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go to lad.html file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roduct, sub_product, issue and sub_issue column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Product, sub_product, issue and sub_issue columns</a:t>
            </a:r>
          </a:p>
        </p:txBody>
      </p:sp>
      <p:sp>
        <p:nvSpPr>
          <p:cNvPr id="209" name="Possible root-cau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>
                <a:solidFill>
                  <a:schemeClr val="accent5">
                    <a:hueOff val="-234537"/>
                    <a:satOff val="-1108"/>
                    <a:lumOff val="-14796"/>
                  </a:schemeClr>
                </a:solidFill>
              </a:defRPr>
            </a:lvl1pPr>
          </a:lstStyle>
          <a:p>
            <a:pPr/>
            <a:r>
              <a:t>Possible root-cause </a:t>
            </a:r>
          </a:p>
        </p:txBody>
      </p:sp>
      <p:grpSp>
        <p:nvGrpSpPr>
          <p:cNvPr id="212" name="Screenshot 2019-02-08 at 20.31.42.png"/>
          <p:cNvGrpSpPr/>
          <p:nvPr/>
        </p:nvGrpSpPr>
        <p:grpSpPr>
          <a:xfrm>
            <a:off x="388049" y="2341734"/>
            <a:ext cx="12228702" cy="5998443"/>
            <a:chOff x="0" y="0"/>
            <a:chExt cx="12228700" cy="5998442"/>
          </a:xfrm>
        </p:grpSpPr>
        <p:pic>
          <p:nvPicPr>
            <p:cNvPr id="211" name="Screenshot 2019-02-08 at 20.31.42.png" descr="Screenshot 2019-02-08 at 20.31.42.png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9700" y="165100"/>
              <a:ext cx="11949301" cy="566824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10" name="Screenshot 2019-02-08 at 20.31.42.png" descr="Screenshot 2019-02-08 at 20.31.42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228701" cy="5998443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roduct, sub_product, issue and sub_issue column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Product, sub_product, issue and sub_issue columns</a:t>
            </a:r>
          </a:p>
        </p:txBody>
      </p:sp>
      <p:sp>
        <p:nvSpPr>
          <p:cNvPr id="215" name="What I should do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What I should do:</a:t>
            </a:r>
          </a:p>
        </p:txBody>
      </p:sp>
      <p:sp>
        <p:nvSpPr>
          <p:cNvPr id="216" name="Use TI_TID and LDA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TI_TID and LDA.</a:t>
            </a:r>
          </a:p>
          <a:p>
            <a:pPr/>
            <a:r>
              <a:t>Check topic words and find a great title for every group.</a:t>
            </a:r>
          </a:p>
          <a:p>
            <a:pPr/>
            <a:r>
              <a:t> Remove some words according topic words. and check coherence.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