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6"/>
  </p:notesMasterIdLst>
  <p:sldIdLst>
    <p:sldId id="256" r:id="rId2"/>
    <p:sldId id="257" r:id="rId3"/>
    <p:sldId id="258" r:id="rId4"/>
    <p:sldId id="259" r:id="rId5"/>
    <p:sldId id="279" r:id="rId6"/>
    <p:sldId id="261" r:id="rId7"/>
    <p:sldId id="260" r:id="rId8"/>
    <p:sldId id="262" r:id="rId9"/>
    <p:sldId id="263" r:id="rId10"/>
    <p:sldId id="264" r:id="rId11"/>
    <p:sldId id="265" r:id="rId12"/>
    <p:sldId id="266" r:id="rId13"/>
    <p:sldId id="270" r:id="rId14"/>
    <p:sldId id="271" r:id="rId15"/>
    <p:sldId id="272" r:id="rId16"/>
    <p:sldId id="273" r:id="rId17"/>
    <p:sldId id="290" r:id="rId18"/>
    <p:sldId id="274" r:id="rId19"/>
    <p:sldId id="377" r:id="rId20"/>
    <p:sldId id="378" r:id="rId21"/>
    <p:sldId id="379" r:id="rId22"/>
    <p:sldId id="380" r:id="rId23"/>
    <p:sldId id="381" r:id="rId24"/>
    <p:sldId id="382" r:id="rId25"/>
    <p:sldId id="383" r:id="rId26"/>
    <p:sldId id="384" r:id="rId27"/>
    <p:sldId id="357" r:id="rId28"/>
    <p:sldId id="358" r:id="rId29"/>
    <p:sldId id="359" r:id="rId30"/>
    <p:sldId id="360" r:id="rId31"/>
    <p:sldId id="361" r:id="rId32"/>
    <p:sldId id="362" r:id="rId33"/>
    <p:sldId id="363" r:id="rId34"/>
    <p:sldId id="364" r:id="rId35"/>
    <p:sldId id="345" r:id="rId36"/>
    <p:sldId id="369" r:id="rId37"/>
    <p:sldId id="370" r:id="rId38"/>
    <p:sldId id="371" r:id="rId39"/>
    <p:sldId id="372" r:id="rId40"/>
    <p:sldId id="373" r:id="rId41"/>
    <p:sldId id="374" r:id="rId42"/>
    <p:sldId id="375" r:id="rId43"/>
    <p:sldId id="376" r:id="rId44"/>
    <p:sldId id="311" r:id="rId45"/>
  </p:sldIdLst>
  <p:sldSz cx="12192000" cy="6858000"/>
  <p:notesSz cx="6858000" cy="9144000"/>
  <p:embeddedFontLst>
    <p:embeddedFont>
      <p:font typeface="Impact" panose="020B0806030902050204" pitchFamily="3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1" roundtripDataSignature="AMtx7mgdIcYu5yd6HBQgyocAXZ05R6hkY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sorterViewPr>
    <p:cViewPr>
      <p:scale>
        <a:sx n="100" d="100"/>
        <a:sy n="100" d="100"/>
      </p:scale>
      <p:origin x="0" y="-77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font" Target="fonts/font1.fntdata" /><Relationship Id="rId133"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32"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131" Type="http://customschemas.google.com/relationships/presentationmetadata" Target="meta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135"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134" Type="http://schemas.openxmlformats.org/officeDocument/2006/relationships/theme" Target="theme/theme1.xml" /><Relationship Id="rId8"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da81c2689a_2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2da81c2689a_2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da81c2689a_2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g2da81c2689a_2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da88eb2ba9_2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g2da88eb2ba9_2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da81c2689a_2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2da81c2689a_2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da81c2689a_2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g2da81c2689a_2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da81c2689a_2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g2da81c2689a_2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da81c2689a_2_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g2da81c2689a_2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6cc55cc3d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g26cc55cc3d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da81c2689a_2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2da81c2689a_2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da81c2689a_2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2da81c2689a_2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779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da81c2689a_2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2da81c2689a_2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37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da81c2689a_2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2da81c2689a_2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1874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da81c2689a_2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2da81c2689a_2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3846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da81c2689a_2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2da81c2689a_2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1625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da81c2689a_2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2da81c2689a_2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4200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da81c2689a_2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2da81c2689a_2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1926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da81c2689a_2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2da81c2689a_2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7244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6911494cb_0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g2b6911494cb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b8949e12ba_0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g2b8949e12ba_0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6911494cb_0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g2b6911494cb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da81c2689a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g2da81c2689a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da81c2689a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g2da81c2689a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83244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da81c2689a_2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g2da81c2689a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da81c2689a_2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g2da81c2689a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8499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da81c2689a_2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g2da81c2689a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29404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da81c2689a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g2da81c2689a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8930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da88eb2ba9_2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g2da88eb2ba9_2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da88eb2ba9_2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g2da88eb2ba9_2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da88eb2ba9_2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2da88eb2ba9_2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da88eb2ba9_2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g2da88eb2ba9_2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752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da81c2689a_2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2da81c2689a_2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da88eb2ba9_2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2da88eb2ba9_2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da81c2689a_2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g2da81c2689a_2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da81c2689a_2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g2da81c2689a_2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0190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da81c2689a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g2da81c2689a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b8949e12ba_0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g2b8949e12ba_0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da81c2689a_2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g2da81c2689a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da81c2689a_2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g2da81c2689a_2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6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6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5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5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5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5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9"/>
          <p:cNvSpPr>
            <a:spLocks noGrp="1"/>
          </p:cNvSpPr>
          <p:nvPr>
            <p:ph type="pic" idx="2"/>
          </p:nvPr>
        </p:nvSpPr>
        <p:spPr>
          <a:xfrm>
            <a:off x="5183188" y="987425"/>
            <a:ext cx="6172200" cy="4873625"/>
          </a:xfrm>
          <a:prstGeom prst="rect">
            <a:avLst/>
          </a:prstGeom>
          <a:noFill/>
          <a:ln>
            <a:noFill/>
          </a:ln>
        </p:spPr>
      </p:sp>
      <p:sp>
        <p:nvSpPr>
          <p:cNvPr id="68" name="Google Shape;68;p5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g"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0.xml"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2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1.xml"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2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2.xml"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2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4.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2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6.xml"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27.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8.xml" /><Relationship Id="rId1" Type="http://schemas.openxmlformats.org/officeDocument/2006/relationships/slideLayout" Target="../slideLayouts/slideLayout2.xml" /><Relationship Id="rId4" Type="http://schemas.openxmlformats.org/officeDocument/2006/relationships/image" Target="../media/image3.jpg" /></Relationships>
</file>

<file path=ppt/slides/_rels/slide2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9.xml" /><Relationship Id="rId1" Type="http://schemas.openxmlformats.org/officeDocument/2006/relationships/slideLayout" Target="../slideLayouts/slideLayout2.xml" /><Relationship Id="rId5" Type="http://schemas.openxmlformats.org/officeDocument/2006/relationships/image" Target="../media/image11.png" /><Relationship Id="rId4" Type="http://schemas.openxmlformats.org/officeDocument/2006/relationships/image" Target="../media/image3.jpg" /></Relationships>
</file>

<file path=ppt/slides/_rels/slide3.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0.xml" /><Relationship Id="rId1" Type="http://schemas.openxmlformats.org/officeDocument/2006/relationships/slideLayout" Target="../slideLayouts/slideLayout2.xml" /><Relationship Id="rId5" Type="http://schemas.openxmlformats.org/officeDocument/2006/relationships/image" Target="../media/image12.png" /><Relationship Id="rId4" Type="http://schemas.openxmlformats.org/officeDocument/2006/relationships/image" Target="../media/image3.jpg" /></Relationships>
</file>

<file path=ppt/slides/_rels/slide3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1.xml" /><Relationship Id="rId1" Type="http://schemas.openxmlformats.org/officeDocument/2006/relationships/slideLayout" Target="../slideLayouts/slideLayout2.xml" /><Relationship Id="rId5" Type="http://schemas.openxmlformats.org/officeDocument/2006/relationships/image" Target="../media/image13.png" /><Relationship Id="rId4" Type="http://schemas.openxmlformats.org/officeDocument/2006/relationships/image" Target="../media/image3.jpg" /></Relationships>
</file>

<file path=ppt/slides/_rels/slide3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2.xml" /><Relationship Id="rId1" Type="http://schemas.openxmlformats.org/officeDocument/2006/relationships/slideLayout" Target="../slideLayouts/slideLayout2.xml" /><Relationship Id="rId5" Type="http://schemas.openxmlformats.org/officeDocument/2006/relationships/image" Target="../media/image14.png" /><Relationship Id="rId4" Type="http://schemas.openxmlformats.org/officeDocument/2006/relationships/image" Target="../media/image3.jpg" /></Relationships>
</file>

<file path=ppt/slides/_rels/slide3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3.xml" /><Relationship Id="rId1" Type="http://schemas.openxmlformats.org/officeDocument/2006/relationships/slideLayout" Target="../slideLayouts/slideLayout2.xml" /><Relationship Id="rId5" Type="http://schemas.openxmlformats.org/officeDocument/2006/relationships/image" Target="../media/image15.png" /><Relationship Id="rId4" Type="http://schemas.openxmlformats.org/officeDocument/2006/relationships/image" Target="../media/image3.jpg" /></Relationships>
</file>

<file path=ppt/slides/_rels/slide3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4.xml" /><Relationship Id="rId1" Type="http://schemas.openxmlformats.org/officeDocument/2006/relationships/slideLayout" Target="../slideLayouts/slideLayout2.xml" /><Relationship Id="rId5" Type="http://schemas.openxmlformats.org/officeDocument/2006/relationships/image" Target="../media/image16.png" /><Relationship Id="rId4" Type="http://schemas.openxmlformats.org/officeDocument/2006/relationships/image" Target="../media/image3.jpg" /></Relationships>
</file>

<file path=ppt/slides/_rels/slide3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5.xml" /><Relationship Id="rId1" Type="http://schemas.openxmlformats.org/officeDocument/2006/relationships/slideLayout" Target="../slideLayouts/slideLayout2.xml" /><Relationship Id="rId5" Type="http://schemas.openxmlformats.org/officeDocument/2006/relationships/image" Target="../media/image17.png" /><Relationship Id="rId4" Type="http://schemas.openxmlformats.org/officeDocument/2006/relationships/image" Target="../media/image3.jpg" /></Relationships>
</file>

<file path=ppt/slides/_rels/slide3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8.xml" /><Relationship Id="rId1" Type="http://schemas.openxmlformats.org/officeDocument/2006/relationships/slideLayout" Target="../slideLayouts/slideLayout2.xml" /><Relationship Id="rId4" Type="http://schemas.openxmlformats.org/officeDocument/2006/relationships/image" Target="../media/image18.png" /></Relationships>
</file>

<file path=ppt/slides/_rels/slide3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9.xml" /><Relationship Id="rId1" Type="http://schemas.openxmlformats.org/officeDocument/2006/relationships/slideLayout" Target="../slideLayouts/slideLayout2.xml" /><Relationship Id="rId4" Type="http://schemas.openxmlformats.org/officeDocument/2006/relationships/image" Target="../media/image19.png"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0.xml" /><Relationship Id="rId1" Type="http://schemas.openxmlformats.org/officeDocument/2006/relationships/slideLayout" Target="../slideLayouts/slideLayout2.xml" /><Relationship Id="rId4" Type="http://schemas.openxmlformats.org/officeDocument/2006/relationships/image" Target="../media/image20.png" /></Relationships>
</file>

<file path=ppt/slides/_rels/slide4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1.xml" /><Relationship Id="rId1" Type="http://schemas.openxmlformats.org/officeDocument/2006/relationships/slideLayout" Target="../slideLayouts/slideLayout2.xml" /><Relationship Id="rId4" Type="http://schemas.openxmlformats.org/officeDocument/2006/relationships/image" Target="../media/image21.png" /></Relationships>
</file>

<file path=ppt/slides/_rels/slide4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2.xml" /><Relationship Id="rId1" Type="http://schemas.openxmlformats.org/officeDocument/2006/relationships/slideLayout" Target="../slideLayouts/slideLayout2.xml" /><Relationship Id="rId4" Type="http://schemas.openxmlformats.org/officeDocument/2006/relationships/image" Target="../media/image22.png" /></Relationships>
</file>

<file path=ppt/slides/_rels/slide4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3.xml" /><Relationship Id="rId1" Type="http://schemas.openxmlformats.org/officeDocument/2006/relationships/slideLayout" Target="../slideLayouts/slideLayout2.xml" /><Relationship Id="rId4" Type="http://schemas.openxmlformats.org/officeDocument/2006/relationships/image" Target="../media/image23.png" /></Relationships>
</file>

<file path=ppt/slides/_rels/slide44.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A blue and yellow pattern&#10;&#10;Description automatically generated"/>
          <p:cNvPicPr preferRelativeResize="0"/>
          <p:nvPr/>
        </p:nvPicPr>
        <p:blipFill rotWithShape="1">
          <a:blip r:embed="rId3">
            <a:alphaModFix/>
          </a:blip>
          <a:srcRect/>
          <a:stretch/>
        </p:blipFill>
        <p:spPr>
          <a:xfrm>
            <a:off x="1317923" y="0"/>
            <a:ext cx="10871029" cy="6858000"/>
          </a:xfrm>
          <a:prstGeom prst="rect">
            <a:avLst/>
          </a:prstGeom>
          <a:noFill/>
          <a:ln>
            <a:noFill/>
          </a:ln>
        </p:spPr>
      </p:pic>
      <p:pic>
        <p:nvPicPr>
          <p:cNvPr id="89" name="Google Shape;89;p1" descr="A logo for a company&#10;&#10;Description automatically generated"/>
          <p:cNvPicPr preferRelativeResize="0"/>
          <p:nvPr/>
        </p:nvPicPr>
        <p:blipFill rotWithShape="1">
          <a:blip r:embed="rId4">
            <a:alphaModFix/>
          </a:blip>
          <a:srcRect/>
          <a:stretch/>
        </p:blipFill>
        <p:spPr>
          <a:xfrm>
            <a:off x="861642" y="1048946"/>
            <a:ext cx="4359921" cy="47601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2da81c2689a_2_18"/>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44" name="Google Shape;144;g2da81c2689a_2_18"/>
          <p:cNvSpPr txBox="1"/>
          <p:nvPr/>
        </p:nvSpPr>
        <p:spPr>
          <a:xfrm>
            <a:off x="419200" y="2018225"/>
            <a:ext cx="11721300" cy="30603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800"/>
              </a:spcBef>
              <a:spcAft>
                <a:spcPts val="0"/>
              </a:spcAft>
              <a:buClr>
                <a:schemeClr val="dk1"/>
              </a:buClr>
              <a:buSzPts val="1100"/>
              <a:buFont typeface="Arial"/>
              <a:buNone/>
            </a:pPr>
            <a:r>
              <a:rPr lang="en-GB" sz="1800" b="1">
                <a:solidFill>
                  <a:schemeClr val="dk1"/>
                </a:solidFill>
                <a:latin typeface="Calibri"/>
                <a:ea typeface="Calibri"/>
                <a:cs typeface="Calibri"/>
                <a:sym typeface="Calibri"/>
              </a:rPr>
              <a:t>Cross-Browser Compatibility:</a:t>
            </a:r>
            <a:endParaRPr sz="1800" b="1">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a:solidFill>
                  <a:schemeClr val="dk1"/>
                </a:solidFill>
                <a:latin typeface="Calibri"/>
                <a:ea typeface="Calibri"/>
                <a:cs typeface="Calibri"/>
                <a:sym typeface="Calibri"/>
              </a:rPr>
              <a:t>JavaScript code is supported by all major web browsers, including Chrome, Firefox, Safari, and Edge.</a:t>
            </a:r>
            <a:endParaRPr sz="18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a:solidFill>
                  <a:schemeClr val="dk1"/>
                </a:solidFill>
                <a:latin typeface="Calibri"/>
                <a:ea typeface="Calibri"/>
                <a:cs typeface="Calibri"/>
                <a:sym typeface="Calibri"/>
              </a:rPr>
              <a:t>This ensures consistency in the behavior and appearance of web applications across different platforms.</a:t>
            </a:r>
            <a:endParaRPr sz="18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b="1">
                <a:solidFill>
                  <a:schemeClr val="dk1"/>
                </a:solidFill>
                <a:latin typeface="Calibri"/>
                <a:ea typeface="Calibri"/>
                <a:cs typeface="Calibri"/>
                <a:sym typeface="Calibri"/>
              </a:rPr>
              <a:t>Rich Ecosystem of Libraries and Frameworks:</a:t>
            </a:r>
            <a:endParaRPr sz="1800" b="1">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a:solidFill>
                  <a:schemeClr val="dk1"/>
                </a:solidFill>
                <a:latin typeface="Calibri"/>
                <a:ea typeface="Calibri"/>
                <a:cs typeface="Calibri"/>
                <a:sym typeface="Calibri"/>
              </a:rPr>
              <a:t>JavaScript has a vast ecosystem of libraries (e.g., jQuery, React) and frameworks (e.g., Angular, Vue.js) that streamline development.</a:t>
            </a:r>
            <a:endParaRPr sz="18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a:solidFill>
                  <a:schemeClr val="dk1"/>
                </a:solidFill>
                <a:latin typeface="Calibri"/>
                <a:ea typeface="Calibri"/>
                <a:cs typeface="Calibri"/>
                <a:sym typeface="Calibri"/>
              </a:rPr>
              <a:t>These tools provide pre-built components, modules, and utilities to expedite the creation of complex web applications.</a:t>
            </a:r>
            <a:endParaRPr sz="1800">
              <a:solidFill>
                <a:schemeClr val="dk1"/>
              </a:solidFill>
              <a:latin typeface="Calibri"/>
              <a:ea typeface="Calibri"/>
              <a:cs typeface="Calibri"/>
              <a:sym typeface="Calibri"/>
            </a:endParaRPr>
          </a:p>
        </p:txBody>
      </p:sp>
      <p:sp>
        <p:nvSpPr>
          <p:cNvPr id="145" name="Google Shape;145;g2da81c2689a_2_18"/>
          <p:cNvSpPr/>
          <p:nvPr/>
        </p:nvSpPr>
        <p:spPr>
          <a:xfrm>
            <a:off x="428125" y="689975"/>
            <a:ext cx="9834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a:solidFill>
                  <a:srgbClr val="66B9DD"/>
                </a:solidFill>
                <a:latin typeface="Calibri"/>
                <a:ea typeface="Calibri"/>
                <a:cs typeface="Calibri"/>
                <a:sym typeface="Calibri"/>
              </a:rPr>
              <a:t>Role of JavaScript in Web Development</a:t>
            </a:r>
            <a:endParaRPr sz="4000" b="1">
              <a:solidFill>
                <a:srgbClr val="66B9DD"/>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4000"/>
              <a:buFont typeface="Arial"/>
              <a:buNone/>
            </a:pPr>
            <a:endParaRPr sz="4000" b="1">
              <a:solidFill>
                <a:srgbClr val="66B9DD"/>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g2da81c2689a_2_24"/>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51" name="Google Shape;151;g2da81c2689a_2_24"/>
          <p:cNvSpPr txBox="1"/>
          <p:nvPr/>
        </p:nvSpPr>
        <p:spPr>
          <a:xfrm>
            <a:off x="495400" y="2018225"/>
            <a:ext cx="11280600" cy="33453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800"/>
              </a:spcBef>
              <a:spcAft>
                <a:spcPts val="0"/>
              </a:spcAft>
              <a:buClr>
                <a:schemeClr val="dk1"/>
              </a:buClr>
              <a:buSzPts val="1100"/>
              <a:buFont typeface="Arial"/>
              <a:buNone/>
            </a:pPr>
            <a:r>
              <a:rPr lang="en-GB" sz="1800" b="0" i="0" u="none" strike="noStrike" cap="none">
                <a:solidFill>
                  <a:schemeClr val="dk1"/>
                </a:solidFill>
                <a:latin typeface="Calibri"/>
                <a:ea typeface="Calibri"/>
                <a:cs typeface="Calibri"/>
                <a:sym typeface="Calibri"/>
              </a:rPr>
              <a:t>There are two different types of data types in javascript:</a:t>
            </a:r>
            <a:endParaRPr sz="1800" b="0" i="0" u="none" strike="noStrike" cap="none">
              <a:solidFill>
                <a:schemeClr val="dk1"/>
              </a:solidFill>
              <a:latin typeface="Calibri"/>
              <a:ea typeface="Calibri"/>
              <a:cs typeface="Calibri"/>
              <a:sym typeface="Calibri"/>
            </a:endParaRPr>
          </a:p>
          <a:p>
            <a:pPr marL="457200" marR="0" lvl="0" indent="-342900" algn="l" rtl="0">
              <a:lnSpc>
                <a:spcPct val="107000"/>
              </a:lnSpc>
              <a:spcBef>
                <a:spcPts val="800"/>
              </a:spcBef>
              <a:spcAft>
                <a:spcPts val="0"/>
              </a:spcAft>
              <a:buClr>
                <a:schemeClr val="dk1"/>
              </a:buClr>
              <a:buSzPts val="1800"/>
              <a:buFont typeface="Calibri"/>
              <a:buChar char="❏"/>
            </a:pPr>
            <a:r>
              <a:rPr lang="en-GB" sz="1800" b="1" i="0" u="none" strike="noStrike" cap="none">
                <a:solidFill>
                  <a:schemeClr val="dk1"/>
                </a:solidFill>
                <a:latin typeface="Calibri"/>
                <a:ea typeface="Calibri"/>
                <a:cs typeface="Calibri"/>
                <a:sym typeface="Calibri"/>
              </a:rPr>
              <a:t>Primitive data type</a:t>
            </a:r>
            <a:endParaRPr sz="1800" b="1" i="0" u="none" strike="noStrike" cap="none">
              <a:solidFill>
                <a:schemeClr val="dk1"/>
              </a:solidFill>
              <a:latin typeface="Calibri"/>
              <a:ea typeface="Calibri"/>
              <a:cs typeface="Calibri"/>
              <a:sym typeface="Calibri"/>
            </a:endParaRPr>
          </a:p>
          <a:p>
            <a:pPr marL="457200" marR="0" lvl="0" indent="0" algn="l" rtl="0">
              <a:lnSpc>
                <a:spcPct val="107000"/>
              </a:lnSpc>
              <a:spcBef>
                <a:spcPts val="800"/>
              </a:spcBef>
              <a:spcAft>
                <a:spcPts val="0"/>
              </a:spcAft>
              <a:buNone/>
            </a:pPr>
            <a:r>
              <a:rPr lang="en-GB" sz="1800">
                <a:solidFill>
                  <a:schemeClr val="dk1"/>
                </a:solidFill>
                <a:latin typeface="Calibri"/>
                <a:ea typeface="Calibri"/>
                <a:cs typeface="Calibri"/>
                <a:sym typeface="Calibri"/>
              </a:rPr>
              <a:t>Primitive data types in JavaScript are like different kinds of puzzle pieces that computers use to understand and handle information, such as numbers, words, yes or no questions, empty spaces, and things that haven't been figured out yet.</a:t>
            </a:r>
            <a:endParaRPr sz="1800">
              <a:solidFill>
                <a:schemeClr val="dk1"/>
              </a:solidFill>
              <a:latin typeface="Calibri"/>
              <a:ea typeface="Calibri"/>
              <a:cs typeface="Calibri"/>
              <a:sym typeface="Calibri"/>
            </a:endParaRPr>
          </a:p>
          <a:p>
            <a:pPr marL="457200" marR="0" lvl="0" indent="0" algn="l" rtl="0">
              <a:lnSpc>
                <a:spcPct val="107000"/>
              </a:lnSpc>
              <a:spcBef>
                <a:spcPts val="800"/>
              </a:spcBef>
              <a:spcAft>
                <a:spcPts val="0"/>
              </a:spcAft>
              <a:buNone/>
            </a:pPr>
            <a:endParaRPr sz="1800">
              <a:solidFill>
                <a:schemeClr val="dk1"/>
              </a:solidFill>
              <a:latin typeface="Calibri"/>
              <a:ea typeface="Calibri"/>
              <a:cs typeface="Calibri"/>
              <a:sym typeface="Calibri"/>
            </a:endParaRPr>
          </a:p>
          <a:p>
            <a:pPr marL="457200" marR="0" lvl="0" indent="-342900" algn="l" rtl="0">
              <a:lnSpc>
                <a:spcPct val="107000"/>
              </a:lnSpc>
              <a:spcBef>
                <a:spcPts val="0"/>
              </a:spcBef>
              <a:spcAft>
                <a:spcPts val="0"/>
              </a:spcAft>
              <a:buClr>
                <a:schemeClr val="dk1"/>
              </a:buClr>
              <a:buSzPts val="1800"/>
              <a:buFont typeface="Calibri"/>
              <a:buChar char="❏"/>
            </a:pPr>
            <a:r>
              <a:rPr lang="en-GB" sz="1800" b="1" i="0" u="none" strike="noStrike" cap="none">
                <a:solidFill>
                  <a:schemeClr val="dk1"/>
                </a:solidFill>
                <a:latin typeface="Calibri"/>
                <a:ea typeface="Calibri"/>
                <a:cs typeface="Calibri"/>
                <a:sym typeface="Calibri"/>
              </a:rPr>
              <a:t>Non-primitive data type</a:t>
            </a:r>
            <a:endParaRPr sz="1800" b="1" i="0" u="none" strike="noStrike" cap="none">
              <a:solidFill>
                <a:schemeClr val="dk1"/>
              </a:solidFill>
              <a:latin typeface="Calibri"/>
              <a:ea typeface="Calibri"/>
              <a:cs typeface="Calibri"/>
              <a:sym typeface="Calibri"/>
            </a:endParaRPr>
          </a:p>
          <a:p>
            <a:pPr marL="45720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a:p>
            <a:pPr marL="457200" lvl="0" indent="0" algn="l" rtl="0">
              <a:lnSpc>
                <a:spcPct val="107000"/>
              </a:lnSpc>
              <a:spcBef>
                <a:spcPts val="0"/>
              </a:spcBef>
              <a:spcAft>
                <a:spcPts val="0"/>
              </a:spcAft>
              <a:buNone/>
            </a:pPr>
            <a:r>
              <a:rPr lang="en-GB" sz="1800">
                <a:solidFill>
                  <a:schemeClr val="dk1"/>
                </a:solidFill>
                <a:latin typeface="Calibri"/>
                <a:ea typeface="Calibri"/>
                <a:cs typeface="Calibri"/>
                <a:sym typeface="Calibri"/>
              </a:rPr>
              <a:t>Non-primitive data types in JavaScript are like special helpers that make computers do tricky things, like sorting and following instructions step by step.</a:t>
            </a:r>
            <a:endParaRPr sz="1800">
              <a:solidFill>
                <a:schemeClr val="dk1"/>
              </a:solidFill>
              <a:latin typeface="Calibri"/>
              <a:ea typeface="Calibri"/>
              <a:cs typeface="Calibri"/>
              <a:sym typeface="Calibri"/>
            </a:endParaRPr>
          </a:p>
        </p:txBody>
      </p:sp>
      <p:sp>
        <p:nvSpPr>
          <p:cNvPr id="152" name="Google Shape;152;g2da81c2689a_2_24"/>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i="0" u="none" strike="noStrike" cap="none">
                <a:solidFill>
                  <a:srgbClr val="66B9DD"/>
                </a:solidFill>
                <a:latin typeface="Calibri"/>
                <a:ea typeface="Calibri"/>
                <a:cs typeface="Calibri"/>
                <a:sym typeface="Calibri"/>
              </a:rPr>
              <a:t> </a:t>
            </a:r>
            <a:r>
              <a:rPr lang="en-GB" sz="4000" b="1">
                <a:solidFill>
                  <a:srgbClr val="66B9DD"/>
                </a:solidFill>
                <a:latin typeface="Calibri"/>
                <a:ea typeface="Calibri"/>
                <a:cs typeface="Calibri"/>
                <a:sym typeface="Calibri"/>
              </a:rPr>
              <a:t>Javascript Syntax and Data Types</a:t>
            </a:r>
            <a:endParaRPr sz="3200" b="0" i="0" u="none" strike="noStrike" cap="none">
              <a:solidFill>
                <a:srgbClr val="66B9DD"/>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g2da88eb2ba9_2_24"/>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58" name="Google Shape;158;g2da88eb2ba9_2_24"/>
          <p:cNvSpPr txBox="1"/>
          <p:nvPr/>
        </p:nvSpPr>
        <p:spPr>
          <a:xfrm>
            <a:off x="455700" y="1565100"/>
            <a:ext cx="9031200" cy="2200800"/>
          </a:xfrm>
          <a:prstGeom prst="rect">
            <a:avLst/>
          </a:prstGeom>
          <a:noFill/>
          <a:ln>
            <a:noFill/>
          </a:ln>
        </p:spPr>
        <p:txBody>
          <a:bodyPr spcFirstLastPara="1" wrap="square" lIns="91425" tIns="45700" rIns="91425" bIns="45700" anchor="t" anchorCtr="0">
            <a:spAutoFit/>
          </a:bodyPr>
          <a:lstStyle/>
          <a:p>
            <a:pPr marL="0" lvl="0" indent="0" algn="l" rtl="0">
              <a:lnSpc>
                <a:spcPct val="107000"/>
              </a:lnSpc>
              <a:spcBef>
                <a:spcPts val="0"/>
              </a:spcBef>
              <a:spcAft>
                <a:spcPts val="0"/>
              </a:spcAft>
              <a:buNone/>
            </a:pPr>
            <a:r>
              <a:rPr lang="en-GB" sz="1800">
                <a:solidFill>
                  <a:schemeClr val="dk1"/>
                </a:solidFill>
                <a:latin typeface="Calibri"/>
                <a:ea typeface="Calibri"/>
                <a:cs typeface="Calibri"/>
                <a:sym typeface="Calibri"/>
              </a:rPr>
              <a:t>In JavaScript, </a:t>
            </a:r>
            <a:r>
              <a:rPr lang="en-GB" sz="1800" b="1">
                <a:solidFill>
                  <a:schemeClr val="dk1"/>
                </a:solidFill>
                <a:latin typeface="Calibri"/>
                <a:ea typeface="Calibri"/>
                <a:cs typeface="Calibri"/>
                <a:sym typeface="Calibri"/>
              </a:rPr>
              <a:t>var</a:t>
            </a:r>
            <a:r>
              <a:rPr lang="en-GB" sz="1800">
                <a:solidFill>
                  <a:schemeClr val="dk1"/>
                </a:solidFill>
                <a:latin typeface="Calibri"/>
                <a:ea typeface="Calibri"/>
                <a:cs typeface="Calibri"/>
                <a:sym typeface="Calibri"/>
              </a:rPr>
              <a:t>, </a:t>
            </a:r>
            <a:r>
              <a:rPr lang="en-GB" sz="1800" b="1">
                <a:solidFill>
                  <a:schemeClr val="dk1"/>
                </a:solidFill>
                <a:latin typeface="Calibri"/>
                <a:ea typeface="Calibri"/>
                <a:cs typeface="Calibri"/>
                <a:sym typeface="Calibri"/>
              </a:rPr>
              <a:t>let</a:t>
            </a:r>
            <a:r>
              <a:rPr lang="en-GB" sz="1800">
                <a:solidFill>
                  <a:schemeClr val="dk1"/>
                </a:solidFill>
                <a:latin typeface="Calibri"/>
                <a:ea typeface="Calibri"/>
                <a:cs typeface="Calibri"/>
                <a:sym typeface="Calibri"/>
              </a:rPr>
              <a:t>, and </a:t>
            </a:r>
            <a:r>
              <a:rPr lang="en-GB" sz="1800" b="1">
                <a:solidFill>
                  <a:schemeClr val="dk1"/>
                </a:solidFill>
                <a:latin typeface="Calibri"/>
                <a:ea typeface="Calibri"/>
                <a:cs typeface="Calibri"/>
                <a:sym typeface="Calibri"/>
              </a:rPr>
              <a:t>const</a:t>
            </a:r>
            <a:r>
              <a:rPr lang="en-GB" sz="1800">
                <a:solidFill>
                  <a:schemeClr val="dk1"/>
                </a:solidFill>
                <a:latin typeface="Calibri"/>
                <a:ea typeface="Calibri"/>
                <a:cs typeface="Calibri"/>
                <a:sym typeface="Calibri"/>
              </a:rPr>
              <a:t> are used to declare variables, but they have different behaviors and scoping rules.</a:t>
            </a:r>
            <a:endParaRPr sz="1800">
              <a:solidFill>
                <a:schemeClr val="dk1"/>
              </a:solidFill>
              <a:latin typeface="Calibri"/>
              <a:ea typeface="Calibri"/>
              <a:cs typeface="Calibri"/>
              <a:sym typeface="Calibri"/>
            </a:endParaRPr>
          </a:p>
          <a:p>
            <a:pPr marL="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a:p>
            <a:pPr marL="0" lvl="0" indent="0" algn="l" rtl="0">
              <a:lnSpc>
                <a:spcPct val="107000"/>
              </a:lnSpc>
              <a:spcBef>
                <a:spcPts val="0"/>
              </a:spcBef>
              <a:spcAft>
                <a:spcPts val="0"/>
              </a:spcAft>
              <a:buNone/>
            </a:pPr>
            <a:r>
              <a:rPr lang="en-GB" sz="1500" i="1">
                <a:solidFill>
                  <a:schemeClr val="dk1"/>
                </a:solidFill>
                <a:latin typeface="Calibri"/>
                <a:ea typeface="Calibri"/>
                <a:cs typeface="Calibri"/>
                <a:sym typeface="Calibri"/>
              </a:rPr>
              <a:t>var v = 10;</a:t>
            </a:r>
            <a:endParaRPr sz="1500" i="1">
              <a:solidFill>
                <a:schemeClr val="dk1"/>
              </a:solidFill>
              <a:latin typeface="Calibri"/>
              <a:ea typeface="Calibri"/>
              <a:cs typeface="Calibri"/>
              <a:sym typeface="Calibri"/>
            </a:endParaRPr>
          </a:p>
          <a:p>
            <a:pPr marL="0" lvl="0" indent="0" algn="l" rtl="0">
              <a:lnSpc>
                <a:spcPct val="107000"/>
              </a:lnSpc>
              <a:spcBef>
                <a:spcPts val="0"/>
              </a:spcBef>
              <a:spcAft>
                <a:spcPts val="0"/>
              </a:spcAft>
              <a:buNone/>
            </a:pPr>
            <a:endParaRPr sz="1500" i="1">
              <a:solidFill>
                <a:schemeClr val="dk1"/>
              </a:solidFill>
              <a:latin typeface="Calibri"/>
              <a:ea typeface="Calibri"/>
              <a:cs typeface="Calibri"/>
              <a:sym typeface="Calibri"/>
            </a:endParaRPr>
          </a:p>
          <a:p>
            <a:pPr marL="0" lvl="0" indent="0" algn="l" rtl="0">
              <a:lnSpc>
                <a:spcPct val="107000"/>
              </a:lnSpc>
              <a:spcBef>
                <a:spcPts val="0"/>
              </a:spcBef>
              <a:spcAft>
                <a:spcPts val="0"/>
              </a:spcAft>
              <a:buNone/>
            </a:pPr>
            <a:r>
              <a:rPr lang="en-GB" sz="1500" i="1">
                <a:solidFill>
                  <a:schemeClr val="dk1"/>
                </a:solidFill>
                <a:latin typeface="Calibri"/>
                <a:ea typeface="Calibri"/>
                <a:cs typeface="Calibri"/>
                <a:sym typeface="Calibri"/>
              </a:rPr>
              <a:t>let a = 15;</a:t>
            </a:r>
            <a:endParaRPr sz="1500" i="1">
              <a:solidFill>
                <a:schemeClr val="dk1"/>
              </a:solidFill>
              <a:latin typeface="Calibri"/>
              <a:ea typeface="Calibri"/>
              <a:cs typeface="Calibri"/>
              <a:sym typeface="Calibri"/>
            </a:endParaRPr>
          </a:p>
          <a:p>
            <a:pPr marL="0" lvl="0" indent="0" algn="l" rtl="0">
              <a:lnSpc>
                <a:spcPct val="107000"/>
              </a:lnSpc>
              <a:spcBef>
                <a:spcPts val="0"/>
              </a:spcBef>
              <a:spcAft>
                <a:spcPts val="0"/>
              </a:spcAft>
              <a:buNone/>
            </a:pPr>
            <a:endParaRPr sz="1500" i="1">
              <a:solidFill>
                <a:schemeClr val="dk1"/>
              </a:solidFill>
              <a:latin typeface="Calibri"/>
              <a:ea typeface="Calibri"/>
              <a:cs typeface="Calibri"/>
              <a:sym typeface="Calibri"/>
            </a:endParaRPr>
          </a:p>
          <a:p>
            <a:pPr marL="0" lvl="0" indent="0" algn="l" rtl="0">
              <a:lnSpc>
                <a:spcPct val="107000"/>
              </a:lnSpc>
              <a:spcBef>
                <a:spcPts val="0"/>
              </a:spcBef>
              <a:spcAft>
                <a:spcPts val="0"/>
              </a:spcAft>
              <a:buNone/>
            </a:pPr>
            <a:r>
              <a:rPr lang="en-GB" sz="1500" i="1">
                <a:solidFill>
                  <a:schemeClr val="dk1"/>
                </a:solidFill>
                <a:latin typeface="Calibri"/>
                <a:ea typeface="Calibri"/>
                <a:cs typeface="Calibri"/>
                <a:sym typeface="Calibri"/>
              </a:rPr>
              <a:t>const = 50;</a:t>
            </a:r>
            <a:endParaRPr sz="1500" i="1">
              <a:solidFill>
                <a:schemeClr val="dk1"/>
              </a:solidFill>
              <a:latin typeface="Calibri"/>
              <a:ea typeface="Calibri"/>
              <a:cs typeface="Calibri"/>
              <a:sym typeface="Calibri"/>
            </a:endParaRPr>
          </a:p>
        </p:txBody>
      </p:sp>
      <p:sp>
        <p:nvSpPr>
          <p:cNvPr id="159" name="Google Shape;159;g2da88eb2ba9_2_24"/>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i="0" u="none" strike="noStrike" cap="none">
                <a:solidFill>
                  <a:srgbClr val="66B9DD"/>
                </a:solidFill>
                <a:latin typeface="Calibri"/>
                <a:ea typeface="Calibri"/>
                <a:cs typeface="Calibri"/>
                <a:sym typeface="Calibri"/>
              </a:rPr>
              <a:t> </a:t>
            </a:r>
            <a:r>
              <a:rPr lang="en-GB" sz="4000" b="1">
                <a:solidFill>
                  <a:srgbClr val="66B9DD"/>
                </a:solidFill>
                <a:latin typeface="Calibri"/>
                <a:ea typeface="Calibri"/>
                <a:cs typeface="Calibri"/>
                <a:sym typeface="Calibri"/>
              </a:rPr>
              <a:t>Variable And Its Scope</a:t>
            </a:r>
            <a:endParaRPr sz="3200" b="0" i="0" u="none" strike="noStrike" cap="none">
              <a:solidFill>
                <a:srgbClr val="66B9DD"/>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g2da81c2689a_2_30"/>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92" name="Google Shape;192;g2da81c2689a_2_30"/>
          <p:cNvSpPr txBox="1"/>
          <p:nvPr/>
        </p:nvSpPr>
        <p:spPr>
          <a:xfrm>
            <a:off x="503625" y="1484350"/>
            <a:ext cx="5757900" cy="38868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07000"/>
              </a:lnSpc>
              <a:spcBef>
                <a:spcPts val="800"/>
              </a:spcBef>
              <a:spcAft>
                <a:spcPts val="0"/>
              </a:spcAft>
              <a:buClr>
                <a:schemeClr val="dk1"/>
              </a:buClr>
              <a:buSzPts val="2000"/>
              <a:buFont typeface="Calibri"/>
              <a:buChar char="❖"/>
            </a:pPr>
            <a:r>
              <a:rPr lang="en-GB" sz="2000" b="1" i="0" u="none" strike="noStrike" cap="none">
                <a:solidFill>
                  <a:schemeClr val="dk1"/>
                </a:solidFill>
                <a:latin typeface="Calibri"/>
                <a:ea typeface="Calibri"/>
                <a:cs typeface="Calibri"/>
                <a:sym typeface="Calibri"/>
              </a:rPr>
              <a:t>Primitive Data Type</a:t>
            </a:r>
            <a:endParaRPr sz="2000" b="1" i="0" u="none" strike="noStrike" cap="none">
              <a:solidFill>
                <a:schemeClr val="dk1"/>
              </a:solidFill>
              <a:latin typeface="Calibri"/>
              <a:ea typeface="Calibri"/>
              <a:cs typeface="Calibri"/>
              <a:sym typeface="Calibri"/>
            </a:endParaRPr>
          </a:p>
          <a:p>
            <a:pPr marL="914400" marR="0" lvl="1" indent="-336550" algn="l" rtl="0">
              <a:lnSpc>
                <a:spcPct val="107000"/>
              </a:lnSpc>
              <a:spcBef>
                <a:spcPts val="0"/>
              </a:spcBef>
              <a:spcAft>
                <a:spcPts val="0"/>
              </a:spcAft>
              <a:buClr>
                <a:schemeClr val="dk1"/>
              </a:buClr>
              <a:buSzPts val="1700"/>
              <a:buFont typeface="Calibri"/>
              <a:buChar char="➢"/>
            </a:pPr>
            <a:r>
              <a:rPr lang="en-GB" sz="1700" b="0" i="1" u="none" strike="noStrike" cap="none">
                <a:solidFill>
                  <a:schemeClr val="dk1"/>
                </a:solidFill>
                <a:latin typeface="Calibri"/>
                <a:ea typeface="Calibri"/>
                <a:cs typeface="Calibri"/>
                <a:sym typeface="Calibri"/>
              </a:rPr>
              <a:t>String</a:t>
            </a:r>
            <a:endParaRPr sz="1700" b="0" i="1" u="none" strike="noStrike" cap="none">
              <a:solidFill>
                <a:schemeClr val="dk1"/>
              </a:solidFill>
              <a:latin typeface="Calibri"/>
              <a:ea typeface="Calibri"/>
              <a:cs typeface="Calibri"/>
              <a:sym typeface="Calibri"/>
            </a:endParaRPr>
          </a:p>
          <a:p>
            <a:pPr marL="914400" marR="0" lvl="1" indent="-336550" algn="l" rtl="0">
              <a:lnSpc>
                <a:spcPct val="107000"/>
              </a:lnSpc>
              <a:spcBef>
                <a:spcPts val="0"/>
              </a:spcBef>
              <a:spcAft>
                <a:spcPts val="0"/>
              </a:spcAft>
              <a:buClr>
                <a:schemeClr val="dk1"/>
              </a:buClr>
              <a:buSzPts val="1700"/>
              <a:buFont typeface="Calibri"/>
              <a:buChar char="➢"/>
            </a:pPr>
            <a:r>
              <a:rPr lang="en-GB" sz="1700" b="0" i="1" u="none" strike="noStrike" cap="none">
                <a:solidFill>
                  <a:schemeClr val="dk1"/>
                </a:solidFill>
                <a:latin typeface="Calibri"/>
                <a:ea typeface="Calibri"/>
                <a:cs typeface="Calibri"/>
                <a:sym typeface="Calibri"/>
              </a:rPr>
              <a:t>Boolean</a:t>
            </a:r>
            <a:endParaRPr sz="1700" b="0" i="1" u="none" strike="noStrike" cap="none">
              <a:solidFill>
                <a:schemeClr val="dk1"/>
              </a:solidFill>
              <a:latin typeface="Calibri"/>
              <a:ea typeface="Calibri"/>
              <a:cs typeface="Calibri"/>
              <a:sym typeface="Calibri"/>
            </a:endParaRPr>
          </a:p>
          <a:p>
            <a:pPr marL="914400" marR="0" lvl="1" indent="-336550" algn="l" rtl="0">
              <a:lnSpc>
                <a:spcPct val="107000"/>
              </a:lnSpc>
              <a:spcBef>
                <a:spcPts val="0"/>
              </a:spcBef>
              <a:spcAft>
                <a:spcPts val="0"/>
              </a:spcAft>
              <a:buClr>
                <a:schemeClr val="dk1"/>
              </a:buClr>
              <a:buSzPts val="1700"/>
              <a:buFont typeface="Calibri"/>
              <a:buChar char="➢"/>
            </a:pPr>
            <a:r>
              <a:rPr lang="en-GB" sz="1700" b="0" i="1" u="none" strike="noStrike" cap="none">
                <a:solidFill>
                  <a:schemeClr val="dk1"/>
                </a:solidFill>
                <a:latin typeface="Calibri"/>
                <a:ea typeface="Calibri"/>
                <a:cs typeface="Calibri"/>
                <a:sym typeface="Calibri"/>
              </a:rPr>
              <a:t>Number</a:t>
            </a:r>
            <a:endParaRPr sz="1700" b="0" i="1" u="none" strike="noStrike" cap="none">
              <a:solidFill>
                <a:schemeClr val="dk1"/>
              </a:solidFill>
              <a:latin typeface="Calibri"/>
              <a:ea typeface="Calibri"/>
              <a:cs typeface="Calibri"/>
              <a:sym typeface="Calibri"/>
            </a:endParaRPr>
          </a:p>
          <a:p>
            <a:pPr marL="914400" marR="0" lvl="1" indent="-336550" algn="l" rtl="0">
              <a:lnSpc>
                <a:spcPct val="107000"/>
              </a:lnSpc>
              <a:spcBef>
                <a:spcPts val="0"/>
              </a:spcBef>
              <a:spcAft>
                <a:spcPts val="0"/>
              </a:spcAft>
              <a:buClr>
                <a:schemeClr val="dk1"/>
              </a:buClr>
              <a:buSzPts val="1700"/>
              <a:buFont typeface="Calibri"/>
              <a:buChar char="➢"/>
            </a:pPr>
            <a:r>
              <a:rPr lang="en-GB" sz="1700" b="0" i="1" u="none" strike="noStrike" cap="none">
                <a:solidFill>
                  <a:schemeClr val="dk1"/>
                </a:solidFill>
                <a:latin typeface="Calibri"/>
                <a:ea typeface="Calibri"/>
                <a:cs typeface="Calibri"/>
                <a:sym typeface="Calibri"/>
              </a:rPr>
              <a:t>Undefined</a:t>
            </a:r>
            <a:endParaRPr sz="1700" b="0" i="1" u="none" strike="noStrike" cap="none">
              <a:solidFill>
                <a:schemeClr val="dk1"/>
              </a:solidFill>
              <a:latin typeface="Calibri"/>
              <a:ea typeface="Calibri"/>
              <a:cs typeface="Calibri"/>
              <a:sym typeface="Calibri"/>
            </a:endParaRPr>
          </a:p>
          <a:p>
            <a:pPr marL="914400" marR="0" lvl="1" indent="-336550" algn="l" rtl="0">
              <a:lnSpc>
                <a:spcPct val="107000"/>
              </a:lnSpc>
              <a:spcBef>
                <a:spcPts val="0"/>
              </a:spcBef>
              <a:spcAft>
                <a:spcPts val="0"/>
              </a:spcAft>
              <a:buClr>
                <a:schemeClr val="dk1"/>
              </a:buClr>
              <a:buSzPts val="1700"/>
              <a:buFont typeface="Calibri"/>
              <a:buChar char="➢"/>
            </a:pPr>
            <a:r>
              <a:rPr lang="en-GB" sz="1700" b="0" i="1" u="none" strike="noStrike" cap="none">
                <a:solidFill>
                  <a:schemeClr val="dk1"/>
                </a:solidFill>
                <a:latin typeface="Calibri"/>
                <a:ea typeface="Calibri"/>
                <a:cs typeface="Calibri"/>
                <a:sym typeface="Calibri"/>
              </a:rPr>
              <a:t>Null</a:t>
            </a:r>
            <a:endParaRPr sz="1700" b="0" i="1" u="none" strike="noStrike" cap="none">
              <a:solidFill>
                <a:schemeClr val="dk1"/>
              </a:solidFill>
              <a:latin typeface="Calibri"/>
              <a:ea typeface="Calibri"/>
              <a:cs typeface="Calibri"/>
              <a:sym typeface="Calibri"/>
            </a:endParaRPr>
          </a:p>
          <a:p>
            <a:pPr marL="914400" marR="0" lvl="0" indent="0" algn="l" rtl="0">
              <a:lnSpc>
                <a:spcPct val="107000"/>
              </a:lnSpc>
              <a:spcBef>
                <a:spcPts val="800"/>
              </a:spcBef>
              <a:spcAft>
                <a:spcPts val="0"/>
              </a:spcAft>
              <a:buClr>
                <a:srgbClr val="000000"/>
              </a:buClr>
              <a:buSzPts val="1700"/>
              <a:buFont typeface="Arial"/>
              <a:buNone/>
            </a:pPr>
            <a:endParaRPr sz="1700" b="0" i="1" u="none" strike="noStrike" cap="none">
              <a:solidFill>
                <a:schemeClr val="dk1"/>
              </a:solidFill>
              <a:latin typeface="Calibri"/>
              <a:ea typeface="Calibri"/>
              <a:cs typeface="Calibri"/>
              <a:sym typeface="Calibri"/>
            </a:endParaRPr>
          </a:p>
          <a:p>
            <a:pPr marL="457200" marR="0" lvl="0" indent="-355600" algn="l" rtl="0">
              <a:lnSpc>
                <a:spcPct val="107000"/>
              </a:lnSpc>
              <a:spcBef>
                <a:spcPts val="800"/>
              </a:spcBef>
              <a:spcAft>
                <a:spcPts val="0"/>
              </a:spcAft>
              <a:buClr>
                <a:schemeClr val="dk1"/>
              </a:buClr>
              <a:buSzPts val="2000"/>
              <a:buFont typeface="Calibri"/>
              <a:buChar char="❖"/>
            </a:pPr>
            <a:r>
              <a:rPr lang="en-GB" sz="2000" b="1" i="0" u="none" strike="noStrike" cap="none">
                <a:solidFill>
                  <a:schemeClr val="dk1"/>
                </a:solidFill>
                <a:latin typeface="Calibri"/>
                <a:ea typeface="Calibri"/>
                <a:cs typeface="Calibri"/>
                <a:sym typeface="Calibri"/>
              </a:rPr>
              <a:t>Non-Primitive Data Type</a:t>
            </a:r>
            <a:endParaRPr sz="2000" b="0" i="0" u="none" strike="noStrike" cap="none">
              <a:solidFill>
                <a:schemeClr val="dk1"/>
              </a:solidFill>
              <a:latin typeface="Calibri"/>
              <a:ea typeface="Calibri"/>
              <a:cs typeface="Calibri"/>
              <a:sym typeface="Calibri"/>
            </a:endParaRPr>
          </a:p>
          <a:p>
            <a:pPr marL="914400" marR="0" lvl="1" indent="-336550" algn="l" rtl="0">
              <a:lnSpc>
                <a:spcPct val="107000"/>
              </a:lnSpc>
              <a:spcBef>
                <a:spcPts val="0"/>
              </a:spcBef>
              <a:spcAft>
                <a:spcPts val="0"/>
              </a:spcAft>
              <a:buClr>
                <a:schemeClr val="dk1"/>
              </a:buClr>
              <a:buSzPts val="1700"/>
              <a:buFont typeface="Calibri"/>
              <a:buChar char="➢"/>
            </a:pPr>
            <a:r>
              <a:rPr lang="en-GB" sz="1700" b="0" i="1" u="none" strike="noStrike" cap="none">
                <a:solidFill>
                  <a:schemeClr val="dk1"/>
                </a:solidFill>
                <a:latin typeface="Calibri"/>
                <a:ea typeface="Calibri"/>
                <a:cs typeface="Calibri"/>
                <a:sym typeface="Calibri"/>
              </a:rPr>
              <a:t>Object</a:t>
            </a:r>
            <a:endParaRPr sz="1700" b="0" i="1" u="none" strike="noStrike" cap="none">
              <a:solidFill>
                <a:schemeClr val="dk1"/>
              </a:solidFill>
              <a:latin typeface="Calibri"/>
              <a:ea typeface="Calibri"/>
              <a:cs typeface="Calibri"/>
              <a:sym typeface="Calibri"/>
            </a:endParaRPr>
          </a:p>
          <a:p>
            <a:pPr marL="914400" marR="0" lvl="1" indent="-336550" algn="l" rtl="0">
              <a:lnSpc>
                <a:spcPct val="107000"/>
              </a:lnSpc>
              <a:spcBef>
                <a:spcPts val="0"/>
              </a:spcBef>
              <a:spcAft>
                <a:spcPts val="0"/>
              </a:spcAft>
              <a:buClr>
                <a:schemeClr val="dk1"/>
              </a:buClr>
              <a:buSzPts val="1700"/>
              <a:buFont typeface="Calibri"/>
              <a:buChar char="➢"/>
            </a:pPr>
            <a:r>
              <a:rPr lang="en-GB" sz="1700" b="0" i="1" u="none" strike="noStrike" cap="none">
                <a:solidFill>
                  <a:schemeClr val="dk1"/>
                </a:solidFill>
                <a:latin typeface="Calibri"/>
                <a:ea typeface="Calibri"/>
                <a:cs typeface="Calibri"/>
                <a:sym typeface="Calibri"/>
              </a:rPr>
              <a:t>Array</a:t>
            </a:r>
            <a:endParaRPr sz="1700" b="0" i="1" u="none" strike="noStrike" cap="none">
              <a:solidFill>
                <a:schemeClr val="dk1"/>
              </a:solidFill>
              <a:latin typeface="Calibri"/>
              <a:ea typeface="Calibri"/>
              <a:cs typeface="Calibri"/>
              <a:sym typeface="Calibri"/>
            </a:endParaRPr>
          </a:p>
          <a:p>
            <a:pPr marL="914400" marR="0" lvl="1" indent="-336550" algn="l" rtl="0">
              <a:lnSpc>
                <a:spcPct val="107000"/>
              </a:lnSpc>
              <a:spcBef>
                <a:spcPts val="0"/>
              </a:spcBef>
              <a:spcAft>
                <a:spcPts val="0"/>
              </a:spcAft>
              <a:buClr>
                <a:schemeClr val="dk1"/>
              </a:buClr>
              <a:buSzPts val="1700"/>
              <a:buFont typeface="Calibri"/>
              <a:buChar char="➢"/>
            </a:pPr>
            <a:r>
              <a:rPr lang="en-GB" sz="1700" i="1">
                <a:solidFill>
                  <a:schemeClr val="dk1"/>
                </a:solidFill>
                <a:latin typeface="Calibri"/>
                <a:ea typeface="Calibri"/>
                <a:cs typeface="Calibri"/>
                <a:sym typeface="Calibri"/>
              </a:rPr>
              <a:t>Function</a:t>
            </a:r>
            <a:endParaRPr sz="1700" b="0" i="1" u="none" strike="noStrike" cap="none">
              <a:solidFill>
                <a:schemeClr val="dk1"/>
              </a:solidFill>
              <a:latin typeface="Calibri"/>
              <a:ea typeface="Calibri"/>
              <a:cs typeface="Calibri"/>
              <a:sym typeface="Calibri"/>
            </a:endParaRPr>
          </a:p>
          <a:p>
            <a:pPr marL="914400" marR="0" lvl="0" indent="0" algn="l" rtl="0">
              <a:lnSpc>
                <a:spcPct val="107000"/>
              </a:lnSpc>
              <a:spcBef>
                <a:spcPts val="800"/>
              </a:spcBef>
              <a:spcAft>
                <a:spcPts val="0"/>
              </a:spcAft>
              <a:buClr>
                <a:srgbClr val="000000"/>
              </a:buClr>
              <a:buSzPts val="2000"/>
              <a:buFont typeface="Arial"/>
              <a:buNone/>
            </a:pPr>
            <a:endParaRPr sz="2000" b="1" i="0" u="none" strike="noStrike" cap="none">
              <a:solidFill>
                <a:schemeClr val="dk1"/>
              </a:solidFill>
              <a:latin typeface="Calibri"/>
              <a:ea typeface="Calibri"/>
              <a:cs typeface="Calibri"/>
              <a:sym typeface="Calibri"/>
            </a:endParaRPr>
          </a:p>
        </p:txBody>
      </p:sp>
      <p:sp>
        <p:nvSpPr>
          <p:cNvPr id="193" name="Google Shape;193;g2da81c2689a_2_30"/>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a:solidFill>
                  <a:srgbClr val="66B9DD"/>
                </a:solidFill>
                <a:latin typeface="Calibri"/>
                <a:ea typeface="Calibri"/>
                <a:cs typeface="Calibri"/>
                <a:sym typeface="Calibri"/>
              </a:rPr>
              <a:t> Javascript Syntax and Data Types</a:t>
            </a:r>
            <a:endParaRPr sz="3200" b="0" i="0" u="none" strike="noStrike" cap="none">
              <a:solidFill>
                <a:srgbClr val="66B9DD"/>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g2da81c2689a_2_36"/>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99" name="Google Shape;199;g2da81c2689a_2_36"/>
          <p:cNvSpPr txBox="1"/>
          <p:nvPr/>
        </p:nvSpPr>
        <p:spPr>
          <a:xfrm>
            <a:off x="503625" y="1331950"/>
            <a:ext cx="11263200" cy="4771500"/>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1. </a:t>
            </a:r>
            <a:r>
              <a:rPr lang="en-GB" sz="1600" b="1">
                <a:solidFill>
                  <a:schemeClr val="dk1"/>
                </a:solidFill>
                <a:latin typeface="Calibri"/>
                <a:ea typeface="Calibri"/>
                <a:cs typeface="Calibri"/>
                <a:sym typeface="Calibri"/>
              </a:rPr>
              <a:t>Numbers</a:t>
            </a:r>
            <a:r>
              <a:rPr lang="en-GB"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Numbers are like the digits you use for counting or doing math. They can be big or small, positive or negative, and even have decimal points. For example, if you want to know how many cookies you have, you'd use a number data type.</a:t>
            </a:r>
            <a:endParaRPr sz="16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2. </a:t>
            </a:r>
            <a:r>
              <a:rPr lang="en-GB" sz="1600" b="1">
                <a:solidFill>
                  <a:schemeClr val="dk1"/>
                </a:solidFill>
                <a:latin typeface="Calibri"/>
                <a:ea typeface="Calibri"/>
                <a:cs typeface="Calibri"/>
                <a:sym typeface="Calibri"/>
              </a:rPr>
              <a:t>Strings</a:t>
            </a:r>
            <a:r>
              <a:rPr lang="en-GB"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Strings are like words or sentences. They're made up of letters, numbers, or symbols. So, if you want to write your name or a message to your friend, you'd use a string data type.</a:t>
            </a:r>
            <a:endParaRPr sz="16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3. </a:t>
            </a:r>
            <a:r>
              <a:rPr lang="en-GB" sz="1600" b="1">
                <a:solidFill>
                  <a:schemeClr val="dk1"/>
                </a:solidFill>
                <a:latin typeface="Calibri"/>
                <a:ea typeface="Calibri"/>
                <a:cs typeface="Calibri"/>
                <a:sym typeface="Calibri"/>
              </a:rPr>
              <a:t>Booleans</a:t>
            </a:r>
            <a:r>
              <a:rPr lang="en-GB"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Booleans are like yes or no questions. They can only have two values: true or false. For instance, if you want to know if it's raining outside, you'd use a boolean data type. If it's raining, it's true; if it's not raining, it's false.</a:t>
            </a:r>
            <a:endParaRPr sz="16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4. </a:t>
            </a:r>
            <a:r>
              <a:rPr lang="en-GB" sz="1600" b="1">
                <a:solidFill>
                  <a:schemeClr val="dk1"/>
                </a:solidFill>
                <a:latin typeface="Calibri"/>
                <a:ea typeface="Calibri"/>
                <a:cs typeface="Calibri"/>
                <a:sym typeface="Calibri"/>
              </a:rPr>
              <a:t>Null</a:t>
            </a:r>
            <a:r>
              <a:rPr lang="en-GB"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Null means nothing or empty. It's like having an empty box. There's nothing inside it. Sometimes, programmers use null when they want to say that something doesn't exist or has no value.</a:t>
            </a:r>
            <a:endParaRPr sz="16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5. </a:t>
            </a:r>
            <a:r>
              <a:rPr lang="en-GB" sz="1600" b="1">
                <a:solidFill>
                  <a:schemeClr val="dk1"/>
                </a:solidFill>
                <a:latin typeface="Calibri"/>
                <a:ea typeface="Calibri"/>
                <a:cs typeface="Calibri"/>
                <a:sym typeface="Calibri"/>
              </a:rPr>
              <a:t>Undefined</a:t>
            </a:r>
            <a:r>
              <a:rPr lang="en-GB"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Undefined means something hasn't been defined or set yet. It's like having an empty space where something should be, but it hasn't been put there yet. It's used when we forget to give something a value or when it's not clear what the value should be.</a:t>
            </a:r>
            <a:endParaRPr sz="1600">
              <a:solidFill>
                <a:schemeClr val="dk1"/>
              </a:solidFill>
              <a:latin typeface="Calibri"/>
              <a:ea typeface="Calibri"/>
              <a:cs typeface="Calibri"/>
              <a:sym typeface="Calibri"/>
            </a:endParaRPr>
          </a:p>
        </p:txBody>
      </p:sp>
      <p:sp>
        <p:nvSpPr>
          <p:cNvPr id="200" name="Google Shape;200;g2da81c2689a_2_36"/>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100"/>
              <a:buFont typeface="Arial"/>
              <a:buNone/>
            </a:pPr>
            <a:r>
              <a:rPr lang="en-GB" sz="4000" b="1">
                <a:solidFill>
                  <a:srgbClr val="66B9DD"/>
                </a:solidFill>
                <a:latin typeface="Calibri"/>
                <a:ea typeface="Calibri"/>
                <a:cs typeface="Calibri"/>
                <a:sym typeface="Calibri"/>
              </a:rPr>
              <a:t>Primitive Data Types</a:t>
            </a:r>
            <a:endParaRPr sz="4000" b="1">
              <a:solidFill>
                <a:srgbClr val="66B9DD"/>
              </a:solidFill>
              <a:latin typeface="Calibri"/>
              <a:ea typeface="Calibri"/>
              <a:cs typeface="Calibri"/>
              <a:sym typeface="Calibri"/>
            </a:endParaRPr>
          </a:p>
          <a:p>
            <a:pPr marL="0" lvl="0" indent="0" algn="l" rtl="0">
              <a:lnSpc>
                <a:spcPct val="90000"/>
              </a:lnSpc>
              <a:spcBef>
                <a:spcPts val="0"/>
              </a:spcBef>
              <a:spcAft>
                <a:spcPts val="0"/>
              </a:spcAft>
              <a:buClr>
                <a:schemeClr val="dk1"/>
              </a:buClr>
              <a:buSzPts val="1100"/>
              <a:buFont typeface="Arial"/>
              <a:buNone/>
            </a:pPr>
            <a:endParaRPr sz="4000" b="1">
              <a:solidFill>
                <a:srgbClr val="66B9DD"/>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4000"/>
              <a:buFont typeface="Arial"/>
              <a:buNone/>
            </a:pPr>
            <a:endParaRPr sz="4000" b="1">
              <a:solidFill>
                <a:srgbClr val="66B9DD"/>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g2da81c2689a_2_42"/>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206" name="Google Shape;206;g2da81c2689a_2_42"/>
          <p:cNvSpPr txBox="1"/>
          <p:nvPr/>
        </p:nvSpPr>
        <p:spPr>
          <a:xfrm>
            <a:off x="503625" y="1331950"/>
            <a:ext cx="11263200" cy="3047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1. </a:t>
            </a:r>
            <a:r>
              <a:rPr lang="en-GB" sz="1600" b="1">
                <a:solidFill>
                  <a:schemeClr val="dk1"/>
                </a:solidFill>
                <a:latin typeface="Calibri"/>
                <a:ea typeface="Calibri"/>
                <a:cs typeface="Calibri"/>
                <a:sym typeface="Calibri"/>
              </a:rPr>
              <a:t>Objects</a:t>
            </a:r>
            <a:r>
              <a:rPr lang="en-GB"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Objects are like treasure chests that can hold many different types of things inside them. They can store numbers, words, and even other objects! For example, an object could represent your toy collection, with each toy having its own name and color.</a:t>
            </a: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2.</a:t>
            </a:r>
            <a:r>
              <a:rPr lang="en-GB" sz="1600" b="1">
                <a:solidFill>
                  <a:schemeClr val="dk1"/>
                </a:solidFill>
                <a:latin typeface="Calibri"/>
                <a:ea typeface="Calibri"/>
                <a:cs typeface="Calibri"/>
                <a:sym typeface="Calibri"/>
              </a:rPr>
              <a:t> Arrays</a:t>
            </a:r>
            <a:r>
              <a:rPr lang="en-GB"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Arrays are like special containers that can hold multiple items in a list. They're like shelves with lots of compartments where you can organize things. For instance, an array could store your favorite snacks in order, from first to last.</a:t>
            </a: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3. </a:t>
            </a:r>
            <a:r>
              <a:rPr lang="en-GB" sz="1600" b="1">
                <a:solidFill>
                  <a:schemeClr val="dk1"/>
                </a:solidFill>
                <a:latin typeface="Calibri"/>
                <a:ea typeface="Calibri"/>
                <a:cs typeface="Calibri"/>
                <a:sym typeface="Calibri"/>
              </a:rPr>
              <a:t>Functions</a:t>
            </a:r>
            <a:r>
              <a:rPr lang="en-GB"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Functions are like magic spells that perform specific tasks when called upon. They're like recipes that tell the computer what steps to follow. For example, a function could be a recipe for making your favorite sandwich, with instructions on how to put it together.</a:t>
            </a:r>
            <a:endParaRPr sz="16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p:txBody>
      </p:sp>
      <p:sp>
        <p:nvSpPr>
          <p:cNvPr id="207" name="Google Shape;207;g2da81c2689a_2_42"/>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100"/>
              <a:buFont typeface="Arial"/>
              <a:buNone/>
            </a:pPr>
            <a:r>
              <a:rPr lang="en-GB" sz="4000" b="1">
                <a:solidFill>
                  <a:srgbClr val="66B9DD"/>
                </a:solidFill>
                <a:latin typeface="Calibri"/>
                <a:ea typeface="Calibri"/>
                <a:cs typeface="Calibri"/>
                <a:sym typeface="Calibri"/>
              </a:rPr>
              <a:t>Non Primitive Data Types</a:t>
            </a:r>
            <a:endParaRPr sz="4000" b="1">
              <a:solidFill>
                <a:srgbClr val="66B9DD"/>
              </a:solidFill>
              <a:latin typeface="Calibri"/>
              <a:ea typeface="Calibri"/>
              <a:cs typeface="Calibri"/>
              <a:sym typeface="Calibri"/>
            </a:endParaRPr>
          </a:p>
          <a:p>
            <a:pPr marL="0" lvl="0" indent="0" algn="l" rtl="0">
              <a:lnSpc>
                <a:spcPct val="90000"/>
              </a:lnSpc>
              <a:spcBef>
                <a:spcPts val="0"/>
              </a:spcBef>
              <a:spcAft>
                <a:spcPts val="0"/>
              </a:spcAft>
              <a:buClr>
                <a:schemeClr val="dk1"/>
              </a:buClr>
              <a:buSzPts val="1100"/>
              <a:buFont typeface="Arial"/>
              <a:buNone/>
            </a:pPr>
            <a:endParaRPr sz="4000" b="1">
              <a:solidFill>
                <a:srgbClr val="66B9DD"/>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4000"/>
              <a:buFont typeface="Arial"/>
              <a:buNone/>
            </a:pPr>
            <a:endParaRPr sz="4000" b="1">
              <a:solidFill>
                <a:srgbClr val="66B9DD"/>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g2da81c2689a_2_48"/>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213" name="Google Shape;213;g2da81c2689a_2_48"/>
          <p:cNvSpPr txBox="1"/>
          <p:nvPr/>
        </p:nvSpPr>
        <p:spPr>
          <a:xfrm>
            <a:off x="495425" y="1212525"/>
            <a:ext cx="5757900" cy="52992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800"/>
              </a:spcBef>
              <a:spcAft>
                <a:spcPts val="0"/>
              </a:spcAft>
              <a:buClr>
                <a:srgbClr val="000000"/>
              </a:buClr>
              <a:buSzPts val="1600"/>
              <a:buFont typeface="Arial"/>
              <a:buNone/>
            </a:pPr>
            <a:r>
              <a:rPr lang="en-GB" sz="1600" b="1" i="0" u="sng" strike="noStrike" cap="none">
                <a:solidFill>
                  <a:schemeClr val="dk1"/>
                </a:solidFill>
                <a:latin typeface="Calibri"/>
                <a:ea typeface="Calibri"/>
                <a:cs typeface="Calibri"/>
                <a:sym typeface="Calibri"/>
              </a:rPr>
              <a:t>Number</a:t>
            </a:r>
            <a:endParaRPr sz="1600" b="1" i="0" u="sng"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200"/>
              <a:buFont typeface="Arial"/>
              <a:buNone/>
            </a:pPr>
            <a:r>
              <a:rPr lang="en-GB" sz="1200" b="0" i="0" u="none" strike="noStrike" cap="none">
                <a:solidFill>
                  <a:schemeClr val="dk1"/>
                </a:solidFill>
                <a:latin typeface="Calibri"/>
                <a:ea typeface="Calibri"/>
                <a:cs typeface="Calibri"/>
                <a:sym typeface="Calibri"/>
              </a:rPr>
              <a:t>let length = 10;</a:t>
            </a:r>
            <a:endParaRPr sz="1200" b="0" i="0" u="none"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200"/>
              <a:buFont typeface="Arial"/>
              <a:buNone/>
            </a:pPr>
            <a:r>
              <a:rPr lang="en-GB" sz="1200" b="0" i="0" u="none" strike="noStrike" cap="none">
                <a:solidFill>
                  <a:schemeClr val="dk1"/>
                </a:solidFill>
                <a:latin typeface="Calibri"/>
                <a:ea typeface="Calibri"/>
                <a:cs typeface="Calibri"/>
                <a:sym typeface="Calibri"/>
              </a:rPr>
              <a:t>let width = 20;</a:t>
            </a:r>
            <a:r>
              <a:rPr lang="en-GB" sz="1200" b="1" i="0" u="none" strike="noStrike" cap="none">
                <a:solidFill>
                  <a:schemeClr val="dk1"/>
                </a:solidFill>
                <a:latin typeface="Calibri"/>
                <a:ea typeface="Calibri"/>
                <a:cs typeface="Calibri"/>
                <a:sym typeface="Calibri"/>
              </a:rPr>
              <a:t> </a:t>
            </a:r>
            <a:endParaRPr sz="1200" b="1" i="0" u="none"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600"/>
              <a:buFont typeface="Arial"/>
              <a:buNone/>
            </a:pPr>
            <a:r>
              <a:rPr lang="en-GB" sz="1600" b="1" i="0" u="sng" strike="noStrike" cap="none">
                <a:solidFill>
                  <a:schemeClr val="dk1"/>
                </a:solidFill>
                <a:latin typeface="Calibri"/>
                <a:ea typeface="Calibri"/>
                <a:cs typeface="Calibri"/>
                <a:sym typeface="Calibri"/>
              </a:rPr>
              <a:t>String</a:t>
            </a:r>
            <a:endParaRPr sz="1600" b="1" i="0" u="sng"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200"/>
              <a:buFont typeface="Arial"/>
              <a:buNone/>
            </a:pPr>
            <a:r>
              <a:rPr lang="en-GB" sz="1200" b="0" i="0" u="none" strike="noStrike" cap="none">
                <a:solidFill>
                  <a:schemeClr val="dk1"/>
                </a:solidFill>
                <a:latin typeface="Calibri"/>
                <a:ea typeface="Calibri"/>
                <a:cs typeface="Calibri"/>
                <a:sym typeface="Calibri"/>
              </a:rPr>
              <a:t>let firstName = “ahmed”;</a:t>
            </a:r>
            <a:endParaRPr sz="1200" b="0" i="0" u="none"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200"/>
              <a:buFont typeface="Arial"/>
              <a:buNone/>
            </a:pPr>
            <a:r>
              <a:rPr lang="en-GB" sz="1200" b="0" i="0" u="none" strike="noStrike" cap="none">
                <a:solidFill>
                  <a:schemeClr val="dk1"/>
                </a:solidFill>
                <a:latin typeface="Calibri"/>
                <a:ea typeface="Calibri"/>
                <a:cs typeface="Calibri"/>
                <a:sym typeface="Calibri"/>
              </a:rPr>
              <a:t>Let lastName = “ali”;</a:t>
            </a:r>
            <a:endParaRPr sz="1200" b="0" i="0" u="none"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600"/>
              <a:buFont typeface="Arial"/>
              <a:buNone/>
            </a:pPr>
            <a:r>
              <a:rPr lang="en-GB" sz="1600" b="1" i="0" u="sng" strike="noStrike" cap="none">
                <a:solidFill>
                  <a:schemeClr val="dk1"/>
                </a:solidFill>
                <a:latin typeface="Calibri"/>
                <a:ea typeface="Calibri"/>
                <a:cs typeface="Calibri"/>
                <a:sym typeface="Calibri"/>
              </a:rPr>
              <a:t>Boolean</a:t>
            </a:r>
            <a:endParaRPr sz="1600" b="1" i="0" u="sng"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200"/>
              <a:buFont typeface="Arial"/>
              <a:buNone/>
            </a:pPr>
            <a:r>
              <a:rPr lang="en-GB" sz="1200" b="0" i="0" u="none" strike="noStrike" cap="none">
                <a:solidFill>
                  <a:schemeClr val="dk1"/>
                </a:solidFill>
                <a:latin typeface="Calibri"/>
                <a:ea typeface="Calibri"/>
                <a:cs typeface="Calibri"/>
                <a:sym typeface="Calibri"/>
              </a:rPr>
              <a:t>let x = true;</a:t>
            </a:r>
            <a:endParaRPr sz="1200" b="0" i="0" u="none"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200"/>
              <a:buFont typeface="Arial"/>
              <a:buNone/>
            </a:pPr>
            <a:r>
              <a:rPr lang="en-GB" sz="1200" b="0" i="0" u="none" strike="noStrike" cap="none">
                <a:solidFill>
                  <a:schemeClr val="dk1"/>
                </a:solidFill>
                <a:latin typeface="Calibri"/>
                <a:ea typeface="Calibri"/>
                <a:cs typeface="Calibri"/>
                <a:sym typeface="Calibri"/>
              </a:rPr>
              <a:t>Let y = false;</a:t>
            </a:r>
            <a:endParaRPr sz="1200" b="0" i="0" u="none"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600"/>
              <a:buFont typeface="Arial"/>
              <a:buNone/>
            </a:pPr>
            <a:r>
              <a:rPr lang="en-GB" sz="1600" b="1" i="0" u="sng" strike="noStrike" cap="none">
                <a:solidFill>
                  <a:schemeClr val="dk1"/>
                </a:solidFill>
                <a:latin typeface="Calibri"/>
                <a:ea typeface="Calibri"/>
                <a:cs typeface="Calibri"/>
                <a:sym typeface="Calibri"/>
              </a:rPr>
              <a:t>Object</a:t>
            </a:r>
            <a:endParaRPr sz="1600" b="1" i="0" u="sng"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200">
                <a:solidFill>
                  <a:schemeClr val="dk1"/>
                </a:solidFill>
                <a:latin typeface="Calibri"/>
                <a:ea typeface="Calibri"/>
                <a:cs typeface="Calibri"/>
                <a:sym typeface="Calibri"/>
              </a:rPr>
              <a:t>c</a:t>
            </a:r>
            <a:r>
              <a:rPr lang="en-GB" sz="1200" b="0" i="0" u="none" strike="noStrike" cap="none">
                <a:solidFill>
                  <a:schemeClr val="dk1"/>
                </a:solidFill>
                <a:latin typeface="Calibri"/>
                <a:ea typeface="Calibri"/>
                <a:cs typeface="Calibri"/>
                <a:sym typeface="Calibri"/>
              </a:rPr>
              <a:t>onst person = { “firsName” : “Ali”, “lastName” : “Hasan”} ;</a:t>
            </a:r>
            <a:endParaRPr sz="1600" b="0" i="0" u="none"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600"/>
              <a:buFont typeface="Arial"/>
              <a:buNone/>
            </a:pPr>
            <a:r>
              <a:rPr lang="en-GB" sz="1600" b="1" i="0" u="sng" strike="noStrike" cap="none">
                <a:solidFill>
                  <a:schemeClr val="dk1"/>
                </a:solidFill>
                <a:latin typeface="Calibri"/>
                <a:ea typeface="Calibri"/>
                <a:cs typeface="Calibri"/>
                <a:sym typeface="Calibri"/>
              </a:rPr>
              <a:t>Array Object</a:t>
            </a:r>
            <a:endParaRPr sz="1600" b="1" i="0" u="sng"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200"/>
              <a:buFont typeface="Arial"/>
              <a:buNone/>
            </a:pPr>
            <a:r>
              <a:rPr lang="en-GB" sz="1200" b="0" i="0" u="none" strike="noStrike" cap="none">
                <a:solidFill>
                  <a:schemeClr val="dk1"/>
                </a:solidFill>
                <a:latin typeface="Calibri"/>
                <a:ea typeface="Calibri"/>
                <a:cs typeface="Calibri"/>
                <a:sym typeface="Calibri"/>
              </a:rPr>
              <a:t>const colors = [ “Red”, “Blue”, “Green”, “Yellow” ];</a:t>
            </a:r>
            <a:endParaRPr sz="1200" b="0" i="0" u="none"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600"/>
              <a:buFont typeface="Arial"/>
              <a:buNone/>
            </a:pPr>
            <a:r>
              <a:rPr lang="en-GB" sz="1600" b="1" i="0" u="sng" strike="noStrike" cap="none">
                <a:solidFill>
                  <a:schemeClr val="dk1"/>
                </a:solidFill>
                <a:latin typeface="Calibri"/>
                <a:ea typeface="Calibri"/>
                <a:cs typeface="Calibri"/>
                <a:sym typeface="Calibri"/>
              </a:rPr>
              <a:t>Date Object</a:t>
            </a:r>
            <a:endParaRPr sz="1600" b="1" i="0" u="sng"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200" b="0" i="0" u="none" strike="noStrike" cap="none">
                <a:solidFill>
                  <a:schemeClr val="dk1"/>
                </a:solidFill>
                <a:latin typeface="Calibri"/>
                <a:ea typeface="Calibri"/>
                <a:cs typeface="Calibri"/>
                <a:sym typeface="Calibri"/>
              </a:rPr>
              <a:t>const date = new Date(“2024-03-21”);</a:t>
            </a:r>
            <a:endParaRPr sz="1600" b="1" i="0" u="sng" strike="noStrike" cap="none">
              <a:solidFill>
                <a:schemeClr val="dk1"/>
              </a:solidFill>
              <a:latin typeface="Calibri"/>
              <a:ea typeface="Calibri"/>
              <a:cs typeface="Calibri"/>
              <a:sym typeface="Calibri"/>
            </a:endParaRPr>
          </a:p>
          <a:p>
            <a:pPr marL="914400" marR="0" lvl="0" indent="0" algn="l" rtl="0">
              <a:lnSpc>
                <a:spcPct val="107000"/>
              </a:lnSpc>
              <a:spcBef>
                <a:spcPts val="800"/>
              </a:spcBef>
              <a:spcAft>
                <a:spcPts val="0"/>
              </a:spcAft>
              <a:buClr>
                <a:srgbClr val="000000"/>
              </a:buClr>
              <a:buSzPts val="2000"/>
              <a:buFont typeface="Arial"/>
              <a:buNone/>
            </a:pPr>
            <a:endParaRPr sz="2000" b="1" i="0" u="none" strike="noStrike" cap="none">
              <a:solidFill>
                <a:schemeClr val="dk1"/>
              </a:solidFill>
              <a:latin typeface="Calibri"/>
              <a:ea typeface="Calibri"/>
              <a:cs typeface="Calibri"/>
              <a:sym typeface="Calibri"/>
            </a:endParaRPr>
          </a:p>
        </p:txBody>
      </p:sp>
      <p:sp>
        <p:nvSpPr>
          <p:cNvPr id="214" name="Google Shape;214;g2da81c2689a_2_48"/>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i="0" u="none" strike="noStrike" cap="none" dirty="0">
                <a:solidFill>
                  <a:srgbClr val="66B9DD"/>
                </a:solidFill>
                <a:latin typeface="Calibri"/>
                <a:ea typeface="Calibri"/>
                <a:cs typeface="Calibri"/>
                <a:sym typeface="Calibri"/>
              </a:rPr>
              <a:t> </a:t>
            </a:r>
            <a:r>
              <a:rPr lang="en-GB" sz="4000" b="1" dirty="0" err="1">
                <a:solidFill>
                  <a:srgbClr val="66B9DD"/>
                </a:solidFill>
                <a:latin typeface="Calibri"/>
                <a:ea typeface="Calibri"/>
                <a:cs typeface="Calibri"/>
                <a:sym typeface="Calibri"/>
              </a:rPr>
              <a:t>Javascript</a:t>
            </a:r>
            <a:r>
              <a:rPr lang="en-GB" sz="4000" b="1" dirty="0">
                <a:solidFill>
                  <a:srgbClr val="66B9DD"/>
                </a:solidFill>
                <a:latin typeface="Calibri"/>
                <a:ea typeface="Calibri"/>
                <a:cs typeface="Calibri"/>
                <a:sym typeface="Calibri"/>
              </a:rPr>
              <a:t> Variables</a:t>
            </a:r>
            <a:endParaRPr sz="3200" b="0" i="0" u="none" strike="noStrike" cap="none" dirty="0">
              <a:solidFill>
                <a:srgbClr val="66B9DD"/>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g26cc55cc3d0_0_0"/>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58" name="Google Shape;158;g26cc55cc3d0_0_0"/>
          <p:cNvSpPr txBox="1"/>
          <p:nvPr/>
        </p:nvSpPr>
        <p:spPr>
          <a:xfrm>
            <a:off x="479000" y="1212525"/>
            <a:ext cx="7728600" cy="2654725"/>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800"/>
              </a:spcBef>
              <a:spcAft>
                <a:spcPts val="0"/>
              </a:spcAft>
              <a:buNone/>
            </a:pPr>
            <a:r>
              <a:rPr lang="en-GB" sz="1600" b="1" u="sng" dirty="0">
                <a:solidFill>
                  <a:schemeClr val="dk1"/>
                </a:solidFill>
                <a:latin typeface="Calibri"/>
                <a:ea typeface="Calibri"/>
                <a:cs typeface="Calibri"/>
                <a:sym typeface="Calibri"/>
              </a:rPr>
              <a:t>Assignment Operator</a:t>
            </a:r>
            <a:endParaRPr sz="1600" b="1" u="sng" dirty="0">
              <a:solidFill>
                <a:schemeClr val="dk1"/>
              </a:solidFill>
              <a:latin typeface="Calibri"/>
              <a:ea typeface="Calibri"/>
              <a:cs typeface="Calibri"/>
              <a:sym typeface="Calibri"/>
            </a:endParaRPr>
          </a:p>
          <a:p>
            <a:pPr marL="457200" marR="0" lvl="0" indent="-330200" algn="l" rtl="0">
              <a:lnSpc>
                <a:spcPct val="107000"/>
              </a:lnSpc>
              <a:spcBef>
                <a:spcPts val="800"/>
              </a:spcBef>
              <a:spcAft>
                <a:spcPts val="0"/>
              </a:spcAft>
              <a:buClr>
                <a:schemeClr val="dk1"/>
              </a:buClr>
              <a:buSzPts val="1600"/>
              <a:buFont typeface="Calibri"/>
              <a:buChar char="-"/>
            </a:pPr>
            <a:r>
              <a:rPr lang="en-GB" sz="1600" dirty="0">
                <a:solidFill>
                  <a:schemeClr val="dk1"/>
                </a:solidFill>
                <a:latin typeface="Calibri"/>
                <a:ea typeface="Calibri"/>
                <a:cs typeface="Calibri"/>
                <a:sym typeface="Calibri"/>
              </a:rPr>
              <a:t>Is used to assign values like </a:t>
            </a:r>
            <a:r>
              <a:rPr lang="en-GB" sz="1600" b="1" dirty="0">
                <a:solidFill>
                  <a:srgbClr val="980000"/>
                </a:solidFill>
                <a:latin typeface="Calibri"/>
                <a:ea typeface="Calibri"/>
                <a:cs typeface="Calibri"/>
                <a:sym typeface="Calibri"/>
              </a:rPr>
              <a:t>let x = 10</a:t>
            </a:r>
            <a:r>
              <a:rPr lang="en-GB" sz="1600" dirty="0">
                <a:solidFill>
                  <a:srgbClr val="980000"/>
                </a:solidFill>
                <a:latin typeface="Calibri"/>
                <a:ea typeface="Calibri"/>
                <a:cs typeface="Calibri"/>
                <a:sym typeface="Calibri"/>
              </a:rPr>
              <a:t>;</a:t>
            </a:r>
            <a:endParaRPr sz="1600" dirty="0">
              <a:solidFill>
                <a:srgbClr val="980000"/>
              </a:solidFill>
              <a:latin typeface="Calibri"/>
              <a:ea typeface="Calibri"/>
              <a:cs typeface="Calibri"/>
              <a:sym typeface="Calibri"/>
            </a:endParaRPr>
          </a:p>
          <a:p>
            <a:pPr marL="0" lvl="0" indent="0" algn="l" rtl="0">
              <a:lnSpc>
                <a:spcPct val="107000"/>
              </a:lnSpc>
              <a:spcBef>
                <a:spcPts val="800"/>
              </a:spcBef>
              <a:spcAft>
                <a:spcPts val="0"/>
              </a:spcAft>
              <a:buNone/>
            </a:pPr>
            <a:r>
              <a:rPr lang="en-GB" sz="1600" b="1" u="sng" dirty="0">
                <a:solidFill>
                  <a:schemeClr val="dk1"/>
                </a:solidFill>
                <a:latin typeface="Calibri"/>
                <a:ea typeface="Calibri"/>
                <a:cs typeface="Calibri"/>
                <a:sym typeface="Calibri"/>
              </a:rPr>
              <a:t>Addition/Subtraction Operator</a:t>
            </a:r>
            <a:endParaRPr sz="1600" b="1" u="sng" dirty="0">
              <a:solidFill>
                <a:schemeClr val="dk1"/>
              </a:solidFill>
              <a:latin typeface="Calibri"/>
              <a:ea typeface="Calibri"/>
              <a:cs typeface="Calibri"/>
              <a:sym typeface="Calibri"/>
            </a:endParaRPr>
          </a:p>
          <a:p>
            <a:pPr marL="457200" lvl="0" indent="-330200" algn="l" rtl="0">
              <a:lnSpc>
                <a:spcPct val="107000"/>
              </a:lnSpc>
              <a:spcBef>
                <a:spcPts val="800"/>
              </a:spcBef>
              <a:spcAft>
                <a:spcPts val="0"/>
              </a:spcAft>
              <a:buClr>
                <a:schemeClr val="dk1"/>
              </a:buClr>
              <a:buSzPts val="1600"/>
              <a:buFont typeface="Calibri"/>
              <a:buChar char="-"/>
            </a:pPr>
            <a:r>
              <a:rPr lang="en-GB" sz="1600" dirty="0">
                <a:solidFill>
                  <a:schemeClr val="dk1"/>
                </a:solidFill>
                <a:latin typeface="Calibri"/>
                <a:ea typeface="Calibri"/>
                <a:cs typeface="Calibri"/>
                <a:sym typeface="Calibri"/>
              </a:rPr>
              <a:t>Is used to add values like </a:t>
            </a:r>
            <a:r>
              <a:rPr lang="en-GB" sz="1600" b="1" dirty="0">
                <a:solidFill>
                  <a:srgbClr val="980000"/>
                </a:solidFill>
                <a:latin typeface="Calibri"/>
                <a:ea typeface="Calibri"/>
                <a:cs typeface="Calibri"/>
                <a:sym typeface="Calibri"/>
              </a:rPr>
              <a:t>let x = 10; y = x + 40; z = x – 5;</a:t>
            </a:r>
            <a:endParaRPr sz="1600" b="1" dirty="0">
              <a:solidFill>
                <a:srgbClr val="980000"/>
              </a:solidFill>
              <a:latin typeface="Calibri"/>
              <a:ea typeface="Calibri"/>
              <a:cs typeface="Calibri"/>
              <a:sym typeface="Calibri"/>
            </a:endParaRPr>
          </a:p>
          <a:p>
            <a:pPr marL="0" lvl="0" indent="0" algn="l" rtl="0">
              <a:lnSpc>
                <a:spcPct val="107000"/>
              </a:lnSpc>
              <a:spcBef>
                <a:spcPts val="800"/>
              </a:spcBef>
              <a:spcAft>
                <a:spcPts val="0"/>
              </a:spcAft>
              <a:buNone/>
            </a:pPr>
            <a:r>
              <a:rPr lang="en-GB" sz="1600" b="1" u="sng" dirty="0">
                <a:solidFill>
                  <a:schemeClr val="dk1"/>
                </a:solidFill>
                <a:latin typeface="Calibri"/>
                <a:ea typeface="Calibri"/>
                <a:cs typeface="Calibri"/>
                <a:sym typeface="Calibri"/>
              </a:rPr>
              <a:t>Addition/Subtraction Assignment Operator</a:t>
            </a:r>
            <a:endParaRPr sz="1600" b="1" u="sng" dirty="0">
              <a:solidFill>
                <a:schemeClr val="dk1"/>
              </a:solidFill>
              <a:latin typeface="Calibri"/>
              <a:ea typeface="Calibri"/>
              <a:cs typeface="Calibri"/>
              <a:sym typeface="Calibri"/>
            </a:endParaRPr>
          </a:p>
          <a:p>
            <a:pPr marL="457200" lvl="0" indent="-330200" algn="l" rtl="0">
              <a:lnSpc>
                <a:spcPct val="107000"/>
              </a:lnSpc>
              <a:spcBef>
                <a:spcPts val="800"/>
              </a:spcBef>
              <a:spcAft>
                <a:spcPts val="0"/>
              </a:spcAft>
              <a:buClr>
                <a:schemeClr val="dk1"/>
              </a:buClr>
              <a:buSzPts val="1600"/>
              <a:buFont typeface="Calibri"/>
              <a:buChar char="-"/>
            </a:pPr>
            <a:r>
              <a:rPr lang="en-GB" sz="1600" dirty="0">
                <a:solidFill>
                  <a:schemeClr val="dk1"/>
                </a:solidFill>
                <a:latin typeface="Calibri"/>
                <a:ea typeface="Calibri"/>
                <a:cs typeface="Calibri"/>
                <a:sym typeface="Calibri"/>
              </a:rPr>
              <a:t>Is used to assign with addition into the same variable like </a:t>
            </a:r>
            <a:r>
              <a:rPr lang="en-GB" sz="1600" b="1" dirty="0">
                <a:solidFill>
                  <a:srgbClr val="980000"/>
                </a:solidFill>
                <a:latin typeface="Calibri"/>
                <a:ea typeface="Calibri"/>
                <a:cs typeface="Calibri"/>
                <a:sym typeface="Calibri"/>
              </a:rPr>
              <a:t>let x = 10; x += 5; x -=3;</a:t>
            </a:r>
            <a:endParaRPr sz="1600" b="1" dirty="0">
              <a:solidFill>
                <a:srgbClr val="980000"/>
              </a:solidFill>
              <a:latin typeface="Calibri"/>
              <a:ea typeface="Calibri"/>
              <a:cs typeface="Calibri"/>
              <a:sym typeface="Calibri"/>
            </a:endParaRPr>
          </a:p>
          <a:p>
            <a:pPr marL="0" lvl="0" indent="0" algn="l" rtl="0">
              <a:lnSpc>
                <a:spcPct val="107000"/>
              </a:lnSpc>
              <a:spcBef>
                <a:spcPts val="800"/>
              </a:spcBef>
              <a:spcAft>
                <a:spcPts val="0"/>
              </a:spcAft>
              <a:buNone/>
            </a:pPr>
            <a:endParaRPr sz="1600" b="1" dirty="0">
              <a:solidFill>
                <a:schemeClr val="dk1"/>
              </a:solidFill>
              <a:latin typeface="Calibri"/>
              <a:ea typeface="Calibri"/>
              <a:cs typeface="Calibri"/>
              <a:sym typeface="Calibri"/>
            </a:endParaRPr>
          </a:p>
        </p:txBody>
      </p:sp>
      <p:sp>
        <p:nvSpPr>
          <p:cNvPr id="159" name="Google Shape;159;g26cc55cc3d0_0_0"/>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i="0" u="none" strike="noStrike" cap="none" dirty="0">
                <a:solidFill>
                  <a:srgbClr val="66B9DD"/>
                </a:solidFill>
                <a:latin typeface="Calibri"/>
                <a:ea typeface="Calibri"/>
                <a:cs typeface="Calibri"/>
                <a:sym typeface="Calibri"/>
              </a:rPr>
              <a:t> </a:t>
            </a:r>
            <a:r>
              <a:rPr lang="en-GB" sz="4000" b="1" dirty="0" err="1">
                <a:solidFill>
                  <a:srgbClr val="66B9DD"/>
                </a:solidFill>
                <a:latin typeface="Calibri"/>
                <a:ea typeface="Calibri"/>
                <a:cs typeface="Calibri"/>
                <a:sym typeface="Calibri"/>
              </a:rPr>
              <a:t>Arithmatic</a:t>
            </a:r>
            <a:r>
              <a:rPr lang="en-GB" sz="4000" b="1" dirty="0">
                <a:solidFill>
                  <a:srgbClr val="66B9DD"/>
                </a:solidFill>
                <a:latin typeface="Calibri"/>
                <a:ea typeface="Calibri"/>
                <a:cs typeface="Calibri"/>
                <a:sym typeface="Calibri"/>
              </a:rPr>
              <a:t> Operators</a:t>
            </a:r>
            <a:endParaRPr sz="4000" b="1" dirty="0">
              <a:solidFill>
                <a:srgbClr val="66B9DD"/>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g2da81c2689a_2_54"/>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220" name="Google Shape;220;g2da81c2689a_2_54"/>
          <p:cNvSpPr txBox="1"/>
          <p:nvPr/>
        </p:nvSpPr>
        <p:spPr>
          <a:xfrm>
            <a:off x="479000" y="1212525"/>
            <a:ext cx="7728600" cy="4732200"/>
          </a:xfrm>
          <a:prstGeom prst="rect">
            <a:avLst/>
          </a:prstGeom>
          <a:noFill/>
          <a:ln>
            <a:noFill/>
          </a:ln>
        </p:spPr>
        <p:txBody>
          <a:bodyPr spcFirstLastPara="1" wrap="square" lIns="91425" tIns="45700" rIns="91425" bIns="45700" anchor="t" anchorCtr="0">
            <a:spAutoFit/>
          </a:bodyPr>
          <a:lstStyle/>
          <a:p>
            <a:pPr marL="0" lvl="0" indent="0" algn="l" rtl="0">
              <a:lnSpc>
                <a:spcPct val="107000"/>
              </a:lnSpc>
              <a:spcBef>
                <a:spcPts val="800"/>
              </a:spcBef>
              <a:spcAft>
                <a:spcPts val="0"/>
              </a:spcAft>
              <a:buClr>
                <a:schemeClr val="dk1"/>
              </a:buClr>
              <a:buSzPts val="1100"/>
              <a:buFont typeface="Arial"/>
              <a:buNone/>
            </a:pPr>
            <a:r>
              <a:rPr lang="en-GB" sz="1600" b="1" dirty="0">
                <a:solidFill>
                  <a:schemeClr val="dk1"/>
                </a:solidFill>
                <a:latin typeface="Calibri"/>
                <a:ea typeface="Calibri"/>
                <a:cs typeface="Calibri"/>
                <a:sym typeface="Calibri"/>
              </a:rPr>
              <a:t>Addition</a:t>
            </a:r>
            <a:r>
              <a:rPr lang="en-GB" sz="1600" dirty="0">
                <a:solidFill>
                  <a:schemeClr val="dk1"/>
                </a:solidFill>
                <a:latin typeface="Calibri"/>
                <a:ea typeface="Calibri"/>
                <a:cs typeface="Calibri"/>
                <a:sym typeface="Calibri"/>
              </a:rPr>
              <a:t> (+): Adds two numbers together.</a:t>
            </a:r>
            <a:endParaRPr sz="1600" dirty="0">
              <a:solidFill>
                <a:schemeClr val="dk1"/>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GB" sz="1600" dirty="0">
                <a:solidFill>
                  <a:schemeClr val="dk1"/>
                </a:solidFill>
                <a:latin typeface="Calibri"/>
                <a:ea typeface="Calibri"/>
                <a:cs typeface="Calibri"/>
                <a:sym typeface="Calibri"/>
              </a:rPr>
              <a:t>Example: 3 + 5 equals 8.</a:t>
            </a:r>
            <a:endParaRPr sz="1600" dirty="0">
              <a:solidFill>
                <a:schemeClr val="dk1"/>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GB" sz="1600" b="1" dirty="0">
                <a:solidFill>
                  <a:schemeClr val="dk1"/>
                </a:solidFill>
                <a:latin typeface="Calibri"/>
                <a:ea typeface="Calibri"/>
                <a:cs typeface="Calibri"/>
                <a:sym typeface="Calibri"/>
              </a:rPr>
              <a:t>Subtraction</a:t>
            </a:r>
            <a:r>
              <a:rPr lang="en-GB" sz="1600" dirty="0">
                <a:solidFill>
                  <a:schemeClr val="dk1"/>
                </a:solidFill>
                <a:latin typeface="Calibri"/>
                <a:ea typeface="Calibri"/>
                <a:cs typeface="Calibri"/>
                <a:sym typeface="Calibri"/>
              </a:rPr>
              <a:t> (-): Subtracts one number from another.</a:t>
            </a:r>
            <a:endParaRPr sz="1600" dirty="0">
              <a:solidFill>
                <a:schemeClr val="dk1"/>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GB" sz="1600" dirty="0">
                <a:solidFill>
                  <a:schemeClr val="dk1"/>
                </a:solidFill>
                <a:latin typeface="Calibri"/>
                <a:ea typeface="Calibri"/>
                <a:cs typeface="Calibri"/>
                <a:sym typeface="Calibri"/>
              </a:rPr>
              <a:t>Example: 7 - 4 equals 3.</a:t>
            </a:r>
            <a:endParaRPr sz="1600" dirty="0">
              <a:solidFill>
                <a:schemeClr val="dk1"/>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GB" sz="1600" b="1" dirty="0">
                <a:solidFill>
                  <a:schemeClr val="dk1"/>
                </a:solidFill>
                <a:latin typeface="Calibri"/>
                <a:ea typeface="Calibri"/>
                <a:cs typeface="Calibri"/>
                <a:sym typeface="Calibri"/>
              </a:rPr>
              <a:t>Multiplication</a:t>
            </a:r>
            <a:r>
              <a:rPr lang="en-GB" sz="1600" dirty="0">
                <a:solidFill>
                  <a:schemeClr val="dk1"/>
                </a:solidFill>
                <a:latin typeface="Calibri"/>
                <a:ea typeface="Calibri"/>
                <a:cs typeface="Calibri"/>
                <a:sym typeface="Calibri"/>
              </a:rPr>
              <a:t> (*): Multiplies two numbers.</a:t>
            </a:r>
            <a:endParaRPr sz="1600" dirty="0">
              <a:solidFill>
                <a:schemeClr val="dk1"/>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GB" sz="1600" dirty="0">
                <a:solidFill>
                  <a:schemeClr val="dk1"/>
                </a:solidFill>
                <a:latin typeface="Calibri"/>
                <a:ea typeface="Calibri"/>
                <a:cs typeface="Calibri"/>
                <a:sym typeface="Calibri"/>
              </a:rPr>
              <a:t>Example: 2 * 6 equals 12.</a:t>
            </a:r>
            <a:endParaRPr sz="1600" dirty="0">
              <a:solidFill>
                <a:schemeClr val="dk1"/>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GB" sz="1600" b="1" dirty="0">
                <a:solidFill>
                  <a:schemeClr val="dk1"/>
                </a:solidFill>
                <a:latin typeface="Calibri"/>
                <a:ea typeface="Calibri"/>
                <a:cs typeface="Calibri"/>
                <a:sym typeface="Calibri"/>
              </a:rPr>
              <a:t>Division</a:t>
            </a:r>
            <a:r>
              <a:rPr lang="en-GB" sz="1600" dirty="0">
                <a:solidFill>
                  <a:schemeClr val="dk1"/>
                </a:solidFill>
                <a:latin typeface="Calibri"/>
                <a:ea typeface="Calibri"/>
                <a:cs typeface="Calibri"/>
                <a:sym typeface="Calibri"/>
              </a:rPr>
              <a:t> (/): Divides one number by another.</a:t>
            </a:r>
            <a:endParaRPr sz="1600" dirty="0">
              <a:solidFill>
                <a:schemeClr val="dk1"/>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GB" sz="1600" dirty="0">
                <a:solidFill>
                  <a:schemeClr val="dk1"/>
                </a:solidFill>
                <a:latin typeface="Calibri"/>
                <a:ea typeface="Calibri"/>
                <a:cs typeface="Calibri"/>
                <a:sym typeface="Calibri"/>
              </a:rPr>
              <a:t>Example: 10 / 2 equals 5.</a:t>
            </a:r>
            <a:endParaRPr sz="1600" dirty="0">
              <a:solidFill>
                <a:schemeClr val="dk1"/>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GB" sz="1600" b="1" dirty="0">
                <a:solidFill>
                  <a:schemeClr val="dk1"/>
                </a:solidFill>
                <a:latin typeface="Calibri"/>
                <a:ea typeface="Calibri"/>
                <a:cs typeface="Calibri"/>
                <a:sym typeface="Calibri"/>
              </a:rPr>
              <a:t>Modulus</a:t>
            </a:r>
            <a:r>
              <a:rPr lang="en-GB" sz="1600" dirty="0">
                <a:solidFill>
                  <a:schemeClr val="dk1"/>
                </a:solidFill>
                <a:latin typeface="Calibri"/>
                <a:ea typeface="Calibri"/>
                <a:cs typeface="Calibri"/>
                <a:sym typeface="Calibri"/>
              </a:rPr>
              <a:t> (%): Returns the remainder of a division operation.</a:t>
            </a:r>
            <a:endParaRPr sz="1600" dirty="0">
              <a:solidFill>
                <a:schemeClr val="dk1"/>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GB" sz="1600" dirty="0">
                <a:solidFill>
                  <a:schemeClr val="dk1"/>
                </a:solidFill>
                <a:latin typeface="Calibri"/>
                <a:ea typeface="Calibri"/>
                <a:cs typeface="Calibri"/>
                <a:sym typeface="Calibri"/>
              </a:rPr>
              <a:t>Example: 10 % 3 equals 1, because 10 divided by 3 equals 3 with a remainder of 1.</a:t>
            </a:r>
            <a:endParaRPr sz="1600" dirty="0">
              <a:solidFill>
                <a:schemeClr val="dk1"/>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GB" sz="1600" b="1" dirty="0">
                <a:solidFill>
                  <a:schemeClr val="dk1"/>
                </a:solidFill>
                <a:latin typeface="Calibri"/>
                <a:ea typeface="Calibri"/>
                <a:cs typeface="Calibri"/>
                <a:sym typeface="Calibri"/>
              </a:rPr>
              <a:t>Exponentiation</a:t>
            </a:r>
            <a:r>
              <a:rPr lang="en-GB" sz="1600" dirty="0">
                <a:solidFill>
                  <a:schemeClr val="dk1"/>
                </a:solidFill>
                <a:latin typeface="Calibri"/>
                <a:ea typeface="Calibri"/>
                <a:cs typeface="Calibri"/>
                <a:sym typeface="Calibri"/>
              </a:rPr>
              <a:t> ()**: Raises one number to the power of another.</a:t>
            </a:r>
            <a:endParaRPr sz="1600" dirty="0">
              <a:solidFill>
                <a:schemeClr val="dk1"/>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GB" sz="1600" dirty="0">
                <a:solidFill>
                  <a:schemeClr val="dk1"/>
                </a:solidFill>
                <a:latin typeface="Calibri"/>
                <a:ea typeface="Calibri"/>
                <a:cs typeface="Calibri"/>
                <a:sym typeface="Calibri"/>
              </a:rPr>
              <a:t>Example: 2 ** 3 equals 8, because 2 raised to the power of 3 equals 8.</a:t>
            </a:r>
            <a:endParaRPr sz="1600" dirty="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p:txBody>
      </p:sp>
      <p:sp>
        <p:nvSpPr>
          <p:cNvPr id="221" name="Google Shape;221;g2da81c2689a_2_54"/>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i="0" u="none" strike="noStrike" cap="none" dirty="0">
                <a:solidFill>
                  <a:srgbClr val="66B9DD"/>
                </a:solidFill>
                <a:latin typeface="Calibri"/>
                <a:ea typeface="Calibri"/>
                <a:cs typeface="Calibri"/>
                <a:sym typeface="Calibri"/>
              </a:rPr>
              <a:t> </a:t>
            </a:r>
            <a:r>
              <a:rPr lang="en-GB" sz="4000" b="1" dirty="0">
                <a:solidFill>
                  <a:srgbClr val="66B9DD"/>
                </a:solidFill>
                <a:latin typeface="Calibri"/>
                <a:ea typeface="Calibri"/>
                <a:cs typeface="Calibri"/>
                <a:sym typeface="Calibri"/>
              </a:rPr>
              <a:t>Math Operators</a:t>
            </a:r>
            <a:endParaRPr sz="3200" b="0" i="0" u="none" strike="noStrike" cap="none" dirty="0">
              <a:solidFill>
                <a:srgbClr val="66B9DD"/>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g2da81c2689a_2_54"/>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221" name="Google Shape;221;g2da81c2689a_2_54"/>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i="0" u="none" strike="noStrike" cap="none" dirty="0">
                <a:solidFill>
                  <a:srgbClr val="66B9DD"/>
                </a:solidFill>
                <a:latin typeface="Calibri"/>
                <a:ea typeface="Calibri"/>
                <a:cs typeface="Calibri"/>
                <a:sym typeface="Calibri"/>
              </a:rPr>
              <a:t> </a:t>
            </a:r>
            <a:r>
              <a:rPr lang="en-GB" sz="4000" b="1" dirty="0">
                <a:solidFill>
                  <a:srgbClr val="66B9DD"/>
                </a:solidFill>
                <a:latin typeface="Calibri"/>
                <a:ea typeface="Calibri"/>
                <a:cs typeface="Calibri"/>
                <a:sym typeface="Impact"/>
              </a:rPr>
              <a:t>Escape character in String</a:t>
            </a:r>
            <a:endParaRPr sz="4000" b="1" dirty="0">
              <a:solidFill>
                <a:srgbClr val="66B9DD"/>
              </a:solidFill>
              <a:latin typeface="Calibri"/>
              <a:ea typeface="Calibri"/>
              <a:cs typeface="Calibri"/>
              <a:sym typeface="Calibri"/>
            </a:endParaRPr>
          </a:p>
        </p:txBody>
      </p:sp>
      <p:sp>
        <p:nvSpPr>
          <p:cNvPr id="2" name="TextBox 1">
            <a:extLst>
              <a:ext uri="{FF2B5EF4-FFF2-40B4-BE49-F238E27FC236}">
                <a16:creationId xmlns:a16="http://schemas.microsoft.com/office/drawing/2014/main" id="{4A20C018-C11C-455C-8C55-CBD6590FD4D3}"/>
              </a:ext>
            </a:extLst>
          </p:cNvPr>
          <p:cNvSpPr txBox="1"/>
          <p:nvPr/>
        </p:nvSpPr>
        <p:spPr>
          <a:xfrm>
            <a:off x="540530" y="1112448"/>
            <a:ext cx="9667160" cy="1200329"/>
          </a:xfrm>
          <a:prstGeom prst="rect">
            <a:avLst/>
          </a:prstGeom>
          <a:noFill/>
        </p:spPr>
        <p:txBody>
          <a:bodyPr wrap="square" rtlCol="0">
            <a:spAutoFit/>
          </a:bodyPr>
          <a:lstStyle/>
          <a:p>
            <a:pPr>
              <a:lnSpc>
                <a:spcPct val="150000"/>
              </a:lnSpc>
            </a:pPr>
            <a:r>
              <a:rPr lang="en-US" sz="2400" dirty="0"/>
              <a:t>Sometimes, we need to include special characters in strings, like quotes or newlines.</a:t>
            </a:r>
          </a:p>
        </p:txBody>
      </p:sp>
      <p:sp>
        <p:nvSpPr>
          <p:cNvPr id="3" name="Rectangle 2">
            <a:extLst>
              <a:ext uri="{FF2B5EF4-FFF2-40B4-BE49-F238E27FC236}">
                <a16:creationId xmlns:a16="http://schemas.microsoft.com/office/drawing/2014/main" id="{9D28E752-8C39-7403-361C-126006276701}"/>
              </a:ext>
            </a:extLst>
          </p:cNvPr>
          <p:cNvSpPr/>
          <p:nvPr/>
        </p:nvSpPr>
        <p:spPr>
          <a:xfrm>
            <a:off x="2388594" y="2369348"/>
            <a:ext cx="6159058" cy="523220"/>
          </a:xfrm>
          <a:prstGeom prst="rect">
            <a:avLst/>
          </a:prstGeom>
        </p:spPr>
        <p:txBody>
          <a:bodyPr wrap="none">
            <a:spAutoFit/>
          </a:bodyPr>
          <a:lstStyle/>
          <a:p>
            <a:r>
              <a:rPr lang="en-US" sz="2800" dirty="0">
                <a:solidFill>
                  <a:schemeClr val="accent1"/>
                </a:solidFill>
              </a:rPr>
              <a:t>The Backslash ( \ ) Escape Character</a:t>
            </a:r>
          </a:p>
        </p:txBody>
      </p:sp>
      <p:sp>
        <p:nvSpPr>
          <p:cNvPr id="4" name="Rectangle 3">
            <a:extLst>
              <a:ext uri="{FF2B5EF4-FFF2-40B4-BE49-F238E27FC236}">
                <a16:creationId xmlns:a16="http://schemas.microsoft.com/office/drawing/2014/main" id="{FF794B09-E54F-08A7-2CC5-9C476A583024}"/>
              </a:ext>
            </a:extLst>
          </p:cNvPr>
          <p:cNvSpPr/>
          <p:nvPr/>
        </p:nvSpPr>
        <p:spPr>
          <a:xfrm>
            <a:off x="540530" y="2968686"/>
            <a:ext cx="7548861" cy="3108543"/>
          </a:xfrm>
          <a:prstGeom prst="rect">
            <a:avLst/>
          </a:prstGeom>
        </p:spPr>
        <p:txBody>
          <a:bodyPr wrap="none">
            <a:spAutoFit/>
          </a:bodyPr>
          <a:lstStyle/>
          <a:p>
            <a:r>
              <a:rPr lang="en-US" sz="2400" dirty="0"/>
              <a:t>It allows you to include special characters in a string.</a:t>
            </a:r>
          </a:p>
          <a:p>
            <a:endParaRPr lang="en-US" sz="2400" dirty="0"/>
          </a:p>
          <a:p>
            <a:r>
              <a:rPr lang="en-US" sz="2800" b="1" dirty="0"/>
              <a:t>Example:</a:t>
            </a:r>
          </a:p>
          <a:p>
            <a:endParaRPr lang="en-US" sz="2400" b="1" dirty="0"/>
          </a:p>
          <a:p>
            <a:r>
              <a:rPr lang="en-US" sz="2400" dirty="0"/>
              <a:t>let text = "He said, \"Hello World!\"";</a:t>
            </a:r>
          </a:p>
          <a:p>
            <a:endParaRPr lang="en-US" sz="2400" dirty="0"/>
          </a:p>
          <a:p>
            <a:r>
              <a:rPr lang="en-US" sz="2400" dirty="0"/>
              <a:t>let </a:t>
            </a:r>
            <a:r>
              <a:rPr lang="en-US" sz="2400" dirty="0" err="1"/>
              <a:t>exampleString</a:t>
            </a:r>
            <a:r>
              <a:rPr lang="en-US" sz="2400" dirty="0"/>
              <a:t> = "First line\</a:t>
            </a:r>
            <a:r>
              <a:rPr lang="en-US" sz="2400" dirty="0" err="1"/>
              <a:t>nSecond</a:t>
            </a:r>
            <a:r>
              <a:rPr lang="en-US" sz="2400" dirty="0"/>
              <a:t> line\</a:t>
            </a:r>
            <a:r>
              <a:rPr lang="en-US" sz="2400" dirty="0" err="1"/>
              <a:t>tTabbed</a:t>
            </a:r>
            <a:r>
              <a:rPr lang="en-US" sz="2400" dirty="0"/>
              <a:t>!";</a:t>
            </a:r>
          </a:p>
          <a:p>
            <a:endParaRPr lang="en-US" sz="2400" dirty="0"/>
          </a:p>
        </p:txBody>
      </p:sp>
    </p:spTree>
    <p:extLst>
      <p:ext uri="{BB962C8B-B14F-4D97-AF65-F5344CB8AC3E}">
        <p14:creationId xmlns:p14="http://schemas.microsoft.com/office/powerpoint/2010/main" val="302126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descr="A black rectangular object with white background&#10;&#10;Description automatically generated"/>
          <p:cNvPicPr preferRelativeResize="0"/>
          <p:nvPr/>
        </p:nvPicPr>
        <p:blipFill rotWithShape="1">
          <a:blip r:embed="rId3">
            <a:alphaModFix/>
          </a:blip>
          <a:srcRect/>
          <a:stretch/>
        </p:blipFill>
        <p:spPr>
          <a:xfrm>
            <a:off x="0" y="1201054"/>
            <a:ext cx="12192000" cy="1777692"/>
          </a:xfrm>
          <a:prstGeom prst="rect">
            <a:avLst/>
          </a:prstGeom>
          <a:noFill/>
          <a:ln>
            <a:noFill/>
          </a:ln>
        </p:spPr>
      </p:pic>
      <p:sp>
        <p:nvSpPr>
          <p:cNvPr id="95" name="Google Shape;95;p2"/>
          <p:cNvSpPr txBox="1">
            <a:spLocks noGrp="1"/>
          </p:cNvSpPr>
          <p:nvPr>
            <p:ph type="title"/>
          </p:nvPr>
        </p:nvSpPr>
        <p:spPr>
          <a:xfrm>
            <a:off x="3346049" y="2099500"/>
            <a:ext cx="5499900" cy="574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Impact"/>
              <a:buNone/>
            </a:pPr>
            <a:r>
              <a:rPr lang="en-GB" sz="4000">
                <a:solidFill>
                  <a:schemeClr val="lt1"/>
                </a:solidFill>
                <a:latin typeface="Impact"/>
                <a:ea typeface="Impact"/>
                <a:cs typeface="Impact"/>
                <a:sym typeface="Impact"/>
              </a:rPr>
              <a:t>PSDC-201</a:t>
            </a:r>
            <a:endParaRPr sz="4000">
              <a:solidFill>
                <a:schemeClr val="lt1"/>
              </a:solidFill>
              <a:latin typeface="Impact"/>
              <a:ea typeface="Impact"/>
              <a:cs typeface="Impact"/>
              <a:sym typeface="Impact"/>
            </a:endParaRPr>
          </a:p>
        </p:txBody>
      </p:sp>
      <p:sp>
        <p:nvSpPr>
          <p:cNvPr id="96" name="Google Shape;96;p2"/>
          <p:cNvSpPr txBox="1"/>
          <p:nvPr/>
        </p:nvSpPr>
        <p:spPr>
          <a:xfrm>
            <a:off x="2585700" y="3290325"/>
            <a:ext cx="7020600" cy="2493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GB" sz="5000" b="1">
                <a:solidFill>
                  <a:srgbClr val="66B9DD"/>
                </a:solidFill>
                <a:latin typeface="Impact"/>
                <a:ea typeface="Impact"/>
                <a:cs typeface="Impact"/>
                <a:sym typeface="Impact"/>
              </a:rPr>
              <a:t>Introduction to programming with javascript and Typescript</a:t>
            </a:r>
            <a:endParaRPr sz="5000" b="1" i="0" u="none" strike="noStrike" cap="none">
              <a:solidFill>
                <a:srgbClr val="66B9DD"/>
              </a:solidFill>
              <a:latin typeface="Impact"/>
              <a:ea typeface="Impact"/>
              <a:cs typeface="Impact"/>
              <a:sym typeface="Impac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g2da81c2689a_2_54"/>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221" name="Google Shape;221;g2da81c2689a_2_54"/>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i="0" u="none" strike="noStrike" cap="none" dirty="0">
                <a:solidFill>
                  <a:srgbClr val="66B9DD"/>
                </a:solidFill>
                <a:latin typeface="Calibri"/>
                <a:ea typeface="Calibri"/>
                <a:cs typeface="Calibri"/>
                <a:sym typeface="Calibri"/>
              </a:rPr>
              <a:t> </a:t>
            </a:r>
            <a:r>
              <a:rPr lang="en-GB" sz="4000" b="1" dirty="0">
                <a:solidFill>
                  <a:srgbClr val="66B9DD"/>
                </a:solidFill>
                <a:latin typeface="Calibri"/>
                <a:ea typeface="Calibri"/>
                <a:cs typeface="Calibri"/>
                <a:sym typeface="Impact"/>
              </a:rPr>
              <a:t>Escape character in String</a:t>
            </a:r>
            <a:endParaRPr sz="4000" b="1" dirty="0">
              <a:solidFill>
                <a:srgbClr val="66B9DD"/>
              </a:solidFill>
              <a:latin typeface="Calibri"/>
              <a:ea typeface="Calibri"/>
              <a:cs typeface="Calibri"/>
              <a:sym typeface="Calibri"/>
            </a:endParaRPr>
          </a:p>
        </p:txBody>
      </p:sp>
      <p:pic>
        <p:nvPicPr>
          <p:cNvPr id="5" name="Picture 4"/>
          <p:cNvPicPr>
            <a:picLocks noChangeAspect="1"/>
          </p:cNvPicPr>
          <p:nvPr/>
        </p:nvPicPr>
        <p:blipFill>
          <a:blip r:embed="rId4"/>
          <a:stretch>
            <a:fillRect/>
          </a:stretch>
        </p:blipFill>
        <p:spPr>
          <a:xfrm>
            <a:off x="527150" y="1371888"/>
            <a:ext cx="8864670" cy="4114224"/>
          </a:xfrm>
          <a:prstGeom prst="rect">
            <a:avLst/>
          </a:prstGeom>
        </p:spPr>
      </p:pic>
    </p:spTree>
    <p:extLst>
      <p:ext uri="{BB962C8B-B14F-4D97-AF65-F5344CB8AC3E}">
        <p14:creationId xmlns:p14="http://schemas.microsoft.com/office/powerpoint/2010/main" val="4180829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g2da81c2689a_2_54"/>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221" name="Google Shape;221;g2da81c2689a_2_54"/>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i="0" u="none" strike="noStrike" cap="none" dirty="0">
                <a:solidFill>
                  <a:srgbClr val="66B9DD"/>
                </a:solidFill>
                <a:latin typeface="Calibri"/>
                <a:ea typeface="Calibri"/>
                <a:cs typeface="Calibri"/>
                <a:sym typeface="Calibri"/>
              </a:rPr>
              <a:t> </a:t>
            </a:r>
            <a:r>
              <a:rPr lang="en-GB" sz="4000" b="1" dirty="0">
                <a:solidFill>
                  <a:srgbClr val="66B9DD"/>
                </a:solidFill>
                <a:latin typeface="Calibri"/>
                <a:ea typeface="Calibri"/>
                <a:cs typeface="Calibri"/>
                <a:sym typeface="Impact"/>
              </a:rPr>
              <a:t>Template Literals (back ticks)</a:t>
            </a:r>
            <a:endParaRPr sz="4000" b="1" dirty="0">
              <a:solidFill>
                <a:srgbClr val="66B9DD"/>
              </a:solidFill>
              <a:latin typeface="Calibri"/>
              <a:ea typeface="Calibri"/>
              <a:cs typeface="Calibri"/>
              <a:sym typeface="Calibri"/>
            </a:endParaRPr>
          </a:p>
        </p:txBody>
      </p:sp>
      <p:sp>
        <p:nvSpPr>
          <p:cNvPr id="2" name="TextBox 1"/>
          <p:cNvSpPr txBox="1"/>
          <p:nvPr/>
        </p:nvSpPr>
        <p:spPr>
          <a:xfrm>
            <a:off x="540530" y="2173152"/>
            <a:ext cx="9667160" cy="1477328"/>
          </a:xfrm>
          <a:prstGeom prst="rect">
            <a:avLst/>
          </a:prstGeom>
          <a:noFill/>
        </p:spPr>
        <p:txBody>
          <a:bodyPr wrap="square" rtlCol="0">
            <a:spAutoFit/>
          </a:bodyPr>
          <a:lstStyle/>
          <a:p>
            <a:pPr>
              <a:lnSpc>
                <a:spcPct val="150000"/>
              </a:lnSpc>
            </a:pPr>
            <a:r>
              <a:rPr lang="en-US" sz="2000" dirty="0"/>
              <a:t>We use </a:t>
            </a:r>
            <a:r>
              <a:rPr lang="en-US" sz="2000" dirty="0" err="1"/>
              <a:t>backticks</a:t>
            </a:r>
            <a:r>
              <a:rPr lang="en-US" sz="2000" dirty="0"/>
              <a:t> (`) to create a template literal:</a:t>
            </a:r>
          </a:p>
          <a:p>
            <a:pPr>
              <a:lnSpc>
                <a:spcPct val="150000"/>
              </a:lnSpc>
            </a:pPr>
            <a:r>
              <a:rPr lang="en-US" sz="2000" b="1" dirty="0"/>
              <a:t>Example</a:t>
            </a:r>
          </a:p>
          <a:p>
            <a:pPr>
              <a:lnSpc>
                <a:spcPct val="150000"/>
              </a:lnSpc>
            </a:pPr>
            <a:r>
              <a:rPr lang="en-US" sz="2000" dirty="0"/>
              <a:t>let greeting = `Hello, World!`;</a:t>
            </a:r>
          </a:p>
        </p:txBody>
      </p:sp>
      <p:sp>
        <p:nvSpPr>
          <p:cNvPr id="3" name="Rectangle 2"/>
          <p:cNvSpPr/>
          <p:nvPr/>
        </p:nvSpPr>
        <p:spPr>
          <a:xfrm>
            <a:off x="540530" y="3779860"/>
            <a:ext cx="4378122" cy="523220"/>
          </a:xfrm>
          <a:prstGeom prst="rect">
            <a:avLst/>
          </a:prstGeom>
        </p:spPr>
        <p:txBody>
          <a:bodyPr wrap="none">
            <a:spAutoFit/>
          </a:bodyPr>
          <a:lstStyle/>
          <a:p>
            <a:r>
              <a:rPr lang="en-US" sz="2800" b="1" dirty="0">
                <a:solidFill>
                  <a:schemeClr val="accent1"/>
                </a:solidFill>
                <a:latin typeface="+mj-lt"/>
              </a:rPr>
              <a:t>Embedding Expressions</a:t>
            </a:r>
          </a:p>
        </p:txBody>
      </p:sp>
      <p:pic>
        <p:nvPicPr>
          <p:cNvPr id="4" name="Picture 3"/>
          <p:cNvPicPr>
            <a:picLocks noChangeAspect="1"/>
          </p:cNvPicPr>
          <p:nvPr/>
        </p:nvPicPr>
        <p:blipFill>
          <a:blip r:embed="rId4"/>
          <a:stretch>
            <a:fillRect/>
          </a:stretch>
        </p:blipFill>
        <p:spPr>
          <a:xfrm>
            <a:off x="540530" y="4617126"/>
            <a:ext cx="5678005" cy="971911"/>
          </a:xfrm>
          <a:prstGeom prst="rect">
            <a:avLst/>
          </a:prstGeom>
        </p:spPr>
      </p:pic>
    </p:spTree>
    <p:extLst>
      <p:ext uri="{BB962C8B-B14F-4D97-AF65-F5344CB8AC3E}">
        <p14:creationId xmlns:p14="http://schemas.microsoft.com/office/powerpoint/2010/main" val="1317840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g2da81c2689a_2_54"/>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221" name="Google Shape;221;g2da81c2689a_2_54"/>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i="0" u="none" strike="noStrike" cap="none" dirty="0">
                <a:solidFill>
                  <a:srgbClr val="66B9DD"/>
                </a:solidFill>
                <a:latin typeface="Calibri"/>
                <a:ea typeface="Calibri"/>
                <a:cs typeface="Calibri"/>
                <a:sym typeface="Calibri"/>
              </a:rPr>
              <a:t> </a:t>
            </a:r>
            <a:r>
              <a:rPr lang="en-GB" sz="4000" b="1" dirty="0">
                <a:solidFill>
                  <a:srgbClr val="66B9DD"/>
                </a:solidFill>
                <a:latin typeface="Calibri"/>
                <a:ea typeface="Calibri"/>
                <a:cs typeface="Calibri"/>
                <a:sym typeface="Impact"/>
              </a:rPr>
              <a:t>Template Literals Exercise</a:t>
            </a:r>
            <a:endParaRPr sz="4000" b="1" dirty="0">
              <a:solidFill>
                <a:srgbClr val="66B9DD"/>
              </a:solidFill>
              <a:latin typeface="Calibri"/>
              <a:ea typeface="Calibri"/>
              <a:cs typeface="Calibri"/>
              <a:sym typeface="Calibri"/>
            </a:endParaRPr>
          </a:p>
        </p:txBody>
      </p:sp>
      <p:pic>
        <p:nvPicPr>
          <p:cNvPr id="5" name="Picture 4"/>
          <p:cNvPicPr>
            <a:picLocks noChangeAspect="1"/>
          </p:cNvPicPr>
          <p:nvPr/>
        </p:nvPicPr>
        <p:blipFill>
          <a:blip r:embed="rId4"/>
          <a:stretch>
            <a:fillRect/>
          </a:stretch>
        </p:blipFill>
        <p:spPr>
          <a:xfrm>
            <a:off x="649446" y="2258100"/>
            <a:ext cx="10266650" cy="3608242"/>
          </a:xfrm>
          <a:prstGeom prst="rect">
            <a:avLst/>
          </a:prstGeom>
        </p:spPr>
      </p:pic>
    </p:spTree>
    <p:extLst>
      <p:ext uri="{BB962C8B-B14F-4D97-AF65-F5344CB8AC3E}">
        <p14:creationId xmlns:p14="http://schemas.microsoft.com/office/powerpoint/2010/main" val="2083218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g2da81c2689a_2_54"/>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221" name="Google Shape;221;g2da81c2689a_2_54"/>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i="0" u="none" strike="noStrike" cap="none" dirty="0">
                <a:solidFill>
                  <a:srgbClr val="66B9DD"/>
                </a:solidFill>
                <a:latin typeface="Calibri"/>
                <a:ea typeface="Calibri"/>
                <a:cs typeface="Calibri"/>
                <a:sym typeface="Calibri"/>
              </a:rPr>
              <a:t>String Methods</a:t>
            </a:r>
            <a:endParaRPr sz="4000" b="1" dirty="0">
              <a:solidFill>
                <a:srgbClr val="66B9DD"/>
              </a:solidFill>
              <a:latin typeface="Calibri"/>
              <a:ea typeface="Calibri"/>
              <a:cs typeface="Calibri"/>
              <a:sym typeface="Calibri"/>
            </a:endParaRPr>
          </a:p>
        </p:txBody>
      </p:sp>
      <p:sp>
        <p:nvSpPr>
          <p:cNvPr id="2" name="TextBox 1"/>
          <p:cNvSpPr txBox="1"/>
          <p:nvPr/>
        </p:nvSpPr>
        <p:spPr>
          <a:xfrm>
            <a:off x="503208" y="1327738"/>
            <a:ext cx="11048090" cy="920188"/>
          </a:xfrm>
          <a:prstGeom prst="rect">
            <a:avLst/>
          </a:prstGeom>
          <a:noFill/>
        </p:spPr>
        <p:txBody>
          <a:bodyPr wrap="square" rtlCol="0">
            <a:spAutoFit/>
          </a:bodyPr>
          <a:lstStyle/>
          <a:p>
            <a:pPr marL="342900" indent="-342900">
              <a:buFont typeface="Arial" panose="020B0604020202020204" pitchFamily="34" charset="0"/>
              <a:buChar char="•"/>
            </a:pPr>
            <a:r>
              <a:rPr lang="en-US" sz="2000" dirty="0"/>
              <a:t>Strings in JavaScript have built-in methods for performing various operations.</a:t>
            </a:r>
          </a:p>
          <a:p>
            <a:pPr marL="342900" indent="-342900">
              <a:lnSpc>
                <a:spcPct val="200000"/>
              </a:lnSpc>
              <a:buFont typeface="Arial" panose="020B0604020202020204" pitchFamily="34" charset="0"/>
              <a:buChar char="•"/>
            </a:pPr>
            <a:r>
              <a:rPr lang="en-US" sz="2000" dirty="0"/>
              <a:t>These methods make it easy to manipulate and analyze string data.</a:t>
            </a:r>
          </a:p>
        </p:txBody>
      </p:sp>
      <p:sp>
        <p:nvSpPr>
          <p:cNvPr id="3" name="TextBox 2"/>
          <p:cNvSpPr txBox="1"/>
          <p:nvPr/>
        </p:nvSpPr>
        <p:spPr>
          <a:xfrm>
            <a:off x="741138" y="2247926"/>
            <a:ext cx="8822740" cy="3970318"/>
          </a:xfrm>
          <a:prstGeom prst="rect">
            <a:avLst/>
          </a:prstGeom>
          <a:noFill/>
        </p:spPr>
        <p:txBody>
          <a:bodyPr wrap="square" rtlCol="0">
            <a:spAutoFit/>
          </a:bodyPr>
          <a:lstStyle/>
          <a:p>
            <a:pPr>
              <a:lnSpc>
                <a:spcPct val="150000"/>
              </a:lnSpc>
            </a:pPr>
            <a:r>
              <a:rPr lang="en-US" sz="1600" b="1" dirty="0"/>
              <a:t>length Property:</a:t>
            </a:r>
          </a:p>
          <a:p>
            <a:r>
              <a:rPr lang="en-US" sz="1600" dirty="0"/>
              <a:t>The length property returns the number of characters in a string</a:t>
            </a:r>
          </a:p>
          <a:p>
            <a:endParaRPr lang="en-US" sz="1600" dirty="0"/>
          </a:p>
          <a:p>
            <a:pPr>
              <a:lnSpc>
                <a:spcPct val="150000"/>
              </a:lnSpc>
            </a:pPr>
            <a:r>
              <a:rPr lang="en-US" sz="1600" b="1" dirty="0" err="1"/>
              <a:t>toUpperCase</a:t>
            </a:r>
            <a:r>
              <a:rPr lang="en-US" sz="1600" b="1" dirty="0"/>
              <a:t>() Method:</a:t>
            </a:r>
          </a:p>
          <a:p>
            <a:r>
              <a:rPr lang="en-US" sz="1600" dirty="0"/>
              <a:t>The </a:t>
            </a:r>
            <a:r>
              <a:rPr lang="en-US" sz="1600" dirty="0" err="1"/>
              <a:t>toUpperCase</a:t>
            </a:r>
            <a:r>
              <a:rPr lang="en-US" sz="1600" dirty="0"/>
              <a:t>() method converts a string to uppercase letters</a:t>
            </a:r>
          </a:p>
          <a:p>
            <a:endParaRPr lang="en-US" sz="1600" dirty="0"/>
          </a:p>
          <a:p>
            <a:pPr>
              <a:lnSpc>
                <a:spcPct val="150000"/>
              </a:lnSpc>
            </a:pPr>
            <a:r>
              <a:rPr lang="en-US" sz="1600" b="1" dirty="0" err="1"/>
              <a:t>toLowerCase</a:t>
            </a:r>
            <a:r>
              <a:rPr lang="en-US" sz="1600" b="1" dirty="0"/>
              <a:t>() Method:</a:t>
            </a:r>
          </a:p>
          <a:p>
            <a:r>
              <a:rPr lang="en-US" sz="1600" dirty="0"/>
              <a:t>The </a:t>
            </a:r>
            <a:r>
              <a:rPr lang="en-US" sz="1600" dirty="0" err="1"/>
              <a:t>toLowerCase</a:t>
            </a:r>
            <a:r>
              <a:rPr lang="en-US" sz="1600" dirty="0"/>
              <a:t>() method converts a string to lowercase letters</a:t>
            </a:r>
          </a:p>
          <a:p>
            <a:endParaRPr lang="en-US" sz="1600" dirty="0"/>
          </a:p>
          <a:p>
            <a:pPr>
              <a:lnSpc>
                <a:spcPct val="150000"/>
              </a:lnSpc>
            </a:pPr>
            <a:r>
              <a:rPr lang="en-US" sz="1600" b="1" dirty="0" err="1"/>
              <a:t>indexOf</a:t>
            </a:r>
            <a:r>
              <a:rPr lang="en-US" sz="1600" b="1" dirty="0"/>
              <a:t>() Method:</a:t>
            </a:r>
          </a:p>
          <a:p>
            <a:r>
              <a:rPr lang="en-US" sz="1600" dirty="0"/>
              <a:t>The </a:t>
            </a:r>
            <a:r>
              <a:rPr lang="en-US" sz="1600" dirty="0" err="1"/>
              <a:t>indexOf</a:t>
            </a:r>
            <a:r>
              <a:rPr lang="en-US" sz="1600" dirty="0"/>
              <a:t>() method returns the index of the first occurrence of a specified value in a string.</a:t>
            </a:r>
          </a:p>
          <a:p>
            <a:r>
              <a:rPr lang="en-US" sz="1600" dirty="0"/>
              <a:t>It returns -1 if the value is not found.</a:t>
            </a:r>
          </a:p>
          <a:p>
            <a:endParaRPr lang="en-US" dirty="0"/>
          </a:p>
          <a:p>
            <a:endParaRPr lang="en-US" dirty="0"/>
          </a:p>
        </p:txBody>
      </p:sp>
    </p:spTree>
    <p:extLst>
      <p:ext uri="{BB962C8B-B14F-4D97-AF65-F5344CB8AC3E}">
        <p14:creationId xmlns:p14="http://schemas.microsoft.com/office/powerpoint/2010/main" val="2599442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g2da81c2689a_2_54"/>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221" name="Google Shape;221;g2da81c2689a_2_54"/>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i="0" u="none" strike="noStrike" cap="none" dirty="0">
                <a:solidFill>
                  <a:srgbClr val="66B9DD"/>
                </a:solidFill>
                <a:latin typeface="Calibri"/>
                <a:ea typeface="Calibri"/>
                <a:cs typeface="Calibri"/>
                <a:sym typeface="Calibri"/>
              </a:rPr>
              <a:t>String Methods</a:t>
            </a:r>
            <a:endParaRPr sz="4000" b="1" dirty="0">
              <a:solidFill>
                <a:srgbClr val="66B9DD"/>
              </a:solidFill>
              <a:latin typeface="Calibri"/>
              <a:ea typeface="Calibri"/>
              <a:cs typeface="Calibri"/>
              <a:sym typeface="Calibri"/>
            </a:endParaRPr>
          </a:p>
        </p:txBody>
      </p:sp>
      <p:sp>
        <p:nvSpPr>
          <p:cNvPr id="6" name="TextBox 5"/>
          <p:cNvSpPr txBox="1"/>
          <p:nvPr/>
        </p:nvSpPr>
        <p:spPr>
          <a:xfrm>
            <a:off x="277402" y="1662423"/>
            <a:ext cx="4758613" cy="4401205"/>
          </a:xfrm>
          <a:prstGeom prst="rect">
            <a:avLst/>
          </a:prstGeom>
          <a:noFill/>
        </p:spPr>
        <p:txBody>
          <a:bodyPr wrap="square" rtlCol="0">
            <a:spAutoFit/>
          </a:bodyPr>
          <a:lstStyle/>
          <a:p>
            <a:pPr marL="342900" indent="-342900">
              <a:buFont typeface="+mj-lt"/>
              <a:buAutoNum type="arabicPeriod"/>
            </a:pPr>
            <a:r>
              <a:rPr lang="en-US" sz="2800" b="1" dirty="0"/>
              <a:t>split method: </a:t>
            </a:r>
            <a:r>
              <a:rPr lang="en-US" sz="2800" dirty="0"/>
              <a:t>splits a string into an array of substrings based on a specified separator</a:t>
            </a:r>
          </a:p>
          <a:p>
            <a:pPr marL="342900" indent="-342900">
              <a:buFont typeface="+mj-lt"/>
              <a:buAutoNum type="arabicPeriod"/>
            </a:pPr>
            <a:r>
              <a:rPr lang="en-US" sz="2800" b="1" dirty="0"/>
              <a:t>slice method: </a:t>
            </a:r>
            <a:r>
              <a:rPr lang="en-US" sz="2800" dirty="0"/>
              <a:t>extracts a part of a string and returns it as a new string</a:t>
            </a:r>
          </a:p>
          <a:p>
            <a:pPr marL="342900" indent="-342900">
              <a:buFont typeface="+mj-lt"/>
              <a:buAutoNum type="arabicPeriod"/>
            </a:pPr>
            <a:r>
              <a:rPr lang="en-US" sz="2800" b="1" dirty="0"/>
              <a:t>trim method: </a:t>
            </a:r>
            <a:r>
              <a:rPr lang="en-US" sz="2800" dirty="0"/>
              <a:t>removes whitespace from both ends of a string</a:t>
            </a:r>
          </a:p>
        </p:txBody>
      </p:sp>
      <p:pic>
        <p:nvPicPr>
          <p:cNvPr id="4" name="Picture 3"/>
          <p:cNvPicPr>
            <a:picLocks noChangeAspect="1"/>
          </p:cNvPicPr>
          <p:nvPr/>
        </p:nvPicPr>
        <p:blipFill>
          <a:blip r:embed="rId4"/>
          <a:stretch>
            <a:fillRect/>
          </a:stretch>
        </p:blipFill>
        <p:spPr>
          <a:xfrm>
            <a:off x="5403532" y="1662423"/>
            <a:ext cx="4843017" cy="4378926"/>
          </a:xfrm>
          <a:prstGeom prst="rect">
            <a:avLst/>
          </a:prstGeom>
        </p:spPr>
      </p:pic>
    </p:spTree>
    <p:extLst>
      <p:ext uri="{BB962C8B-B14F-4D97-AF65-F5344CB8AC3E}">
        <p14:creationId xmlns:p14="http://schemas.microsoft.com/office/powerpoint/2010/main" val="1425111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g2da81c2689a_2_54"/>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221" name="Google Shape;221;g2da81c2689a_2_54"/>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i="0" u="none" strike="noStrike" cap="none" dirty="0">
                <a:solidFill>
                  <a:srgbClr val="66B9DD"/>
                </a:solidFill>
                <a:latin typeface="Calibri"/>
                <a:ea typeface="Calibri"/>
                <a:cs typeface="Calibri"/>
                <a:sym typeface="Calibri"/>
              </a:rPr>
              <a:t>String Methods</a:t>
            </a:r>
            <a:endParaRPr sz="4000" b="1" dirty="0">
              <a:solidFill>
                <a:srgbClr val="66B9DD"/>
              </a:solidFill>
              <a:latin typeface="Calibri"/>
              <a:ea typeface="Calibri"/>
              <a:cs typeface="Calibri"/>
              <a:sym typeface="Calibri"/>
            </a:endParaRPr>
          </a:p>
        </p:txBody>
      </p:sp>
      <p:sp>
        <p:nvSpPr>
          <p:cNvPr id="2" name="TextBox 1"/>
          <p:cNvSpPr txBox="1"/>
          <p:nvPr/>
        </p:nvSpPr>
        <p:spPr>
          <a:xfrm>
            <a:off x="1399592" y="2397967"/>
            <a:ext cx="8108302" cy="2585323"/>
          </a:xfrm>
          <a:prstGeom prst="rect">
            <a:avLst/>
          </a:prstGeom>
          <a:noFill/>
        </p:spPr>
        <p:txBody>
          <a:bodyPr wrap="square" rtlCol="0">
            <a:spAutoFit/>
          </a:bodyPr>
          <a:lstStyle/>
          <a:p>
            <a:r>
              <a:rPr lang="en-US" sz="3600" dirty="0"/>
              <a:t>Write a program to reverse a string</a:t>
            </a:r>
          </a:p>
          <a:p>
            <a:endParaRPr lang="en-US" sz="3600" dirty="0"/>
          </a:p>
          <a:p>
            <a:pPr>
              <a:lnSpc>
                <a:spcPct val="150000"/>
              </a:lnSpc>
            </a:pPr>
            <a:r>
              <a:rPr lang="en-US" sz="3600" b="1" dirty="0"/>
              <a:t>Input:</a:t>
            </a:r>
            <a:r>
              <a:rPr lang="en-US" sz="3600" dirty="0"/>
              <a:t> we are learning </a:t>
            </a:r>
            <a:r>
              <a:rPr lang="en-US" sz="3600" dirty="0" err="1"/>
              <a:t>Javascript</a:t>
            </a:r>
            <a:endParaRPr lang="en-US" sz="3600" dirty="0"/>
          </a:p>
          <a:p>
            <a:r>
              <a:rPr lang="en-US" sz="3600" b="1" dirty="0"/>
              <a:t>Output:</a:t>
            </a:r>
            <a:r>
              <a:rPr lang="en-US" sz="3600" dirty="0"/>
              <a:t> </a:t>
            </a:r>
            <a:r>
              <a:rPr lang="en-US" sz="3600" dirty="0" err="1"/>
              <a:t>tpircsavaJ</a:t>
            </a:r>
            <a:r>
              <a:rPr lang="en-US" sz="3600" dirty="0"/>
              <a:t> </a:t>
            </a:r>
            <a:r>
              <a:rPr lang="en-US" sz="3600" dirty="0" err="1"/>
              <a:t>gninrael</a:t>
            </a:r>
            <a:r>
              <a:rPr lang="en-US" sz="3600" dirty="0"/>
              <a:t> era </a:t>
            </a:r>
            <a:r>
              <a:rPr lang="en-US" sz="3600" dirty="0" err="1"/>
              <a:t>ew</a:t>
            </a:r>
            <a:endParaRPr lang="en-US" sz="3600" dirty="0"/>
          </a:p>
        </p:txBody>
      </p:sp>
    </p:spTree>
    <p:extLst>
      <p:ext uri="{BB962C8B-B14F-4D97-AF65-F5344CB8AC3E}">
        <p14:creationId xmlns:p14="http://schemas.microsoft.com/office/powerpoint/2010/main" val="1971009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g2da81c2689a_2_54"/>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221" name="Google Shape;221;g2da81c2689a_2_54"/>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i="0" u="none" strike="noStrike" cap="none" dirty="0">
                <a:solidFill>
                  <a:srgbClr val="66B9DD"/>
                </a:solidFill>
                <a:latin typeface="Calibri"/>
                <a:ea typeface="Calibri"/>
                <a:cs typeface="Calibri"/>
                <a:sym typeface="Calibri"/>
              </a:rPr>
              <a:t>String Methods</a:t>
            </a:r>
            <a:endParaRPr sz="4000" b="1" dirty="0">
              <a:solidFill>
                <a:srgbClr val="66B9DD"/>
              </a:solidFill>
              <a:latin typeface="Calibri"/>
              <a:ea typeface="Calibri"/>
              <a:cs typeface="Calibri"/>
              <a:sym typeface="Calibri"/>
            </a:endParaRPr>
          </a:p>
        </p:txBody>
      </p:sp>
      <p:pic>
        <p:nvPicPr>
          <p:cNvPr id="3" name="Picture 2"/>
          <p:cNvPicPr>
            <a:picLocks noChangeAspect="1"/>
          </p:cNvPicPr>
          <p:nvPr/>
        </p:nvPicPr>
        <p:blipFill>
          <a:blip r:embed="rId4"/>
          <a:stretch>
            <a:fillRect/>
          </a:stretch>
        </p:blipFill>
        <p:spPr>
          <a:xfrm>
            <a:off x="1702032" y="1831612"/>
            <a:ext cx="8203218" cy="4089581"/>
          </a:xfrm>
          <a:prstGeom prst="rect">
            <a:avLst/>
          </a:prstGeom>
        </p:spPr>
      </p:pic>
    </p:spTree>
    <p:extLst>
      <p:ext uri="{BB962C8B-B14F-4D97-AF65-F5344CB8AC3E}">
        <p14:creationId xmlns:p14="http://schemas.microsoft.com/office/powerpoint/2010/main" val="3101318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g2b6911494cb_0_69" descr="A black rectangular object with white background&#10;&#10;Description automatically generated"/>
          <p:cNvPicPr preferRelativeResize="0"/>
          <p:nvPr/>
        </p:nvPicPr>
        <p:blipFill rotWithShape="1">
          <a:blip r:embed="rId3">
            <a:alphaModFix/>
          </a:blip>
          <a:srcRect/>
          <a:stretch/>
        </p:blipFill>
        <p:spPr>
          <a:xfrm>
            <a:off x="0" y="395460"/>
            <a:ext cx="12192000" cy="1777692"/>
          </a:xfrm>
          <a:prstGeom prst="rect">
            <a:avLst/>
          </a:prstGeom>
          <a:noFill/>
          <a:ln>
            <a:noFill/>
          </a:ln>
        </p:spPr>
      </p:pic>
      <p:sp>
        <p:nvSpPr>
          <p:cNvPr id="102" name="Google Shape;102;g2b6911494cb_0_69"/>
          <p:cNvSpPr txBox="1">
            <a:spLocks noGrp="1"/>
          </p:cNvSpPr>
          <p:nvPr>
            <p:ph type="title"/>
          </p:nvPr>
        </p:nvSpPr>
        <p:spPr>
          <a:xfrm>
            <a:off x="1025076" y="1284306"/>
            <a:ext cx="7288500" cy="574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Impact"/>
              <a:buNone/>
            </a:pPr>
            <a:r>
              <a:rPr lang="en-GB" sz="4000" dirty="0">
                <a:solidFill>
                  <a:schemeClr val="lt1"/>
                </a:solidFill>
                <a:latin typeface="Impact"/>
                <a:sym typeface="Impact"/>
              </a:rPr>
              <a:t>Arrays</a:t>
            </a:r>
            <a:endParaRPr dirty="0"/>
          </a:p>
        </p:txBody>
      </p:sp>
      <p:sp>
        <p:nvSpPr>
          <p:cNvPr id="2" name="TextBox 1"/>
          <p:cNvSpPr txBox="1"/>
          <p:nvPr/>
        </p:nvSpPr>
        <p:spPr>
          <a:xfrm>
            <a:off x="540530" y="2173152"/>
            <a:ext cx="9667160" cy="3693319"/>
          </a:xfrm>
          <a:prstGeom prst="rect">
            <a:avLst/>
          </a:prstGeom>
          <a:noFill/>
        </p:spPr>
        <p:txBody>
          <a:bodyPr wrap="square" rtlCol="0">
            <a:spAutoFit/>
          </a:bodyPr>
          <a:lstStyle/>
          <a:p>
            <a:pPr marL="514350" indent="-514350">
              <a:lnSpc>
                <a:spcPct val="150000"/>
              </a:lnSpc>
              <a:buFont typeface="+mj-lt"/>
              <a:buAutoNum type="arabicPeriod"/>
            </a:pPr>
            <a:r>
              <a:rPr lang="en-US" sz="2800" b="1" dirty="0"/>
              <a:t>Collection</a:t>
            </a:r>
            <a:r>
              <a:rPr lang="en-US" sz="2800" dirty="0"/>
              <a:t>: </a:t>
            </a:r>
            <a:r>
              <a:rPr lang="en-US" sz="2400" dirty="0"/>
              <a:t>An array is like a box that can hold many items.</a:t>
            </a:r>
          </a:p>
          <a:p>
            <a:pPr marL="514350" indent="-514350">
              <a:lnSpc>
                <a:spcPct val="150000"/>
              </a:lnSpc>
              <a:buFont typeface="+mj-lt"/>
              <a:buAutoNum type="arabicPeriod"/>
            </a:pPr>
            <a:r>
              <a:rPr lang="en-US" sz="2800" b="1" dirty="0"/>
              <a:t>Order</a:t>
            </a:r>
            <a:r>
              <a:rPr lang="en-US" sz="2800" dirty="0"/>
              <a:t>: </a:t>
            </a:r>
            <a:r>
              <a:rPr lang="en-US" sz="2400" dirty="0"/>
              <a:t>Arrays allow us to organize related data by grouping them within a single variable.</a:t>
            </a:r>
          </a:p>
          <a:p>
            <a:pPr marL="514350" indent="-514350">
              <a:lnSpc>
                <a:spcPct val="150000"/>
              </a:lnSpc>
              <a:buFont typeface="+mj-lt"/>
              <a:buAutoNum type="arabicPeriod"/>
            </a:pPr>
            <a:r>
              <a:rPr lang="en-US" sz="2800" b="1" dirty="0"/>
              <a:t>Index</a:t>
            </a:r>
            <a:r>
              <a:rPr lang="en-US" sz="2800" dirty="0"/>
              <a:t>: </a:t>
            </a:r>
            <a:r>
              <a:rPr lang="en-US" sz="2400" dirty="0"/>
              <a:t>Each item in the array can be accessed using a number, called an index, that shows its position. The first item is at position 0, the second at position 1, and so 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8" name="Google Shape;108;p4"/>
          <p:cNvPicPr preferRelativeResize="0"/>
          <p:nvPr/>
        </p:nvPicPr>
        <p:blipFill rotWithShape="1">
          <a:blip r:embed="rId3">
            <a:alphaModFix/>
          </a:blip>
          <a:srcRect/>
          <a:stretch/>
        </p:blipFill>
        <p:spPr>
          <a:xfrm>
            <a:off x="0" y="5921193"/>
            <a:ext cx="12192000" cy="899594"/>
          </a:xfrm>
          <a:prstGeom prst="rect">
            <a:avLst/>
          </a:prstGeom>
          <a:noFill/>
          <a:ln>
            <a:noFill/>
          </a:ln>
        </p:spPr>
      </p:pic>
      <p:pic>
        <p:nvPicPr>
          <p:cNvPr id="9" name="Google Shape;101;g2b6911494cb_0_69" descr="A black rectangular object with white background&#10;&#10;Description automatically generated"/>
          <p:cNvPicPr preferRelativeResize="0"/>
          <p:nvPr/>
        </p:nvPicPr>
        <p:blipFill rotWithShape="1">
          <a:blip r:embed="rId4">
            <a:alphaModFix/>
          </a:blip>
          <a:srcRect/>
          <a:stretch/>
        </p:blipFill>
        <p:spPr>
          <a:xfrm>
            <a:off x="0" y="314803"/>
            <a:ext cx="12192000" cy="1777692"/>
          </a:xfrm>
          <a:prstGeom prst="rect">
            <a:avLst/>
          </a:prstGeom>
          <a:noFill/>
          <a:ln>
            <a:noFill/>
          </a:ln>
        </p:spPr>
      </p:pic>
      <p:sp>
        <p:nvSpPr>
          <p:cNvPr id="2" name="TextBox 1"/>
          <p:cNvSpPr txBox="1"/>
          <p:nvPr/>
        </p:nvSpPr>
        <p:spPr>
          <a:xfrm>
            <a:off x="2696547" y="1203649"/>
            <a:ext cx="4900701" cy="584775"/>
          </a:xfrm>
          <a:prstGeom prst="rect">
            <a:avLst/>
          </a:prstGeom>
          <a:noFill/>
        </p:spPr>
        <p:txBody>
          <a:bodyPr wrap="none" rtlCol="0">
            <a:spAutoFit/>
          </a:bodyPr>
          <a:lstStyle/>
          <a:p>
            <a:r>
              <a:rPr lang="en-US" sz="3200" b="1" dirty="0">
                <a:solidFill>
                  <a:schemeClr val="bg1"/>
                </a:solidFill>
              </a:rPr>
              <a:t>How to Create An Array</a:t>
            </a:r>
          </a:p>
        </p:txBody>
      </p:sp>
      <p:sp>
        <p:nvSpPr>
          <p:cNvPr id="3" name="TextBox 2"/>
          <p:cNvSpPr txBox="1"/>
          <p:nvPr/>
        </p:nvSpPr>
        <p:spPr>
          <a:xfrm>
            <a:off x="531846" y="2092495"/>
            <a:ext cx="9797143" cy="3908762"/>
          </a:xfrm>
          <a:prstGeom prst="rect">
            <a:avLst/>
          </a:prstGeom>
          <a:noFill/>
        </p:spPr>
        <p:txBody>
          <a:bodyPr wrap="square" rtlCol="0">
            <a:spAutoFit/>
          </a:bodyPr>
          <a:lstStyle/>
          <a:p>
            <a:r>
              <a:rPr lang="en-US" sz="2800" dirty="0">
                <a:latin typeface="+mj-lt"/>
                <a:cs typeface="Times New Roman" panose="02020603050405020304" pitchFamily="18" charset="0"/>
              </a:rPr>
              <a:t>To create an array in JavaScript, we use square brackets [] and put the items inside, separated by commas. </a:t>
            </a:r>
          </a:p>
          <a:p>
            <a:endParaRPr lang="en-US" sz="2800" dirty="0">
              <a:latin typeface="+mj-lt"/>
              <a:cs typeface="Times New Roman" panose="02020603050405020304" pitchFamily="18" charset="0"/>
            </a:endParaRPr>
          </a:p>
          <a:p>
            <a:r>
              <a:rPr lang="en-US" sz="2800" dirty="0">
                <a:latin typeface="+mj-lt"/>
                <a:cs typeface="Times New Roman" panose="02020603050405020304" pitchFamily="18" charset="0"/>
              </a:rPr>
              <a:t>Here’s an example:</a:t>
            </a:r>
          </a:p>
          <a:p>
            <a:endParaRPr lang="en-US" sz="2800" dirty="0">
              <a:latin typeface="+mj-lt"/>
              <a:cs typeface="Times New Roman" panose="02020603050405020304" pitchFamily="18" charset="0"/>
            </a:endParaRPr>
          </a:p>
          <a:p>
            <a:r>
              <a:rPr lang="en-US" sz="2000" b="1" dirty="0">
                <a:solidFill>
                  <a:schemeClr val="tx1"/>
                </a:solidFill>
                <a:latin typeface="+mj-lt"/>
                <a:ea typeface="Adobe Ming Std L" panose="02020300000000000000" pitchFamily="18" charset="-128"/>
                <a:cs typeface="Times New Roman" panose="02020603050405020304" pitchFamily="18" charset="0"/>
              </a:rPr>
              <a:t>let fruits = ['Apple', 'Banana', 'Cherry'];</a:t>
            </a:r>
          </a:p>
          <a:p>
            <a:endParaRPr lang="en-US" sz="2000" b="1" dirty="0">
              <a:solidFill>
                <a:schemeClr val="tx1"/>
              </a:solidFill>
              <a:latin typeface="+mj-lt"/>
              <a:ea typeface="Adobe Ming Std L" panose="02020300000000000000" pitchFamily="18" charset="-128"/>
              <a:cs typeface="Times New Roman" panose="02020603050405020304" pitchFamily="18" charset="0"/>
            </a:endParaRPr>
          </a:p>
          <a:p>
            <a:pPr marL="457200" indent="-457200">
              <a:buFont typeface="Arial" panose="020B0604020202020204" pitchFamily="34" charset="0"/>
              <a:buChar char="•"/>
            </a:pPr>
            <a:r>
              <a:rPr lang="en-US" sz="2000" b="1" dirty="0">
                <a:solidFill>
                  <a:schemeClr val="tx1"/>
                </a:solidFill>
                <a:latin typeface="+mj-lt"/>
                <a:ea typeface="Adobe Ming Std L" panose="02020300000000000000" pitchFamily="18" charset="-128"/>
                <a:cs typeface="Times New Roman" panose="02020603050405020304" pitchFamily="18" charset="0"/>
              </a:rPr>
              <a:t>fruits is the name of the array.</a:t>
            </a:r>
          </a:p>
          <a:p>
            <a:pPr marL="457200" indent="-457200">
              <a:buFont typeface="Arial" panose="020B0604020202020204" pitchFamily="34" charset="0"/>
              <a:buChar char="•"/>
            </a:pPr>
            <a:r>
              <a:rPr lang="en-US" sz="2000" b="1" dirty="0">
                <a:solidFill>
                  <a:schemeClr val="tx1"/>
                </a:solidFill>
                <a:latin typeface="+mj-lt"/>
                <a:ea typeface="Adobe Ming Std L" panose="02020300000000000000" pitchFamily="18" charset="-128"/>
                <a:cs typeface="Times New Roman" panose="02020603050405020304" pitchFamily="18" charset="0"/>
              </a:rPr>
              <a:t>'Apple', 'Banana', and 'Cherry' are the items in the array.</a:t>
            </a:r>
          </a:p>
          <a:p>
            <a:endParaRPr lang="en-US" sz="2800" b="1" dirty="0">
              <a:solidFill>
                <a:schemeClr val="tx1"/>
              </a:solidFill>
              <a:latin typeface="+mj-lt"/>
              <a:ea typeface="Adobe Ming Std L" panose="02020300000000000000" pitchFamily="18" charset="-128"/>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7" name="Google Shape;108;p4"/>
          <p:cNvPicPr preferRelativeResize="0"/>
          <p:nvPr/>
        </p:nvPicPr>
        <p:blipFill rotWithShape="1">
          <a:blip r:embed="rId3">
            <a:alphaModFix/>
          </a:blip>
          <a:srcRect/>
          <a:stretch/>
        </p:blipFill>
        <p:spPr>
          <a:xfrm>
            <a:off x="0" y="5921193"/>
            <a:ext cx="12192000" cy="899594"/>
          </a:xfrm>
          <a:prstGeom prst="rect">
            <a:avLst/>
          </a:prstGeom>
          <a:noFill/>
          <a:ln>
            <a:noFill/>
          </a:ln>
        </p:spPr>
      </p:pic>
      <p:pic>
        <p:nvPicPr>
          <p:cNvPr id="8" name="Google Shape;101;g2b6911494cb_0_69" descr="A black rectangular object with white background&#10;&#10;Description automatically generated"/>
          <p:cNvPicPr preferRelativeResize="0"/>
          <p:nvPr/>
        </p:nvPicPr>
        <p:blipFill rotWithShape="1">
          <a:blip r:embed="rId4">
            <a:alphaModFix/>
          </a:blip>
          <a:srcRect/>
          <a:stretch/>
        </p:blipFill>
        <p:spPr>
          <a:xfrm>
            <a:off x="0" y="314803"/>
            <a:ext cx="12192000" cy="1777692"/>
          </a:xfrm>
          <a:prstGeom prst="rect">
            <a:avLst/>
          </a:prstGeom>
          <a:noFill/>
          <a:ln>
            <a:noFill/>
          </a:ln>
        </p:spPr>
      </p:pic>
      <p:sp>
        <p:nvSpPr>
          <p:cNvPr id="9" name="TextBox 8"/>
          <p:cNvSpPr txBox="1"/>
          <p:nvPr/>
        </p:nvSpPr>
        <p:spPr>
          <a:xfrm>
            <a:off x="2331626" y="1129004"/>
            <a:ext cx="4742004" cy="1077218"/>
          </a:xfrm>
          <a:prstGeom prst="rect">
            <a:avLst/>
          </a:prstGeom>
          <a:noFill/>
        </p:spPr>
        <p:txBody>
          <a:bodyPr wrap="none" rtlCol="0">
            <a:spAutoFit/>
          </a:bodyPr>
          <a:lstStyle/>
          <a:p>
            <a:r>
              <a:rPr lang="en-US" sz="3200" b="1" dirty="0">
                <a:solidFill>
                  <a:schemeClr val="bg1"/>
                </a:solidFill>
              </a:rPr>
              <a:t>Access Array Elements</a:t>
            </a:r>
          </a:p>
          <a:p>
            <a:endParaRPr lang="en-US" sz="3200" b="1" dirty="0">
              <a:solidFill>
                <a:schemeClr val="bg1"/>
              </a:solidFill>
            </a:endParaRPr>
          </a:p>
        </p:txBody>
      </p:sp>
      <p:sp>
        <p:nvSpPr>
          <p:cNvPr id="4" name="TextBox 3"/>
          <p:cNvSpPr txBox="1"/>
          <p:nvPr/>
        </p:nvSpPr>
        <p:spPr>
          <a:xfrm>
            <a:off x="559836" y="2206222"/>
            <a:ext cx="8285584" cy="1631216"/>
          </a:xfrm>
          <a:prstGeom prst="rect">
            <a:avLst/>
          </a:prstGeom>
          <a:noFill/>
        </p:spPr>
        <p:txBody>
          <a:bodyPr wrap="square" rtlCol="0">
            <a:spAutoFit/>
          </a:bodyPr>
          <a:lstStyle/>
          <a:p>
            <a:r>
              <a:rPr lang="en-US" sz="3200" i="1" dirty="0" err="1">
                <a:ln w="0"/>
                <a:solidFill>
                  <a:schemeClr val="tx1"/>
                </a:solidFill>
                <a:effectLst>
                  <a:outerShdw blurRad="38100" dist="19050" dir="2700000" algn="tl" rotWithShape="0">
                    <a:schemeClr val="dk1">
                      <a:alpha val="40000"/>
                    </a:schemeClr>
                  </a:outerShdw>
                </a:effectLst>
              </a:rPr>
              <a:t>Javascript</a:t>
            </a:r>
            <a:r>
              <a:rPr lang="en-US" sz="3200" i="1" dirty="0">
                <a:ln w="0"/>
                <a:solidFill>
                  <a:schemeClr val="tx1"/>
                </a:solidFill>
                <a:effectLst>
                  <a:outerShdw blurRad="38100" dist="19050" dir="2700000" algn="tl" rotWithShape="0">
                    <a:schemeClr val="dk1">
                      <a:alpha val="40000"/>
                    </a:schemeClr>
                  </a:outerShdw>
                </a:effectLst>
              </a:rPr>
              <a:t> arrays are zero-indexed</a:t>
            </a:r>
          </a:p>
          <a:p>
            <a:endParaRPr lang="en-US" sz="3200" i="1" dirty="0">
              <a:ln w="0"/>
              <a:solidFill>
                <a:schemeClr val="tx1"/>
              </a:solidFill>
              <a:effectLst>
                <a:outerShdw blurRad="38100" dist="19050" dir="2700000" algn="tl" rotWithShape="0">
                  <a:schemeClr val="dk1">
                    <a:alpha val="40000"/>
                  </a:schemeClr>
                </a:outerShdw>
              </a:effectLst>
            </a:endParaRPr>
          </a:p>
          <a:p>
            <a:r>
              <a:rPr lang="en-US" sz="1800" dirty="0">
                <a:ln w="0"/>
                <a:solidFill>
                  <a:schemeClr val="tx1"/>
                </a:solidFill>
              </a:rPr>
              <a:t>You can get an item from the array by referring to its index (position). Remember, the first item is at index 0, the second item is at index 1, and so on.</a:t>
            </a:r>
          </a:p>
        </p:txBody>
      </p:sp>
      <p:pic>
        <p:nvPicPr>
          <p:cNvPr id="2" name="Picture 1"/>
          <p:cNvPicPr>
            <a:picLocks noChangeAspect="1"/>
          </p:cNvPicPr>
          <p:nvPr/>
        </p:nvPicPr>
        <p:blipFill>
          <a:blip r:embed="rId5"/>
          <a:stretch>
            <a:fillRect/>
          </a:stretch>
        </p:blipFill>
        <p:spPr>
          <a:xfrm>
            <a:off x="559836" y="4408365"/>
            <a:ext cx="8205359" cy="13113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g2b6911494cb_0_69" descr="A black rectangular object with white background&#10;&#10;Description automatically generated"/>
          <p:cNvPicPr preferRelativeResize="0"/>
          <p:nvPr/>
        </p:nvPicPr>
        <p:blipFill rotWithShape="1">
          <a:blip r:embed="rId3">
            <a:alphaModFix/>
          </a:blip>
          <a:srcRect/>
          <a:stretch/>
        </p:blipFill>
        <p:spPr>
          <a:xfrm>
            <a:off x="0" y="2540154"/>
            <a:ext cx="12192000" cy="1777692"/>
          </a:xfrm>
          <a:prstGeom prst="rect">
            <a:avLst/>
          </a:prstGeom>
          <a:noFill/>
          <a:ln>
            <a:noFill/>
          </a:ln>
        </p:spPr>
      </p:pic>
      <p:sp>
        <p:nvSpPr>
          <p:cNvPr id="102" name="Google Shape;102;g2b6911494cb_0_69"/>
          <p:cNvSpPr txBox="1">
            <a:spLocks noGrp="1"/>
          </p:cNvSpPr>
          <p:nvPr>
            <p:ph type="title"/>
          </p:nvPr>
        </p:nvSpPr>
        <p:spPr>
          <a:xfrm>
            <a:off x="1300825" y="3429000"/>
            <a:ext cx="7288500" cy="574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Impact"/>
              <a:buNone/>
            </a:pPr>
            <a:r>
              <a:rPr lang="en-GB" sz="4000" dirty="0">
                <a:solidFill>
                  <a:schemeClr val="lt1"/>
                </a:solidFill>
                <a:latin typeface="Impact"/>
                <a:ea typeface="Impact"/>
                <a:cs typeface="Impact"/>
                <a:sym typeface="Impact"/>
              </a:rPr>
              <a:t>JavaScript Fundamentals</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da81c2689a_2_0"/>
          <p:cNvSpPr/>
          <p:nvPr/>
        </p:nvSpPr>
        <p:spPr>
          <a:xfrm>
            <a:off x="3247938" y="681091"/>
            <a:ext cx="737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endParaRPr sz="4000" b="1" dirty="0">
              <a:solidFill>
                <a:schemeClr val="accent2"/>
              </a:solidFill>
              <a:latin typeface="Calibri"/>
              <a:ea typeface="Calibri"/>
              <a:cs typeface="Calibri"/>
              <a:sym typeface="Calibri"/>
            </a:endParaRPr>
          </a:p>
        </p:txBody>
      </p:sp>
      <p:pic>
        <p:nvPicPr>
          <p:cNvPr id="123" name="Google Shape;123;g2da81c2689a_2_0"/>
          <p:cNvPicPr preferRelativeResize="0"/>
          <p:nvPr/>
        </p:nvPicPr>
        <p:blipFill rotWithShape="1">
          <a:blip r:embed="rId3">
            <a:alphaModFix/>
          </a:blip>
          <a:srcRect/>
          <a:stretch/>
        </p:blipFill>
        <p:spPr>
          <a:xfrm>
            <a:off x="0" y="5921193"/>
            <a:ext cx="12192000" cy="899594"/>
          </a:xfrm>
          <a:prstGeom prst="rect">
            <a:avLst/>
          </a:prstGeom>
          <a:noFill/>
          <a:ln>
            <a:noFill/>
          </a:ln>
        </p:spPr>
      </p:pic>
      <p:pic>
        <p:nvPicPr>
          <p:cNvPr id="5" name="Google Shape;101;g2b6911494cb_0_69" descr="A black rectangular object with white background&#10;&#10;Description automatically generated"/>
          <p:cNvPicPr preferRelativeResize="0"/>
          <p:nvPr/>
        </p:nvPicPr>
        <p:blipFill rotWithShape="1">
          <a:blip r:embed="rId4">
            <a:alphaModFix/>
          </a:blip>
          <a:srcRect/>
          <a:stretch/>
        </p:blipFill>
        <p:spPr>
          <a:xfrm>
            <a:off x="0" y="0"/>
            <a:ext cx="12192000" cy="1777692"/>
          </a:xfrm>
          <a:prstGeom prst="rect">
            <a:avLst/>
          </a:prstGeom>
          <a:noFill/>
          <a:ln>
            <a:noFill/>
          </a:ln>
        </p:spPr>
      </p:pic>
      <p:sp>
        <p:nvSpPr>
          <p:cNvPr id="3" name="TextBox 2"/>
          <p:cNvSpPr txBox="1"/>
          <p:nvPr/>
        </p:nvSpPr>
        <p:spPr>
          <a:xfrm>
            <a:off x="1630923" y="861744"/>
            <a:ext cx="5657318" cy="523220"/>
          </a:xfrm>
          <a:prstGeom prst="rect">
            <a:avLst/>
          </a:prstGeom>
          <a:noFill/>
        </p:spPr>
        <p:txBody>
          <a:bodyPr wrap="none" rtlCol="0">
            <a:spAutoFit/>
          </a:bodyPr>
          <a:lstStyle/>
          <a:p>
            <a:r>
              <a:rPr lang="en-US" sz="2800" b="1" dirty="0">
                <a:solidFill>
                  <a:schemeClr val="bg1"/>
                </a:solidFill>
              </a:rPr>
              <a:t>Add and Remove Array Element</a:t>
            </a:r>
          </a:p>
        </p:txBody>
      </p:sp>
      <p:pic>
        <p:nvPicPr>
          <p:cNvPr id="2" name="Picture 1"/>
          <p:cNvPicPr>
            <a:picLocks noChangeAspect="1"/>
          </p:cNvPicPr>
          <p:nvPr/>
        </p:nvPicPr>
        <p:blipFill>
          <a:blip r:embed="rId5"/>
          <a:stretch>
            <a:fillRect/>
          </a:stretch>
        </p:blipFill>
        <p:spPr>
          <a:xfrm>
            <a:off x="866354" y="1893037"/>
            <a:ext cx="9210806" cy="420337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da81c2689a_2_0"/>
          <p:cNvSpPr/>
          <p:nvPr/>
        </p:nvSpPr>
        <p:spPr>
          <a:xfrm>
            <a:off x="3247938" y="681091"/>
            <a:ext cx="737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endParaRPr sz="4000" b="1" dirty="0">
              <a:solidFill>
                <a:schemeClr val="accent2"/>
              </a:solidFill>
              <a:latin typeface="Calibri"/>
              <a:ea typeface="Calibri"/>
              <a:cs typeface="Calibri"/>
              <a:sym typeface="Calibri"/>
            </a:endParaRPr>
          </a:p>
        </p:txBody>
      </p:sp>
      <p:pic>
        <p:nvPicPr>
          <p:cNvPr id="123" name="Google Shape;123;g2da81c2689a_2_0"/>
          <p:cNvPicPr preferRelativeResize="0"/>
          <p:nvPr/>
        </p:nvPicPr>
        <p:blipFill rotWithShape="1">
          <a:blip r:embed="rId3">
            <a:alphaModFix/>
          </a:blip>
          <a:srcRect/>
          <a:stretch/>
        </p:blipFill>
        <p:spPr>
          <a:xfrm>
            <a:off x="0" y="5921193"/>
            <a:ext cx="12192000" cy="899594"/>
          </a:xfrm>
          <a:prstGeom prst="rect">
            <a:avLst/>
          </a:prstGeom>
          <a:noFill/>
          <a:ln>
            <a:noFill/>
          </a:ln>
        </p:spPr>
      </p:pic>
      <p:pic>
        <p:nvPicPr>
          <p:cNvPr id="5" name="Google Shape;101;g2b6911494cb_0_69" descr="A black rectangular object with white background&#10;&#10;Description automatically generated"/>
          <p:cNvPicPr preferRelativeResize="0"/>
          <p:nvPr/>
        </p:nvPicPr>
        <p:blipFill rotWithShape="1">
          <a:blip r:embed="rId4">
            <a:alphaModFix/>
          </a:blip>
          <a:srcRect/>
          <a:stretch/>
        </p:blipFill>
        <p:spPr>
          <a:xfrm>
            <a:off x="0" y="0"/>
            <a:ext cx="12192000" cy="1777692"/>
          </a:xfrm>
          <a:prstGeom prst="rect">
            <a:avLst/>
          </a:prstGeom>
          <a:noFill/>
          <a:ln>
            <a:noFill/>
          </a:ln>
        </p:spPr>
      </p:pic>
      <p:sp>
        <p:nvSpPr>
          <p:cNvPr id="3" name="TextBox 2"/>
          <p:cNvSpPr txBox="1"/>
          <p:nvPr/>
        </p:nvSpPr>
        <p:spPr>
          <a:xfrm>
            <a:off x="1558212" y="919416"/>
            <a:ext cx="5697394" cy="523220"/>
          </a:xfrm>
          <a:prstGeom prst="rect">
            <a:avLst/>
          </a:prstGeom>
          <a:noFill/>
        </p:spPr>
        <p:txBody>
          <a:bodyPr wrap="none" rtlCol="0">
            <a:spAutoFit/>
          </a:bodyPr>
          <a:lstStyle/>
          <a:p>
            <a:r>
              <a:rPr lang="en-US" sz="2800" b="1" dirty="0">
                <a:solidFill>
                  <a:schemeClr val="bg1"/>
                </a:solidFill>
              </a:rPr>
              <a:t>Change / Modify Array Element</a:t>
            </a:r>
          </a:p>
        </p:txBody>
      </p:sp>
      <p:sp>
        <p:nvSpPr>
          <p:cNvPr id="4" name="TextBox 3"/>
          <p:cNvSpPr txBox="1"/>
          <p:nvPr/>
        </p:nvSpPr>
        <p:spPr>
          <a:xfrm>
            <a:off x="811763" y="1831208"/>
            <a:ext cx="9088017" cy="1200329"/>
          </a:xfrm>
          <a:prstGeom prst="rect">
            <a:avLst/>
          </a:prstGeom>
          <a:noFill/>
        </p:spPr>
        <p:txBody>
          <a:bodyPr wrap="square" rtlCol="0">
            <a:spAutoFit/>
          </a:bodyPr>
          <a:lstStyle/>
          <a:p>
            <a:r>
              <a:rPr lang="en-US" sz="2400" dirty="0"/>
              <a:t>We can add or change elements by accessing the index value. </a:t>
            </a:r>
          </a:p>
          <a:p>
            <a:endParaRPr lang="en-US" sz="2400" dirty="0"/>
          </a:p>
          <a:p>
            <a:r>
              <a:rPr lang="en-US" sz="2400" dirty="0"/>
              <a:t>For example,</a:t>
            </a:r>
          </a:p>
        </p:txBody>
      </p:sp>
      <p:pic>
        <p:nvPicPr>
          <p:cNvPr id="6" name="Picture 5"/>
          <p:cNvPicPr>
            <a:picLocks noChangeAspect="1"/>
          </p:cNvPicPr>
          <p:nvPr/>
        </p:nvPicPr>
        <p:blipFill>
          <a:blip r:embed="rId5"/>
          <a:stretch>
            <a:fillRect/>
          </a:stretch>
        </p:blipFill>
        <p:spPr>
          <a:xfrm>
            <a:off x="811763" y="3187107"/>
            <a:ext cx="10776857" cy="2453747"/>
          </a:xfrm>
          <a:prstGeom prst="rect">
            <a:avLst/>
          </a:prstGeom>
        </p:spPr>
      </p:pic>
    </p:spTree>
    <p:extLst>
      <p:ext uri="{BB962C8B-B14F-4D97-AF65-F5344CB8AC3E}">
        <p14:creationId xmlns:p14="http://schemas.microsoft.com/office/powerpoint/2010/main" val="2246875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g2da81c2689a_2_6"/>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31" name="Google Shape;131;g2da81c2689a_2_6"/>
          <p:cNvSpPr/>
          <p:nvPr/>
        </p:nvSpPr>
        <p:spPr>
          <a:xfrm>
            <a:off x="3591203" y="652652"/>
            <a:ext cx="7127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endParaRPr sz="4000" b="1" dirty="0">
              <a:solidFill>
                <a:srgbClr val="66B9DD"/>
              </a:solidFill>
              <a:latin typeface="Calibri"/>
              <a:ea typeface="Calibri"/>
              <a:cs typeface="Calibri"/>
              <a:sym typeface="Calibri"/>
            </a:endParaRPr>
          </a:p>
        </p:txBody>
      </p:sp>
      <p:pic>
        <p:nvPicPr>
          <p:cNvPr id="5" name="Google Shape;101;g2b6911494cb_0_69" descr="A black rectangular object with white background&#10;&#10;Description automatically generated"/>
          <p:cNvPicPr preferRelativeResize="0"/>
          <p:nvPr/>
        </p:nvPicPr>
        <p:blipFill rotWithShape="1">
          <a:blip r:embed="rId4">
            <a:alphaModFix/>
          </a:blip>
          <a:srcRect/>
          <a:stretch/>
        </p:blipFill>
        <p:spPr>
          <a:xfrm>
            <a:off x="0" y="115345"/>
            <a:ext cx="12192000" cy="1777692"/>
          </a:xfrm>
          <a:prstGeom prst="rect">
            <a:avLst/>
          </a:prstGeom>
          <a:noFill/>
          <a:ln>
            <a:noFill/>
          </a:ln>
        </p:spPr>
      </p:pic>
      <p:sp>
        <p:nvSpPr>
          <p:cNvPr id="2" name="TextBox 1"/>
          <p:cNvSpPr txBox="1"/>
          <p:nvPr/>
        </p:nvSpPr>
        <p:spPr>
          <a:xfrm>
            <a:off x="3498980" y="967574"/>
            <a:ext cx="4358886" cy="523220"/>
          </a:xfrm>
          <a:prstGeom prst="rect">
            <a:avLst/>
          </a:prstGeom>
          <a:noFill/>
        </p:spPr>
        <p:txBody>
          <a:bodyPr wrap="none" rtlCol="0">
            <a:spAutoFit/>
          </a:bodyPr>
          <a:lstStyle/>
          <a:p>
            <a:r>
              <a:rPr lang="en-US" sz="2800" b="1" dirty="0">
                <a:solidFill>
                  <a:schemeClr val="bg1"/>
                </a:solidFill>
              </a:rPr>
              <a:t>Common Array Methods</a:t>
            </a:r>
          </a:p>
        </p:txBody>
      </p:sp>
      <p:pic>
        <p:nvPicPr>
          <p:cNvPr id="3" name="Picture 2"/>
          <p:cNvPicPr>
            <a:picLocks noChangeAspect="1"/>
          </p:cNvPicPr>
          <p:nvPr/>
        </p:nvPicPr>
        <p:blipFill>
          <a:blip r:embed="rId5"/>
          <a:stretch>
            <a:fillRect/>
          </a:stretch>
        </p:blipFill>
        <p:spPr>
          <a:xfrm>
            <a:off x="5500029" y="1985449"/>
            <a:ext cx="5941440" cy="4138644"/>
          </a:xfrm>
          <a:prstGeom prst="rect">
            <a:avLst/>
          </a:prstGeom>
        </p:spPr>
      </p:pic>
      <p:sp>
        <p:nvSpPr>
          <p:cNvPr id="6" name="TextBox 5"/>
          <p:cNvSpPr txBox="1"/>
          <p:nvPr/>
        </p:nvSpPr>
        <p:spPr>
          <a:xfrm>
            <a:off x="370708" y="2137400"/>
            <a:ext cx="4758613" cy="3539430"/>
          </a:xfrm>
          <a:prstGeom prst="rect">
            <a:avLst/>
          </a:prstGeom>
          <a:noFill/>
        </p:spPr>
        <p:txBody>
          <a:bodyPr wrap="square" rtlCol="0">
            <a:spAutoFit/>
          </a:bodyPr>
          <a:lstStyle/>
          <a:p>
            <a:pPr marL="342900" indent="-342900">
              <a:buFont typeface="+mj-lt"/>
              <a:buAutoNum type="arabicPeriod"/>
            </a:pPr>
            <a:r>
              <a:rPr lang="en-US" sz="2800" b="1" dirty="0" err="1"/>
              <a:t>array.concat</a:t>
            </a:r>
            <a:r>
              <a:rPr lang="en-US" sz="2800" b="1" dirty="0"/>
              <a:t>: </a:t>
            </a:r>
            <a:r>
              <a:rPr lang="en-US" sz="2800" dirty="0"/>
              <a:t>Combines two or more arrays into one.</a:t>
            </a:r>
          </a:p>
          <a:p>
            <a:pPr marL="342900" indent="-342900">
              <a:buFont typeface="+mj-lt"/>
              <a:buAutoNum type="arabicPeriod"/>
            </a:pPr>
            <a:r>
              <a:rPr lang="en-US" sz="2800" b="1" dirty="0" err="1"/>
              <a:t>array.includes</a:t>
            </a:r>
            <a:r>
              <a:rPr lang="en-US" sz="2800" b="1" dirty="0"/>
              <a:t>: </a:t>
            </a:r>
            <a:r>
              <a:rPr lang="en-US" sz="2800" dirty="0"/>
              <a:t>Checks if an array contains a specific item.</a:t>
            </a:r>
          </a:p>
          <a:p>
            <a:pPr marL="342900" indent="-342900">
              <a:buFont typeface="+mj-lt"/>
              <a:buAutoNum type="arabicPeriod"/>
            </a:pPr>
            <a:r>
              <a:rPr lang="en-US" sz="2800" b="1" dirty="0" err="1"/>
              <a:t>Array.isArray</a:t>
            </a:r>
            <a:r>
              <a:rPr lang="en-US" sz="2800" b="1" dirty="0"/>
              <a:t>: </a:t>
            </a:r>
            <a:r>
              <a:rPr lang="en-US" sz="2800" dirty="0"/>
              <a:t>Checks if something is an array.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g2da81c2689a_2_6"/>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31" name="Google Shape;131;g2da81c2689a_2_6"/>
          <p:cNvSpPr/>
          <p:nvPr/>
        </p:nvSpPr>
        <p:spPr>
          <a:xfrm>
            <a:off x="3591203" y="652652"/>
            <a:ext cx="7127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endParaRPr sz="4000" b="1" dirty="0">
              <a:solidFill>
                <a:srgbClr val="66B9DD"/>
              </a:solidFill>
              <a:latin typeface="Calibri"/>
              <a:ea typeface="Calibri"/>
              <a:cs typeface="Calibri"/>
              <a:sym typeface="Calibri"/>
            </a:endParaRPr>
          </a:p>
        </p:txBody>
      </p:sp>
      <p:pic>
        <p:nvPicPr>
          <p:cNvPr id="5" name="Google Shape;101;g2b6911494cb_0_69" descr="A black rectangular object with white background&#10;&#10;Description automatically generated"/>
          <p:cNvPicPr preferRelativeResize="0"/>
          <p:nvPr/>
        </p:nvPicPr>
        <p:blipFill rotWithShape="1">
          <a:blip r:embed="rId4">
            <a:alphaModFix/>
          </a:blip>
          <a:srcRect/>
          <a:stretch/>
        </p:blipFill>
        <p:spPr>
          <a:xfrm>
            <a:off x="0" y="115345"/>
            <a:ext cx="12192000" cy="1777692"/>
          </a:xfrm>
          <a:prstGeom prst="rect">
            <a:avLst/>
          </a:prstGeom>
          <a:noFill/>
          <a:ln>
            <a:noFill/>
          </a:ln>
        </p:spPr>
      </p:pic>
      <p:sp>
        <p:nvSpPr>
          <p:cNvPr id="2" name="TextBox 1"/>
          <p:cNvSpPr txBox="1"/>
          <p:nvPr/>
        </p:nvSpPr>
        <p:spPr>
          <a:xfrm>
            <a:off x="3498980" y="967574"/>
            <a:ext cx="2680542" cy="523220"/>
          </a:xfrm>
          <a:prstGeom prst="rect">
            <a:avLst/>
          </a:prstGeom>
          <a:noFill/>
        </p:spPr>
        <p:txBody>
          <a:bodyPr wrap="none" rtlCol="0">
            <a:spAutoFit/>
          </a:bodyPr>
          <a:lstStyle/>
          <a:p>
            <a:r>
              <a:rPr lang="en-US" sz="2800" b="1" dirty="0">
                <a:solidFill>
                  <a:schemeClr val="bg1"/>
                </a:solidFill>
              </a:rPr>
              <a:t>Slice vs Splice</a:t>
            </a:r>
          </a:p>
        </p:txBody>
      </p:sp>
      <p:sp>
        <p:nvSpPr>
          <p:cNvPr id="6" name="TextBox 5"/>
          <p:cNvSpPr txBox="1"/>
          <p:nvPr/>
        </p:nvSpPr>
        <p:spPr>
          <a:xfrm>
            <a:off x="370708" y="2137400"/>
            <a:ext cx="11367202" cy="1631216"/>
          </a:xfrm>
          <a:prstGeom prst="rect">
            <a:avLst/>
          </a:prstGeom>
          <a:noFill/>
        </p:spPr>
        <p:txBody>
          <a:bodyPr wrap="square" rtlCol="0">
            <a:spAutoFit/>
          </a:bodyPr>
          <a:lstStyle/>
          <a:p>
            <a:r>
              <a:rPr lang="en-US" sz="2000" b="1" dirty="0"/>
              <a:t>slice() </a:t>
            </a:r>
            <a:r>
              <a:rPr lang="en-US" sz="2000" dirty="0"/>
              <a:t>is a method that creates a new array containing elements from the original array. It doesn't modify the original array. We specify the starting and ending indexes, and it returns the elements within that range as a new array.</a:t>
            </a:r>
          </a:p>
          <a:p>
            <a:br>
              <a:rPr lang="en-US" sz="2000" dirty="0"/>
            </a:br>
            <a:endParaRPr lang="en-US" sz="2000" dirty="0"/>
          </a:p>
        </p:txBody>
      </p:sp>
      <p:pic>
        <p:nvPicPr>
          <p:cNvPr id="7" name="Picture 6"/>
          <p:cNvPicPr>
            <a:picLocks noChangeAspect="1"/>
          </p:cNvPicPr>
          <p:nvPr/>
        </p:nvPicPr>
        <p:blipFill>
          <a:blip r:embed="rId5"/>
          <a:stretch>
            <a:fillRect/>
          </a:stretch>
        </p:blipFill>
        <p:spPr>
          <a:xfrm>
            <a:off x="5415813" y="3127337"/>
            <a:ext cx="6322097" cy="2793856"/>
          </a:xfrm>
          <a:prstGeom prst="rect">
            <a:avLst/>
          </a:prstGeom>
        </p:spPr>
      </p:pic>
      <p:sp>
        <p:nvSpPr>
          <p:cNvPr id="8" name="TextBox 7"/>
          <p:cNvSpPr txBox="1"/>
          <p:nvPr/>
        </p:nvSpPr>
        <p:spPr>
          <a:xfrm>
            <a:off x="370708" y="3272181"/>
            <a:ext cx="4693298" cy="2862322"/>
          </a:xfrm>
          <a:prstGeom prst="rect">
            <a:avLst/>
          </a:prstGeom>
          <a:noFill/>
        </p:spPr>
        <p:txBody>
          <a:bodyPr wrap="square" rtlCol="0">
            <a:spAutoFit/>
          </a:bodyPr>
          <a:lstStyle/>
          <a:p>
            <a:r>
              <a:rPr lang="en-US" sz="2000" b="1" dirty="0"/>
              <a:t>Use Cases:</a:t>
            </a:r>
          </a:p>
          <a:p>
            <a:pPr marL="342900" indent="-342900">
              <a:buFont typeface="Arial" panose="020B0604020202020204" pitchFamily="34" charset="0"/>
              <a:buChar char="•"/>
            </a:pPr>
            <a:r>
              <a:rPr lang="en-US" sz="2000" dirty="0"/>
              <a:t>When you need to extract a portion of an array without modifying the original array.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Useful for operations where you need to work with a subset of the original array.</a:t>
            </a:r>
          </a:p>
          <a:p>
            <a:endParaRPr lang="en-US" sz="2000" dirty="0"/>
          </a:p>
        </p:txBody>
      </p:sp>
    </p:spTree>
    <p:extLst>
      <p:ext uri="{BB962C8B-B14F-4D97-AF65-F5344CB8AC3E}">
        <p14:creationId xmlns:p14="http://schemas.microsoft.com/office/powerpoint/2010/main" val="1340753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g2da81c2689a_2_6"/>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31" name="Google Shape;131;g2da81c2689a_2_6"/>
          <p:cNvSpPr/>
          <p:nvPr/>
        </p:nvSpPr>
        <p:spPr>
          <a:xfrm>
            <a:off x="3591203" y="652652"/>
            <a:ext cx="7127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endParaRPr sz="4000" b="1" dirty="0">
              <a:solidFill>
                <a:srgbClr val="66B9DD"/>
              </a:solidFill>
              <a:latin typeface="Calibri"/>
              <a:ea typeface="Calibri"/>
              <a:cs typeface="Calibri"/>
              <a:sym typeface="Calibri"/>
            </a:endParaRPr>
          </a:p>
        </p:txBody>
      </p:sp>
      <p:pic>
        <p:nvPicPr>
          <p:cNvPr id="5" name="Google Shape;101;g2b6911494cb_0_69" descr="A black rectangular object with white background&#10;&#10;Description automatically generated"/>
          <p:cNvPicPr preferRelativeResize="0"/>
          <p:nvPr/>
        </p:nvPicPr>
        <p:blipFill rotWithShape="1">
          <a:blip r:embed="rId4">
            <a:alphaModFix/>
          </a:blip>
          <a:srcRect/>
          <a:stretch/>
        </p:blipFill>
        <p:spPr>
          <a:xfrm>
            <a:off x="0" y="115345"/>
            <a:ext cx="12192000" cy="1777692"/>
          </a:xfrm>
          <a:prstGeom prst="rect">
            <a:avLst/>
          </a:prstGeom>
          <a:noFill/>
          <a:ln>
            <a:noFill/>
          </a:ln>
        </p:spPr>
      </p:pic>
      <p:sp>
        <p:nvSpPr>
          <p:cNvPr id="2" name="TextBox 1"/>
          <p:cNvSpPr txBox="1"/>
          <p:nvPr/>
        </p:nvSpPr>
        <p:spPr>
          <a:xfrm>
            <a:off x="3498980" y="967574"/>
            <a:ext cx="2680542" cy="523220"/>
          </a:xfrm>
          <a:prstGeom prst="rect">
            <a:avLst/>
          </a:prstGeom>
          <a:noFill/>
        </p:spPr>
        <p:txBody>
          <a:bodyPr wrap="none" rtlCol="0">
            <a:spAutoFit/>
          </a:bodyPr>
          <a:lstStyle/>
          <a:p>
            <a:r>
              <a:rPr lang="en-US" sz="2800" b="1" dirty="0">
                <a:solidFill>
                  <a:schemeClr val="bg1"/>
                </a:solidFill>
              </a:rPr>
              <a:t>Slice vs Splice</a:t>
            </a:r>
          </a:p>
        </p:txBody>
      </p:sp>
      <p:sp>
        <p:nvSpPr>
          <p:cNvPr id="6" name="TextBox 5"/>
          <p:cNvSpPr txBox="1"/>
          <p:nvPr/>
        </p:nvSpPr>
        <p:spPr>
          <a:xfrm>
            <a:off x="184096" y="1805716"/>
            <a:ext cx="6272688" cy="4247317"/>
          </a:xfrm>
          <a:prstGeom prst="rect">
            <a:avLst/>
          </a:prstGeom>
          <a:noFill/>
        </p:spPr>
        <p:txBody>
          <a:bodyPr wrap="square" rtlCol="0">
            <a:spAutoFit/>
          </a:bodyPr>
          <a:lstStyle/>
          <a:p>
            <a:pPr marL="457200" indent="-457200">
              <a:buFont typeface="+mj-lt"/>
              <a:buAutoNum type="arabicPeriod"/>
            </a:pPr>
            <a:r>
              <a:rPr lang="en-US" sz="1800" dirty="0"/>
              <a:t>splice() is a method that changes the contents of an array by removing or replacing existing elements and/or adding new elements.</a:t>
            </a:r>
          </a:p>
          <a:p>
            <a:pPr marL="457200" indent="-457200">
              <a:buFont typeface="+mj-lt"/>
              <a:buAutoNum type="arabicPeriod"/>
            </a:pPr>
            <a:r>
              <a:rPr lang="en-US" sz="1800" dirty="0"/>
              <a:t>It directly modifies the original array.</a:t>
            </a:r>
          </a:p>
          <a:p>
            <a:pPr marL="457200" indent="-457200">
              <a:buFont typeface="+mj-lt"/>
              <a:buAutoNum type="arabicPeriod"/>
            </a:pPr>
            <a:r>
              <a:rPr lang="en-US" sz="1800" dirty="0"/>
              <a:t>We specify the starting index, number of elements to remove, and optional new elements to add.</a:t>
            </a:r>
          </a:p>
          <a:p>
            <a:pPr marL="457200" indent="-457200">
              <a:buFont typeface="+mj-lt"/>
              <a:buAutoNum type="arabicPeriod"/>
            </a:pPr>
            <a:r>
              <a:rPr lang="en-US" sz="1800" dirty="0"/>
              <a:t>It returns an array containing the removed elements.</a:t>
            </a:r>
          </a:p>
          <a:p>
            <a:pPr marL="457200" indent="-457200">
              <a:buFont typeface="+mj-lt"/>
              <a:buAutoNum type="arabicPeriod"/>
            </a:pPr>
            <a:endParaRPr lang="en-US" sz="1800" dirty="0"/>
          </a:p>
          <a:p>
            <a:r>
              <a:rPr lang="en-US" sz="1800" dirty="0"/>
              <a:t>Use Cases:</a:t>
            </a:r>
          </a:p>
          <a:p>
            <a:endParaRPr lang="en-US" sz="1800" dirty="0"/>
          </a:p>
          <a:p>
            <a:pPr marL="342900" indent="-342900">
              <a:buFont typeface="Arial" panose="020B0604020202020204" pitchFamily="34" charset="0"/>
              <a:buChar char="•"/>
            </a:pPr>
            <a:r>
              <a:rPr lang="en-US" sz="1800" dirty="0"/>
              <a:t>When we need to remove elements from an array or replace them with new elements.</a:t>
            </a:r>
          </a:p>
          <a:p>
            <a:pPr marL="342900" indent="-342900">
              <a:buFont typeface="Arial" panose="020B0604020202020204" pitchFamily="34" charset="0"/>
              <a:buChar char="•"/>
            </a:pPr>
            <a:r>
              <a:rPr lang="en-US" sz="1800" dirty="0"/>
              <a:t>Useful for directly modifying the original array, such as when performing operations like adding, removing, or replacing elements.</a:t>
            </a:r>
          </a:p>
        </p:txBody>
      </p:sp>
      <p:pic>
        <p:nvPicPr>
          <p:cNvPr id="4" name="Picture 3"/>
          <p:cNvPicPr>
            <a:picLocks noChangeAspect="1"/>
          </p:cNvPicPr>
          <p:nvPr/>
        </p:nvPicPr>
        <p:blipFill>
          <a:blip r:embed="rId5"/>
          <a:stretch>
            <a:fillRect/>
          </a:stretch>
        </p:blipFill>
        <p:spPr>
          <a:xfrm>
            <a:off x="6381300" y="2633553"/>
            <a:ext cx="5691467" cy="2519886"/>
          </a:xfrm>
          <a:prstGeom prst="rect">
            <a:avLst/>
          </a:prstGeom>
        </p:spPr>
      </p:pic>
    </p:spTree>
    <p:extLst>
      <p:ext uri="{BB962C8B-B14F-4D97-AF65-F5344CB8AC3E}">
        <p14:creationId xmlns:p14="http://schemas.microsoft.com/office/powerpoint/2010/main" val="1220664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da81c2689a_2_0"/>
          <p:cNvSpPr/>
          <p:nvPr/>
        </p:nvSpPr>
        <p:spPr>
          <a:xfrm>
            <a:off x="3247938" y="681091"/>
            <a:ext cx="737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endParaRPr sz="4000" b="1" dirty="0">
              <a:solidFill>
                <a:schemeClr val="accent2"/>
              </a:solidFill>
              <a:latin typeface="Calibri"/>
              <a:ea typeface="Calibri"/>
              <a:cs typeface="Calibri"/>
              <a:sym typeface="Calibri"/>
            </a:endParaRPr>
          </a:p>
        </p:txBody>
      </p:sp>
      <p:pic>
        <p:nvPicPr>
          <p:cNvPr id="123" name="Google Shape;123;g2da81c2689a_2_0"/>
          <p:cNvPicPr preferRelativeResize="0"/>
          <p:nvPr/>
        </p:nvPicPr>
        <p:blipFill rotWithShape="1">
          <a:blip r:embed="rId3">
            <a:alphaModFix/>
          </a:blip>
          <a:srcRect/>
          <a:stretch/>
        </p:blipFill>
        <p:spPr>
          <a:xfrm>
            <a:off x="0" y="5921193"/>
            <a:ext cx="12192000" cy="899594"/>
          </a:xfrm>
          <a:prstGeom prst="rect">
            <a:avLst/>
          </a:prstGeom>
          <a:noFill/>
          <a:ln>
            <a:noFill/>
          </a:ln>
        </p:spPr>
      </p:pic>
      <p:pic>
        <p:nvPicPr>
          <p:cNvPr id="5" name="Google Shape;101;g2b6911494cb_0_69" descr="A black rectangular object with white background&#10;&#10;Description automatically generated"/>
          <p:cNvPicPr preferRelativeResize="0"/>
          <p:nvPr/>
        </p:nvPicPr>
        <p:blipFill rotWithShape="1">
          <a:blip r:embed="rId4">
            <a:alphaModFix/>
          </a:blip>
          <a:srcRect/>
          <a:stretch/>
        </p:blipFill>
        <p:spPr>
          <a:xfrm>
            <a:off x="0" y="0"/>
            <a:ext cx="12192000" cy="1777692"/>
          </a:xfrm>
          <a:prstGeom prst="rect">
            <a:avLst/>
          </a:prstGeom>
          <a:noFill/>
          <a:ln>
            <a:noFill/>
          </a:ln>
        </p:spPr>
      </p:pic>
      <p:sp>
        <p:nvSpPr>
          <p:cNvPr id="3" name="TextBox 2"/>
          <p:cNvSpPr txBox="1"/>
          <p:nvPr/>
        </p:nvSpPr>
        <p:spPr>
          <a:xfrm>
            <a:off x="3670623" y="861744"/>
            <a:ext cx="3602268" cy="523220"/>
          </a:xfrm>
          <a:prstGeom prst="rect">
            <a:avLst/>
          </a:prstGeom>
          <a:noFill/>
        </p:spPr>
        <p:txBody>
          <a:bodyPr wrap="none" rtlCol="0">
            <a:spAutoFit/>
          </a:bodyPr>
          <a:lstStyle/>
          <a:p>
            <a:r>
              <a:rPr lang="en-US" sz="2800" b="1" dirty="0">
                <a:solidFill>
                  <a:schemeClr val="bg1"/>
                </a:solidFill>
              </a:rPr>
              <a:t>JavaScript 2D Array</a:t>
            </a:r>
          </a:p>
        </p:txBody>
      </p:sp>
      <p:pic>
        <p:nvPicPr>
          <p:cNvPr id="4" name="Picture 3"/>
          <p:cNvPicPr>
            <a:picLocks noChangeAspect="1"/>
          </p:cNvPicPr>
          <p:nvPr/>
        </p:nvPicPr>
        <p:blipFill>
          <a:blip r:embed="rId5"/>
          <a:stretch>
            <a:fillRect/>
          </a:stretch>
        </p:blipFill>
        <p:spPr>
          <a:xfrm>
            <a:off x="2180839" y="1631078"/>
            <a:ext cx="7177766" cy="4639620"/>
          </a:xfrm>
          <a:prstGeom prst="rect">
            <a:avLst/>
          </a:prstGeom>
        </p:spPr>
      </p:pic>
    </p:spTree>
    <p:extLst>
      <p:ext uri="{BB962C8B-B14F-4D97-AF65-F5344CB8AC3E}">
        <p14:creationId xmlns:p14="http://schemas.microsoft.com/office/powerpoint/2010/main" val="2526292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g2da88eb2ba9_2_24"/>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59" name="Google Shape;159;g2da88eb2ba9_2_24"/>
          <p:cNvSpPr/>
          <p:nvPr/>
        </p:nvSpPr>
        <p:spPr>
          <a:xfrm>
            <a:off x="1276950" y="454357"/>
            <a:ext cx="96381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r>
              <a:rPr lang="en-GB" sz="4000" b="1" i="0" u="none" strike="noStrike" cap="none" dirty="0">
                <a:solidFill>
                  <a:srgbClr val="66B9DD"/>
                </a:solidFill>
                <a:latin typeface="Calibri"/>
                <a:ea typeface="Calibri"/>
                <a:cs typeface="Calibri"/>
                <a:sym typeface="Calibri"/>
              </a:rPr>
              <a:t>JavaScript Objects</a:t>
            </a:r>
            <a:endParaRPr sz="3200" b="0" i="0" u="none" strike="noStrike" cap="none" dirty="0">
              <a:solidFill>
                <a:srgbClr val="66B9DD"/>
              </a:solidFill>
              <a:latin typeface="Calibri"/>
              <a:ea typeface="Calibri"/>
              <a:cs typeface="Calibri"/>
              <a:sym typeface="Calibri"/>
            </a:endParaRPr>
          </a:p>
        </p:txBody>
      </p:sp>
      <p:sp>
        <p:nvSpPr>
          <p:cNvPr id="2" name="TextBox 1"/>
          <p:cNvSpPr txBox="1"/>
          <p:nvPr/>
        </p:nvSpPr>
        <p:spPr>
          <a:xfrm>
            <a:off x="1371667" y="1339781"/>
            <a:ext cx="9543383"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t>Objects are collections of properties</a:t>
            </a:r>
          </a:p>
          <a:p>
            <a:pPr marL="457200" indent="-457200">
              <a:buFont typeface="Arial" panose="020B0604020202020204" pitchFamily="34" charset="0"/>
              <a:buChar char="•"/>
            </a:pPr>
            <a:r>
              <a:rPr lang="en-US" sz="2800" dirty="0"/>
              <a:t>Properties are key-value pairs</a:t>
            </a:r>
          </a:p>
          <a:p>
            <a:pPr marL="457200" indent="-457200">
              <a:buFont typeface="Arial" panose="020B0604020202020204" pitchFamily="34" charset="0"/>
              <a:buChar char="•"/>
            </a:pPr>
            <a:r>
              <a:rPr lang="en-US" sz="2800" dirty="0"/>
              <a:t>To access data we use keys</a:t>
            </a:r>
          </a:p>
        </p:txBody>
      </p:sp>
      <p:sp>
        <p:nvSpPr>
          <p:cNvPr id="4" name="TextBox 3"/>
          <p:cNvSpPr txBox="1"/>
          <p:nvPr/>
        </p:nvSpPr>
        <p:spPr>
          <a:xfrm>
            <a:off x="4133461" y="3126876"/>
            <a:ext cx="4833257" cy="584775"/>
          </a:xfrm>
          <a:prstGeom prst="rect">
            <a:avLst/>
          </a:prstGeom>
          <a:noFill/>
        </p:spPr>
        <p:txBody>
          <a:bodyPr wrap="square" rtlCol="0">
            <a:spAutoFit/>
          </a:bodyPr>
          <a:lstStyle/>
          <a:p>
            <a:r>
              <a:rPr lang="en-US" sz="3200" dirty="0">
                <a:solidFill>
                  <a:schemeClr val="accent5">
                    <a:lumMod val="50000"/>
                  </a:schemeClr>
                </a:solidFill>
              </a:rPr>
              <a:t>Create New Object</a:t>
            </a:r>
          </a:p>
        </p:txBody>
      </p:sp>
      <p:sp>
        <p:nvSpPr>
          <p:cNvPr id="3" name="TextBox 2"/>
          <p:cNvSpPr txBox="1"/>
          <p:nvPr/>
        </p:nvSpPr>
        <p:spPr>
          <a:xfrm>
            <a:off x="1276950" y="4426322"/>
            <a:ext cx="5245148" cy="830997"/>
          </a:xfrm>
          <a:prstGeom prst="rect">
            <a:avLst/>
          </a:prstGeom>
          <a:noFill/>
        </p:spPr>
        <p:txBody>
          <a:bodyPr wrap="square" rtlCol="0">
            <a:spAutoFit/>
          </a:bodyPr>
          <a:lstStyle/>
          <a:p>
            <a:r>
              <a:rPr lang="en-US" sz="2000" b="1" dirty="0"/>
              <a:t>Object Constructor </a:t>
            </a:r>
          </a:p>
          <a:p>
            <a:endParaRPr lang="en-US" dirty="0"/>
          </a:p>
          <a:p>
            <a:r>
              <a:rPr lang="en-US" dirty="0" err="1"/>
              <a:t>const</a:t>
            </a:r>
            <a:r>
              <a:rPr lang="en-US" dirty="0"/>
              <a:t> </a:t>
            </a:r>
            <a:r>
              <a:rPr lang="en-US" dirty="0" err="1"/>
              <a:t>obj</a:t>
            </a:r>
            <a:r>
              <a:rPr lang="en-US" dirty="0"/>
              <a:t> = new Object({name: ‘Ali’})</a:t>
            </a:r>
          </a:p>
        </p:txBody>
      </p:sp>
      <p:sp>
        <p:nvSpPr>
          <p:cNvPr id="5" name="TextBox 4"/>
          <p:cNvSpPr txBox="1"/>
          <p:nvPr/>
        </p:nvSpPr>
        <p:spPr>
          <a:xfrm>
            <a:off x="6377085" y="4375525"/>
            <a:ext cx="8087807" cy="923330"/>
          </a:xfrm>
          <a:prstGeom prst="rect">
            <a:avLst/>
          </a:prstGeom>
          <a:noFill/>
        </p:spPr>
        <p:txBody>
          <a:bodyPr wrap="square" rtlCol="0">
            <a:spAutoFit/>
          </a:bodyPr>
          <a:lstStyle/>
          <a:p>
            <a:r>
              <a:rPr lang="en-US" sz="2000" b="1" dirty="0"/>
              <a:t>Object initializer / Object literal syntax</a:t>
            </a:r>
          </a:p>
          <a:p>
            <a:r>
              <a:rPr lang="en-US" sz="2000" b="1" dirty="0"/>
              <a:t> </a:t>
            </a:r>
          </a:p>
          <a:p>
            <a:r>
              <a:rPr lang="en-US" dirty="0" err="1"/>
              <a:t>const</a:t>
            </a:r>
            <a:r>
              <a:rPr lang="en-US" dirty="0"/>
              <a:t> </a:t>
            </a:r>
            <a:r>
              <a:rPr lang="en-US" dirty="0" err="1"/>
              <a:t>obj</a:t>
            </a:r>
            <a:r>
              <a:rPr lang="en-US" dirty="0"/>
              <a:t> = {name: ‘Ali’}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g2da88eb2ba9_2_32"/>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65" name="Google Shape;165;g2da88eb2ba9_2_32"/>
          <p:cNvSpPr txBox="1"/>
          <p:nvPr/>
        </p:nvSpPr>
        <p:spPr>
          <a:xfrm>
            <a:off x="455700" y="1565100"/>
            <a:ext cx="6735000" cy="1277810"/>
          </a:xfrm>
          <a:prstGeom prst="rect">
            <a:avLst/>
          </a:prstGeom>
          <a:noFill/>
          <a:ln>
            <a:noFill/>
          </a:ln>
        </p:spPr>
        <p:txBody>
          <a:bodyPr spcFirstLastPara="1" wrap="square" lIns="91425" tIns="45700" rIns="91425" bIns="45700" anchor="t" anchorCtr="0">
            <a:spAutoFit/>
          </a:bodyPr>
          <a:lstStyle/>
          <a:p>
            <a:pPr marL="342900" lvl="0" indent="-342900" algn="l" rtl="0">
              <a:lnSpc>
                <a:spcPct val="107000"/>
              </a:lnSpc>
              <a:spcBef>
                <a:spcPts val="0"/>
              </a:spcBef>
              <a:spcAft>
                <a:spcPts val="0"/>
              </a:spcAft>
              <a:buFont typeface="Arial" panose="020B0604020202020204" pitchFamily="34" charset="0"/>
              <a:buChar char="•"/>
            </a:pPr>
            <a:r>
              <a:rPr lang="en-US" sz="2400" i="1" dirty="0">
                <a:solidFill>
                  <a:schemeClr val="dk1"/>
                </a:solidFill>
                <a:latin typeface="Calibri"/>
                <a:ea typeface="Calibri"/>
                <a:cs typeface="Calibri"/>
                <a:sym typeface="Calibri"/>
              </a:rPr>
              <a:t>All keys in object are converted to string except symbol</a:t>
            </a:r>
          </a:p>
          <a:p>
            <a:pPr marL="342900" lvl="0" indent="-342900" algn="l" rtl="0">
              <a:lnSpc>
                <a:spcPct val="107000"/>
              </a:lnSpc>
              <a:spcBef>
                <a:spcPts val="0"/>
              </a:spcBef>
              <a:spcAft>
                <a:spcPts val="0"/>
              </a:spcAft>
              <a:buFont typeface="Arial" panose="020B0604020202020204" pitchFamily="34" charset="0"/>
              <a:buChar char="•"/>
            </a:pPr>
            <a:r>
              <a:rPr lang="en-US" sz="2400" i="1" dirty="0">
                <a:solidFill>
                  <a:schemeClr val="dk1"/>
                </a:solidFill>
                <a:latin typeface="Calibri"/>
                <a:ea typeface="Calibri"/>
                <a:cs typeface="Calibri"/>
                <a:sym typeface="Calibri"/>
              </a:rPr>
              <a:t>What if there are 2 keys with same name?</a:t>
            </a:r>
            <a:endParaRPr sz="2400" i="1" dirty="0">
              <a:solidFill>
                <a:schemeClr val="dk1"/>
              </a:solidFill>
              <a:latin typeface="Calibri"/>
              <a:ea typeface="Calibri"/>
              <a:cs typeface="Calibri"/>
              <a:sym typeface="Calibri"/>
            </a:endParaRPr>
          </a:p>
        </p:txBody>
      </p:sp>
      <p:sp>
        <p:nvSpPr>
          <p:cNvPr id="166" name="Google Shape;166;g2da88eb2ba9_2_32"/>
          <p:cNvSpPr/>
          <p:nvPr/>
        </p:nvSpPr>
        <p:spPr>
          <a:xfrm>
            <a:off x="664308" y="814438"/>
            <a:ext cx="8199774" cy="646200"/>
          </a:xfrm>
          <a:prstGeom prst="rect">
            <a:avLst/>
          </a:prstGeom>
          <a:noFill/>
          <a:ln>
            <a:noFill/>
          </a:ln>
        </p:spPr>
        <p:txBody>
          <a:bodyPr spcFirstLastPara="1" wrap="square" lIns="91425" tIns="45700" rIns="91425" bIns="45700" anchor="t" anchorCtr="0">
            <a:noAutofit/>
          </a:bodyPr>
          <a:lstStyle/>
          <a:p>
            <a:pPr lvl="0">
              <a:lnSpc>
                <a:spcPct val="90000"/>
              </a:lnSpc>
              <a:buSzPts val="4000"/>
            </a:pPr>
            <a:r>
              <a:rPr lang="en-US" sz="3600" b="1" i="0" u="none" strike="noStrike" cap="none" dirty="0">
                <a:solidFill>
                  <a:srgbClr val="66B9DD"/>
                </a:solidFill>
                <a:latin typeface="Calibri"/>
                <a:ea typeface="Calibri"/>
                <a:cs typeface="Calibri"/>
                <a:sym typeface="Calibri"/>
              </a:rPr>
              <a:t>Remember</a:t>
            </a:r>
            <a:endParaRPr sz="3600" b="1" i="0" u="none" strike="noStrike" cap="none" dirty="0">
              <a:solidFill>
                <a:srgbClr val="66B9DD"/>
              </a:solidFill>
              <a:latin typeface="Calibri"/>
              <a:ea typeface="Calibri"/>
              <a:cs typeface="Calibri"/>
              <a:sym typeface="Calibri"/>
            </a:endParaRPr>
          </a:p>
        </p:txBody>
      </p:sp>
      <p:sp>
        <p:nvSpPr>
          <p:cNvPr id="167" name="Google Shape;167;g2da88eb2ba9_2_32"/>
          <p:cNvSpPr txBox="1"/>
          <p:nvPr/>
        </p:nvSpPr>
        <p:spPr>
          <a:xfrm>
            <a:off x="7057675" y="1774025"/>
            <a:ext cx="4464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g2da88eb2ba9_2_53"/>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84" name="Google Shape;184;g2da88eb2ba9_2_53"/>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r>
              <a:rPr lang="en-GB" sz="4000" b="1" dirty="0">
                <a:solidFill>
                  <a:srgbClr val="66B9DD"/>
                </a:solidFill>
                <a:latin typeface="Calibri"/>
                <a:ea typeface="Calibri"/>
                <a:cs typeface="Calibri"/>
                <a:sym typeface="Calibri"/>
              </a:rPr>
              <a:t>Object Exercise #1</a:t>
            </a:r>
            <a:endParaRPr sz="3200" b="0" i="0" u="none" strike="noStrike" cap="none" dirty="0">
              <a:solidFill>
                <a:srgbClr val="66B9DD"/>
              </a:solidFill>
              <a:latin typeface="Calibri"/>
              <a:ea typeface="Calibri"/>
              <a:cs typeface="Calibri"/>
              <a:sym typeface="Calibri"/>
            </a:endParaRPr>
          </a:p>
        </p:txBody>
      </p:sp>
      <p:sp>
        <p:nvSpPr>
          <p:cNvPr id="185" name="Google Shape;185;g2da88eb2ba9_2_53"/>
          <p:cNvSpPr txBox="1"/>
          <p:nvPr/>
        </p:nvSpPr>
        <p:spPr>
          <a:xfrm>
            <a:off x="7359750" y="1733050"/>
            <a:ext cx="4193100" cy="322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827216" y="1969343"/>
            <a:ext cx="10537567" cy="2907257"/>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g2da88eb2ba9_2_32"/>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65" name="Google Shape;165;g2da88eb2ba9_2_32"/>
          <p:cNvSpPr txBox="1"/>
          <p:nvPr/>
        </p:nvSpPr>
        <p:spPr>
          <a:xfrm>
            <a:off x="185113" y="1114674"/>
            <a:ext cx="4049086" cy="5229533"/>
          </a:xfrm>
          <a:prstGeom prst="rect">
            <a:avLst/>
          </a:prstGeom>
          <a:noFill/>
          <a:ln>
            <a:noFill/>
          </a:ln>
        </p:spPr>
        <p:txBody>
          <a:bodyPr spcFirstLastPara="1" wrap="square" lIns="91425" tIns="45700" rIns="91425" bIns="45700" anchor="t" anchorCtr="0">
            <a:spAutoFit/>
          </a:bodyPr>
          <a:lstStyle/>
          <a:p>
            <a:pPr marL="457200" lvl="0" indent="-457200" algn="l" rtl="0">
              <a:lnSpc>
                <a:spcPct val="107000"/>
              </a:lnSpc>
              <a:spcBef>
                <a:spcPts val="0"/>
              </a:spcBef>
              <a:spcAft>
                <a:spcPts val="0"/>
              </a:spcAft>
              <a:buFont typeface="+mj-lt"/>
              <a:buAutoNum type="arabicPeriod"/>
            </a:pPr>
            <a:r>
              <a:rPr lang="en-US" sz="2400" i="1" dirty="0">
                <a:solidFill>
                  <a:schemeClr val="dk1"/>
                </a:solidFill>
                <a:latin typeface="Calibri"/>
                <a:ea typeface="Calibri"/>
                <a:cs typeface="Calibri"/>
                <a:sym typeface="Calibri"/>
              </a:rPr>
              <a:t>Using . Dot notation</a:t>
            </a:r>
          </a:p>
          <a:p>
            <a:pPr marL="457200" lvl="0" indent="-457200" algn="l" rtl="0">
              <a:lnSpc>
                <a:spcPct val="107000"/>
              </a:lnSpc>
              <a:spcBef>
                <a:spcPts val="0"/>
              </a:spcBef>
              <a:spcAft>
                <a:spcPts val="0"/>
              </a:spcAft>
              <a:buFont typeface="+mj-lt"/>
              <a:buAutoNum type="arabicPeriod"/>
            </a:pPr>
            <a:r>
              <a:rPr lang="en-US" sz="2400" i="1" dirty="0">
                <a:solidFill>
                  <a:schemeClr val="dk1"/>
                </a:solidFill>
                <a:latin typeface="Calibri"/>
                <a:ea typeface="Calibri"/>
                <a:cs typeface="Calibri"/>
                <a:sym typeface="Calibri"/>
              </a:rPr>
              <a:t>Using [] square bracket</a:t>
            </a:r>
          </a:p>
          <a:p>
            <a:pPr lvl="0" algn="l" rtl="0">
              <a:lnSpc>
                <a:spcPct val="107000"/>
              </a:lnSpc>
              <a:spcBef>
                <a:spcPts val="0"/>
              </a:spcBef>
              <a:spcAft>
                <a:spcPts val="0"/>
              </a:spcAft>
            </a:pPr>
            <a:endParaRPr lang="en-US" sz="2400" i="1" dirty="0">
              <a:solidFill>
                <a:schemeClr val="dk1"/>
              </a:solidFill>
              <a:latin typeface="Calibri"/>
              <a:ea typeface="Calibri"/>
              <a:cs typeface="Calibri"/>
              <a:sym typeface="Calibri"/>
            </a:endParaRPr>
          </a:p>
          <a:p>
            <a:pPr lvl="0" algn="l" rtl="0">
              <a:lnSpc>
                <a:spcPct val="107000"/>
              </a:lnSpc>
              <a:spcBef>
                <a:spcPts val="0"/>
              </a:spcBef>
              <a:spcAft>
                <a:spcPts val="0"/>
              </a:spcAft>
            </a:pPr>
            <a:r>
              <a:rPr lang="en-US" sz="2400" i="1" dirty="0">
                <a:solidFill>
                  <a:schemeClr val="dk1"/>
                </a:solidFill>
                <a:latin typeface="Calibri"/>
                <a:ea typeface="Calibri"/>
                <a:cs typeface="Calibri"/>
                <a:sym typeface="Calibri"/>
              </a:rPr>
              <a:t>What’s the difference between?</a:t>
            </a:r>
          </a:p>
          <a:p>
            <a:pPr lvl="0" algn="l" rtl="0">
              <a:lnSpc>
                <a:spcPct val="107000"/>
              </a:lnSpc>
              <a:spcBef>
                <a:spcPts val="0"/>
              </a:spcBef>
              <a:spcAft>
                <a:spcPts val="0"/>
              </a:spcAft>
            </a:pPr>
            <a:endParaRPr lang="en-US" sz="2400" i="1" dirty="0">
              <a:solidFill>
                <a:schemeClr val="dk1"/>
              </a:solidFill>
              <a:latin typeface="Calibri"/>
              <a:ea typeface="Calibri"/>
              <a:cs typeface="Calibri"/>
              <a:sym typeface="Calibri"/>
            </a:endParaRPr>
          </a:p>
          <a:p>
            <a:pPr marL="342900" lvl="0" indent="-342900" algn="l" rtl="0">
              <a:lnSpc>
                <a:spcPct val="107000"/>
              </a:lnSpc>
              <a:spcBef>
                <a:spcPts val="0"/>
              </a:spcBef>
              <a:spcAft>
                <a:spcPts val="0"/>
              </a:spcAft>
              <a:buFont typeface="Arial" panose="020B0604020202020204" pitchFamily="34" charset="0"/>
              <a:buChar char="•"/>
            </a:pPr>
            <a:r>
              <a:rPr lang="en-US" sz="2400" i="1" dirty="0">
                <a:solidFill>
                  <a:schemeClr val="dk1"/>
                </a:solidFill>
                <a:latin typeface="Calibri"/>
                <a:ea typeface="Calibri"/>
                <a:cs typeface="Calibri"/>
                <a:sym typeface="Calibri"/>
              </a:rPr>
              <a:t>How to access nested object?</a:t>
            </a:r>
          </a:p>
          <a:p>
            <a:pPr marL="342900" lvl="0" indent="-342900" algn="l" rtl="0">
              <a:lnSpc>
                <a:spcPct val="107000"/>
              </a:lnSpc>
              <a:spcBef>
                <a:spcPts val="0"/>
              </a:spcBef>
              <a:spcAft>
                <a:spcPts val="0"/>
              </a:spcAft>
              <a:buFont typeface="Arial" panose="020B0604020202020204" pitchFamily="34" charset="0"/>
              <a:buChar char="•"/>
            </a:pPr>
            <a:r>
              <a:rPr lang="en-US" sz="2400" i="1" dirty="0">
                <a:solidFill>
                  <a:schemeClr val="dk1"/>
                </a:solidFill>
                <a:latin typeface="Calibri"/>
                <a:ea typeface="Calibri"/>
                <a:cs typeface="Calibri"/>
                <a:sym typeface="Calibri"/>
              </a:rPr>
              <a:t>How to access array inside object?</a:t>
            </a:r>
          </a:p>
          <a:p>
            <a:pPr marL="342900" indent="-342900">
              <a:lnSpc>
                <a:spcPct val="107000"/>
              </a:lnSpc>
              <a:buFont typeface="Arial" panose="020B0604020202020204" pitchFamily="34" charset="0"/>
              <a:buChar char="•"/>
            </a:pPr>
            <a:r>
              <a:rPr lang="en-US" sz="2400" i="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How to </a:t>
            </a:r>
            <a:r>
              <a:rPr lang="en-US" sz="2400" dirty="0">
                <a:latin typeface="Calibri" panose="020F0502020204030204" pitchFamily="34" charset="0"/>
                <a:ea typeface="Calibri" panose="020F0502020204030204" pitchFamily="34" charset="0"/>
                <a:cs typeface="Calibri" panose="020F0502020204030204" pitchFamily="34" charset="0"/>
              </a:rPr>
              <a:t>Accessing Object Properties Dynamically?</a:t>
            </a:r>
          </a:p>
          <a:p>
            <a:pPr marL="342900" lvl="0" indent="-342900" algn="l" rtl="0">
              <a:lnSpc>
                <a:spcPct val="107000"/>
              </a:lnSpc>
              <a:spcBef>
                <a:spcPts val="0"/>
              </a:spcBef>
              <a:spcAft>
                <a:spcPts val="0"/>
              </a:spcAft>
              <a:buFont typeface="Arial" panose="020B0604020202020204" pitchFamily="34" charset="0"/>
              <a:buChar char="•"/>
            </a:pPr>
            <a:endParaRPr lang="en-US" sz="2400" i="1" dirty="0">
              <a:solidFill>
                <a:schemeClr val="dk1"/>
              </a:solidFill>
              <a:latin typeface="Calibri"/>
              <a:ea typeface="Calibri"/>
              <a:cs typeface="Calibri"/>
              <a:sym typeface="Calibri"/>
            </a:endParaRPr>
          </a:p>
        </p:txBody>
      </p:sp>
      <p:sp>
        <p:nvSpPr>
          <p:cNvPr id="166" name="Google Shape;166;g2da88eb2ba9_2_32"/>
          <p:cNvSpPr/>
          <p:nvPr/>
        </p:nvSpPr>
        <p:spPr>
          <a:xfrm>
            <a:off x="617655" y="338577"/>
            <a:ext cx="8199774" cy="646200"/>
          </a:xfrm>
          <a:prstGeom prst="rect">
            <a:avLst/>
          </a:prstGeom>
          <a:noFill/>
          <a:ln>
            <a:noFill/>
          </a:ln>
        </p:spPr>
        <p:txBody>
          <a:bodyPr spcFirstLastPara="1" wrap="square" lIns="91425" tIns="45700" rIns="91425" bIns="45700" anchor="t" anchorCtr="0">
            <a:noAutofit/>
          </a:bodyPr>
          <a:lstStyle/>
          <a:p>
            <a:pPr lvl="0">
              <a:lnSpc>
                <a:spcPct val="90000"/>
              </a:lnSpc>
              <a:buSzPts val="4000"/>
            </a:pPr>
            <a:r>
              <a:rPr lang="en-US" sz="3600" b="1" i="0" u="none" strike="noStrike" cap="none" dirty="0">
                <a:solidFill>
                  <a:srgbClr val="66B9DD"/>
                </a:solidFill>
                <a:latin typeface="Calibri"/>
                <a:ea typeface="Calibri"/>
                <a:cs typeface="Calibri"/>
                <a:sym typeface="Calibri"/>
              </a:rPr>
              <a:t>Way to access object properties</a:t>
            </a:r>
            <a:endParaRPr sz="3600" b="1" i="0" u="none" strike="noStrike" cap="none" dirty="0">
              <a:solidFill>
                <a:srgbClr val="66B9DD"/>
              </a:solidFill>
              <a:latin typeface="Calibri"/>
              <a:ea typeface="Calibri"/>
              <a:cs typeface="Calibri"/>
              <a:sym typeface="Calibri"/>
            </a:endParaRPr>
          </a:p>
        </p:txBody>
      </p:sp>
      <p:sp>
        <p:nvSpPr>
          <p:cNvPr id="167" name="Google Shape;167;g2da88eb2ba9_2_32"/>
          <p:cNvSpPr txBox="1"/>
          <p:nvPr/>
        </p:nvSpPr>
        <p:spPr>
          <a:xfrm>
            <a:off x="7057675" y="1774025"/>
            <a:ext cx="4464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4234199" y="1175658"/>
            <a:ext cx="7783630" cy="4300652"/>
          </a:xfrm>
          <a:prstGeom prst="rect">
            <a:avLst/>
          </a:prstGeom>
        </p:spPr>
      </p:pic>
    </p:spTree>
    <p:extLst>
      <p:ext uri="{BB962C8B-B14F-4D97-AF65-F5344CB8AC3E}">
        <p14:creationId xmlns:p14="http://schemas.microsoft.com/office/powerpoint/2010/main" val="302719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p:nvPr/>
        </p:nvSpPr>
        <p:spPr>
          <a:xfrm>
            <a:off x="495408" y="975524"/>
            <a:ext cx="7373700" cy="6462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n-GB" sz="4000" b="1" dirty="0">
                <a:solidFill>
                  <a:srgbClr val="66B9DD"/>
                </a:solidFill>
                <a:latin typeface="Calibri"/>
                <a:ea typeface="Calibri"/>
                <a:cs typeface="Calibri"/>
                <a:sym typeface="Calibri"/>
              </a:rPr>
              <a:t>Agenda</a:t>
            </a:r>
            <a:endParaRPr sz="3200" b="0" i="0" u="none" strike="noStrike" cap="none" dirty="0">
              <a:solidFill>
                <a:schemeClr val="accent2"/>
              </a:solidFill>
              <a:latin typeface="Calibri"/>
              <a:ea typeface="Calibri"/>
              <a:cs typeface="Calibri"/>
              <a:sym typeface="Calibri"/>
            </a:endParaRPr>
          </a:p>
        </p:txBody>
      </p:sp>
      <p:pic>
        <p:nvPicPr>
          <p:cNvPr id="108" name="Google Shape;108;p4"/>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09" name="Google Shape;109;p4"/>
          <p:cNvSpPr txBox="1"/>
          <p:nvPr/>
        </p:nvSpPr>
        <p:spPr>
          <a:xfrm>
            <a:off x="587550" y="2029575"/>
            <a:ext cx="10714434" cy="2677616"/>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GB" sz="2400" dirty="0">
                <a:latin typeface="Calibri" panose="020F0502020204030204" pitchFamily="34" charset="0"/>
                <a:ea typeface="Calibri" panose="020F0502020204030204" pitchFamily="34" charset="0"/>
                <a:cs typeface="Calibri" panose="020F0502020204030204" pitchFamily="34" charset="0"/>
                <a:sym typeface="Calibri"/>
              </a:rPr>
              <a:t>Prerequisite</a:t>
            </a:r>
            <a:endParaRPr lang="en-GB" sz="2400" b="1" dirty="0">
              <a:solidFill>
                <a:srgbClr val="66B9DD"/>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indent="-285750">
              <a:buFont typeface="Arial" panose="020B0604020202020204" pitchFamily="34" charset="0"/>
              <a:buChar char="•"/>
            </a:pPr>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Introduction to JavaScript</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Role of JavaScript in Web Development</a:t>
            </a:r>
            <a:endPar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JavaScript syntax and data types	</a:t>
            </a:r>
          </a:p>
          <a:p>
            <a:pPr marL="285750" indent="-285750">
              <a:buFont typeface="Arial" panose="020B0604020202020204" pitchFamily="34" charset="0"/>
              <a:buChar char="•"/>
            </a:pPr>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Manipulating String/Numbers	</a:t>
            </a:r>
          </a:p>
          <a:p>
            <a:pPr marL="285750" indent="-285750">
              <a:buFont typeface="Arial" panose="020B0604020202020204" pitchFamily="34" charset="0"/>
              <a:buChar char="•"/>
            </a:pPr>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Arrays and it’s methods.	</a:t>
            </a:r>
          </a:p>
          <a:p>
            <a:pPr marL="285750" indent="-285750">
              <a:buFont typeface="Arial" panose="020B0604020202020204" pitchFamily="34" charset="0"/>
              <a:buChar char="•"/>
            </a:pPr>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g2da81c2689a_2_30"/>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93" name="Google Shape;193;g2da81c2689a_2_30"/>
          <p:cNvSpPr/>
          <p:nvPr/>
        </p:nvSpPr>
        <p:spPr>
          <a:xfrm>
            <a:off x="3529563" y="186612"/>
            <a:ext cx="5558453"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dirty="0">
                <a:solidFill>
                  <a:srgbClr val="66B9DD"/>
                </a:solidFill>
                <a:latin typeface="Calibri"/>
                <a:ea typeface="Calibri"/>
                <a:cs typeface="Calibri"/>
                <a:sym typeface="Calibri"/>
              </a:rPr>
              <a:t>Object Exercise #2</a:t>
            </a:r>
            <a:endParaRPr sz="3200" b="0" i="0" u="none" strike="noStrike" cap="none" dirty="0">
              <a:solidFill>
                <a:srgbClr val="66B9DD"/>
              </a:solidFill>
              <a:latin typeface="Calibri"/>
              <a:ea typeface="Calibri"/>
              <a:cs typeface="Calibri"/>
              <a:sym typeface="Calibri"/>
            </a:endParaRPr>
          </a:p>
        </p:txBody>
      </p:sp>
      <p:pic>
        <p:nvPicPr>
          <p:cNvPr id="3" name="Picture 2"/>
          <p:cNvPicPr>
            <a:picLocks noChangeAspect="1"/>
          </p:cNvPicPr>
          <p:nvPr/>
        </p:nvPicPr>
        <p:blipFill>
          <a:blip r:embed="rId4"/>
          <a:stretch>
            <a:fillRect/>
          </a:stretch>
        </p:blipFill>
        <p:spPr>
          <a:xfrm>
            <a:off x="1578604" y="1015152"/>
            <a:ext cx="9224428" cy="47237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g2da88eb2ba9_2_39"/>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75" name="Google Shape;175;g2da88eb2ba9_2_39"/>
          <p:cNvSpPr/>
          <p:nvPr/>
        </p:nvSpPr>
        <p:spPr>
          <a:xfrm>
            <a:off x="459035" y="1733050"/>
            <a:ext cx="5326849"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i="0" u="none" strike="noStrike" cap="none" dirty="0">
                <a:solidFill>
                  <a:srgbClr val="66B9DD"/>
                </a:solidFill>
                <a:latin typeface="Calibri"/>
                <a:ea typeface="Calibri"/>
                <a:cs typeface="Calibri"/>
                <a:sym typeface="Calibri"/>
              </a:rPr>
              <a:t>Modify, Add and Delete JS object properties</a:t>
            </a:r>
            <a:endParaRPr sz="3200" b="0" i="0" u="none" strike="noStrike" cap="none" dirty="0">
              <a:solidFill>
                <a:srgbClr val="66B9DD"/>
              </a:solidFill>
              <a:latin typeface="Calibri"/>
              <a:ea typeface="Calibri"/>
              <a:cs typeface="Calibri"/>
              <a:sym typeface="Calibri"/>
            </a:endParaRPr>
          </a:p>
        </p:txBody>
      </p:sp>
      <p:sp>
        <p:nvSpPr>
          <p:cNvPr id="176" name="Google Shape;176;g2da88eb2ba9_2_39"/>
          <p:cNvSpPr txBox="1"/>
          <p:nvPr/>
        </p:nvSpPr>
        <p:spPr>
          <a:xfrm>
            <a:off x="7359750" y="1733050"/>
            <a:ext cx="4193100" cy="322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6096000" y="144732"/>
            <a:ext cx="5006774" cy="577646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g2da81c2689a_2_36"/>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200" name="Google Shape;200;g2da81c2689a_2_36"/>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lvl="0" algn="ctr">
              <a:lnSpc>
                <a:spcPct val="90000"/>
              </a:lnSpc>
              <a:buSzPts val="4000"/>
            </a:pPr>
            <a:r>
              <a:rPr lang="fr-FR" sz="4000" b="1" dirty="0">
                <a:solidFill>
                  <a:srgbClr val="66B9DD"/>
                </a:solidFill>
                <a:latin typeface="Calibri"/>
                <a:ea typeface="Calibri"/>
                <a:cs typeface="Calibri"/>
                <a:sym typeface="Calibri"/>
              </a:rPr>
              <a:t>Object </a:t>
            </a:r>
            <a:r>
              <a:rPr lang="fr-FR" sz="4000" b="1" dirty="0" err="1">
                <a:solidFill>
                  <a:srgbClr val="66B9DD"/>
                </a:solidFill>
                <a:latin typeface="Calibri"/>
                <a:ea typeface="Calibri"/>
                <a:cs typeface="Calibri"/>
                <a:sym typeface="Calibri"/>
              </a:rPr>
              <a:t>Exercise</a:t>
            </a:r>
            <a:r>
              <a:rPr lang="fr-FR" sz="4000" b="1" dirty="0">
                <a:solidFill>
                  <a:srgbClr val="66B9DD"/>
                </a:solidFill>
                <a:latin typeface="Calibri"/>
                <a:ea typeface="Calibri"/>
                <a:cs typeface="Calibri"/>
                <a:sym typeface="Calibri"/>
              </a:rPr>
              <a:t> #3</a:t>
            </a:r>
            <a:endParaRPr lang="fr-FR" sz="3200" dirty="0">
              <a:solidFill>
                <a:srgbClr val="66B9DD"/>
              </a:solidFill>
              <a:latin typeface="Calibri"/>
              <a:ea typeface="Calibri"/>
              <a:cs typeface="Calibri"/>
              <a:sym typeface="Calibri"/>
            </a:endParaRPr>
          </a:p>
        </p:txBody>
      </p:sp>
      <p:pic>
        <p:nvPicPr>
          <p:cNvPr id="3" name="Picture 2"/>
          <p:cNvPicPr>
            <a:picLocks noChangeAspect="1"/>
          </p:cNvPicPr>
          <p:nvPr/>
        </p:nvPicPr>
        <p:blipFill>
          <a:blip r:embed="rId4"/>
          <a:stretch>
            <a:fillRect/>
          </a:stretch>
        </p:blipFill>
        <p:spPr>
          <a:xfrm>
            <a:off x="1723549" y="1645617"/>
            <a:ext cx="8744901" cy="415802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g2da81c2689a_2_42"/>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206" name="Google Shape;206;g2da81c2689a_2_42"/>
          <p:cNvSpPr txBox="1"/>
          <p:nvPr/>
        </p:nvSpPr>
        <p:spPr>
          <a:xfrm>
            <a:off x="540947" y="1331950"/>
            <a:ext cx="11263200" cy="338514"/>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chemeClr val="dk1"/>
              </a:buClr>
              <a:buSzPts val="1100"/>
              <a:buFont typeface="Arial"/>
              <a:buNone/>
            </a:pPr>
            <a:endParaRPr sz="1600" dirty="0">
              <a:solidFill>
                <a:schemeClr val="dk1"/>
              </a:solidFill>
              <a:latin typeface="Calibri"/>
              <a:ea typeface="Calibri"/>
              <a:cs typeface="Calibri"/>
              <a:sym typeface="Calibri"/>
            </a:endParaRPr>
          </a:p>
        </p:txBody>
      </p:sp>
      <p:sp>
        <p:nvSpPr>
          <p:cNvPr id="207" name="Google Shape;207;g2da81c2689a_2_42"/>
          <p:cNvSpPr/>
          <p:nvPr/>
        </p:nvSpPr>
        <p:spPr>
          <a:xfrm>
            <a:off x="319075" y="566325"/>
            <a:ext cx="9638100" cy="646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100"/>
              <a:buFont typeface="Arial"/>
              <a:buNone/>
            </a:pPr>
            <a:r>
              <a:rPr lang="en-US" sz="4000" b="1" dirty="0">
                <a:solidFill>
                  <a:srgbClr val="66B9DD"/>
                </a:solidFill>
                <a:latin typeface="Calibri"/>
                <a:ea typeface="Calibri"/>
                <a:cs typeface="Calibri"/>
                <a:sym typeface="Calibri"/>
              </a:rPr>
              <a:t>Array of Objects</a:t>
            </a:r>
            <a:endParaRPr sz="4000" b="1" dirty="0">
              <a:solidFill>
                <a:srgbClr val="66B9DD"/>
              </a:solidFill>
              <a:latin typeface="Calibri"/>
              <a:ea typeface="Calibri"/>
              <a:cs typeface="Calibri"/>
              <a:sym typeface="Calibri"/>
            </a:endParaRPr>
          </a:p>
        </p:txBody>
      </p:sp>
      <p:pic>
        <p:nvPicPr>
          <p:cNvPr id="3" name="Picture 2"/>
          <p:cNvPicPr>
            <a:picLocks noChangeAspect="1"/>
          </p:cNvPicPr>
          <p:nvPr/>
        </p:nvPicPr>
        <p:blipFill>
          <a:blip r:embed="rId4"/>
          <a:stretch>
            <a:fillRect/>
          </a:stretch>
        </p:blipFill>
        <p:spPr>
          <a:xfrm>
            <a:off x="996928" y="1448231"/>
            <a:ext cx="9322926" cy="448118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49" descr="A black rectangular object with white background&#10;&#10;Description automatically generated"/>
          <p:cNvPicPr preferRelativeResize="0"/>
          <p:nvPr/>
        </p:nvPicPr>
        <p:blipFill rotWithShape="1">
          <a:blip r:embed="rId3">
            <a:alphaModFix/>
          </a:blip>
          <a:srcRect/>
          <a:stretch/>
        </p:blipFill>
        <p:spPr>
          <a:xfrm>
            <a:off x="0" y="2540154"/>
            <a:ext cx="12192000" cy="1777692"/>
          </a:xfrm>
          <a:prstGeom prst="rect">
            <a:avLst/>
          </a:prstGeom>
          <a:noFill/>
          <a:ln>
            <a:noFill/>
          </a:ln>
        </p:spPr>
      </p:pic>
      <p:sp>
        <p:nvSpPr>
          <p:cNvPr id="248" name="Google Shape;248;p49"/>
          <p:cNvSpPr txBox="1">
            <a:spLocks noGrp="1"/>
          </p:cNvSpPr>
          <p:nvPr>
            <p:ph type="title"/>
          </p:nvPr>
        </p:nvSpPr>
        <p:spPr>
          <a:xfrm>
            <a:off x="3191014" y="3429000"/>
            <a:ext cx="3665351" cy="57467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Impact"/>
              <a:buNone/>
            </a:pPr>
            <a:r>
              <a:rPr lang="en-GB" sz="4000">
                <a:solidFill>
                  <a:schemeClr val="lt1"/>
                </a:solidFill>
                <a:latin typeface="Impact"/>
                <a:ea typeface="Impact"/>
                <a:cs typeface="Impact"/>
                <a:sym typeface="Impact"/>
              </a:rPr>
              <a:t>The End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p:nvPr/>
        </p:nvSpPr>
        <p:spPr>
          <a:xfrm>
            <a:off x="495408" y="975524"/>
            <a:ext cx="7373700" cy="6462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n-GB" sz="4000" b="1" dirty="0">
                <a:solidFill>
                  <a:srgbClr val="66B9DD"/>
                </a:solidFill>
                <a:latin typeface="Calibri"/>
                <a:ea typeface="Calibri"/>
                <a:cs typeface="Calibri"/>
                <a:sym typeface="Calibri"/>
              </a:rPr>
              <a:t>Prerequisite</a:t>
            </a:r>
            <a:endParaRPr sz="3200" b="0" i="0" u="none" strike="noStrike" cap="none" dirty="0">
              <a:solidFill>
                <a:schemeClr val="accent2"/>
              </a:solidFill>
              <a:latin typeface="Calibri"/>
              <a:ea typeface="Calibri"/>
              <a:cs typeface="Calibri"/>
              <a:sym typeface="Calibri"/>
            </a:endParaRPr>
          </a:p>
        </p:txBody>
      </p:sp>
      <p:pic>
        <p:nvPicPr>
          <p:cNvPr id="108" name="Google Shape;108;p4"/>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09" name="Google Shape;109;p4"/>
          <p:cNvSpPr txBox="1"/>
          <p:nvPr/>
        </p:nvSpPr>
        <p:spPr>
          <a:xfrm>
            <a:off x="587550" y="2029575"/>
            <a:ext cx="5243400" cy="1380402"/>
          </a:xfrm>
          <a:prstGeom prst="rect">
            <a:avLst/>
          </a:prstGeom>
          <a:noFill/>
          <a:ln>
            <a:noFill/>
          </a:ln>
        </p:spPr>
        <p:txBody>
          <a:bodyPr spcFirstLastPara="1" wrap="square" lIns="91425" tIns="45700" rIns="91425" bIns="45700" anchor="t" anchorCtr="0">
            <a:spAutoFit/>
          </a:bodyPr>
          <a:lstStyle/>
          <a:p>
            <a:pPr marL="457200" marR="0" lvl="0" indent="-342900" algn="l" rtl="0">
              <a:lnSpc>
                <a:spcPct val="107000"/>
              </a:lnSpc>
              <a:spcBef>
                <a:spcPts val="800"/>
              </a:spcBef>
              <a:spcAft>
                <a:spcPts val="0"/>
              </a:spcAft>
              <a:buClr>
                <a:schemeClr val="dk1"/>
              </a:buClr>
              <a:buSzPts val="1800"/>
              <a:buFont typeface="Arial" panose="020B0604020202020204" pitchFamily="34" charset="0"/>
              <a:buChar char="•"/>
            </a:pPr>
            <a:r>
              <a:rPr lang="en-GB"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HTML</a:t>
            </a:r>
            <a:endParaRPr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457200" marR="0" lvl="0" indent="-342900" algn="l" rtl="0">
              <a:lnSpc>
                <a:spcPct val="107000"/>
              </a:lnSpc>
              <a:spcBef>
                <a:spcPts val="0"/>
              </a:spcBef>
              <a:spcAft>
                <a:spcPts val="0"/>
              </a:spcAft>
              <a:buClr>
                <a:schemeClr val="dk1"/>
              </a:buClr>
              <a:buSzPts val="1800"/>
              <a:buFont typeface="Arial" panose="020B0604020202020204" pitchFamily="34" charset="0"/>
              <a:buChar char="•"/>
            </a:pPr>
            <a:r>
              <a:rPr lang="en-GB"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CSS</a:t>
            </a:r>
            <a:endParaRPr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457200" marR="0" lvl="0" indent="-342900" algn="l" rtl="0">
              <a:lnSpc>
                <a:spcPct val="107000"/>
              </a:lnSpc>
              <a:spcBef>
                <a:spcPts val="0"/>
              </a:spcBef>
              <a:spcAft>
                <a:spcPts val="0"/>
              </a:spcAft>
              <a:buClr>
                <a:schemeClr val="dk1"/>
              </a:buClr>
              <a:buSzPts val="1800"/>
              <a:buFont typeface="Arial" panose="020B0604020202020204" pitchFamily="34" charset="0"/>
              <a:buChar char="•"/>
            </a:pPr>
            <a:r>
              <a:rPr lang="en-GB"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Basic Programming Concepts</a:t>
            </a:r>
            <a:endParaRPr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314124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da81c2689a_2_0"/>
          <p:cNvSpPr/>
          <p:nvPr/>
        </p:nvSpPr>
        <p:spPr>
          <a:xfrm>
            <a:off x="495408" y="1797249"/>
            <a:ext cx="737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a:solidFill>
                  <a:srgbClr val="66B9DD"/>
                </a:solidFill>
                <a:latin typeface="Calibri"/>
                <a:ea typeface="Calibri"/>
                <a:cs typeface="Calibri"/>
                <a:sym typeface="Calibri"/>
              </a:rPr>
              <a:t>What is JavaScript ?</a:t>
            </a:r>
            <a:endParaRPr sz="4000" b="1">
              <a:solidFill>
                <a:schemeClr val="accent2"/>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4000"/>
              <a:buFont typeface="Arial"/>
              <a:buNone/>
            </a:pPr>
            <a:endParaRPr sz="4000" b="1">
              <a:solidFill>
                <a:schemeClr val="accent2"/>
              </a:solidFill>
              <a:latin typeface="Calibri"/>
              <a:ea typeface="Calibri"/>
              <a:cs typeface="Calibri"/>
              <a:sym typeface="Calibri"/>
            </a:endParaRPr>
          </a:p>
        </p:txBody>
      </p:sp>
      <p:pic>
        <p:nvPicPr>
          <p:cNvPr id="123" name="Google Shape;123;g2da81c2689a_2_0"/>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24" name="Google Shape;124;g2da81c2689a_2_0"/>
          <p:cNvSpPr txBox="1"/>
          <p:nvPr/>
        </p:nvSpPr>
        <p:spPr>
          <a:xfrm>
            <a:off x="495400" y="2582525"/>
            <a:ext cx="9114944" cy="1672982"/>
          </a:xfrm>
          <a:prstGeom prst="rect">
            <a:avLst/>
          </a:prstGeom>
          <a:noFill/>
          <a:ln>
            <a:noFill/>
          </a:ln>
        </p:spPr>
        <p:txBody>
          <a:bodyPr spcFirstLastPara="1" wrap="square" lIns="91425" tIns="45700" rIns="91425" bIns="45700" anchor="t" anchorCtr="0">
            <a:spAutoFit/>
          </a:bodyPr>
          <a:lstStyle/>
          <a:p>
            <a:pPr marL="400050" marR="0" lvl="0" indent="-285750" algn="l" rtl="0">
              <a:lnSpc>
                <a:spcPct val="107000"/>
              </a:lnSpc>
              <a:spcBef>
                <a:spcPts val="0"/>
              </a:spcBef>
              <a:spcAft>
                <a:spcPts val="0"/>
              </a:spcAft>
              <a:buClr>
                <a:schemeClr val="dk1"/>
              </a:buClr>
              <a:buSzPts val="1800"/>
              <a:buFont typeface="Arial" panose="020B0604020202020204" pitchFamily="34" charset="0"/>
              <a:buChar char="•"/>
            </a:pPr>
            <a:r>
              <a:rPr lang="en-GB"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JavaScript is a high-level, interpreted programming language.</a:t>
            </a:r>
            <a:endParaRPr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400050" marR="0" lvl="0" indent="-285750" algn="l" rtl="0">
              <a:lnSpc>
                <a:spcPct val="107000"/>
              </a:lnSpc>
              <a:spcBef>
                <a:spcPts val="0"/>
              </a:spcBef>
              <a:spcAft>
                <a:spcPts val="0"/>
              </a:spcAft>
              <a:buClr>
                <a:schemeClr val="dk1"/>
              </a:buClr>
              <a:buSzPts val="1800"/>
              <a:buFont typeface="Arial" panose="020B0604020202020204" pitchFamily="34" charset="0"/>
              <a:buChar char="•"/>
            </a:pPr>
            <a:r>
              <a:rPr lang="en-GB"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It's commonly used for creating interactive effects within web browsers.</a:t>
            </a:r>
          </a:p>
          <a:p>
            <a:pPr marL="400050" marR="0" lvl="0" indent="-285750" algn="l" rtl="0">
              <a:lnSpc>
                <a:spcPct val="107000"/>
              </a:lnSpc>
              <a:spcBef>
                <a:spcPts val="0"/>
              </a:spcBef>
              <a:spcAft>
                <a:spcPts val="0"/>
              </a:spcAft>
              <a:buClr>
                <a:schemeClr val="dk1"/>
              </a:buClr>
              <a:buSzPts val="1800"/>
              <a:buFont typeface="Arial" panose="020B0604020202020204" pitchFamily="34" charset="0"/>
              <a:buChar char="•"/>
            </a:pPr>
            <a:r>
              <a:rPr lang="en-GB"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It is also used on servers to create scalable applications.</a:t>
            </a:r>
            <a:endParaRPr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g2b8949e12ba_0_76"/>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15" name="Google Shape;115;g2b8949e12ba_0_76"/>
          <p:cNvSpPr txBox="1"/>
          <p:nvPr/>
        </p:nvSpPr>
        <p:spPr>
          <a:xfrm>
            <a:off x="495400" y="2018225"/>
            <a:ext cx="5757900" cy="17604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800"/>
              </a:spcBef>
              <a:spcAft>
                <a:spcPts val="0"/>
              </a:spcAft>
              <a:buClr>
                <a:schemeClr val="dk1"/>
              </a:buClr>
              <a:buSzPts val="1100"/>
              <a:buFont typeface="Arial"/>
              <a:buNone/>
            </a:pPr>
            <a:r>
              <a:rPr lang="en-GB" sz="1800" b="1" i="0" u="none" strike="noStrike" cap="none">
                <a:solidFill>
                  <a:schemeClr val="dk1"/>
                </a:solidFill>
                <a:latin typeface="Calibri"/>
                <a:ea typeface="Calibri"/>
                <a:cs typeface="Calibri"/>
                <a:sym typeface="Calibri"/>
              </a:rPr>
              <a:t>JavaScript: </a:t>
            </a:r>
            <a:r>
              <a:rPr lang="en-GB" sz="1800" b="0" i="0" u="none" strike="noStrike" cap="none">
                <a:solidFill>
                  <a:schemeClr val="dk1"/>
                </a:solidFill>
                <a:latin typeface="Calibri"/>
                <a:ea typeface="Calibri"/>
                <a:cs typeface="Calibri"/>
                <a:sym typeface="Calibri"/>
              </a:rPr>
              <a:t>A programming language used to add interactivity and dynamic behavior to web pages.</a:t>
            </a:r>
            <a:endParaRPr sz="1800" b="0" i="0" u="none"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b="0" i="0" u="none" strike="noStrike" cap="none">
                <a:solidFill>
                  <a:schemeClr val="dk1"/>
                </a:solidFill>
                <a:latin typeface="Calibri"/>
                <a:ea typeface="Calibri"/>
                <a:cs typeface="Calibri"/>
                <a:sym typeface="Calibri"/>
              </a:rPr>
              <a:t>Browser interprets JavaScript code to handle user interactions, animations, and other dynamic features.</a:t>
            </a:r>
            <a:endParaRPr sz="1800" b="0" i="0" u="none"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b="0" i="0" u="none" strike="noStrike" cap="none">
                <a:solidFill>
                  <a:schemeClr val="dk1"/>
                </a:solidFill>
                <a:latin typeface="Calibri"/>
                <a:ea typeface="Calibri"/>
                <a:cs typeface="Calibri"/>
                <a:sym typeface="Calibri"/>
              </a:rPr>
              <a:t>Examples: Form validation, image sliders, interactive games.</a:t>
            </a:r>
            <a:endParaRPr sz="1800" b="1" i="0" u="none" strike="noStrike" cap="none">
              <a:solidFill>
                <a:schemeClr val="dk1"/>
              </a:solidFill>
              <a:latin typeface="Calibri"/>
              <a:ea typeface="Calibri"/>
              <a:cs typeface="Calibri"/>
              <a:sym typeface="Calibri"/>
            </a:endParaRPr>
          </a:p>
        </p:txBody>
      </p:sp>
      <p:sp>
        <p:nvSpPr>
          <p:cNvPr id="116" name="Google Shape;116;g2b8949e12ba_0_76"/>
          <p:cNvSpPr/>
          <p:nvPr/>
        </p:nvSpPr>
        <p:spPr>
          <a:xfrm>
            <a:off x="351925" y="1223375"/>
            <a:ext cx="7127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i="0" u="none" strike="noStrike" cap="none">
                <a:solidFill>
                  <a:srgbClr val="66B9DD"/>
                </a:solidFill>
                <a:latin typeface="Calibri"/>
                <a:ea typeface="Calibri"/>
                <a:cs typeface="Calibri"/>
                <a:sym typeface="Calibri"/>
              </a:rPr>
              <a:t> Interpreting JavaScript</a:t>
            </a:r>
            <a:endParaRPr sz="3200" b="0" i="0" u="none" strike="noStrike" cap="none">
              <a:solidFill>
                <a:srgbClr val="66B9DD"/>
              </a:solidFill>
              <a:latin typeface="Calibri"/>
              <a:ea typeface="Calibri"/>
              <a:cs typeface="Calibri"/>
              <a:sym typeface="Calibri"/>
            </a:endParaRPr>
          </a:p>
        </p:txBody>
      </p:sp>
      <p:pic>
        <p:nvPicPr>
          <p:cNvPr id="117" name="Google Shape;117;g2b8949e12ba_0_76" descr="JavaScript Exercise: Searching for a Student's Name - Learn to Code  Tutorials Resources Tips Google Apps Script JavaScript Web Development"/>
          <p:cNvPicPr preferRelativeResize="0"/>
          <p:nvPr/>
        </p:nvPicPr>
        <p:blipFill rotWithShape="1">
          <a:blip r:embed="rId4">
            <a:alphaModFix/>
          </a:blip>
          <a:srcRect/>
          <a:stretch/>
        </p:blipFill>
        <p:spPr>
          <a:xfrm>
            <a:off x="6408450" y="1474438"/>
            <a:ext cx="5448300" cy="284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g2da81c2689a_2_6"/>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30" name="Google Shape;130;g2da81c2689a_2_6"/>
          <p:cNvSpPr txBox="1"/>
          <p:nvPr/>
        </p:nvSpPr>
        <p:spPr>
          <a:xfrm>
            <a:off x="419200" y="2018225"/>
            <a:ext cx="11721300" cy="27639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800"/>
              </a:spcBef>
              <a:spcAft>
                <a:spcPts val="0"/>
              </a:spcAft>
              <a:buClr>
                <a:schemeClr val="dk1"/>
              </a:buClr>
              <a:buSzPts val="1100"/>
              <a:buFont typeface="Arial"/>
              <a:buNone/>
            </a:pPr>
            <a:r>
              <a:rPr lang="en-GB" sz="1800" b="1" dirty="0">
                <a:solidFill>
                  <a:schemeClr val="dk1"/>
                </a:solidFill>
                <a:latin typeface="Calibri"/>
                <a:ea typeface="Calibri"/>
                <a:cs typeface="Calibri"/>
                <a:sym typeface="Calibri"/>
              </a:rPr>
              <a:t>Enhanced User Experience:</a:t>
            </a:r>
            <a:endParaRPr sz="1800" b="1" dirty="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dirty="0">
                <a:solidFill>
                  <a:schemeClr val="dk1"/>
                </a:solidFill>
                <a:latin typeface="Calibri"/>
                <a:ea typeface="Calibri"/>
                <a:cs typeface="Calibri"/>
                <a:sym typeface="Calibri"/>
              </a:rPr>
              <a:t>JavaScript allows for dynamic content updates without reloading the entire webpage.</a:t>
            </a:r>
            <a:endParaRPr sz="1800" dirty="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dirty="0">
                <a:solidFill>
                  <a:schemeClr val="dk1"/>
                </a:solidFill>
                <a:latin typeface="Calibri"/>
                <a:ea typeface="Calibri"/>
                <a:cs typeface="Calibri"/>
                <a:sym typeface="Calibri"/>
              </a:rPr>
              <a:t>Interactive elements like forms, animations, and pop-ups enhance user engagement.</a:t>
            </a:r>
            <a:endParaRPr sz="1800" dirty="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endParaRPr sz="1800" dirty="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b="1" dirty="0">
                <a:solidFill>
                  <a:schemeClr val="dk1"/>
                </a:solidFill>
                <a:latin typeface="Calibri"/>
                <a:ea typeface="Calibri"/>
                <a:cs typeface="Calibri"/>
                <a:sym typeface="Calibri"/>
              </a:rPr>
              <a:t>Client-Side Scripting:</a:t>
            </a:r>
            <a:endParaRPr sz="1800" b="1" dirty="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dirty="0">
                <a:solidFill>
                  <a:schemeClr val="dk1"/>
                </a:solidFill>
                <a:latin typeface="Calibri"/>
                <a:ea typeface="Calibri"/>
                <a:cs typeface="Calibri"/>
                <a:sym typeface="Calibri"/>
              </a:rPr>
              <a:t>JavaScript runs on the client side, meaning it's executed by the user's browser.</a:t>
            </a:r>
            <a:endParaRPr sz="1800" dirty="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dirty="0">
                <a:solidFill>
                  <a:schemeClr val="dk1"/>
                </a:solidFill>
                <a:latin typeface="Calibri"/>
                <a:ea typeface="Calibri"/>
                <a:cs typeface="Calibri"/>
                <a:sym typeface="Calibri"/>
              </a:rPr>
              <a:t>This reduces server load and improves website performance by offloading tasks to the client's machine.</a:t>
            </a:r>
            <a:endParaRPr sz="1800" dirty="0">
              <a:solidFill>
                <a:schemeClr val="dk1"/>
              </a:solidFill>
              <a:latin typeface="Calibri"/>
              <a:ea typeface="Calibri"/>
              <a:cs typeface="Calibri"/>
              <a:sym typeface="Calibri"/>
            </a:endParaRPr>
          </a:p>
        </p:txBody>
      </p:sp>
      <p:sp>
        <p:nvSpPr>
          <p:cNvPr id="131" name="Google Shape;131;g2da81c2689a_2_6"/>
          <p:cNvSpPr/>
          <p:nvPr/>
        </p:nvSpPr>
        <p:spPr>
          <a:xfrm>
            <a:off x="428124" y="689975"/>
            <a:ext cx="10910435"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dirty="0">
                <a:solidFill>
                  <a:srgbClr val="66B9DD"/>
                </a:solidFill>
                <a:latin typeface="Calibri"/>
                <a:ea typeface="Calibri"/>
                <a:cs typeface="Calibri"/>
                <a:sym typeface="Calibri"/>
              </a:rPr>
              <a:t>Role of JavaScript in Web Development</a:t>
            </a:r>
            <a:endParaRPr sz="4000" b="1" dirty="0">
              <a:solidFill>
                <a:srgbClr val="66B9DD"/>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4000"/>
              <a:buFont typeface="Arial"/>
              <a:buNone/>
            </a:pPr>
            <a:endParaRPr sz="4000" b="1" dirty="0">
              <a:solidFill>
                <a:srgbClr val="66B9DD"/>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g2da81c2689a_2_12"/>
          <p:cNvPicPr preferRelativeResize="0"/>
          <p:nvPr/>
        </p:nvPicPr>
        <p:blipFill rotWithShape="1">
          <a:blip r:embed="rId3">
            <a:alphaModFix/>
          </a:blip>
          <a:srcRect/>
          <a:stretch/>
        </p:blipFill>
        <p:spPr>
          <a:xfrm>
            <a:off x="0" y="5921193"/>
            <a:ext cx="12192000" cy="899594"/>
          </a:xfrm>
          <a:prstGeom prst="rect">
            <a:avLst/>
          </a:prstGeom>
          <a:noFill/>
          <a:ln>
            <a:noFill/>
          </a:ln>
        </p:spPr>
      </p:pic>
      <p:sp>
        <p:nvSpPr>
          <p:cNvPr id="137" name="Google Shape;137;g2da81c2689a_2_12"/>
          <p:cNvSpPr txBox="1"/>
          <p:nvPr/>
        </p:nvSpPr>
        <p:spPr>
          <a:xfrm>
            <a:off x="419200" y="2018225"/>
            <a:ext cx="11721300" cy="27639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800"/>
              </a:spcBef>
              <a:spcAft>
                <a:spcPts val="0"/>
              </a:spcAft>
              <a:buClr>
                <a:schemeClr val="dk1"/>
              </a:buClr>
              <a:buSzPts val="1100"/>
              <a:buFont typeface="Arial"/>
              <a:buNone/>
            </a:pPr>
            <a:r>
              <a:rPr lang="en-GB" sz="1800" b="1">
                <a:solidFill>
                  <a:schemeClr val="dk1"/>
                </a:solidFill>
                <a:latin typeface="Calibri"/>
                <a:ea typeface="Calibri"/>
                <a:cs typeface="Calibri"/>
                <a:sym typeface="Calibri"/>
              </a:rPr>
              <a:t>DOM Manipulation:</a:t>
            </a:r>
            <a:endParaRPr sz="1800" b="1">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a:solidFill>
                  <a:schemeClr val="dk1"/>
                </a:solidFill>
                <a:latin typeface="Calibri"/>
                <a:ea typeface="Calibri"/>
                <a:cs typeface="Calibri"/>
                <a:sym typeface="Calibri"/>
              </a:rPr>
              <a:t>The Document Object Model (DOM) represents the structure of a webpage.</a:t>
            </a:r>
            <a:endParaRPr sz="18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a:solidFill>
                  <a:schemeClr val="dk1"/>
                </a:solidFill>
                <a:latin typeface="Calibri"/>
                <a:ea typeface="Calibri"/>
                <a:cs typeface="Calibri"/>
                <a:sym typeface="Calibri"/>
              </a:rPr>
              <a:t>JavaScript enables developers to manipulate DOM elements, altering their content, style, and behavior.</a:t>
            </a:r>
            <a:endParaRPr sz="18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b="1">
                <a:solidFill>
                  <a:schemeClr val="dk1"/>
                </a:solidFill>
                <a:latin typeface="Calibri"/>
                <a:ea typeface="Calibri"/>
                <a:cs typeface="Calibri"/>
                <a:sym typeface="Calibri"/>
              </a:rPr>
              <a:t>Asynchronous Programming:</a:t>
            </a:r>
            <a:endParaRPr sz="1800" b="1">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a:solidFill>
                  <a:schemeClr val="dk1"/>
                </a:solidFill>
                <a:latin typeface="Calibri"/>
                <a:ea typeface="Calibri"/>
                <a:cs typeface="Calibri"/>
                <a:sym typeface="Calibri"/>
              </a:rPr>
              <a:t>JavaScript supports asynchronous operations, allowing tasks to execute independently without blocking other processes.</a:t>
            </a:r>
            <a:endParaRPr sz="18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100"/>
              <a:buFont typeface="Arial"/>
              <a:buNone/>
            </a:pPr>
            <a:r>
              <a:rPr lang="en-GB" sz="1800">
                <a:solidFill>
                  <a:schemeClr val="dk1"/>
                </a:solidFill>
                <a:latin typeface="Calibri"/>
                <a:ea typeface="Calibri"/>
                <a:cs typeface="Calibri"/>
                <a:sym typeface="Calibri"/>
              </a:rPr>
              <a:t>This is crucial for handling events, fetching data from servers, and ensuring smooth user interactions.</a:t>
            </a:r>
            <a:endParaRPr sz="1800">
              <a:solidFill>
                <a:schemeClr val="dk1"/>
              </a:solidFill>
              <a:latin typeface="Calibri"/>
              <a:ea typeface="Calibri"/>
              <a:cs typeface="Calibri"/>
              <a:sym typeface="Calibri"/>
            </a:endParaRPr>
          </a:p>
        </p:txBody>
      </p:sp>
      <p:sp>
        <p:nvSpPr>
          <p:cNvPr id="138" name="Google Shape;138;g2da81c2689a_2_12"/>
          <p:cNvSpPr/>
          <p:nvPr/>
        </p:nvSpPr>
        <p:spPr>
          <a:xfrm>
            <a:off x="428124" y="689975"/>
            <a:ext cx="11029307" cy="646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000"/>
              <a:buFont typeface="Arial"/>
              <a:buNone/>
            </a:pPr>
            <a:r>
              <a:rPr lang="en-GB" sz="4000" b="1" dirty="0">
                <a:solidFill>
                  <a:srgbClr val="66B9DD"/>
                </a:solidFill>
                <a:latin typeface="Calibri"/>
                <a:ea typeface="Calibri"/>
                <a:cs typeface="Calibri"/>
                <a:sym typeface="Calibri"/>
              </a:rPr>
              <a:t>Role of JavaScript in Web Development</a:t>
            </a:r>
            <a:endParaRPr sz="4000" b="1" dirty="0">
              <a:solidFill>
                <a:srgbClr val="66B9DD"/>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4000"/>
              <a:buFont typeface="Arial"/>
              <a:buNone/>
            </a:pPr>
            <a:endParaRPr sz="4000" b="1" dirty="0">
              <a:solidFill>
                <a:srgbClr val="66B9DD"/>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2067</Words>
  <Application>Microsoft Office PowerPoint</Application>
  <PresentationFormat>Widescreen</PresentationFormat>
  <Paragraphs>250</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PowerPoint Presentation</vt:lpstr>
      <vt:lpstr>PSDC-201</vt:lpstr>
      <vt:lpstr>JavaScript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Yasir</dc:creator>
  <cp:lastModifiedBy>FARHAN MUSHARRAF</cp:lastModifiedBy>
  <cp:revision>17</cp:revision>
  <dcterms:created xsi:type="dcterms:W3CDTF">2017-12-26T09:14:56Z</dcterms:created>
  <dcterms:modified xsi:type="dcterms:W3CDTF">2024-12-14T18:44:21Z</dcterms:modified>
</cp:coreProperties>
</file>