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97" r:id="rId5"/>
    <p:sldId id="299" r:id="rId6"/>
    <p:sldId id="323" r:id="rId7"/>
    <p:sldId id="300" r:id="rId8"/>
    <p:sldId id="324" r:id="rId9"/>
    <p:sldId id="301" r:id="rId10"/>
    <p:sldId id="327" r:id="rId11"/>
    <p:sldId id="304" r:id="rId12"/>
    <p:sldId id="325" r:id="rId13"/>
    <p:sldId id="322" r:id="rId14"/>
    <p:sldId id="326" r:id="rId15"/>
    <p:sldId id="328" r:id="rId16"/>
    <p:sldId id="306" r:id="rId17"/>
    <p:sldId id="329" r:id="rId18"/>
    <p:sldId id="285" r:id="rId19"/>
    <p:sldId id="31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66" autoAdjust="0"/>
    <p:restoredTop sz="94631" autoAdjust="0"/>
  </p:normalViewPr>
  <p:slideViewPr>
    <p:cSldViewPr snapToGrid="0">
      <p:cViewPr>
        <p:scale>
          <a:sx n="75" d="100"/>
          <a:sy n="75" d="100"/>
        </p:scale>
        <p:origin x="-9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pPr/>
              <a:t>12/17/2024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pPr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156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xmlns="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xmlns="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xmlns="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xmlns="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2C8D0EF-1DB6-4ADC-8F31-5AE53BF5EAF4}"/>
              </a:ext>
            </a:extLst>
          </p:cNvPr>
          <p:cNvSpPr/>
          <p:nvPr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F208ED-79A0-4B2C-A5EE-9D27466BCA3F}"/>
              </a:ext>
            </a:extLst>
          </p:cNvPr>
          <p:cNvSpPr/>
          <p:nvPr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FDC6F9-37F9-4E25-AECA-D307B8421C73}"/>
              </a:ext>
            </a:extLst>
          </p:cNvPr>
          <p:cNvSpPr txBox="1"/>
          <p:nvPr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B322F68-670D-45A0-A54F-7E70BCEAED3F}"/>
              </a:ext>
            </a:extLst>
          </p:cNvPr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69B5F15-353A-4344-8D61-F4E25AA9FB6C}"/>
              </a:ext>
            </a:extLst>
          </p:cNvPr>
          <p:cNvSpPr/>
          <p:nvPr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FA0C0AA-FCE8-4A7F-928A-54C96BBA9053}"/>
              </a:ext>
            </a:extLst>
          </p:cNvPr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2" name="Picture 8" descr="C:\Users\Daniel Davidraj\Downloads\ezgif.com-webp-to-jpg.jp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/>
          <a:srcRect l="3987" r="3987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387600" y="1049868"/>
            <a:ext cx="7479732" cy="1786466"/>
          </a:xfrm>
        </p:spPr>
        <p:txBody>
          <a:bodyPr/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VEHICLE   </a:t>
            </a:r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1069" y="191070"/>
            <a:ext cx="9676262" cy="6482686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The variety of services provided by the agency are also listed in the website.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website displays the list of all rental cars and bikes offered by the agency with the their image, fees and details.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user can browse and choose the desired vehicle for a particular date.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user need to upload his details and driving license in a form which will be stored in the database with the vehicle’s details for later use. 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xmlns="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45659" y="218363"/>
            <a:ext cx="9526137" cy="6359857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The form will also be validated for any incomplete or invalid entries.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Also the user don’t need to enter the vehicle’s details in the form again as the website itself will auto-fill that.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code also checks if the vehicle is already booked on same date simultaneously using AJAX and warns the user.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website also displays the details of the agency like the terms and the services offered by them.</a:t>
            </a:r>
          </a:p>
          <a:p>
            <a:pPr>
              <a:buNone/>
            </a:pPr>
            <a:endParaRPr lang="en-US" sz="2800" dirty="0">
              <a:latin typeface="+mj-lt"/>
            </a:endParaRPr>
          </a:p>
          <a:p>
            <a:pPr>
              <a:buNone/>
            </a:pPr>
            <a:endParaRPr lang="en-US" sz="28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xmlns="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1069" y="204715"/>
            <a:ext cx="9662615" cy="6455391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The location of the agency is also displayed in the website so that the user can pick-up the vehicle without trouble.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The terms of the agency is also displayed in the website.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A confirmation message will be displayed if the vehicle is successfully booked.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The user can also give feedback and that will be stored in the database.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xmlns="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04716" y="191069"/>
            <a:ext cx="9621672" cy="6482686"/>
          </a:xfrm>
        </p:spPr>
        <p:txBody>
          <a:bodyPr/>
          <a:lstStyle/>
          <a:p>
            <a:pPr>
              <a:buNone/>
            </a:pPr>
            <a:r>
              <a:rPr lang="en-US" sz="6600" b="1" dirty="0">
                <a:latin typeface="+mj-lt"/>
              </a:rPr>
              <a:t>C</a:t>
            </a:r>
            <a:r>
              <a:rPr lang="en-US" sz="5400" b="1" dirty="0">
                <a:latin typeface="+mj-lt"/>
              </a:rPr>
              <a:t>ONCLUSION: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200" dirty="0" err="1" smtClean="0">
                <a:latin typeface="+mj-lt"/>
              </a:rPr>
              <a:t>Vscode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was used as code editor.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XAMPP  was used as an alternative for server and database(Apache and </a:t>
            </a:r>
            <a:r>
              <a:rPr lang="en-US" sz="3200" dirty="0" err="1">
                <a:latin typeface="+mj-lt"/>
              </a:rPr>
              <a:t>MariaDB</a:t>
            </a:r>
            <a:r>
              <a:rPr lang="en-US" sz="3200" dirty="0">
                <a:latin typeface="+mj-lt"/>
              </a:rPr>
              <a:t>).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The package consists of totally 16 items,13 </a:t>
            </a:r>
            <a:r>
              <a:rPr lang="en-US" sz="3200" dirty="0" err="1">
                <a:latin typeface="+mj-lt"/>
              </a:rPr>
              <a:t>php</a:t>
            </a:r>
            <a:r>
              <a:rPr lang="en-US" sz="3200" dirty="0">
                <a:latin typeface="+mj-lt"/>
              </a:rPr>
              <a:t> files,2 </a:t>
            </a:r>
            <a:r>
              <a:rPr lang="en-US" sz="3200" dirty="0" err="1">
                <a:latin typeface="+mj-lt"/>
              </a:rPr>
              <a:t>css</a:t>
            </a:r>
            <a:r>
              <a:rPr lang="en-US" sz="3200" dirty="0">
                <a:latin typeface="+mj-lt"/>
              </a:rPr>
              <a:t> font files and 1 script file including a folder for images.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xmlns="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1069" y="177421"/>
            <a:ext cx="9676262" cy="6496334"/>
          </a:xfrm>
        </p:spPr>
        <p:txBody>
          <a:bodyPr/>
          <a:lstStyle/>
          <a:p>
            <a:r>
              <a:rPr lang="en-US" sz="3200" dirty="0" smtClean="0">
                <a:latin typeface="+mj-lt"/>
              </a:rPr>
              <a:t>Vehicle </a:t>
            </a:r>
            <a:r>
              <a:rPr lang="en-US" sz="3200" dirty="0">
                <a:latin typeface="+mj-lt"/>
              </a:rPr>
              <a:t>rental agencies primarily serve people who require a temporary vehicle, for example, those who do not own their own </a:t>
            </a:r>
            <a:r>
              <a:rPr lang="en-US" sz="3200" dirty="0" smtClean="0">
                <a:latin typeface="+mj-lt"/>
              </a:rPr>
              <a:t>   car</a:t>
            </a:r>
            <a:r>
              <a:rPr lang="en-US" sz="3200" dirty="0">
                <a:latin typeface="+mj-lt"/>
              </a:rPr>
              <a:t>, travelers who are out of town, or owners of damaged or destroyed vehicles who are awaiting repair or insurance compensation</a:t>
            </a:r>
            <a:r>
              <a:rPr lang="en-US" sz="3200" dirty="0" smtClean="0">
                <a:latin typeface="+mj-lt"/>
              </a:rPr>
              <a:t>.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A</a:t>
            </a:r>
            <a:r>
              <a:rPr lang="en-US" sz="3200" dirty="0">
                <a:latin typeface="+mj-lt"/>
              </a:rPr>
              <a:t> </a:t>
            </a:r>
            <a:r>
              <a:rPr lang="en-US" sz="3200" b="1" dirty="0" smtClean="0">
                <a:latin typeface="+mj-lt"/>
              </a:rPr>
              <a:t>Vehicle </a:t>
            </a:r>
            <a:r>
              <a:rPr lang="en-US" sz="3200" b="1" dirty="0">
                <a:latin typeface="+mj-lt"/>
              </a:rPr>
              <a:t>rental</a:t>
            </a:r>
            <a:r>
              <a:rPr lang="en-US" sz="3200" dirty="0">
                <a:latin typeface="+mj-lt"/>
              </a:rPr>
              <a:t>, </a:t>
            </a:r>
            <a:r>
              <a:rPr lang="en-US" sz="3200" b="1" dirty="0">
                <a:latin typeface="+mj-lt"/>
              </a:rPr>
              <a:t>hire car</a:t>
            </a:r>
            <a:r>
              <a:rPr lang="en-US" sz="3200" dirty="0">
                <a:latin typeface="+mj-lt"/>
              </a:rPr>
              <a:t> </a:t>
            </a:r>
            <a:r>
              <a:rPr lang="en-US" sz="3200" dirty="0" smtClean="0">
                <a:latin typeface="+mj-lt"/>
              </a:rPr>
              <a:t>and </a:t>
            </a:r>
            <a:r>
              <a:rPr lang="en-US" sz="3200" b="1" dirty="0" smtClean="0">
                <a:latin typeface="+mj-lt"/>
              </a:rPr>
              <a:t>bike</a:t>
            </a:r>
            <a:r>
              <a:rPr lang="en-US" sz="3200" dirty="0" smtClean="0">
                <a:latin typeface="+mj-lt"/>
              </a:rPr>
              <a:t> agency </a:t>
            </a:r>
            <a:r>
              <a:rPr lang="en-US" sz="3200" dirty="0">
                <a:latin typeface="+mj-lt"/>
              </a:rPr>
              <a:t>is a company that </a:t>
            </a:r>
            <a:r>
              <a:rPr lang="en-US" sz="3200" dirty="0" smtClean="0">
                <a:latin typeface="+mj-lt"/>
              </a:rPr>
              <a:t>rents vehicle</a:t>
            </a:r>
            <a:r>
              <a:rPr lang="en-US" sz="3200" dirty="0">
                <a:latin typeface="+mj-lt"/>
              </a:rPr>
              <a:t> for short periods of time to the public, generally ranging from a few hours to a few weeks.</a:t>
            </a:r>
            <a:r>
              <a:rPr lang="en-US" sz="3200" dirty="0" smtClean="0">
                <a:latin typeface="+mj-lt"/>
              </a:rPr>
              <a:t> </a:t>
            </a:r>
            <a:endParaRPr lang="en-US" sz="32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xmlns="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xmlns="" id="{D4D7552C-2487-44D3-B47B-039B6E9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Placeholder 8" descr="Running track with numbers">
            <a:extLst>
              <a:ext uri="{FF2B5EF4-FFF2-40B4-BE49-F238E27FC236}">
                <a16:creationId xmlns:a16="http://schemas.microsoft.com/office/drawing/2014/main" xmlns="" id="{0696A4C5-7918-4F00-8A44-96747CE8A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919" y="0"/>
            <a:ext cx="347108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  <p:sp>
        <p:nvSpPr>
          <p:cNvPr id="11" name="TextBox 10"/>
          <p:cNvSpPr txBox="1"/>
          <p:nvPr/>
        </p:nvSpPr>
        <p:spPr>
          <a:xfrm>
            <a:off x="1214651" y="941695"/>
            <a:ext cx="53247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haroni" pitchFamily="2" charset="-79"/>
                <a:cs typeface="Aharoni" pitchFamily="2" charset="-79"/>
              </a:rPr>
              <a:t>REFERENCE</a:t>
            </a:r>
          </a:p>
          <a:p>
            <a:endParaRPr lang="en-US" sz="5400" b="1" dirty="0"/>
          </a:p>
          <a:p>
            <a:pPr>
              <a:buFont typeface="Wingdings" pitchFamily="2" charset="2"/>
              <a:buChar char="§"/>
            </a:pPr>
            <a:r>
              <a:rPr lang="en-US" sz="3600" dirty="0"/>
              <a:t>   www.w3schools.com</a:t>
            </a:r>
          </a:p>
          <a:p>
            <a:pPr>
              <a:buFont typeface="Wingdings" pitchFamily="2" charset="2"/>
              <a:buChar char="§"/>
            </a:pPr>
            <a:endParaRPr lang="en-US" sz="3600" dirty="0"/>
          </a:p>
          <a:p>
            <a:pPr>
              <a:buFont typeface="Wingdings" pitchFamily="2" charset="2"/>
              <a:buChar char="§"/>
            </a:pPr>
            <a:r>
              <a:rPr lang="en-US" sz="3600" dirty="0"/>
              <a:t>   www.stackoverflow.com</a:t>
            </a:r>
          </a:p>
          <a:p>
            <a:pPr>
              <a:buFont typeface="Wingdings" pitchFamily="2" charset="2"/>
              <a:buChar char="§"/>
            </a:pPr>
            <a:endParaRPr lang="en-US" sz="3600" dirty="0"/>
          </a:p>
          <a:p>
            <a:pPr>
              <a:buFont typeface="Wingdings" pitchFamily="2" charset="2"/>
              <a:buChar char="§"/>
            </a:pPr>
            <a:r>
              <a:rPr lang="en-US" sz="3600" dirty="0"/>
              <a:t>   </a:t>
            </a:r>
            <a:r>
              <a:rPr lang="en-US" sz="3600" dirty="0" smtClean="0"/>
              <a:t>www.javatpoint.com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6" name="Picture Placeholder 8" descr="Running track with numbers">
            <a:extLst>
              <a:ext uri="{FF2B5EF4-FFF2-40B4-BE49-F238E27FC236}">
                <a16:creationId xmlns:a16="http://schemas.microsoft.com/office/drawing/2014/main" xmlns="" id="{0696A4C5-7918-4F00-8A44-96747CE8A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919" y="0"/>
            <a:ext cx="347108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  <p:sp>
        <p:nvSpPr>
          <p:cNvPr id="7" name="TextBox 6"/>
          <p:cNvSpPr txBox="1"/>
          <p:nvPr/>
        </p:nvSpPr>
        <p:spPr>
          <a:xfrm>
            <a:off x="1746913" y="2442949"/>
            <a:ext cx="4880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haroni" pitchFamily="2" charset="-79"/>
                <a:cs typeface="Aharoni" pitchFamily="2" charset="-79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218364" y="232012"/>
            <a:ext cx="9648967" cy="6414448"/>
          </a:xfrm>
        </p:spPr>
        <p:txBody>
          <a:bodyPr/>
          <a:lstStyle/>
          <a:p>
            <a:pPr>
              <a:buNone/>
            </a:pPr>
            <a:r>
              <a:rPr lang="en-US" sz="6600" b="1" dirty="0">
                <a:latin typeface="+mj-lt"/>
              </a:rPr>
              <a:t>A</a:t>
            </a:r>
            <a:r>
              <a:rPr lang="en-US" sz="5400" b="1" dirty="0">
                <a:latin typeface="+mj-lt"/>
              </a:rPr>
              <a:t>BSTRACT: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The website is a full-stack web application which allows the clients to rent a car or bike.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The main goal of the website is to facilitate the process of renting a vehicle. 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HTML,CSS and JavaScript involves in the client side and also AJAX.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13" name="Picture Placeholder 9" descr="Abstract architecture polygon">
            <a:extLst>
              <a:ext uri="{FF2B5EF4-FFF2-40B4-BE49-F238E27FC236}">
                <a16:creationId xmlns:a16="http://schemas.microsoft.com/office/drawing/2014/main" xmlns="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2955" y="218364"/>
            <a:ext cx="9539785" cy="6414448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PHP involves in the server side.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MySQL is used as the database.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The user can rent a vehicle by uploading his details which will be stored in the database for later use.</a:t>
            </a:r>
          </a:p>
          <a:p>
            <a:endParaRPr lang="en-US" dirty="0"/>
          </a:p>
          <a:p>
            <a:r>
              <a:rPr lang="en-US" sz="3600" dirty="0">
                <a:latin typeface="+mj-lt"/>
              </a:rPr>
              <a:t>The agency can organize and  deliver the vehicles according to the entries in the database.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xmlns="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32012" y="218364"/>
            <a:ext cx="9621671" cy="6428095"/>
          </a:xfrm>
        </p:spPr>
        <p:txBody>
          <a:bodyPr/>
          <a:lstStyle/>
          <a:p>
            <a:pPr>
              <a:buNone/>
            </a:pPr>
            <a:r>
              <a:rPr lang="en-US" sz="6000" b="1" dirty="0">
                <a:latin typeface="+mj-lt"/>
              </a:rPr>
              <a:t>T</a:t>
            </a:r>
            <a:r>
              <a:rPr lang="en-US" sz="4800" b="1" dirty="0">
                <a:latin typeface="+mj-lt"/>
              </a:rPr>
              <a:t>ECHNOLOGY </a:t>
            </a:r>
            <a:r>
              <a:rPr lang="en-US" sz="6000" b="1" dirty="0">
                <a:latin typeface="+mj-lt"/>
              </a:rPr>
              <a:t>A</a:t>
            </a:r>
            <a:r>
              <a:rPr lang="en-US" sz="4800" b="1" dirty="0">
                <a:latin typeface="+mj-lt"/>
              </a:rPr>
              <a:t>ND </a:t>
            </a:r>
            <a:r>
              <a:rPr lang="en-US" sz="6000" b="1" dirty="0">
                <a:latin typeface="+mj-lt"/>
              </a:rPr>
              <a:t>T</a:t>
            </a:r>
            <a:r>
              <a:rPr lang="en-US" sz="4800" b="1" dirty="0">
                <a:latin typeface="+mj-lt"/>
              </a:rPr>
              <a:t>OOLS: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+mj-lt"/>
              </a:rPr>
              <a:t>HTML 5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+mj-lt"/>
              </a:rPr>
              <a:t>CSS 3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+mj-lt"/>
              </a:rPr>
              <a:t>JavaScript 1.8.5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+mj-lt"/>
              </a:rPr>
              <a:t>PHP </a:t>
            </a:r>
            <a:r>
              <a:rPr lang="en-US" sz="3200" dirty="0" smtClean="0">
                <a:latin typeface="+mj-lt"/>
              </a:rPr>
              <a:t>8.2.4</a:t>
            </a:r>
            <a:endParaRPr lang="en-US" sz="3200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xmlns="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/>
      </p:pic>
      <p:pic>
        <p:nvPicPr>
          <p:cNvPr id="1028" name="Picture 4" descr="C:\Users\Daniel Davidraj\Downloads\1200px-HTML5_logo_and_wordmark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7339" y="1555847"/>
            <a:ext cx="1829938" cy="1801504"/>
          </a:xfrm>
          <a:prstGeom prst="rect">
            <a:avLst/>
          </a:prstGeom>
          <a:noFill/>
        </p:spPr>
      </p:pic>
      <p:pic>
        <p:nvPicPr>
          <p:cNvPr id="1029" name="Picture 5" descr="C:\Users\Daniel Davidraj\Downloads\img_cs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2260" y="2456599"/>
            <a:ext cx="1334069" cy="1856095"/>
          </a:xfrm>
          <a:prstGeom prst="rect">
            <a:avLst/>
          </a:prstGeom>
          <a:noFill/>
        </p:spPr>
      </p:pic>
      <p:pic>
        <p:nvPicPr>
          <p:cNvPr id="1031" name="Picture 7" descr="C:\Users\Daniel Davidraj\Downloads\image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5659" y="3684894"/>
            <a:ext cx="1821619" cy="2088107"/>
          </a:xfrm>
          <a:prstGeom prst="rect">
            <a:avLst/>
          </a:prstGeom>
          <a:noFill/>
        </p:spPr>
      </p:pic>
      <p:pic>
        <p:nvPicPr>
          <p:cNvPr id="1033" name="Picture 9" descr="C:\Users\Daniel Davidraj\Downloads\download.png"/>
          <p:cNvPicPr>
            <a:picLocks noChangeAspect="1" noChangeArrowheads="1"/>
          </p:cNvPicPr>
          <p:nvPr/>
        </p:nvPicPr>
        <p:blipFill>
          <a:blip r:embed="rId6"/>
          <a:srcRect t="20544" b="22961"/>
          <a:stretch>
            <a:fillRect/>
          </a:stretch>
        </p:blipFill>
        <p:spPr bwMode="auto">
          <a:xfrm>
            <a:off x="7030659" y="5172502"/>
            <a:ext cx="2143125" cy="12010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1069" y="218363"/>
            <a:ext cx="9594376" cy="6359857"/>
          </a:xfrm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XAMPP v3.2.2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Apache 2.4.29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 err="1">
                <a:latin typeface="+mj-lt"/>
              </a:rPr>
              <a:t>phpMyAdmin</a:t>
            </a:r>
            <a:r>
              <a:rPr lang="en-US" sz="3200" dirty="0">
                <a:latin typeface="+mj-lt"/>
              </a:rPr>
              <a:t> 4.7.4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AJAX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xmlns="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/>
      </p:pic>
      <p:pic>
        <p:nvPicPr>
          <p:cNvPr id="1026" name="Picture 2" descr="C:\Users\Daniel Davidraj\Downloads\download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2399" y="1642423"/>
            <a:ext cx="1752600" cy="1771650"/>
          </a:xfrm>
          <a:prstGeom prst="rect">
            <a:avLst/>
          </a:prstGeom>
          <a:noFill/>
        </p:spPr>
      </p:pic>
      <p:pic>
        <p:nvPicPr>
          <p:cNvPr id="1027" name="Picture 3" descr="C:\Users\Daniel Davidraj\Downloads\download (2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3061" y="3746525"/>
            <a:ext cx="2538483" cy="1501040"/>
          </a:xfrm>
          <a:prstGeom prst="rect">
            <a:avLst/>
          </a:prstGeom>
          <a:noFill/>
        </p:spPr>
      </p:pic>
      <p:pic>
        <p:nvPicPr>
          <p:cNvPr id="1029" name="Picture 5" descr="C:\Users\Daniel Davidraj\Downloads\apachehero.jpg"/>
          <p:cNvPicPr>
            <a:picLocks noChangeAspect="1" noChangeArrowheads="1"/>
          </p:cNvPicPr>
          <p:nvPr/>
        </p:nvPicPr>
        <p:blipFill>
          <a:blip r:embed="rId5"/>
          <a:srcRect l="14260" t="20502" r="13640" b="23795"/>
          <a:stretch>
            <a:fillRect/>
          </a:stretch>
        </p:blipFill>
        <p:spPr bwMode="auto">
          <a:xfrm>
            <a:off x="4763068" y="2947915"/>
            <a:ext cx="2224585" cy="1460311"/>
          </a:xfrm>
          <a:prstGeom prst="rect">
            <a:avLst/>
          </a:prstGeom>
          <a:noFill/>
        </p:spPr>
      </p:pic>
      <p:pic>
        <p:nvPicPr>
          <p:cNvPr id="3" name="Picture 3" descr="C:\Users\Daniel Davidraj\Downloads\1200px-AJAX_logo_by_gengns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22124" y="5281683"/>
            <a:ext cx="2169995" cy="9451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04717" y="218364"/>
            <a:ext cx="9635320" cy="6428096"/>
          </a:xfrm>
        </p:spPr>
        <p:txBody>
          <a:bodyPr/>
          <a:lstStyle/>
          <a:p>
            <a:pPr marL="266700" lvl="1" indent="-266700">
              <a:spcBef>
                <a:spcPts val="1000"/>
              </a:spcBef>
              <a:buNone/>
            </a:pPr>
            <a:r>
              <a:rPr lang="en-US" sz="6000" b="1" dirty="0">
                <a:latin typeface="+mj-lt"/>
              </a:rPr>
              <a:t>A</a:t>
            </a:r>
            <a:r>
              <a:rPr lang="en-US" sz="4800" b="1" dirty="0">
                <a:latin typeface="+mj-lt"/>
              </a:rPr>
              <a:t>RCHITECTURAL </a:t>
            </a:r>
            <a:r>
              <a:rPr lang="en-US" sz="6000" b="1" dirty="0">
                <a:latin typeface="+mj-lt"/>
              </a:rPr>
              <a:t>D</a:t>
            </a:r>
            <a:r>
              <a:rPr lang="en-US" sz="4800" b="1" dirty="0">
                <a:latin typeface="+mj-lt"/>
              </a:rPr>
              <a:t>IAGRAM: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xmlns="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/>
      </p:pic>
      <p:pic>
        <p:nvPicPr>
          <p:cNvPr id="2050" name="Picture 2" descr="C:\Users\Daniel Davidraj\Pictures\Screenshots\Screenshot (4).png"/>
          <p:cNvPicPr>
            <a:picLocks noChangeAspect="1" noChangeArrowheads="1"/>
          </p:cNvPicPr>
          <p:nvPr/>
        </p:nvPicPr>
        <p:blipFill>
          <a:blip r:embed="rId3"/>
          <a:srcRect l="7407" t="20288" r="-1778" b="24712"/>
          <a:stretch>
            <a:fillRect/>
          </a:stretch>
        </p:blipFill>
        <p:spPr bwMode="auto">
          <a:xfrm>
            <a:off x="286603" y="1282889"/>
            <a:ext cx="9608024" cy="53635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8364" y="232012"/>
            <a:ext cx="9608023" cy="6373504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The browser which is the client side deals with the user interface/display and </a:t>
            </a:r>
            <a:r>
              <a:rPr lang="en-US" sz="3200" dirty="0"/>
              <a:t> </a:t>
            </a:r>
            <a:r>
              <a:rPr lang="en-US" sz="3200" dirty="0">
                <a:latin typeface="+mj-lt"/>
              </a:rPr>
              <a:t>sends request to the server and parses it.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The Apache server receives the request and deals with the generation of content of web page by performing operations over the database.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For </a:t>
            </a:r>
            <a:r>
              <a:rPr lang="en-US" sz="3200" dirty="0" err="1">
                <a:latin typeface="+mj-lt"/>
              </a:rPr>
              <a:t>example,if</a:t>
            </a:r>
            <a:r>
              <a:rPr lang="en-US" sz="3200" dirty="0">
                <a:latin typeface="+mj-lt"/>
              </a:rPr>
              <a:t> user input is a text in search box, run a search algorithm on data stored on database and send the results.</a:t>
            </a:r>
          </a:p>
          <a:p>
            <a:endParaRPr lang="en-US" sz="32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xmlns="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1069" y="191068"/>
            <a:ext cx="9676262" cy="6441743"/>
          </a:xfrm>
        </p:spPr>
        <p:txBody>
          <a:bodyPr/>
          <a:lstStyle/>
          <a:p>
            <a:pPr>
              <a:buNone/>
            </a:pPr>
            <a:r>
              <a:rPr lang="en-US" sz="5400" b="1" dirty="0">
                <a:latin typeface="+mj-lt"/>
              </a:rPr>
              <a:t>F</a:t>
            </a:r>
            <a:r>
              <a:rPr lang="en-US" sz="4400" b="1" dirty="0">
                <a:latin typeface="+mj-lt"/>
              </a:rPr>
              <a:t>UNCTIONAL </a:t>
            </a:r>
            <a:r>
              <a:rPr lang="en-US" sz="5400" b="1" dirty="0">
                <a:latin typeface="+mj-lt"/>
              </a:rPr>
              <a:t>S</a:t>
            </a:r>
            <a:r>
              <a:rPr lang="en-US" sz="4400" b="1" dirty="0">
                <a:latin typeface="+mj-lt"/>
              </a:rPr>
              <a:t>PECIFICATIONS: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A Responsive Website so that it can adapt to any screen size.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icon of the agency is displayed in the tab of every page of the website.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website offers an attractive navigation bar that allows to navigate to any page of the website with ease.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xmlns="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7421" y="204717"/>
            <a:ext cx="9676263" cy="6428096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The contact details are also specified in the navigation-bar so that the user can get in contact with the agency anytime.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 Pictures that allure and set the mood for the user.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A Slideshow of relevant images in the home page that makes the website more attractive.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user can also contact the agency by sending a message with his details by clicking on enquire now.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A footer that holds details about the agency. 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>
              <a:buNone/>
            </a:pP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xmlns="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f67328976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tf67328976</Template>
  <TotalTime>0</TotalTime>
  <Words>582</Words>
  <Application>Microsoft Office PowerPoint</Application>
  <PresentationFormat>Custom</PresentationFormat>
  <Paragraphs>121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tf67328976</vt:lpstr>
      <vt:lpstr>VEHICLE   rental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SLide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2020-04-08T09:51:59Z</dcterms:created>
  <dcterms:modified xsi:type="dcterms:W3CDTF">2024-12-17T05:17:48Z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