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itchFamily="2" charset="77"/>
      <p:regular r:id="rId47"/>
      <p:bold r:id="rId48"/>
      <p:italic r:id="rId49"/>
      <p:boldItalic r:id="rId50"/>
    </p:embeddedFont>
    <p:embeddedFont>
      <p:font typeface="Roboto Slab" pitchFamily="2" charset="0"/>
      <p:regular r:id="rId51"/>
      <p:bold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bf1dbd17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bf1dbd17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bf1dbd17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bf1dbd17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f1dbd17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f1dbd17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Present Perfect Tense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Definition of Present Perfect Tense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787074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verb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express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situation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started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past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been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completed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certain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past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still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continuing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-ID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today</a:t>
            </a:r>
            <a:r>
              <a:rPr lang="id-ID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952500" y="846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952500" y="1555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952500" y="2265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952500" y="2974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952500" y="3705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 txBox="1"/>
          <p:nvPr/>
        </p:nvSpPr>
        <p:spPr>
          <a:xfrm>
            <a:off x="952500" y="687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572782" y="2152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887026" y="1758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01270" y="2265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325786" y="2466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640031" y="1867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3954275" y="1000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078791" y="1911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393035" y="845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707280" y="2093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31796" y="2524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7146040" y="1065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460284" y="1378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69" name="Google Shape;36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0" name="Google Shape;37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81" name="Google Shape;381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2" name="Google Shape;38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6" name="Google Shape;3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3524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FORM from Past Perfect Tense</a:t>
            </a:r>
            <a:endParaRPr sz="28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70469" y="1569849"/>
            <a:ext cx="1777188" cy="3349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 err="1"/>
              <a:t>Posotive</a:t>
            </a:r>
            <a:br>
              <a:rPr lang="en-US" sz="2000" dirty="0"/>
            </a:br>
            <a:r>
              <a:rPr lang="en-US" sz="2000" dirty="0"/>
              <a:t>            (+)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r>
              <a:rPr lang="id-US" sz="2000" dirty="0"/>
              <a:t>Negative</a:t>
            </a:r>
            <a:br>
              <a:rPr lang="id-US" sz="2000" dirty="0"/>
            </a:br>
            <a:r>
              <a:rPr lang="id-US" sz="2000" dirty="0"/>
              <a:t>             (-)</a:t>
            </a:r>
          </a:p>
          <a:p>
            <a:pPr marL="0" lvl="0" indent="0" algn="just">
              <a:buNone/>
            </a:pPr>
            <a:endParaRPr lang="id-US" sz="2000" dirty="0"/>
          </a:p>
          <a:p>
            <a:pPr marL="0" lvl="0" indent="0" algn="just">
              <a:buNone/>
            </a:pPr>
            <a:r>
              <a:rPr lang="id-US" sz="2000" dirty="0"/>
              <a:t> Introgative</a:t>
            </a:r>
            <a:br>
              <a:rPr lang="id-US" sz="2000" dirty="0"/>
            </a:br>
            <a:r>
              <a:rPr lang="id-US" sz="2000" dirty="0"/>
              <a:t>             (?)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Panah Kanan 2">
            <a:extLst>
              <a:ext uri="{FF2B5EF4-FFF2-40B4-BE49-F238E27FC236}">
                <a16:creationId xmlns:a16="http://schemas.microsoft.com/office/drawing/2014/main" id="{E4A6C711-B6F5-A44F-BB71-52A7E5662DC6}"/>
              </a:ext>
            </a:extLst>
          </p:cNvPr>
          <p:cNvSpPr/>
          <p:nvPr/>
        </p:nvSpPr>
        <p:spPr>
          <a:xfrm>
            <a:off x="2158584" y="3187581"/>
            <a:ext cx="379517" cy="57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US"/>
          </a:p>
        </p:txBody>
      </p:sp>
      <p:cxnSp>
        <p:nvCxnSpPr>
          <p:cNvPr id="5" name="Konektor Lurus 4">
            <a:extLst>
              <a:ext uri="{FF2B5EF4-FFF2-40B4-BE49-F238E27FC236}">
                <a16:creationId xmlns:a16="http://schemas.microsoft.com/office/drawing/2014/main" id="{BE41328A-0CA8-C640-B28F-6B1D3CB55E0F}"/>
              </a:ext>
            </a:extLst>
          </p:cNvPr>
          <p:cNvCxnSpPr/>
          <p:nvPr/>
        </p:nvCxnSpPr>
        <p:spPr>
          <a:xfrm>
            <a:off x="270469" y="2562025"/>
            <a:ext cx="1777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1720FF59-F225-FC43-AEB7-BB4E77B0A5FF}"/>
              </a:ext>
            </a:extLst>
          </p:cNvPr>
          <p:cNvCxnSpPr/>
          <p:nvPr/>
        </p:nvCxnSpPr>
        <p:spPr>
          <a:xfrm>
            <a:off x="274298" y="3681707"/>
            <a:ext cx="1777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Google Shape;87;p14">
            <a:extLst>
              <a:ext uri="{FF2B5EF4-FFF2-40B4-BE49-F238E27FC236}">
                <a16:creationId xmlns:a16="http://schemas.microsoft.com/office/drawing/2014/main" id="{FB6D08A8-7187-464F-B411-CF82968E1CD7}"/>
              </a:ext>
            </a:extLst>
          </p:cNvPr>
          <p:cNvSpPr txBox="1">
            <a:spLocks/>
          </p:cNvSpPr>
          <p:nvPr/>
        </p:nvSpPr>
        <p:spPr>
          <a:xfrm>
            <a:off x="2625414" y="1569849"/>
            <a:ext cx="2664433" cy="3349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None/>
            </a:pPr>
            <a:r>
              <a:rPr lang="id-ID" sz="1800" dirty="0" err="1"/>
              <a:t>S</a:t>
            </a:r>
            <a:r>
              <a:rPr lang="id-ID" sz="1800" dirty="0"/>
              <a:t> + </a:t>
            </a:r>
            <a:r>
              <a:rPr lang="id-ID" sz="1800" dirty="0" err="1"/>
              <a:t>aux</a:t>
            </a:r>
            <a:r>
              <a:rPr lang="id-ID" sz="1800" dirty="0"/>
              <a:t>. </a:t>
            </a:r>
            <a:r>
              <a:rPr lang="id-ID" sz="1800" dirty="0" err="1"/>
              <a:t>verb</a:t>
            </a:r>
            <a:r>
              <a:rPr lang="id-ID" sz="1800" dirty="0"/>
              <a:t>(</a:t>
            </a:r>
            <a:r>
              <a:rPr lang="id-ID" sz="1800" dirty="0" err="1"/>
              <a:t>have</a:t>
            </a:r>
            <a:r>
              <a:rPr lang="id-ID" sz="1800" dirty="0"/>
              <a:t>/has) + V-3/</a:t>
            </a:r>
            <a:r>
              <a:rPr lang="id-ID" sz="1800" dirty="0" err="1"/>
              <a:t>past</a:t>
            </a:r>
            <a:r>
              <a:rPr lang="id-ID" sz="1800" dirty="0"/>
              <a:t> </a:t>
            </a:r>
            <a:r>
              <a:rPr lang="id-ID" sz="1800" dirty="0" err="1"/>
              <a:t>participle</a:t>
            </a:r>
            <a:br>
              <a:rPr lang="id-ID" sz="1800" dirty="0"/>
            </a:br>
            <a:br>
              <a:rPr lang="id-ID" sz="1800" dirty="0"/>
            </a:br>
            <a:endParaRPr lang="id-ID" sz="1800" dirty="0"/>
          </a:p>
          <a:p>
            <a:pPr marL="38100" indent="0">
              <a:buNone/>
            </a:pPr>
            <a:r>
              <a:rPr lang="id-ID" sz="1800" dirty="0" err="1"/>
              <a:t>S</a:t>
            </a:r>
            <a:r>
              <a:rPr lang="id-ID" sz="1800" dirty="0"/>
              <a:t> + </a:t>
            </a:r>
            <a:r>
              <a:rPr lang="id-ID" sz="1800" dirty="0" err="1"/>
              <a:t>aux</a:t>
            </a:r>
            <a:r>
              <a:rPr lang="id-ID" sz="1800" dirty="0"/>
              <a:t>. </a:t>
            </a:r>
            <a:r>
              <a:rPr lang="id-ID" sz="1800" dirty="0" err="1"/>
              <a:t>verb</a:t>
            </a:r>
            <a:r>
              <a:rPr lang="id-ID" sz="1800" dirty="0"/>
              <a:t>(</a:t>
            </a:r>
            <a:r>
              <a:rPr lang="id-ID" sz="1800" dirty="0" err="1"/>
              <a:t>have</a:t>
            </a:r>
            <a:r>
              <a:rPr lang="id-ID" sz="1800" dirty="0"/>
              <a:t>/has) + not + V-3/</a:t>
            </a:r>
            <a:r>
              <a:rPr lang="id-ID" sz="1800" dirty="0" err="1"/>
              <a:t>past</a:t>
            </a:r>
            <a:r>
              <a:rPr lang="id-ID" sz="1800" dirty="0"/>
              <a:t> </a:t>
            </a:r>
            <a:r>
              <a:rPr lang="id-ID" sz="1800" dirty="0" err="1"/>
              <a:t>participle</a:t>
            </a:r>
            <a:r>
              <a:rPr lang="id-ID" sz="1800" dirty="0"/>
              <a:t> </a:t>
            </a:r>
            <a:br>
              <a:rPr lang="id-ID" sz="1800" dirty="0"/>
            </a:br>
            <a:br>
              <a:rPr lang="id-ID" sz="1800" dirty="0"/>
            </a:br>
            <a:endParaRPr lang="id-ID" sz="1800" dirty="0"/>
          </a:p>
          <a:p>
            <a:pPr marL="38100" indent="0">
              <a:buNone/>
            </a:pPr>
            <a:r>
              <a:rPr lang="id-ID" sz="1800" dirty="0" err="1"/>
              <a:t>aux</a:t>
            </a:r>
            <a:r>
              <a:rPr lang="id-ID" sz="1800" dirty="0"/>
              <a:t>. </a:t>
            </a:r>
            <a:r>
              <a:rPr lang="id-ID" sz="1800" dirty="0" err="1"/>
              <a:t>verb</a:t>
            </a:r>
            <a:r>
              <a:rPr lang="id-ID" sz="1800" dirty="0"/>
              <a:t>(</a:t>
            </a:r>
            <a:r>
              <a:rPr lang="id-ID" sz="1800" dirty="0" err="1"/>
              <a:t>have</a:t>
            </a:r>
            <a:r>
              <a:rPr lang="id-ID" sz="1800" dirty="0"/>
              <a:t>/has) + </a:t>
            </a:r>
            <a:r>
              <a:rPr lang="id-ID" sz="1800" dirty="0" err="1"/>
              <a:t>S</a:t>
            </a:r>
            <a:r>
              <a:rPr lang="id-ID" sz="1800" dirty="0"/>
              <a:t> + V-3/</a:t>
            </a:r>
            <a:r>
              <a:rPr lang="id-ID" sz="1800" dirty="0" err="1"/>
              <a:t>past</a:t>
            </a:r>
            <a:r>
              <a:rPr lang="id-ID" sz="1800" dirty="0"/>
              <a:t> </a:t>
            </a:r>
            <a:r>
              <a:rPr lang="id-ID" sz="1800" dirty="0" err="1"/>
              <a:t>participle</a:t>
            </a:r>
            <a:r>
              <a:rPr lang="id-ID" sz="1800" dirty="0"/>
              <a:t> </a:t>
            </a:r>
          </a:p>
        </p:txBody>
      </p:sp>
      <p:cxnSp>
        <p:nvCxnSpPr>
          <p:cNvPr id="17" name="Konektor Lurus 16">
            <a:extLst>
              <a:ext uri="{FF2B5EF4-FFF2-40B4-BE49-F238E27FC236}">
                <a16:creationId xmlns:a16="http://schemas.microsoft.com/office/drawing/2014/main" id="{ADA714EB-4386-4C43-8CA2-EF6B3228DDE4}"/>
              </a:ext>
            </a:extLst>
          </p:cNvPr>
          <p:cNvCxnSpPr>
            <a:cxnSpLocks/>
          </p:cNvCxnSpPr>
          <p:nvPr/>
        </p:nvCxnSpPr>
        <p:spPr>
          <a:xfrm flipV="1">
            <a:off x="2621585" y="2581475"/>
            <a:ext cx="26644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Konektor Lurus 18">
            <a:extLst>
              <a:ext uri="{FF2B5EF4-FFF2-40B4-BE49-F238E27FC236}">
                <a16:creationId xmlns:a16="http://schemas.microsoft.com/office/drawing/2014/main" id="{12BCA3F9-0399-EF40-AE80-C9E4343D3C10}"/>
              </a:ext>
            </a:extLst>
          </p:cNvPr>
          <p:cNvCxnSpPr>
            <a:cxnSpLocks/>
          </p:cNvCxnSpPr>
          <p:nvPr/>
        </p:nvCxnSpPr>
        <p:spPr>
          <a:xfrm flipV="1">
            <a:off x="2621584" y="3755500"/>
            <a:ext cx="266443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7;p14">
            <a:extLst>
              <a:ext uri="{FF2B5EF4-FFF2-40B4-BE49-F238E27FC236}">
                <a16:creationId xmlns:a16="http://schemas.microsoft.com/office/drawing/2014/main" id="{253A68C4-4EC5-C146-A0E6-10883E31F4D5}"/>
              </a:ext>
            </a:extLst>
          </p:cNvPr>
          <p:cNvSpPr txBox="1">
            <a:spLocks/>
          </p:cNvSpPr>
          <p:nvPr/>
        </p:nvSpPr>
        <p:spPr>
          <a:xfrm>
            <a:off x="5481969" y="1567272"/>
            <a:ext cx="3155745" cy="3349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id-ID" sz="1400" dirty="0"/>
              <a:t>I </a:t>
            </a:r>
            <a:r>
              <a:rPr lang="id-ID" sz="1400" dirty="0" err="1"/>
              <a:t>have</a:t>
            </a:r>
            <a:r>
              <a:rPr lang="id-ID" sz="1400" dirty="0"/>
              <a:t> </a:t>
            </a:r>
            <a:r>
              <a:rPr lang="id-ID" sz="1400" dirty="0" err="1"/>
              <a:t>read</a:t>
            </a:r>
            <a:r>
              <a:rPr lang="id-ID" sz="1400" dirty="0"/>
              <a:t> </a:t>
            </a:r>
            <a:r>
              <a:rPr lang="id-ID" sz="1400" dirty="0" err="1"/>
              <a:t>the</a:t>
            </a:r>
            <a:r>
              <a:rPr lang="id-ID" sz="1400" dirty="0"/>
              <a:t> </a:t>
            </a:r>
            <a:r>
              <a:rPr lang="id-ID" sz="1400" dirty="0" err="1"/>
              <a:t>book</a:t>
            </a:r>
            <a:r>
              <a:rPr lang="id-ID" sz="1400" dirty="0"/>
              <a:t>.</a:t>
            </a:r>
          </a:p>
          <a:p>
            <a:r>
              <a:rPr lang="id-ID" sz="1800" dirty="0"/>
              <a:t>He has </a:t>
            </a:r>
            <a:r>
              <a:rPr lang="id-ID" sz="1800" dirty="0" err="1"/>
              <a:t>left</a:t>
            </a:r>
            <a:r>
              <a:rPr lang="id-ID" sz="1800" dirty="0"/>
              <a:t>.</a:t>
            </a:r>
            <a:br>
              <a:rPr lang="id-ID" sz="1400" dirty="0"/>
            </a:br>
            <a:br>
              <a:rPr lang="id-ID" sz="1800" dirty="0"/>
            </a:br>
            <a:endParaRPr lang="id-ID" sz="1800" dirty="0"/>
          </a:p>
          <a:p>
            <a:r>
              <a:rPr lang="id-ID" sz="1400" dirty="0"/>
              <a:t>I </a:t>
            </a:r>
            <a:r>
              <a:rPr lang="id-ID" sz="1400" dirty="0" err="1"/>
              <a:t>have</a:t>
            </a:r>
            <a:r>
              <a:rPr lang="id-ID" sz="1400" dirty="0"/>
              <a:t> not </a:t>
            </a:r>
            <a:r>
              <a:rPr lang="id-ID" sz="1400" dirty="0" err="1"/>
              <a:t>read</a:t>
            </a:r>
            <a:r>
              <a:rPr lang="id-ID" sz="1400" dirty="0"/>
              <a:t> </a:t>
            </a:r>
            <a:r>
              <a:rPr lang="id-ID" sz="1400" dirty="0" err="1"/>
              <a:t>the</a:t>
            </a:r>
            <a:r>
              <a:rPr lang="id-ID" sz="1400" dirty="0"/>
              <a:t> </a:t>
            </a:r>
            <a:r>
              <a:rPr lang="id-ID" sz="1400" dirty="0" err="1"/>
              <a:t>book</a:t>
            </a:r>
            <a:r>
              <a:rPr lang="id-ID" sz="1400" dirty="0"/>
              <a:t>.</a:t>
            </a:r>
            <a:endParaRPr lang="id-ID" sz="1800" dirty="0"/>
          </a:p>
          <a:p>
            <a:r>
              <a:rPr lang="id-ID" sz="1800" dirty="0"/>
              <a:t>He </a:t>
            </a:r>
            <a:r>
              <a:rPr lang="id-ID" sz="1800" dirty="0" err="1"/>
              <a:t>hasn’t</a:t>
            </a:r>
            <a:r>
              <a:rPr lang="id-ID" sz="1800" dirty="0"/>
              <a:t> </a:t>
            </a:r>
            <a:r>
              <a:rPr lang="id-ID" sz="1800" dirty="0" err="1"/>
              <a:t>left</a:t>
            </a:r>
            <a:br>
              <a:rPr lang="id-ID" sz="1800" dirty="0"/>
            </a:br>
            <a:br>
              <a:rPr lang="id-ID" sz="1800" dirty="0"/>
            </a:br>
            <a:endParaRPr lang="id-ID" sz="1800" dirty="0"/>
          </a:p>
          <a:p>
            <a:r>
              <a:rPr lang="id-ID" sz="1400" dirty="0" err="1"/>
              <a:t>Have</a:t>
            </a:r>
            <a:r>
              <a:rPr lang="id-ID" sz="1400" dirty="0"/>
              <a:t> I </a:t>
            </a:r>
            <a:r>
              <a:rPr lang="id-ID" sz="1400" dirty="0" err="1"/>
              <a:t>read</a:t>
            </a:r>
            <a:r>
              <a:rPr lang="id-ID" sz="1400" dirty="0"/>
              <a:t> </a:t>
            </a:r>
            <a:r>
              <a:rPr lang="id-ID" sz="1400" dirty="0" err="1"/>
              <a:t>the</a:t>
            </a:r>
            <a:r>
              <a:rPr lang="id-ID" sz="1400" dirty="0"/>
              <a:t> </a:t>
            </a:r>
            <a:r>
              <a:rPr lang="id-ID" sz="1400" dirty="0" err="1"/>
              <a:t>book</a:t>
            </a:r>
            <a:r>
              <a:rPr lang="id-ID" sz="1400" dirty="0"/>
              <a:t>?</a:t>
            </a:r>
          </a:p>
          <a:p>
            <a:r>
              <a:rPr lang="id-ID" sz="1800" dirty="0"/>
              <a:t>Has he </a:t>
            </a:r>
            <a:r>
              <a:rPr lang="id-ID" sz="1800" dirty="0" err="1"/>
              <a:t>left</a:t>
            </a:r>
            <a:r>
              <a:rPr lang="id-ID" sz="1800" dirty="0"/>
              <a:t>? </a:t>
            </a:r>
          </a:p>
        </p:txBody>
      </p:sp>
      <p:cxnSp>
        <p:nvCxnSpPr>
          <p:cNvPr id="23" name="Konektor Lurus 22">
            <a:extLst>
              <a:ext uri="{FF2B5EF4-FFF2-40B4-BE49-F238E27FC236}">
                <a16:creationId xmlns:a16="http://schemas.microsoft.com/office/drawing/2014/main" id="{38D08D2A-B4F0-B540-B05A-CE16335114BD}"/>
              </a:ext>
            </a:extLst>
          </p:cNvPr>
          <p:cNvCxnSpPr>
            <a:cxnSpLocks/>
          </p:cNvCxnSpPr>
          <p:nvPr/>
        </p:nvCxnSpPr>
        <p:spPr>
          <a:xfrm flipV="1">
            <a:off x="5461539" y="2559025"/>
            <a:ext cx="3176175" cy="13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Konektor Lurus 24">
            <a:extLst>
              <a:ext uri="{FF2B5EF4-FFF2-40B4-BE49-F238E27FC236}">
                <a16:creationId xmlns:a16="http://schemas.microsoft.com/office/drawing/2014/main" id="{CEB779FE-E39D-C644-839A-735AC1B57051}"/>
              </a:ext>
            </a:extLst>
          </p:cNvPr>
          <p:cNvCxnSpPr>
            <a:cxnSpLocks/>
          </p:cNvCxnSpPr>
          <p:nvPr/>
        </p:nvCxnSpPr>
        <p:spPr>
          <a:xfrm flipV="1">
            <a:off x="5461538" y="3755500"/>
            <a:ext cx="3176175" cy="13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oogle Shape;124;p18">
            <a:extLst>
              <a:ext uri="{FF2B5EF4-FFF2-40B4-BE49-F238E27FC236}">
                <a16:creationId xmlns:a16="http://schemas.microsoft.com/office/drawing/2014/main" id="{3ECB483D-057A-2846-9DCD-85B3F60CC7ED}"/>
              </a:ext>
            </a:extLst>
          </p:cNvPr>
          <p:cNvGrpSpPr/>
          <p:nvPr/>
        </p:nvGrpSpPr>
        <p:grpSpPr>
          <a:xfrm>
            <a:off x="270469" y="223699"/>
            <a:ext cx="878284" cy="816182"/>
            <a:chOff x="5972700" y="2330200"/>
            <a:chExt cx="411625" cy="387275"/>
          </a:xfrm>
        </p:grpSpPr>
        <p:sp>
          <p:nvSpPr>
            <p:cNvPr id="27" name="Google Shape;125;p18">
              <a:extLst>
                <a:ext uri="{FF2B5EF4-FFF2-40B4-BE49-F238E27FC236}">
                  <a16:creationId xmlns:a16="http://schemas.microsoft.com/office/drawing/2014/main" id="{5336CA6A-02AA-BD44-8843-7B1B0CADBC7E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" name="Google Shape;126;p18">
              <a:extLst>
                <a:ext uri="{FF2B5EF4-FFF2-40B4-BE49-F238E27FC236}">
                  <a16:creationId xmlns:a16="http://schemas.microsoft.com/office/drawing/2014/main" id="{C70BC0C7-B228-894E-A3A5-B9AFDDB6F5D7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" name="Google Shape;124;p18">
            <a:extLst>
              <a:ext uri="{FF2B5EF4-FFF2-40B4-BE49-F238E27FC236}">
                <a16:creationId xmlns:a16="http://schemas.microsoft.com/office/drawing/2014/main" id="{C52F2DBA-C6FB-8645-9740-33F377DAC043}"/>
              </a:ext>
            </a:extLst>
          </p:cNvPr>
          <p:cNvGrpSpPr/>
          <p:nvPr/>
        </p:nvGrpSpPr>
        <p:grpSpPr>
          <a:xfrm flipH="1">
            <a:off x="7594394" y="255214"/>
            <a:ext cx="1084340" cy="816182"/>
            <a:chOff x="5972700" y="2330200"/>
            <a:chExt cx="411625" cy="387275"/>
          </a:xfrm>
        </p:grpSpPr>
        <p:sp>
          <p:nvSpPr>
            <p:cNvPr id="30" name="Google Shape;125;p18">
              <a:extLst>
                <a:ext uri="{FF2B5EF4-FFF2-40B4-BE49-F238E27FC236}">
                  <a16:creationId xmlns:a16="http://schemas.microsoft.com/office/drawing/2014/main" id="{884EF105-E8B8-134B-8F5B-534485688A58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Google Shape;126;p18">
              <a:extLst>
                <a:ext uri="{FF2B5EF4-FFF2-40B4-BE49-F238E27FC236}">
                  <a16:creationId xmlns:a16="http://schemas.microsoft.com/office/drawing/2014/main" id="{A5629E8A-35BF-364A-8AF7-AB007CAAABB6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501" name="Google Shape;501;p41"/>
          <p:cNvGraphicFramePr/>
          <p:nvPr/>
        </p:nvGraphicFramePr>
        <p:xfrm>
          <a:off x="786150" y="1107281"/>
          <a:ext cx="7434250" cy="31977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2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4286312" y="3719651"/>
            <a:ext cx="211273" cy="2125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811641" y="569177"/>
            <a:ext cx="210666" cy="19134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1770102" y="569172"/>
            <a:ext cx="202661" cy="2050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8512669" y="569100"/>
            <a:ext cx="192798" cy="20568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40" name="Google Shape;540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43" name="Google Shape;543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51" name="Google Shape;551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63" name="Google Shape;563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3433676" y="569177"/>
            <a:ext cx="222349" cy="2250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4" name="Google Shape;574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75" name="Google Shape;575;p44"/>
          <p:cNvGrpSpPr/>
          <p:nvPr/>
        </p:nvGrpSpPr>
        <p:grpSpPr>
          <a:xfrm>
            <a:off x="855292" y="1032043"/>
            <a:ext cx="3608219" cy="3243858"/>
            <a:chOff x="3778727" y="4460423"/>
            <a:chExt cx="720160" cy="647438"/>
          </a:xfrm>
        </p:grpSpPr>
        <p:sp>
          <p:nvSpPr>
            <p:cNvPr id="576" name="Google Shape;576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83" name="Google Shape;583;p44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4" name="Google Shape;584;p44"/>
          <p:cNvSpPr txBox="1"/>
          <p:nvPr/>
        </p:nvSpPr>
        <p:spPr>
          <a:xfrm>
            <a:off x="5502050" y="1397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5" name="Google Shape;585;p44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6" name="Google Shape;586;p44"/>
          <p:cNvSpPr txBox="1"/>
          <p:nvPr/>
        </p:nvSpPr>
        <p:spPr>
          <a:xfrm>
            <a:off x="5502050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8" name="Google Shape;588;p44"/>
          <p:cNvSpPr txBox="1"/>
          <p:nvPr/>
        </p:nvSpPr>
        <p:spPr>
          <a:xfrm>
            <a:off x="5502050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0" name="Google Shape;590;p44"/>
          <p:cNvSpPr txBox="1"/>
          <p:nvPr/>
        </p:nvSpPr>
        <p:spPr>
          <a:xfrm>
            <a:off x="5502050" y="2841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2" name="Google Shape;592;p44"/>
          <p:cNvSpPr txBox="1"/>
          <p:nvPr/>
        </p:nvSpPr>
        <p:spPr>
          <a:xfrm>
            <a:off x="5502050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4" name="Google Shape;594;p44"/>
          <p:cNvSpPr txBox="1"/>
          <p:nvPr/>
        </p:nvSpPr>
        <p:spPr>
          <a:xfrm>
            <a:off x="5502050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86032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3" name="Google Shape;60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284005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481977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7" name="Google Shape;607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8" name="Google Shape;608;p45"/>
          <p:cNvSpPr txBox="1"/>
          <p:nvPr/>
        </p:nvSpPr>
        <p:spPr>
          <a:xfrm>
            <a:off x="679950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14" name="Google Shape;614;p46"/>
          <p:cNvSpPr/>
          <p:nvPr/>
        </p:nvSpPr>
        <p:spPr>
          <a:xfrm>
            <a:off x="694854" y="507665"/>
            <a:ext cx="7754400" cy="397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46"/>
          <p:cNvGrpSpPr/>
          <p:nvPr/>
        </p:nvGrpSpPr>
        <p:grpSpPr>
          <a:xfrm>
            <a:off x="856402" y="507668"/>
            <a:ext cx="7431090" cy="3975493"/>
            <a:chOff x="638138" y="467100"/>
            <a:chExt cx="7867750" cy="4194000"/>
          </a:xfrm>
        </p:grpSpPr>
        <p:cxnSp>
          <p:nvCxnSpPr>
            <p:cNvPr id="616" name="Google Shape;61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2" name="Google Shape;662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663" name="Google Shape;663;p46"/>
          <p:cNvGrpSpPr/>
          <p:nvPr/>
        </p:nvGrpSpPr>
        <p:grpSpPr>
          <a:xfrm>
            <a:off x="694864" y="673298"/>
            <a:ext cx="7754287" cy="3644106"/>
            <a:chOff x="467088" y="642474"/>
            <a:chExt cx="4194000" cy="3858239"/>
          </a:xfrm>
        </p:grpSpPr>
        <p:cxnSp>
          <p:nvCxnSpPr>
            <p:cNvPr id="664" name="Google Shape;66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6" name="Google Shape;686;p46"/>
          <p:cNvCxnSpPr/>
          <p:nvPr/>
        </p:nvCxnSpPr>
        <p:spPr>
          <a:xfrm>
            <a:off x="4572001" y="507665"/>
            <a:ext cx="0" cy="397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87" name="Google Shape;687;p46"/>
          <p:cNvCxnSpPr/>
          <p:nvPr/>
        </p:nvCxnSpPr>
        <p:spPr>
          <a:xfrm>
            <a:off x="694854" y="2495400"/>
            <a:ext cx="775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88" name="Google Shape;688;p46"/>
          <p:cNvSpPr txBox="1"/>
          <p:nvPr/>
        </p:nvSpPr>
        <p:spPr>
          <a:xfrm rot="-5400000">
            <a:off x="9375" y="2417251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46"/>
          <p:cNvSpPr txBox="1"/>
          <p:nvPr/>
        </p:nvSpPr>
        <p:spPr>
          <a:xfrm rot="5400000">
            <a:off x="7919675" y="2417213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3964512" y="4483098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3964464" y="351525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6877378" y="846888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3210409" y="1289748"/>
            <a:ext cx="827400" cy="82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1559819" y="3345464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5568396" y="2850916"/>
            <a:ext cx="690000" cy="69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6419193" y="3276751"/>
            <a:ext cx="827400" cy="82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4757930" y="599779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1306074" y="961387"/>
            <a:ext cx="441300" cy="4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4" name="Google Shape;704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705" name="Google Shape;705;p47"/>
          <p:cNvGraphicFramePr/>
          <p:nvPr/>
        </p:nvGraphicFramePr>
        <p:xfrm>
          <a:off x="855300" y="1093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{6398DAF6-0271-4389-B3DC-BA433CC306D7}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2" name="Google Shape;162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3" name="Google Shape;162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4" name="Google Shape;162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5" name="Google Shape;162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6" name="Google Shape;162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43196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Microsoft Macintosh PowerPoint</Application>
  <PresentationFormat>Peragaan Layar (16:9)</PresentationFormat>
  <Paragraphs>384</Paragraphs>
  <Slides>40</Slides>
  <Notes>40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40</vt:i4>
      </vt:variant>
    </vt:vector>
  </HeadingPairs>
  <TitlesOfParts>
    <vt:vector size="46" baseType="lpstr">
      <vt:lpstr>Calibri</vt:lpstr>
      <vt:lpstr>Montserrat</vt:lpstr>
      <vt:lpstr>Roboto Slab</vt:lpstr>
      <vt:lpstr>Arial</vt:lpstr>
      <vt:lpstr>Source Sans Pro</vt:lpstr>
      <vt:lpstr>Cordelia template</vt:lpstr>
      <vt:lpstr>Present Perfect Tense</vt:lpstr>
      <vt:lpstr>The Definition of Present Perfect Tense</vt:lpstr>
      <vt:lpstr>FORM from Past Perfect Tense</vt:lpstr>
      <vt:lpstr>1. Transition headline</vt:lpstr>
      <vt:lpstr>Presentasi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Presentasi PowerPoint</vt:lpstr>
      <vt:lpstr>Use charts to explain your ideas</vt:lpstr>
      <vt:lpstr>Or diagrams to explain complex ideas</vt:lpstr>
      <vt:lpstr>And tables to compare data</vt:lpstr>
      <vt:lpstr>Maps</vt:lpstr>
      <vt:lpstr>89,526,124</vt:lpstr>
      <vt:lpstr>Presentation design</vt:lpstr>
      <vt:lpstr>89,526,124$</vt:lpstr>
      <vt:lpstr>Our process is easy</vt:lpstr>
      <vt:lpstr>Let’s review some concepts</vt:lpstr>
      <vt:lpstr>Presentasi PowerPoint</vt:lpstr>
      <vt:lpstr>Presentasi PowerPoint</vt:lpstr>
      <vt:lpstr>Presentasi PowerPoint</vt:lpstr>
      <vt:lpstr>Presentasi PowerPoint</vt:lpstr>
      <vt:lpstr>Thanks!</vt:lpstr>
      <vt:lpstr>Credits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Presentasi PowerPoint</vt:lpstr>
      <vt:lpstr>Diagrams and infographics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Perfect Tense</dc:title>
  <cp:lastModifiedBy>Microsoft Office User</cp:lastModifiedBy>
  <cp:revision>1</cp:revision>
  <dcterms:modified xsi:type="dcterms:W3CDTF">2021-10-26T07:04:09Z</dcterms:modified>
</cp:coreProperties>
</file>