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457A-88CD-428F-A823-946C900B5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7FC4D2-71A1-44A3-BEE9-D97A75754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2A8230-74A5-44C3-A737-C4459A1516C7}"/>
              </a:ext>
            </a:extLst>
          </p:cNvPr>
          <p:cNvSpPr>
            <a:spLocks noGrp="1"/>
          </p:cNvSpPr>
          <p:nvPr>
            <p:ph type="dt" sz="half" idx="10"/>
          </p:nvPr>
        </p:nvSpPr>
        <p:spPr/>
        <p:txBody>
          <a:bodyPr/>
          <a:lstStyle/>
          <a:p>
            <a:fld id="{73C3BD54-29B9-3D42-B178-776ED395AA85}" type="datetimeFigureOut">
              <a:rPr lang="en-US" smtClean="0"/>
              <a:pPr/>
              <a:t>4/6/2022</a:t>
            </a:fld>
            <a:endParaRPr lang="en-US" sz="1400"/>
          </a:p>
        </p:txBody>
      </p:sp>
      <p:sp>
        <p:nvSpPr>
          <p:cNvPr id="5" name="Footer Placeholder 4">
            <a:extLst>
              <a:ext uri="{FF2B5EF4-FFF2-40B4-BE49-F238E27FC236}">
                <a16:creationId xmlns:a16="http://schemas.microsoft.com/office/drawing/2014/main" id="{0C8B6648-7F99-448C-9C06-833A6E19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B166E-AB09-4C09-987D-A18F3C6F75A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56363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C54E-8C19-4695-8CEC-9043CA3D7A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58BB16-A1BB-4E91-8CFB-27C7EB3ED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04B474-8C86-47EB-AF10-33BC1B716640}"/>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5" name="Footer Placeholder 4">
            <a:extLst>
              <a:ext uri="{FF2B5EF4-FFF2-40B4-BE49-F238E27FC236}">
                <a16:creationId xmlns:a16="http://schemas.microsoft.com/office/drawing/2014/main" id="{9D754E79-31BD-48A2-AF8E-FCCF6E10B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78F9A-12BB-4AA3-89C4-DDD7EF3BB6E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365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AA507-9BA3-4A89-8B40-116B28D5D4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B296D6-37CD-4606-B08A-4EF7B9B590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BCE00F-2171-42DA-8937-8D80181D1E61}"/>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5" name="Footer Placeholder 4">
            <a:extLst>
              <a:ext uri="{FF2B5EF4-FFF2-40B4-BE49-F238E27FC236}">
                <a16:creationId xmlns:a16="http://schemas.microsoft.com/office/drawing/2014/main" id="{FC6D003B-271F-4108-8EE3-FC750EA19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65D54-059C-45EA-B732-CE6141E4985A}"/>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5517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7A54-41C2-441B-B2E8-016482C1E4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73156-A5F4-446F-BC6C-1DD325A537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6FE3A-C101-407D-8762-13FF049A87A5}"/>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5" name="Footer Placeholder 4">
            <a:extLst>
              <a:ext uri="{FF2B5EF4-FFF2-40B4-BE49-F238E27FC236}">
                <a16:creationId xmlns:a16="http://schemas.microsoft.com/office/drawing/2014/main" id="{47E04831-6086-4CA2-87A3-F6922C007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84C49-F158-4B8D-A17E-031B41C1C99C}"/>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27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6DA0-4416-4DD7-8A06-C121C45BD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05DE18-B64A-4D68-9D5C-7DF5F273B9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B2140-6DC6-495E-BFD1-BE40F3719A5B}"/>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5" name="Footer Placeholder 4">
            <a:extLst>
              <a:ext uri="{FF2B5EF4-FFF2-40B4-BE49-F238E27FC236}">
                <a16:creationId xmlns:a16="http://schemas.microsoft.com/office/drawing/2014/main" id="{9EE2E2E1-AEEB-426C-A52A-676FED4AF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3D3-0D14-4E91-A332-8778BBBC55A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593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3719-E7F4-415A-B9D1-A37B31DEC3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6B2017-41B4-4EB3-880C-AB1F3499A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9F3D45-9DBE-41B1-A148-15BF44CFB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076635-93A7-4348-922C-DF5FA45DF9A0}"/>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6" name="Footer Placeholder 5">
            <a:extLst>
              <a:ext uri="{FF2B5EF4-FFF2-40B4-BE49-F238E27FC236}">
                <a16:creationId xmlns:a16="http://schemas.microsoft.com/office/drawing/2014/main" id="{A1E78FBC-C028-4175-AF63-D07DA28ED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32E30-6CFA-4FE9-B316-137D6E009FD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1407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8D03-7D60-46F3-997C-EAF842DC35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925AE-249E-4E8B-813B-E258665A7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1CFB0D-BF11-433C-87EB-B43FDA29B9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B4879F-3EDA-4B18-B7BF-8D963D3D1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CBC190-3821-41DC-A682-B6131381E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259E9E-1643-4788-B061-DE3BC92D54FD}"/>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8" name="Footer Placeholder 7">
            <a:extLst>
              <a:ext uri="{FF2B5EF4-FFF2-40B4-BE49-F238E27FC236}">
                <a16:creationId xmlns:a16="http://schemas.microsoft.com/office/drawing/2014/main" id="{AD5413FB-95C7-4B48-9BD7-CF67F80EA5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2E2F92-ECF5-41A5-9655-1200D396A5F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3881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A005-9244-4F6A-B8A9-9F32108F62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5092E9-8BBE-4981-B535-EA9C60BAB608}"/>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4" name="Footer Placeholder 3">
            <a:extLst>
              <a:ext uri="{FF2B5EF4-FFF2-40B4-BE49-F238E27FC236}">
                <a16:creationId xmlns:a16="http://schemas.microsoft.com/office/drawing/2014/main" id="{1046CEC1-BD0F-47EB-8770-307CDF0D1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E44E74-C20D-4DD2-9AAD-BA2DA618972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399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6BDAE-B314-4C1B-928C-94659F37A688}"/>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3" name="Footer Placeholder 2">
            <a:extLst>
              <a:ext uri="{FF2B5EF4-FFF2-40B4-BE49-F238E27FC236}">
                <a16:creationId xmlns:a16="http://schemas.microsoft.com/office/drawing/2014/main" id="{80283C6D-AF71-4838-B43C-5C46AC9099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29FE3B-4EE2-4DCA-9ABE-20A1DD46A73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3472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5794-DF6E-4E15-8813-388C1DBD2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143C49-CFBD-41C1-8E32-EE3E5D3BE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63172F-6FB6-45D3-9349-15738B686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2F7EB-C731-444A-8EE3-4CCD5B31867F}"/>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6" name="Footer Placeholder 5">
            <a:extLst>
              <a:ext uri="{FF2B5EF4-FFF2-40B4-BE49-F238E27FC236}">
                <a16:creationId xmlns:a16="http://schemas.microsoft.com/office/drawing/2014/main" id="{FC2F2A46-1A4E-4398-B17B-AAFA13EFD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3E475-793D-4FB5-AFDC-1671A3497317}"/>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970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EFF3-0EB7-4919-84FA-2C6D5072B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D03657-5E07-4365-942E-7DFAE4C90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6F577E-0660-46F3-9FEE-7B21E33CC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3C21B-AF57-4295-8380-D1E70A1CB9CB}"/>
              </a:ext>
            </a:extLst>
          </p:cNvPr>
          <p:cNvSpPr>
            <a:spLocks noGrp="1"/>
          </p:cNvSpPr>
          <p:nvPr>
            <p:ph type="dt" sz="half" idx="10"/>
          </p:nvPr>
        </p:nvSpPr>
        <p:spPr/>
        <p:txBody>
          <a:bodyPr/>
          <a:lstStyle/>
          <a:p>
            <a:fld id="{73C3BD54-29B9-3D42-B178-776ED395AA85}" type="datetimeFigureOut">
              <a:rPr lang="en-US" smtClean="0"/>
              <a:t>4/6/2022</a:t>
            </a:fld>
            <a:endParaRPr lang="en-US"/>
          </a:p>
        </p:txBody>
      </p:sp>
      <p:sp>
        <p:nvSpPr>
          <p:cNvPr id="6" name="Footer Placeholder 5">
            <a:extLst>
              <a:ext uri="{FF2B5EF4-FFF2-40B4-BE49-F238E27FC236}">
                <a16:creationId xmlns:a16="http://schemas.microsoft.com/office/drawing/2014/main" id="{69711935-ECC3-4EC7-BE98-BC4D1CAE2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ECF43-22AE-4948-BA41-83660C2F5359}"/>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3418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894E3-C917-411E-9049-D1900358C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02909-9504-4E78-AE5F-A317E068A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52011-C66D-4FC3-97BC-400094FE9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4/6/2022</a:t>
            </a:fld>
            <a:endParaRPr lang="en-US" dirty="0"/>
          </a:p>
        </p:txBody>
      </p:sp>
      <p:sp>
        <p:nvSpPr>
          <p:cNvPr id="5" name="Footer Placeholder 4">
            <a:extLst>
              <a:ext uri="{FF2B5EF4-FFF2-40B4-BE49-F238E27FC236}">
                <a16:creationId xmlns:a16="http://schemas.microsoft.com/office/drawing/2014/main" id="{C9CBB00A-333F-48A4-AC86-69922FAD2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3CA2D8-BD77-456D-8946-F7D0C000C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74440398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6614-DF45-46C7-A14E-76E60ACE8087}"/>
              </a:ext>
            </a:extLst>
          </p:cNvPr>
          <p:cNvSpPr>
            <a:spLocks noGrp="1"/>
          </p:cNvSpPr>
          <p:nvPr>
            <p:ph type="ctrTitle"/>
          </p:nvPr>
        </p:nvSpPr>
        <p:spPr>
          <a:xfrm>
            <a:off x="7464614" y="1783959"/>
            <a:ext cx="4087306" cy="2889114"/>
          </a:xfrm>
        </p:spPr>
        <p:txBody>
          <a:bodyPr vert="horz" lIns="91440" tIns="45720" rIns="91440" bIns="45720" rtlCol="0" anchor="b">
            <a:normAutofit/>
          </a:bodyPr>
          <a:lstStyle/>
          <a:p>
            <a:pPr algn="l"/>
            <a:r>
              <a:rPr lang="en-US" sz="4200" dirty="0"/>
              <a:t>Diabetes Prediction System Using Machine Learning</a:t>
            </a:r>
          </a:p>
        </p:txBody>
      </p:sp>
      <p:sp>
        <p:nvSpPr>
          <p:cNvPr id="3" name="Subtitle 2">
            <a:extLst>
              <a:ext uri="{FF2B5EF4-FFF2-40B4-BE49-F238E27FC236}">
                <a16:creationId xmlns:a16="http://schemas.microsoft.com/office/drawing/2014/main" id="{8A232315-185C-4343-83DC-57B1EB50712D}"/>
              </a:ext>
            </a:extLst>
          </p:cNvPr>
          <p:cNvSpPr>
            <a:spLocks noGrp="1"/>
          </p:cNvSpPr>
          <p:nvPr>
            <p:ph type="subTitle" idx="1"/>
          </p:nvPr>
        </p:nvSpPr>
        <p:spPr>
          <a:xfrm>
            <a:off x="7366289" y="4927874"/>
            <a:ext cx="4087306" cy="1421307"/>
          </a:xfrm>
        </p:spPr>
        <p:txBody>
          <a:bodyPr vert="horz" lIns="91440" tIns="45720" rIns="91440" bIns="45720" rtlCol="0" anchor="t">
            <a:normAutofit lnSpcReduction="10000"/>
          </a:bodyPr>
          <a:lstStyle/>
          <a:p>
            <a:r>
              <a:rPr lang="en-US" sz="1800" dirty="0"/>
              <a:t>TEAM MEMBERS</a:t>
            </a:r>
          </a:p>
          <a:p>
            <a:pPr algn="l"/>
            <a:r>
              <a:rPr lang="en-US" sz="1800" dirty="0"/>
              <a:t>Farhan Shaik</a:t>
            </a:r>
          </a:p>
          <a:p>
            <a:pPr algn="l"/>
            <a:r>
              <a:rPr lang="en-US" sz="1800" dirty="0" err="1"/>
              <a:t>Sohailuddin</a:t>
            </a:r>
            <a:r>
              <a:rPr lang="en-US" sz="1800" dirty="0"/>
              <a:t> Mohammed</a:t>
            </a:r>
          </a:p>
          <a:p>
            <a:pPr algn="l"/>
            <a:r>
              <a:rPr lang="en-US" sz="1800" dirty="0" err="1"/>
              <a:t>Sivaleela</a:t>
            </a:r>
            <a:r>
              <a:rPr lang="en-US" sz="1800" dirty="0"/>
              <a:t> </a:t>
            </a:r>
            <a:r>
              <a:rPr lang="en-US" sz="1800" dirty="0" err="1"/>
              <a:t>Yarmala</a:t>
            </a:r>
            <a:endParaRPr lang="en-US" sz="1800" dirty="0"/>
          </a:p>
          <a:p>
            <a:pPr algn="l">
              <a:buFont typeface="Wingdings 3" charset="2"/>
              <a:buChar char=""/>
            </a:pPr>
            <a:endParaRPr lang="en-US" sz="1100" dirty="0"/>
          </a:p>
        </p:txBody>
      </p:sp>
      <p:pic>
        <p:nvPicPr>
          <p:cNvPr id="40" name="Picture 3">
            <a:extLst>
              <a:ext uri="{FF2B5EF4-FFF2-40B4-BE49-F238E27FC236}">
                <a16:creationId xmlns:a16="http://schemas.microsoft.com/office/drawing/2014/main" id="{B76A9800-EF25-4D8C-BE9B-59B9D68A72F1}"/>
              </a:ext>
            </a:extLst>
          </p:cNvPr>
          <p:cNvPicPr>
            <a:picLocks noChangeAspect="1"/>
          </p:cNvPicPr>
          <p:nvPr/>
        </p:nvPicPr>
        <p:blipFill rotWithShape="1">
          <a:blip r:embed="rId2"/>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882244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1C482-4766-46A2-B0D5-2BCAAFDB7B5D}"/>
              </a:ext>
            </a:extLst>
          </p:cNvPr>
          <p:cNvSpPr>
            <a:spLocks noGrp="1"/>
          </p:cNvSpPr>
          <p:nvPr>
            <p:ph type="title"/>
          </p:nvPr>
        </p:nvSpPr>
        <p:spPr>
          <a:xfrm>
            <a:off x="630936" y="640080"/>
            <a:ext cx="4818888" cy="1481328"/>
          </a:xfrm>
        </p:spPr>
        <p:txBody>
          <a:bodyPr anchor="b">
            <a:normAutofit/>
          </a:bodyPr>
          <a:lstStyle/>
          <a:p>
            <a:r>
              <a:rPr lang="en-US" sz="5400" b="1"/>
              <a:t>PROBLEM</a:t>
            </a:r>
            <a:endParaRPr lang="en-IN" sz="5400" b="1"/>
          </a:p>
        </p:txBody>
      </p:sp>
      <p:sp>
        <p:nvSpPr>
          <p:cNvPr id="2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050A03-DF41-4879-83BC-0948124E4A8E}"/>
              </a:ext>
            </a:extLst>
          </p:cNvPr>
          <p:cNvSpPr>
            <a:spLocks noGrp="1"/>
          </p:cNvSpPr>
          <p:nvPr>
            <p:ph idx="1"/>
          </p:nvPr>
        </p:nvSpPr>
        <p:spPr>
          <a:xfrm>
            <a:off x="630936" y="2660904"/>
            <a:ext cx="4818888" cy="3547872"/>
          </a:xfrm>
        </p:spPr>
        <p:txBody>
          <a:bodyPr anchor="t">
            <a:normAutofit/>
          </a:bodyPr>
          <a:lstStyle/>
          <a:p>
            <a:pPr marL="285750" indent="-285750">
              <a:buFont typeface="System Font Regular"/>
              <a:buChar char="•"/>
            </a:pPr>
            <a:r>
              <a:rPr lang="en-US" sz="1400">
                <a:ea typeface="Calibri" panose="020F0502020204030204"/>
                <a:cs typeface="Calibri" panose="020F0502020204030204"/>
              </a:rPr>
              <a:t>Diabetes  is one of the deadliest disease in the world which is rapidly increasing.                                                       </a:t>
            </a:r>
          </a:p>
          <a:p>
            <a:pPr marL="285750" indent="-285750">
              <a:buFont typeface="System Font Regular"/>
              <a:buChar char="•"/>
            </a:pPr>
            <a:r>
              <a:rPr lang="en-US" sz="1400">
                <a:ea typeface="Calibri" panose="020F0502020204030204"/>
                <a:cs typeface="Calibri" panose="020F0502020204030204"/>
              </a:rPr>
              <a:t>Cause of diabetes vary depending on the genetic makeup family, history, ethnicity, health etc.,</a:t>
            </a:r>
          </a:p>
          <a:p>
            <a:pPr marL="342900" indent="-342900">
              <a:buChar char="•"/>
            </a:pPr>
            <a:r>
              <a:rPr lang="en-US" sz="1400">
                <a:ea typeface="Calibri" panose="020F0502020204030204"/>
                <a:cs typeface="Calibri" panose="020F0502020204030204"/>
              </a:rPr>
              <a:t>It is an illness caused because of high glucose ;level in a human body.</a:t>
            </a:r>
          </a:p>
          <a:p>
            <a:pPr marL="342900" indent="-342900">
              <a:buChar char="•"/>
            </a:pPr>
            <a:r>
              <a:rPr lang="en-US" sz="1400">
                <a:ea typeface="Calibri" panose="020F0502020204030204"/>
                <a:cs typeface="Calibri" panose="020F0502020204030204"/>
              </a:rPr>
              <a:t>Diabetes should not be ignored if it is untreated then diabetes may cause some major issues in person like heart related problems, kidney problem, blood pressure, eye damage, it can also affect other organs of human body.</a:t>
            </a:r>
          </a:p>
          <a:p>
            <a:pPr marL="342900" indent="-342900">
              <a:buChar char="•"/>
            </a:pPr>
            <a:r>
              <a:rPr lang="en-US" sz="1400">
                <a:ea typeface="Calibri" panose="020F0502020204030204"/>
                <a:cs typeface="Calibri" panose="020F0502020204030204"/>
              </a:rPr>
              <a:t>Good thing is diabetes can be controlled if it is predicted earlier.</a:t>
            </a:r>
          </a:p>
          <a:p>
            <a:pPr marL="342900" indent="-342900">
              <a:buChar char="•"/>
            </a:pPr>
            <a:r>
              <a:rPr lang="en-US" sz="1400">
                <a:ea typeface="Calibri" panose="020F0502020204030204"/>
                <a:cs typeface="Calibri" panose="020F0502020204030204"/>
              </a:rPr>
              <a:t>To achieve this goal our project will do early prediction of diabetes in a human body or a patient.                   </a:t>
            </a:r>
            <a:endParaRPr lang="en-IN" sz="1400" dirty="0"/>
          </a:p>
        </p:txBody>
      </p:sp>
      <p:pic>
        <p:nvPicPr>
          <p:cNvPr id="5" name="Picture 4" descr="Chart, bar chart&#10;&#10;Description automatically generated">
            <a:extLst>
              <a:ext uri="{FF2B5EF4-FFF2-40B4-BE49-F238E27FC236}">
                <a16:creationId xmlns:a16="http://schemas.microsoft.com/office/drawing/2014/main" id="{B02093E3-9D43-4774-8AD4-0F1565DDB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7" y="1156705"/>
            <a:ext cx="5909467" cy="4919630"/>
          </a:xfrm>
          <a:prstGeom prst="rect">
            <a:avLst/>
          </a:prstGeom>
        </p:spPr>
      </p:pic>
    </p:spTree>
    <p:extLst>
      <p:ext uri="{BB962C8B-B14F-4D97-AF65-F5344CB8AC3E}">
        <p14:creationId xmlns:p14="http://schemas.microsoft.com/office/powerpoint/2010/main" val="10328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CB09F-53C0-415A-8620-EF87AB4DB4EF}"/>
              </a:ext>
            </a:extLst>
          </p:cNvPr>
          <p:cNvSpPr>
            <a:spLocks noGrp="1"/>
          </p:cNvSpPr>
          <p:nvPr>
            <p:ph type="title"/>
          </p:nvPr>
        </p:nvSpPr>
        <p:spPr>
          <a:xfrm>
            <a:off x="686834" y="1153572"/>
            <a:ext cx="3200400" cy="4461163"/>
          </a:xfrm>
        </p:spPr>
        <p:txBody>
          <a:bodyPr>
            <a:normAutofit/>
          </a:bodyPr>
          <a:lstStyle/>
          <a:p>
            <a:r>
              <a:rPr lang="en-US" sz="3700" b="1" dirty="0">
                <a:solidFill>
                  <a:srgbClr val="FFFFFF"/>
                </a:solidFill>
                <a:latin typeface="Arial Black" panose="020B0A04020102020204" pitchFamily="34" charset="0"/>
              </a:rPr>
              <a:t>  SOLUTION</a:t>
            </a:r>
            <a:endParaRPr lang="en-IN" sz="3700" b="1" dirty="0">
              <a:solidFill>
                <a:srgbClr val="FFFFFF"/>
              </a:solidFill>
              <a:latin typeface="Arial Black" panose="020B0A04020102020204" pitchFamily="34" charset="0"/>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385166-E489-4521-913C-1E4320ED22D9}"/>
              </a:ext>
            </a:extLst>
          </p:cNvPr>
          <p:cNvSpPr>
            <a:spLocks noGrp="1"/>
          </p:cNvSpPr>
          <p:nvPr>
            <p:ph idx="1"/>
          </p:nvPr>
        </p:nvSpPr>
        <p:spPr>
          <a:xfrm>
            <a:off x="4447308" y="591344"/>
            <a:ext cx="6906491" cy="5585619"/>
          </a:xfrm>
        </p:spPr>
        <p:txBody>
          <a:bodyPr anchor="ctr">
            <a:normAutofit/>
          </a:bodyPr>
          <a:lstStyle/>
          <a:p>
            <a:r>
              <a:rPr lang="en-US" sz="2000">
                <a:ea typeface="Calibri" panose="020F0502020204030204"/>
                <a:cs typeface="Calibri" panose="020F0502020204030204"/>
              </a:rPr>
              <a:t>The aim of our project is to design and implement diabetes prediction using machine learning methods and performance analysis of those methods.</a:t>
            </a:r>
          </a:p>
          <a:p>
            <a:r>
              <a:rPr lang="en-US" sz="2000">
                <a:ea typeface="Calibri" panose="020F0502020204030204"/>
                <a:cs typeface="Calibri" panose="020F0502020204030204"/>
              </a:rPr>
              <a:t>The techniques we are using are support vector machine-nearest </a:t>
            </a:r>
            <a:r>
              <a:rPr lang="en-US" sz="2000" err="1">
                <a:ea typeface="Calibri" panose="020F0502020204030204"/>
                <a:cs typeface="Calibri" panose="020F0502020204030204"/>
              </a:rPr>
              <a:t>Neighbour</a:t>
            </a:r>
            <a:r>
              <a:rPr lang="en-US" sz="2000">
                <a:ea typeface="Calibri" panose="020F0502020204030204"/>
                <a:cs typeface="Calibri" panose="020F0502020204030204"/>
              </a:rPr>
              <a:t>, decision Tree, logistic regression ,random forest.</a:t>
            </a:r>
          </a:p>
          <a:p>
            <a:r>
              <a:rPr lang="en-US" sz="2000">
                <a:ea typeface="Calibri" panose="020F0502020204030204"/>
                <a:cs typeface="Calibri" panose="020F0502020204030204"/>
              </a:rPr>
              <a:t>Applying machine learning techniques to analyze the performance of these methods will  help to find accuracy of the model.</a:t>
            </a:r>
          </a:p>
          <a:p>
            <a:r>
              <a:rPr lang="en-US" sz="2000">
                <a:ea typeface="Calibri" panose="020F0502020204030204"/>
                <a:cs typeface="Calibri" panose="020F0502020204030204"/>
              </a:rPr>
              <a:t>It will help to figure out the responsible/important feature which play a major role in prediction.</a:t>
            </a:r>
          </a:p>
          <a:p>
            <a:r>
              <a:rPr lang="en-US" sz="2000">
                <a:ea typeface="Calibri" panose="020F0502020204030204"/>
                <a:cs typeface="Calibri" panose="020F0502020204030204"/>
              </a:rPr>
              <a:t>Our result shows that random forest achieved higher accuracy compared to other machine learning techniques.</a:t>
            </a:r>
          </a:p>
          <a:p>
            <a:r>
              <a:rPr lang="en-US" sz="2000">
                <a:ea typeface="Calibri" panose="020F0502020204030204"/>
                <a:cs typeface="Calibri" panose="020F0502020204030204"/>
              </a:rPr>
              <a:t>Diabetes can be controlled if it is predicted earlier. Machine learning techniques will provide better result for prediction by constructing models from datasets collected from patients.</a:t>
            </a:r>
          </a:p>
          <a:p>
            <a:endParaRPr lang="en-IN" sz="2000"/>
          </a:p>
        </p:txBody>
      </p:sp>
    </p:spTree>
    <p:extLst>
      <p:ext uri="{BB962C8B-B14F-4D97-AF65-F5344CB8AC3E}">
        <p14:creationId xmlns:p14="http://schemas.microsoft.com/office/powerpoint/2010/main" val="329031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422C-F35F-4F03-B4E8-083A4611CA80}"/>
              </a:ext>
            </a:extLst>
          </p:cNvPr>
          <p:cNvSpPr>
            <a:spLocks noGrp="1"/>
          </p:cNvSpPr>
          <p:nvPr>
            <p:ph type="title"/>
          </p:nvPr>
        </p:nvSpPr>
        <p:spPr>
          <a:xfrm>
            <a:off x="0" y="1"/>
            <a:ext cx="2821858" cy="1347018"/>
          </a:xfrm>
        </p:spPr>
        <p:txBody>
          <a:bodyPr>
            <a:normAutofit fontScale="90000"/>
          </a:bodyPr>
          <a:lstStyle/>
          <a:p>
            <a:r>
              <a:rPr lang="en-US" sz="3100" b="1"/>
              <a:t> </a:t>
            </a:r>
            <a:br>
              <a:rPr lang="en-US" sz="3100" b="1"/>
            </a:br>
            <a:r>
              <a:rPr lang="en-US" sz="3100" b="1"/>
              <a:t>                TOOLS </a:t>
            </a:r>
            <a:br>
              <a:rPr lang="en-US" sz="3100" b="1"/>
            </a:br>
            <a:endParaRPr lang="en-IN" sz="3100" b="1" dirty="0"/>
          </a:p>
        </p:txBody>
      </p:sp>
      <p:sp>
        <p:nvSpPr>
          <p:cNvPr id="3" name="Content Placeholder 2">
            <a:extLst>
              <a:ext uri="{FF2B5EF4-FFF2-40B4-BE49-F238E27FC236}">
                <a16:creationId xmlns:a16="http://schemas.microsoft.com/office/drawing/2014/main" id="{0457A537-F1C7-4E27-9F03-BAF938B10115}"/>
              </a:ext>
            </a:extLst>
          </p:cNvPr>
          <p:cNvSpPr>
            <a:spLocks noGrp="1"/>
          </p:cNvSpPr>
          <p:nvPr>
            <p:ph idx="1"/>
          </p:nvPr>
        </p:nvSpPr>
        <p:spPr>
          <a:xfrm>
            <a:off x="196645" y="1061884"/>
            <a:ext cx="5483442" cy="5270090"/>
          </a:xfrm>
        </p:spPr>
        <p:txBody>
          <a:bodyPr anchor="t">
            <a:normAutofit fontScale="92500" lnSpcReduction="20000"/>
          </a:bodyPr>
          <a:lstStyle/>
          <a:p>
            <a:r>
              <a:rPr lang="en-US" sz="1800" dirty="0"/>
              <a:t>Python</a:t>
            </a:r>
          </a:p>
          <a:p>
            <a:r>
              <a:rPr lang="en-US" sz="1800" dirty="0" err="1"/>
              <a:t>Numpy</a:t>
            </a:r>
            <a:r>
              <a:rPr lang="en-US" sz="1800" dirty="0"/>
              <a:t> </a:t>
            </a:r>
          </a:p>
          <a:p>
            <a:r>
              <a:rPr lang="en-US" sz="1800" dirty="0"/>
              <a:t>Pandas</a:t>
            </a:r>
          </a:p>
          <a:p>
            <a:r>
              <a:rPr lang="en-US" sz="1800" dirty="0" err="1"/>
              <a:t>Sklearn</a:t>
            </a:r>
            <a:endParaRPr lang="en-US" sz="1800" dirty="0"/>
          </a:p>
          <a:p>
            <a:r>
              <a:rPr lang="en-US" sz="1800" dirty="0"/>
              <a:t>Flask</a:t>
            </a:r>
          </a:p>
          <a:p>
            <a:r>
              <a:rPr lang="en-US" sz="1800" dirty="0" err="1"/>
              <a:t>Pycharm</a:t>
            </a:r>
            <a:endParaRPr lang="en-US" sz="1800" dirty="0"/>
          </a:p>
          <a:p>
            <a:r>
              <a:rPr lang="en-US" sz="1800" dirty="0"/>
              <a:t>Google Collab</a:t>
            </a:r>
          </a:p>
          <a:p>
            <a:endParaRPr lang="en-US" sz="1800" dirty="0"/>
          </a:p>
          <a:p>
            <a:pPr marL="0" indent="0" algn="ctr">
              <a:buNone/>
            </a:pPr>
            <a:r>
              <a:rPr lang="en-US" dirty="0"/>
              <a:t>CRISP-DM METHODOLOGY</a:t>
            </a:r>
          </a:p>
          <a:p>
            <a:r>
              <a:rPr lang="en-US" sz="1800" dirty="0"/>
              <a:t>Business Understanding</a:t>
            </a:r>
            <a:endParaRPr lang="en-US" sz="1900" dirty="0"/>
          </a:p>
          <a:p>
            <a:r>
              <a:rPr lang="en-US" sz="1800" dirty="0"/>
              <a:t>Data Collection</a:t>
            </a:r>
          </a:p>
          <a:p>
            <a:r>
              <a:rPr lang="en-US" sz="1800" dirty="0"/>
              <a:t>Data Cleaning</a:t>
            </a:r>
          </a:p>
          <a:p>
            <a:r>
              <a:rPr lang="en-US" sz="1800" dirty="0"/>
              <a:t>Exploratory Data Analysis</a:t>
            </a:r>
          </a:p>
          <a:p>
            <a:r>
              <a:rPr lang="en-US" sz="1800" dirty="0"/>
              <a:t>Model Building</a:t>
            </a:r>
          </a:p>
          <a:p>
            <a:r>
              <a:rPr lang="en-US" sz="1800" dirty="0"/>
              <a:t>Model Evaluation</a:t>
            </a:r>
          </a:p>
          <a:p>
            <a:r>
              <a:rPr lang="en-US" sz="1800" dirty="0"/>
              <a:t>Deployment</a:t>
            </a:r>
          </a:p>
          <a:p>
            <a:pPr marL="0" indent="0" algn="ctr">
              <a:buNone/>
            </a:pPr>
            <a:endParaRPr lang="en-US" sz="1800" dirty="0"/>
          </a:p>
          <a:p>
            <a:pPr marL="0" indent="0">
              <a:buNone/>
            </a:pPr>
            <a:endParaRPr lang="en-US" sz="1800" dirty="0"/>
          </a:p>
          <a:p>
            <a:pPr marL="0" indent="0">
              <a:buNone/>
            </a:pPr>
            <a:endParaRPr lang="en-IN" sz="1800" dirty="0"/>
          </a:p>
        </p:txBody>
      </p:sp>
      <p:pic>
        <p:nvPicPr>
          <p:cNvPr id="5" name="Picture 4" descr="A picture containing text, businesscard&#10;&#10;Description automatically generated">
            <a:extLst>
              <a:ext uri="{FF2B5EF4-FFF2-40B4-BE49-F238E27FC236}">
                <a16:creationId xmlns:a16="http://schemas.microsoft.com/office/drawing/2014/main" id="{CD4CF8AE-795C-4AE9-8A35-CAB56E1DC27A}"/>
              </a:ext>
            </a:extLst>
          </p:cNvPr>
          <p:cNvPicPr>
            <a:picLocks noChangeAspect="1"/>
          </p:cNvPicPr>
          <p:nvPr/>
        </p:nvPicPr>
        <p:blipFill rotWithShape="1">
          <a:blip r:embed="rId2">
            <a:extLst>
              <a:ext uri="{28A0092B-C50C-407E-A947-70E740481C1C}">
                <a14:useLocalDpi xmlns:a14="http://schemas.microsoft.com/office/drawing/2010/main" val="0"/>
              </a:ext>
            </a:extLst>
          </a:blip>
          <a:srcRect r="-2" b="-2"/>
          <a:stretch/>
        </p:blipFill>
        <p:spPr>
          <a:xfrm>
            <a:off x="568008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pic>
        <p:nvPicPr>
          <p:cNvPr id="11" name="Picture 10" descr="Logo&#10;&#10;Description automatically generated">
            <a:extLst>
              <a:ext uri="{FF2B5EF4-FFF2-40B4-BE49-F238E27FC236}">
                <a16:creationId xmlns:a16="http://schemas.microsoft.com/office/drawing/2014/main" id="{15D4D396-0A97-4701-833C-E64C2EE23DA4}"/>
              </a:ext>
            </a:extLst>
          </p:cNvPr>
          <p:cNvPicPr>
            <a:picLocks noChangeAspect="1"/>
          </p:cNvPicPr>
          <p:nvPr/>
        </p:nvPicPr>
        <p:blipFill rotWithShape="1">
          <a:blip r:embed="rId3">
            <a:extLst>
              <a:ext uri="{28A0092B-C50C-407E-A947-70E740481C1C}">
                <a14:useLocalDpi xmlns:a14="http://schemas.microsoft.com/office/drawing/2010/main" val="0"/>
              </a:ext>
            </a:extLst>
          </a:blip>
          <a:srcRect t="25000"/>
          <a:stretch/>
        </p:blipFill>
        <p:spPr>
          <a:xfrm>
            <a:off x="5838252" y="2722161"/>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7" name="Picture 6" descr="Icon&#10;&#10;Description automatically generated">
            <a:extLst>
              <a:ext uri="{FF2B5EF4-FFF2-40B4-BE49-F238E27FC236}">
                <a16:creationId xmlns:a16="http://schemas.microsoft.com/office/drawing/2014/main" id="{0E30D65D-B6FC-4D43-8A17-7ED0A2F9B034}"/>
              </a:ext>
            </a:extLst>
          </p:cNvPr>
          <p:cNvPicPr>
            <a:picLocks noChangeAspect="1"/>
          </p:cNvPicPr>
          <p:nvPr/>
        </p:nvPicPr>
        <p:blipFill rotWithShape="1">
          <a:blip r:embed="rId4">
            <a:extLst>
              <a:ext uri="{28A0092B-C50C-407E-A947-70E740481C1C}">
                <a14:useLocalDpi xmlns:a14="http://schemas.microsoft.com/office/drawing/2010/main" val="0"/>
              </a:ext>
            </a:extLst>
          </a:blip>
          <a:srcRect t="11085" r="-4" b="5056"/>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pic>
        <p:nvPicPr>
          <p:cNvPr id="9" name="Picture 8" descr="Logo&#10;&#10;Description automatically generated">
            <a:extLst>
              <a:ext uri="{FF2B5EF4-FFF2-40B4-BE49-F238E27FC236}">
                <a16:creationId xmlns:a16="http://schemas.microsoft.com/office/drawing/2014/main" id="{5B849019-2EFC-4F8C-B8F4-058F5BD991AF}"/>
              </a:ext>
            </a:extLst>
          </p:cNvPr>
          <p:cNvPicPr>
            <a:picLocks noChangeAspect="1"/>
          </p:cNvPicPr>
          <p:nvPr/>
        </p:nvPicPr>
        <p:blipFill rotWithShape="1">
          <a:blip r:embed="rId5">
            <a:extLst>
              <a:ext uri="{28A0092B-C50C-407E-A947-70E740481C1C}">
                <a14:useLocalDpi xmlns:a14="http://schemas.microsoft.com/office/drawing/2010/main" val="0"/>
              </a:ext>
            </a:extLst>
          </a:blip>
          <a:srcRect l="29248" r="8082" b="-1"/>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14067995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665B9-949E-4A44-8484-3CF4BD2F2BC4}"/>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rgbClr val="FFFFFF"/>
                </a:solidFill>
              </a:rPr>
              <a:t>Diabetes Predictor Web app</a:t>
            </a:r>
          </a:p>
        </p:txBody>
      </p:sp>
      <p:pic>
        <p:nvPicPr>
          <p:cNvPr id="5" name="Content Placeholder 4" descr="Graphical user interface&#10;&#10;Description automatically generated">
            <a:extLst>
              <a:ext uri="{FF2B5EF4-FFF2-40B4-BE49-F238E27FC236}">
                <a16:creationId xmlns:a16="http://schemas.microsoft.com/office/drawing/2014/main" id="{CA9867F3-750C-44C0-868F-6426C1E021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2" r="2146" b="-3"/>
          <a:stretch/>
        </p:blipFill>
        <p:spPr>
          <a:xfrm>
            <a:off x="841248" y="2516777"/>
            <a:ext cx="6236208" cy="3660185"/>
          </a:xfrm>
          <a:prstGeom prst="rect">
            <a:avLst/>
          </a:prstGeom>
        </p:spPr>
      </p:pic>
      <p:sp>
        <p:nvSpPr>
          <p:cNvPr id="6" name="TextBox 5">
            <a:extLst>
              <a:ext uri="{FF2B5EF4-FFF2-40B4-BE49-F238E27FC236}">
                <a16:creationId xmlns:a16="http://schemas.microsoft.com/office/drawing/2014/main" id="{93FE56DB-50A4-47F6-B9BE-CC26AD53F040}"/>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This is the front end of our project, where you can fill the attributes to predict the diabetes</a:t>
            </a:r>
            <a:endParaRPr lang="en-US" sz="2200"/>
          </a:p>
        </p:txBody>
      </p:sp>
    </p:spTree>
    <p:extLst>
      <p:ext uri="{BB962C8B-B14F-4D97-AF65-F5344CB8AC3E}">
        <p14:creationId xmlns:p14="http://schemas.microsoft.com/office/powerpoint/2010/main" val="384553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3EE3-AFC8-4D28-BE1D-93A1A65F199A}"/>
              </a:ext>
            </a:extLst>
          </p:cNvPr>
          <p:cNvSpPr>
            <a:spLocks noGrp="1"/>
          </p:cNvSpPr>
          <p:nvPr>
            <p:ph type="title"/>
          </p:nvPr>
        </p:nvSpPr>
        <p:spPr/>
        <p:txBody>
          <a:bodyPr/>
          <a:lstStyle/>
          <a:p>
            <a:pPr algn="ctr"/>
            <a:r>
              <a:rPr lang="en-US" dirty="0"/>
              <a:t>Evaluation </a:t>
            </a:r>
            <a:r>
              <a:rPr lang="en-US" dirty="0" err="1"/>
              <a:t>Methodolgy</a:t>
            </a:r>
            <a:endParaRPr lang="en-IN" dirty="0"/>
          </a:p>
        </p:txBody>
      </p:sp>
      <p:sp>
        <p:nvSpPr>
          <p:cNvPr id="3" name="Content Placeholder 2">
            <a:extLst>
              <a:ext uri="{FF2B5EF4-FFF2-40B4-BE49-F238E27FC236}">
                <a16:creationId xmlns:a16="http://schemas.microsoft.com/office/drawing/2014/main" id="{8F817ACD-7BA9-42B8-BBBF-41EBC4CE69E2}"/>
              </a:ext>
            </a:extLst>
          </p:cNvPr>
          <p:cNvSpPr>
            <a:spLocks noGrp="1"/>
          </p:cNvSpPr>
          <p:nvPr>
            <p:ph idx="1"/>
          </p:nvPr>
        </p:nvSpPr>
        <p:spPr>
          <a:xfrm>
            <a:off x="504826" y="1390650"/>
            <a:ext cx="9545028" cy="5314950"/>
          </a:xfrm>
        </p:spPr>
        <p:txBody>
          <a:bodyPr/>
          <a:lstStyle/>
          <a:p>
            <a:r>
              <a:rPr lang="en-US" sz="1600" dirty="0">
                <a:ea typeface="Calibri Light" panose="020F0302020204030204"/>
                <a:cs typeface="Calibri Light" panose="020F0302020204030204"/>
              </a:rPr>
              <a:t>To check the accuracy of our model we have implemented the below techniques</a:t>
            </a:r>
          </a:p>
          <a:p>
            <a:pPr marL="0" indent="0">
              <a:buNone/>
            </a:pPr>
            <a:r>
              <a:rPr lang="en-US" sz="1600" b="1" dirty="0">
                <a:ea typeface="Calibri Light" panose="020F0302020204030204"/>
                <a:cs typeface="Calibri Light" panose="020F0302020204030204"/>
              </a:rPr>
              <a:t>CONFUSION MATRIX:</a:t>
            </a:r>
          </a:p>
          <a:p>
            <a:pPr marL="0" indent="0">
              <a:buNone/>
            </a:pPr>
            <a:r>
              <a:rPr lang="en-US" sz="1600" dirty="0">
                <a:ea typeface="Calibri" panose="020F0502020204030204"/>
                <a:cs typeface="Calibri" panose="020F0502020204030204"/>
              </a:rPr>
              <a:t>A confusion matrix is a table that is often used to describe the performance of a classification model(on a set of test data for which the true values are known.)</a:t>
            </a:r>
          </a:p>
          <a:p>
            <a:pPr marL="457200" indent="-457200"/>
            <a:r>
              <a:rPr lang="en-US" sz="1600" dirty="0">
                <a:ea typeface="Calibri" panose="020F0502020204030204"/>
                <a:cs typeface="Calibri" panose="020F0502020204030204"/>
              </a:rPr>
              <a:t>True positives(TP): These are cases in which we predicted yes (they have the disease),and they do have the disease.</a:t>
            </a:r>
          </a:p>
          <a:p>
            <a:pPr marL="457200" indent="-457200"/>
            <a:r>
              <a:rPr lang="en-US" sz="1600" dirty="0">
                <a:ea typeface="Calibri" panose="020F0502020204030204"/>
                <a:cs typeface="Calibri" panose="020F0502020204030204"/>
              </a:rPr>
              <a:t>True negatives(TN): We predicted no, and they don’t have the disease.</a:t>
            </a:r>
          </a:p>
          <a:p>
            <a:pPr marL="457200" indent="-457200"/>
            <a:r>
              <a:rPr lang="en-US" sz="1600" dirty="0">
                <a:ea typeface="Calibri" panose="020F0502020204030204"/>
                <a:cs typeface="Calibri" panose="020F0502020204030204"/>
              </a:rPr>
              <a:t>False positives(FP): We predicted yes, but they don’t have the disease.</a:t>
            </a:r>
          </a:p>
          <a:p>
            <a:pPr marL="457200" indent="-457200"/>
            <a:r>
              <a:rPr lang="en-US" sz="1600" dirty="0">
                <a:ea typeface="Calibri" panose="020F0502020204030204"/>
                <a:cs typeface="Calibri" panose="020F0502020204030204"/>
              </a:rPr>
              <a:t>False negatives(FN): We predicted no, but they do have the disease.</a:t>
            </a:r>
          </a:p>
          <a:p>
            <a:pPr marL="0" indent="0">
              <a:buNone/>
            </a:pPr>
            <a:endParaRPr lang="en-US" sz="1600" dirty="0">
              <a:ea typeface="Calibri" panose="020F0502020204030204"/>
              <a:cs typeface="Calibri" panose="020F0502020204030204"/>
            </a:endParaRPr>
          </a:p>
          <a:p>
            <a:pPr marL="0" indent="0">
              <a:buNone/>
            </a:pPr>
            <a:r>
              <a:rPr lang="en-US" sz="1600" b="1" dirty="0">
                <a:ea typeface="Calibri" panose="020F0502020204030204"/>
                <a:cs typeface="Calibri" panose="020F0502020204030204"/>
              </a:rPr>
              <a:t>ACCUARCY SCORE:</a:t>
            </a:r>
          </a:p>
          <a:p>
            <a:endParaRPr lang="en-US" dirty="0">
              <a:cs typeface="Calibri Light" panose="020F0302020204030204"/>
            </a:endParaRPr>
          </a:p>
        </p:txBody>
      </p:sp>
      <p:pic>
        <p:nvPicPr>
          <p:cNvPr id="5" name="Picture 4" descr="Shape&#10;&#10;Description automatically generated with medium confidence">
            <a:extLst>
              <a:ext uri="{FF2B5EF4-FFF2-40B4-BE49-F238E27FC236}">
                <a16:creationId xmlns:a16="http://schemas.microsoft.com/office/drawing/2014/main" id="{7C664BCE-ECC8-4612-97BA-F9E6ED5B3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25" y="5467350"/>
            <a:ext cx="6163654" cy="858230"/>
          </a:xfrm>
          <a:prstGeom prst="rect">
            <a:avLst/>
          </a:prstGeom>
        </p:spPr>
      </p:pic>
    </p:spTree>
    <p:extLst>
      <p:ext uri="{BB962C8B-B14F-4D97-AF65-F5344CB8AC3E}">
        <p14:creationId xmlns:p14="http://schemas.microsoft.com/office/powerpoint/2010/main" val="59809566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447</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Calibri Light</vt:lpstr>
      <vt:lpstr>System Font Regular</vt:lpstr>
      <vt:lpstr>Wingdings 3</vt:lpstr>
      <vt:lpstr>Office Theme</vt:lpstr>
      <vt:lpstr>Diabetes Prediction System Using Machine Learning</vt:lpstr>
      <vt:lpstr>PROBLEM</vt:lpstr>
      <vt:lpstr>  SOLUTION</vt:lpstr>
      <vt:lpstr>                  TOOLS  </vt:lpstr>
      <vt:lpstr>Diabetes Predictor Web app</vt:lpstr>
      <vt:lpstr>Evaluation Methodolgy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 Using Machine Learning</dc:title>
  <dc:creator>Syed Hamza</dc:creator>
  <cp:lastModifiedBy>Syed Hamza</cp:lastModifiedBy>
  <cp:revision>2</cp:revision>
  <dcterms:created xsi:type="dcterms:W3CDTF">2022-04-04T22:45:31Z</dcterms:created>
  <dcterms:modified xsi:type="dcterms:W3CDTF">2022-04-06T11:48:44Z</dcterms:modified>
</cp:coreProperties>
</file>