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9" r:id="rId3"/>
    <p:sldId id="263" r:id="rId4"/>
    <p:sldId id="264" r:id="rId5"/>
    <p:sldId id="280" r:id="rId6"/>
    <p:sldId id="279" r:id="rId7"/>
    <p:sldId id="304" r:id="rId8"/>
    <p:sldId id="305" r:id="rId9"/>
    <p:sldId id="307" r:id="rId10"/>
    <p:sldId id="310" r:id="rId11"/>
    <p:sldId id="308" r:id="rId12"/>
    <p:sldId id="311" r:id="rId13"/>
    <p:sldId id="309" r:id="rId14"/>
    <p:sldId id="314" r:id="rId15"/>
    <p:sldId id="312" r:id="rId16"/>
    <p:sldId id="265" r:id="rId17"/>
    <p:sldId id="301" r:id="rId18"/>
    <p:sldId id="313" r:id="rId19"/>
    <p:sldId id="267" r:id="rId20"/>
    <p:sldId id="300" r:id="rId21"/>
    <p:sldId id="315" r:id="rId22"/>
    <p:sldId id="302" r:id="rId23"/>
    <p:sldId id="292" r:id="rId24"/>
    <p:sldId id="293" r:id="rId25"/>
    <p:sldId id="298" r:id="rId26"/>
    <p:sldId id="281" r:id="rId27"/>
    <p:sldId id="282" r:id="rId28"/>
    <p:sldId id="287" r:id="rId29"/>
    <p:sldId id="288" r:id="rId30"/>
    <p:sldId id="289" r:id="rId31"/>
    <p:sldId id="290" r:id="rId32"/>
    <p:sldId id="297" r:id="rId33"/>
    <p:sldId id="296" r:id="rId34"/>
    <p:sldId id="295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5476" autoAdjust="0"/>
  </p:normalViewPr>
  <p:slideViewPr>
    <p:cSldViewPr snapToGrid="0">
      <p:cViewPr>
        <p:scale>
          <a:sx n="100" d="100"/>
          <a:sy n="100" d="100"/>
        </p:scale>
        <p:origin x="-154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6200-41E3-4878-915B-2CB5A5BEA9D4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CE62-BF9A-4318-8482-F6472F92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s.emory.edu/~cheung/Courses/255/Syllabus/4-intro/mem-access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s.emory.edu/~cheung/Courses/255/Syllabus/4-intro/mem-access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GB 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2^30 Bytes ….. 2^30 Cell…… </a:t>
            </a:r>
          </a:p>
          <a:p>
            <a:r>
              <a:rPr lang="en-US" dirty="0" smtClean="0"/>
              <a:t>Address Bus Size </a:t>
            </a:r>
            <a:r>
              <a:rPr lang="en-US" dirty="0" smtClean="0">
                <a:sym typeface="Wingdings" panose="05000000000000000000" pitchFamily="2" charset="2"/>
              </a:rPr>
              <a:t> 30 Lines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64MB = 64x2^20 Cells =</a:t>
            </a:r>
            <a:r>
              <a:rPr lang="en-US" baseline="0" dirty="0" smtClean="0">
                <a:sym typeface="Wingdings" panose="05000000000000000000" pitchFamily="2" charset="2"/>
              </a:rPr>
              <a:t> 2^26 Cells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1MB = 1 Mega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8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GB 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2^30 Bytes ….. 2^30 Cell…… </a:t>
            </a:r>
          </a:p>
          <a:p>
            <a:r>
              <a:rPr lang="en-US" dirty="0" smtClean="0"/>
              <a:t>Address Bus Size </a:t>
            </a:r>
            <a:r>
              <a:rPr lang="en-US" dirty="0" smtClean="0">
                <a:sym typeface="Wingdings" panose="05000000000000000000" pitchFamily="2" charset="2"/>
              </a:rPr>
              <a:t> 30 Lines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64MB = 64x2^20 Cells =</a:t>
            </a:r>
            <a:r>
              <a:rPr lang="en-US" baseline="0" dirty="0" smtClean="0">
                <a:sym typeface="Wingdings" panose="05000000000000000000" pitchFamily="2" charset="2"/>
              </a:rPr>
              <a:t> 2^26 Cells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1MB = 1 Mega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iAPX</a:t>
            </a:r>
            <a:r>
              <a:rPr lang="en-US" dirty="0" smtClean="0"/>
              <a:t> 88 Book s-2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CPU sends out the address value 2453 on the address bus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CPU sends out the signal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R/W =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the control bus, which indicates a READ operation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CPU then waits for the data from memory on the data bus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R/W = 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signal and the address bus value 2453 will cause the memory to retrieve the value at memory location 2453 to be sent out on the data bus</a:t>
            </a:r>
          </a:p>
          <a:p>
            <a:endParaRPr lang="en-US" dirty="0" smtClean="0"/>
          </a:p>
          <a:p>
            <a:r>
              <a:rPr lang="en-US" dirty="0" smtClean="0"/>
              <a:t>Reference: </a:t>
            </a:r>
            <a:r>
              <a:rPr lang="en-US" dirty="0" smtClean="0">
                <a:hlinkClick r:id="rId3"/>
              </a:rPr>
              <a:t>http://www.mathcs.emory.edu/~cheung/Courses/255/Syllabus/4-intro/mem-access.html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-CPU sends out the address value 2453 on the address bus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-CPU also sends out the value 53 on the data bus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-CPU now sends out the signal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R/W =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indicating a WRITE operation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R/W = 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signal along with the address bus value 2453 and data bus value 53 will cause the memory to store the value 53 at the location 2453...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Reference: </a:t>
            </a:r>
            <a:r>
              <a:rPr lang="en-US" dirty="0" smtClean="0">
                <a:hlinkClick r:id="rId3"/>
              </a:rPr>
              <a:t>http://www.mathcs.emory.edu/~cheung/Courses/255/Syllabus/4-intro/mem-access.html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instruction set architecture (ISA) is an abstract model of a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</a:t>
            </a:r>
            <a:r>
              <a:rPr lang="en-US" baseline="0" dirty="0" smtClean="0"/>
              <a:t> D +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=</a:t>
            </a:r>
            <a:r>
              <a:rPr lang="en-US" baseline="0" dirty="0" smtClean="0"/>
              <a:t> A + 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 = C + 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0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</a:t>
            </a:r>
            <a:r>
              <a:rPr lang="en-US" baseline="0" dirty="0" smtClean="0"/>
              <a:t> D +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=</a:t>
            </a:r>
            <a:r>
              <a:rPr lang="en-US" baseline="0" dirty="0" smtClean="0"/>
              <a:t> A + 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 = C + 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9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</a:t>
            </a:r>
            <a:r>
              <a:rPr lang="en-US" baseline="0" dirty="0" smtClean="0"/>
              <a:t> </a:t>
            </a:r>
            <a:r>
              <a:rPr lang="en-US" dirty="0" smtClean="0"/>
              <a:t>A +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= A –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= A x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 B x C,    Op1 = (01) ,     Op2 = 10,      Operation Multiply</a:t>
            </a:r>
            <a:r>
              <a:rPr lang="en-US" dirty="0" smtClean="0">
                <a:sym typeface="Wingdings" panose="05000000000000000000" pitchFamily="2" charset="2"/>
              </a:rPr>
              <a:t> = (10),    </a:t>
            </a:r>
            <a:r>
              <a:rPr lang="en-US" dirty="0" err="1" smtClean="0">
                <a:sym typeface="Wingdings" panose="05000000000000000000" pitchFamily="2" charset="2"/>
              </a:rPr>
              <a:t>Dest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Reg</a:t>
            </a:r>
            <a:r>
              <a:rPr lang="en-US" dirty="0" smtClean="0">
                <a:sym typeface="Wingdings" panose="05000000000000000000" pitchFamily="2" charset="2"/>
              </a:rPr>
              <a:t> = (00)</a:t>
            </a:r>
          </a:p>
          <a:p>
            <a:r>
              <a:rPr lang="en-US" dirty="0" smtClean="0"/>
              <a:t>A =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 B x C,    Op1 = (01) ,     Op2 = 10,      Operation Multiply</a:t>
            </a:r>
            <a:r>
              <a:rPr lang="en-US" dirty="0" smtClean="0">
                <a:sym typeface="Wingdings" panose="05000000000000000000" pitchFamily="2" charset="2"/>
              </a:rPr>
              <a:t> = (10),    </a:t>
            </a:r>
            <a:r>
              <a:rPr lang="en-US" dirty="0" err="1" smtClean="0">
                <a:sym typeface="Wingdings" panose="05000000000000000000" pitchFamily="2" charset="2"/>
              </a:rPr>
              <a:t>Dest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Reg</a:t>
            </a:r>
            <a:r>
              <a:rPr lang="en-US" dirty="0" smtClean="0">
                <a:sym typeface="Wingdings" panose="05000000000000000000" pitchFamily="2" charset="2"/>
              </a:rPr>
              <a:t> = (00)</a:t>
            </a:r>
          </a:p>
          <a:p>
            <a:r>
              <a:rPr lang="en-US" dirty="0" smtClean="0"/>
              <a:t>A =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7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 B x C,    Op1 = (01) ,     Op2 = 10,      Operation Multiply</a:t>
            </a:r>
            <a:r>
              <a:rPr lang="en-US" dirty="0" smtClean="0">
                <a:sym typeface="Wingdings" panose="05000000000000000000" pitchFamily="2" charset="2"/>
              </a:rPr>
              <a:t> = (10),    </a:t>
            </a:r>
            <a:r>
              <a:rPr lang="en-US" dirty="0" err="1" smtClean="0">
                <a:sym typeface="Wingdings" panose="05000000000000000000" pitchFamily="2" charset="2"/>
              </a:rPr>
              <a:t>Dest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Reg</a:t>
            </a:r>
            <a:r>
              <a:rPr lang="en-US" dirty="0" smtClean="0">
                <a:sym typeface="Wingdings" panose="05000000000000000000" pitchFamily="2" charset="2"/>
              </a:rPr>
              <a:t> = (00)</a:t>
            </a:r>
          </a:p>
          <a:p>
            <a:r>
              <a:rPr lang="en-US" dirty="0" smtClean="0"/>
              <a:t>A =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0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 will give the base address to read/write m</a:t>
            </a:r>
            <a:r>
              <a:rPr lang="en-US" baseline="0" dirty="0" smtClean="0"/>
              <a:t> 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4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iAPX</a:t>
            </a:r>
            <a:r>
              <a:rPr lang="en-US" dirty="0" smtClean="0"/>
              <a:t> 88 Book s-2</a:t>
            </a:r>
          </a:p>
          <a:p>
            <a:r>
              <a:rPr lang="en-US" dirty="0" smtClean="0"/>
              <a:t>Data Bus = 4 Bits,</a:t>
            </a:r>
            <a:r>
              <a:rPr lang="en-US" baseline="0" dirty="0" smtClean="0"/>
              <a:t>      32 Bits,</a:t>
            </a:r>
            <a:endParaRPr lang="en-US" dirty="0" smtClean="0"/>
          </a:p>
          <a:p>
            <a:r>
              <a:rPr lang="en-US" dirty="0" smtClean="0"/>
              <a:t>Memory Size =&gt;</a:t>
            </a:r>
            <a:r>
              <a:rPr lang="en-US" baseline="0" dirty="0" smtClean="0"/>
              <a:t> </a:t>
            </a:r>
            <a:r>
              <a:rPr lang="en-US" dirty="0" smtClean="0"/>
              <a:t>4 Bytes</a:t>
            </a:r>
          </a:p>
          <a:p>
            <a:r>
              <a:rPr lang="en-US" dirty="0" smtClean="0"/>
              <a:t>2^20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CE62-BF9A-4318-8482-F6472F928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7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6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04BD-2D16-463F-9E2E-78400660E5F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2085-903C-43A9-A1A4-77616EE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cs.emory.edu/~cheung/Courses/255/Syllabus/4-intro/mem-acce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Assembly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832777" y="255106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38263" y="5002056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26780" y="332867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00122" y="6300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Adder</a:t>
            </a:r>
            <a:endParaRPr lang="en-US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747095" y="51215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62086" y="109927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244270" y="1999271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289999" y="2296465"/>
            <a:ext cx="152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Subtractor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764585" y="2178562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79576" y="276567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73800" y="3434842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19529" y="3732036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Multiplier</a:t>
            </a:r>
            <a:endParaRPr lang="en-US" sz="24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794115" y="361413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09106" y="420124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1883" y="4711868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 Input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1139255" y="56962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4579" y="794477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9570" y="1381592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62068" y="1878765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4578" y="2405919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6846" y="59960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53366" y="118153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9124" y="168639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70663" y="220586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85812" y="147884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478111" y="99971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1672982" y="2803159"/>
            <a:ext cx="7876" cy="726196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049993" y="2803158"/>
            <a:ext cx="4317" cy="726197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6846" y="2821469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1</a:t>
            </a:r>
            <a:endParaRPr lang="en-US" sz="2000" b="1" dirty="0"/>
          </a:p>
        </p:txBody>
      </p:sp>
      <p:sp>
        <p:nvSpPr>
          <p:cNvPr id="80" name="Rectangle 79"/>
          <p:cNvSpPr/>
          <p:nvPr/>
        </p:nvSpPr>
        <p:spPr>
          <a:xfrm>
            <a:off x="1201715" y="3869960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707039" y="409481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22030" y="468192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4528" y="5179101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7038" y="570625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9306" y="389994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5826" y="448187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1584" y="49867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33123" y="55062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856606" y="502342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540571" y="4300051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1735442" y="6103495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112453" y="6103494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9306" y="6121805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2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172505" y="31210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94064" y="87091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129696" y="199226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151255" y="255106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162425" y="344777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183984" y="400657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2714379" y="1883762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67082" y="498672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818238" y="859754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985177" y="34580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 + Op2</a:t>
            </a:r>
            <a:endParaRPr lang="en-US" sz="2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938263" y="2011809"/>
            <a:ext cx="126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Op1 - Op2</a:t>
            </a:r>
            <a:endParaRPr 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938262" y="364782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 x Op2</a:t>
            </a:r>
            <a:endParaRPr lang="en-US" sz="2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8292263" y="3991638"/>
            <a:ext cx="3537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about following?</a:t>
            </a:r>
          </a:p>
          <a:p>
            <a:r>
              <a:rPr lang="en-US" sz="2400" b="1" dirty="0"/>
              <a:t>A = 10 (00)</a:t>
            </a:r>
          </a:p>
          <a:p>
            <a:r>
              <a:rPr lang="en-US" sz="2400" b="1" dirty="0" smtClean="0"/>
              <a:t>A = A + C (01)</a:t>
            </a:r>
          </a:p>
          <a:p>
            <a:r>
              <a:rPr lang="en-US" sz="2400" b="1" dirty="0" smtClean="0"/>
              <a:t>A = A – C (10)</a:t>
            </a:r>
          </a:p>
          <a:p>
            <a:r>
              <a:rPr lang="en-US" sz="2400" b="1" dirty="0"/>
              <a:t>A = A </a:t>
            </a:r>
            <a:r>
              <a:rPr lang="en-US" sz="2400" b="1" dirty="0" smtClean="0"/>
              <a:t>x B (11)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818238" y="4009056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5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1665" y="256331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86989" y="278816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01980" y="3375282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04478" y="387245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86988" y="4399609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93765" y="2593295"/>
            <a:ext cx="1833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Result of Adder</a:t>
            </a:r>
            <a:endParaRPr lang="en-US" sz="2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0642" y="3575337"/>
            <a:ext cx="20086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05022" y="2993405"/>
            <a:ext cx="2238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 to be updated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20521" y="299340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5615392" y="4796849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992403" y="4796848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5888" y="5221545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Operation</a:t>
            </a:r>
            <a:endParaRPr lang="en-US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216502" y="3124900"/>
            <a:ext cx="23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Result of </a:t>
            </a:r>
            <a:r>
              <a:rPr lang="en-US" sz="2000" b="1" dirty="0" err="1" smtClean="0"/>
              <a:t>Subtractor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60590" y="3672400"/>
            <a:ext cx="2240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Result of Multiplier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197770" y="4210413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 Input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09931" y="336261"/>
            <a:ext cx="3537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about following?</a:t>
            </a:r>
          </a:p>
          <a:p>
            <a:r>
              <a:rPr lang="en-US" sz="2400" b="1" dirty="0" smtClean="0"/>
              <a:t>A = A + C (00)</a:t>
            </a:r>
          </a:p>
          <a:p>
            <a:r>
              <a:rPr lang="en-US" sz="2400" b="1" dirty="0" smtClean="0"/>
              <a:t>A = A – C (01)</a:t>
            </a:r>
          </a:p>
          <a:p>
            <a:r>
              <a:rPr lang="en-US" sz="2400" b="1" dirty="0"/>
              <a:t>A = A </a:t>
            </a:r>
            <a:r>
              <a:rPr lang="en-US" sz="2400" b="1" dirty="0" smtClean="0"/>
              <a:t>x B (10)</a:t>
            </a:r>
          </a:p>
          <a:p>
            <a:r>
              <a:rPr lang="en-US" sz="2400" b="1" dirty="0"/>
              <a:t>A = 10 </a:t>
            </a:r>
            <a:r>
              <a:rPr lang="en-US" sz="2400" b="1" dirty="0" smtClean="0"/>
              <a:t>(11)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28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412" y="275818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490736" y="298303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32777" y="2605974"/>
            <a:ext cx="1152635" cy="964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32777" y="4067325"/>
            <a:ext cx="1155133" cy="27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90736" y="4874484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8544389" y="3856967"/>
            <a:ext cx="961875" cy="17984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6860" y="4148784"/>
            <a:ext cx="1186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to be updated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4268" y="318827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7519139" y="4991719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896150" y="4991718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9635" y="5416415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Operation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4226780" y="332867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00122" y="6300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Adder</a:t>
            </a:r>
            <a:endParaRPr lang="en-US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747095" y="51215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62086" y="109927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8" idx="3"/>
          </p:cNvCxnSpPr>
          <p:nvPr/>
        </p:nvCxnSpPr>
        <p:spPr>
          <a:xfrm>
            <a:off x="5785757" y="860894"/>
            <a:ext cx="719970" cy="212214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244270" y="1999271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289999" y="2296465"/>
            <a:ext cx="152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Subtractor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764585" y="2178562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79576" y="276567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73800" y="3434842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19529" y="3732036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Multiplier</a:t>
            </a:r>
            <a:endParaRPr lang="en-US" sz="24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794115" y="361413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09106" y="420124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1883" y="4711868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 Input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1139255" y="56962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4579" y="794477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9570" y="1381592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62068" y="1878765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4578" y="2405919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6846" y="59960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53366" y="118153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9124" y="168639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70663" y="220586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85812" y="147884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478111" y="99971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1672982" y="2803159"/>
            <a:ext cx="7876" cy="726196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049993" y="2803158"/>
            <a:ext cx="4317" cy="726197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6846" y="2821469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1</a:t>
            </a:r>
            <a:endParaRPr lang="en-US" sz="2000" b="1" dirty="0"/>
          </a:p>
        </p:txBody>
      </p:sp>
      <p:sp>
        <p:nvSpPr>
          <p:cNvPr id="80" name="Rectangle 79"/>
          <p:cNvSpPr/>
          <p:nvPr/>
        </p:nvSpPr>
        <p:spPr>
          <a:xfrm>
            <a:off x="1201715" y="3869960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707039" y="409481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22030" y="468192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4528" y="5179101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7038" y="570625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9306" y="389994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5826" y="448187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1584" y="49867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33123" y="55062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856606" y="502342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540571" y="4300051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1735442" y="6103495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112453" y="6103494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9306" y="6121805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2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172505" y="31210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94064" y="87091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129696" y="199226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151255" y="255106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162425" y="344777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183984" y="400657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2714379" y="1883762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67082" y="498672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42829" y="443668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448470" y="369430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en-US" sz="2000" b="1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536037" y="25655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8409931" y="336261"/>
            <a:ext cx="3537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about following?</a:t>
            </a:r>
          </a:p>
          <a:p>
            <a:r>
              <a:rPr lang="en-US" sz="2400" b="1" dirty="0" smtClean="0"/>
              <a:t>A = A + C (00)</a:t>
            </a:r>
          </a:p>
          <a:p>
            <a:r>
              <a:rPr lang="en-US" sz="2400" b="1" dirty="0" smtClean="0"/>
              <a:t>A = A – C (01)</a:t>
            </a:r>
          </a:p>
          <a:p>
            <a:r>
              <a:rPr lang="en-US" sz="2400" b="1" dirty="0"/>
              <a:t>A = A </a:t>
            </a:r>
            <a:r>
              <a:rPr lang="en-US" sz="2400" b="1" dirty="0" smtClean="0"/>
              <a:t>x B (10)</a:t>
            </a:r>
          </a:p>
          <a:p>
            <a:r>
              <a:rPr lang="en-US" sz="2400" b="1" dirty="0"/>
              <a:t>A = 10 </a:t>
            </a:r>
            <a:r>
              <a:rPr lang="en-US" sz="2400" b="1" dirty="0" smtClean="0"/>
              <a:t>(11)</a:t>
            </a:r>
            <a:endParaRPr lang="en-US" sz="2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78518" y="300762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90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412" y="275818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490736" y="298303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32777" y="2605974"/>
            <a:ext cx="1152635" cy="964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832777" y="4067325"/>
            <a:ext cx="1155133" cy="27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90736" y="4874484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 flipV="1">
            <a:off x="8544389" y="3856967"/>
            <a:ext cx="961875" cy="17984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6860" y="4148784"/>
            <a:ext cx="1186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to be updated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4268" y="318827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7519139" y="4991719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896150" y="4991718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99635" y="5416415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Operation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9938479" y="689545"/>
            <a:ext cx="1558977" cy="6595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9458794" y="1019329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3195" y="788495"/>
            <a:ext cx="90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Reg</a:t>
            </a:r>
            <a:r>
              <a:rPr lang="en-US" sz="2400" b="1" dirty="0" smtClean="0"/>
              <a:t> A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9938479" y="1678896"/>
            <a:ext cx="1558977" cy="6595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9458794" y="2008680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63195" y="1777846"/>
            <a:ext cx="89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Reg</a:t>
            </a:r>
            <a:r>
              <a:rPr lang="en-US" sz="2400" b="1" dirty="0" smtClean="0"/>
              <a:t> B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9985949" y="2730699"/>
            <a:ext cx="1558977" cy="6595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9506264" y="3060483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310665" y="2829649"/>
            <a:ext cx="88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Reg</a:t>
            </a:r>
            <a:r>
              <a:rPr lang="en-US" sz="2400" b="1" dirty="0" smtClean="0"/>
              <a:t> C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9985949" y="3720050"/>
            <a:ext cx="1558977" cy="6595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506264" y="4049834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10665" y="3819000"/>
            <a:ext cx="91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Reg</a:t>
            </a:r>
            <a:r>
              <a:rPr lang="en-US" sz="2400" b="1" dirty="0" smtClean="0"/>
              <a:t> D</a:t>
            </a:r>
            <a:endParaRPr lang="en-US" sz="24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458794" y="1019329"/>
            <a:ext cx="47470" cy="3029201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26780" y="332867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500122" y="630061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Adder</a:t>
            </a:r>
            <a:endParaRPr lang="en-US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747095" y="51215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87917" y="1095624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8" idx="3"/>
          </p:cNvCxnSpPr>
          <p:nvPr/>
        </p:nvCxnSpPr>
        <p:spPr>
          <a:xfrm>
            <a:off x="5785757" y="860894"/>
            <a:ext cx="719970" cy="212214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244270" y="1999271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289999" y="2296465"/>
            <a:ext cx="1528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Subtractor</a:t>
            </a:r>
            <a:endParaRPr lang="en-US" sz="2400" b="1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764585" y="2178562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79576" y="276567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73800" y="3434842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319529" y="3732036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Multiplier</a:t>
            </a:r>
            <a:endParaRPr lang="en-US" sz="24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794115" y="361413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09106" y="420124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1883" y="4711868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User Input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1139255" y="56962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4579" y="794477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9570" y="1381592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62068" y="1878765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4578" y="2405919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6846" y="59960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53366" y="118153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9124" y="168639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70663" y="220586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85812" y="147884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478111" y="99971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1672982" y="2803159"/>
            <a:ext cx="7876" cy="726196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049993" y="2803158"/>
            <a:ext cx="4317" cy="726197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6846" y="2821469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1</a:t>
            </a:r>
            <a:endParaRPr lang="en-US" sz="2000" b="1" dirty="0"/>
          </a:p>
        </p:txBody>
      </p:sp>
      <p:sp>
        <p:nvSpPr>
          <p:cNvPr id="80" name="Rectangle 79"/>
          <p:cNvSpPr/>
          <p:nvPr/>
        </p:nvSpPr>
        <p:spPr>
          <a:xfrm>
            <a:off x="1201715" y="3869960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707039" y="409481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22030" y="468192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24528" y="5179101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7038" y="570625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9306" y="389994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15826" y="448187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31584" y="49867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233123" y="55062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856606" y="502342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540571" y="4300051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1735442" y="6103495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112453" y="6103494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9306" y="6121805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2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172505" y="31210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194064" y="87091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129696" y="199226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151255" y="255106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162425" y="344777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Op1</a:t>
            </a:r>
            <a:endParaRPr lang="en-US" sz="20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183984" y="4006578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Op2</a:t>
            </a:r>
            <a:endParaRPr lang="en-US" sz="2000" b="1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2714379" y="1883762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67082" y="498672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1497456" y="973705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1497456" y="1999271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1544926" y="2992004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1544926" y="4006578"/>
            <a:ext cx="479685" cy="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614689" y="46697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1620300" y="153138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660820" y="25770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11696357" y="360265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sp>
        <p:nvSpPr>
          <p:cNvPr id="113" name="Rectangle 112"/>
          <p:cNvSpPr/>
          <p:nvPr/>
        </p:nvSpPr>
        <p:spPr>
          <a:xfrm>
            <a:off x="7295640" y="892718"/>
            <a:ext cx="1558977" cy="15276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484918" y="1184380"/>
            <a:ext cx="125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2x4</a:t>
            </a:r>
          </a:p>
          <a:p>
            <a:pPr algn="ctr"/>
            <a:r>
              <a:rPr lang="en-US" sz="2400" b="1" dirty="0" smtClean="0"/>
              <a:t>Decoder</a:t>
            </a:r>
            <a:endParaRPr lang="en-US" sz="2400" b="1" dirty="0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8863362" y="788495"/>
            <a:ext cx="1075117" cy="28247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8863362" y="1287685"/>
            <a:ext cx="1075117" cy="49016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8865860" y="1784858"/>
            <a:ext cx="1072619" cy="10447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8848370" y="2312012"/>
            <a:ext cx="1090109" cy="158792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962333" y="251756"/>
            <a:ext cx="2763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Clks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for Destination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6805524" y="1305168"/>
            <a:ext cx="479685" cy="0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805524" y="1656565"/>
            <a:ext cx="479685" cy="0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19329" y="0"/>
            <a:ext cx="1840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Binary for Destination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Reg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42829" y="443668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448470" y="369430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r>
              <a:rPr lang="en-US" sz="2000" b="1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536037" y="256559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  <a:r>
              <a:rPr lang="en-US" sz="2000" b="1" dirty="0" smtClean="0"/>
              <a:t>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97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Microcomputer Block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8" y="1481138"/>
            <a:ext cx="6633203" cy="4663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6238875"/>
            <a:ext cx="320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of Simple 4-bit Processor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4875" y="1506022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Wires where CPU provides Address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1675" y="3620572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Wires where Data travels for read and write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8601075" y="4082237"/>
            <a:ext cx="990600" cy="1563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5775246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Read or Write Signal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4850"/>
          </a:xfrm>
        </p:spPr>
        <p:txBody>
          <a:bodyPr/>
          <a:lstStyle/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851"/>
            <a:ext cx="10515600" cy="2124074"/>
          </a:xfrm>
        </p:spPr>
        <p:txBody>
          <a:bodyPr/>
          <a:lstStyle/>
          <a:p>
            <a:r>
              <a:rPr lang="en-US" dirty="0" smtClean="0"/>
              <a:t>How Processor reads or write one out of n registers?</a:t>
            </a:r>
          </a:p>
          <a:p>
            <a:r>
              <a:rPr lang="en-US" dirty="0" smtClean="0"/>
              <a:t>How Processor will read/write one cell out of 4 Bytes Memory?</a:t>
            </a:r>
          </a:p>
          <a:p>
            <a:r>
              <a:rPr lang="en-US" dirty="0" smtClean="0"/>
              <a:t>How </a:t>
            </a:r>
            <a:r>
              <a:rPr lang="en-US" dirty="0"/>
              <a:t>Processor will read/write one cell out of </a:t>
            </a:r>
            <a:r>
              <a:rPr lang="en-US" dirty="0" smtClean="0"/>
              <a:t>16 </a:t>
            </a:r>
            <a:r>
              <a:rPr lang="en-US" dirty="0"/>
              <a:t>Bytes Memory</a:t>
            </a:r>
            <a:r>
              <a:rPr lang="en-US" dirty="0" smtClean="0"/>
              <a:t>?</a:t>
            </a:r>
          </a:p>
          <a:p>
            <a:r>
              <a:rPr lang="en-US" dirty="0"/>
              <a:t>How Processor will read/write one cell out of </a:t>
            </a:r>
            <a:r>
              <a:rPr lang="en-US" dirty="0" smtClean="0"/>
              <a:t>1MB </a:t>
            </a:r>
            <a:r>
              <a:rPr lang="en-US" dirty="0"/>
              <a:t>Memory?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21421" y="4384709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1530" y="3609467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991" y="390666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CPU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84969"/>
              </p:ext>
            </p:extLst>
          </p:nvPr>
        </p:nvGraphicFramePr>
        <p:xfrm>
          <a:off x="2438399" y="3210393"/>
          <a:ext cx="1933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788">
                  <a:extLst>
                    <a:ext uri="{9D8B030D-6E8A-4147-A177-3AD203B41FA5}">
                      <a16:colId xmlns:a16="http://schemas.microsoft.com/office/drawing/2014/main" xmlns="" val="1345219901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xmlns="" val="409398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41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80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892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595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58075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42822" y="5134911"/>
            <a:ext cx="128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Bytes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66925" y="3906660"/>
            <a:ext cx="8477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4177" y="3543596"/>
            <a:ext cx="868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21311" y="4384709"/>
            <a:ext cx="120197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32739" y="4320996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550301" y="3562138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73762" y="3859331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CPU</a:t>
            </a:r>
            <a:endParaRPr lang="en-US" sz="24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949"/>
              </p:ext>
            </p:extLst>
          </p:nvPr>
        </p:nvGraphicFramePr>
        <p:xfrm>
          <a:off x="8305799" y="3189063"/>
          <a:ext cx="19335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788">
                  <a:extLst>
                    <a:ext uri="{9D8B030D-6E8A-4147-A177-3AD203B41FA5}">
                      <a16:colId xmlns:a16="http://schemas.microsoft.com/office/drawing/2014/main" xmlns="" val="1345219901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xmlns="" val="409398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41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80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892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595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58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017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7787397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129272" y="5866056"/>
            <a:ext cx="128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16 Bytes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78243" y="3842947"/>
            <a:ext cx="8477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15495" y="3479883"/>
            <a:ext cx="868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32629" y="4320996"/>
            <a:ext cx="120197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5041" y="6188136"/>
            <a:ext cx="373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the size of each Address Bus?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4" y="0"/>
            <a:ext cx="10515600" cy="1325563"/>
          </a:xfrm>
        </p:spPr>
        <p:txBody>
          <a:bodyPr/>
          <a:lstStyle/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08" y="161715"/>
            <a:ext cx="6560992" cy="669628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a processor needs to read or write to a memory location, it specifies that memory location on the address bus (the value to be read or written is sent on the data bus). </a:t>
            </a:r>
          </a:p>
          <a:p>
            <a:pPr algn="just"/>
            <a:r>
              <a:rPr lang="en-US" b="1" dirty="0" smtClean="0"/>
              <a:t>Unidirectional</a:t>
            </a:r>
            <a:r>
              <a:rPr lang="en-US" dirty="0" smtClean="0"/>
              <a:t> – Address always travels from processor to memory.</a:t>
            </a:r>
          </a:p>
          <a:p>
            <a:pPr algn="just"/>
            <a:r>
              <a:rPr lang="en-US" dirty="0"/>
              <a:t>An address bus is a computer bus (a series of lines/wires connecting two or more devices) that is </a:t>
            </a:r>
            <a:r>
              <a:rPr lang="en-US" b="1" dirty="0"/>
              <a:t>used to specify a physical address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CPU uses the address bus </a:t>
            </a:r>
            <a:r>
              <a:rPr lang="en-US" b="1" u="sng" dirty="0"/>
              <a:t>to select </a:t>
            </a:r>
            <a:r>
              <a:rPr lang="en-US" b="1" u="sng" dirty="0" smtClean="0"/>
              <a:t>the desired </a:t>
            </a:r>
            <a:r>
              <a:rPr lang="en-US" b="1" u="sng" dirty="0"/>
              <a:t>memory or </a:t>
            </a:r>
            <a:r>
              <a:rPr lang="en-US" b="1" u="sng" dirty="0" smtClean="0"/>
              <a:t>I/0 </a:t>
            </a:r>
            <a:r>
              <a:rPr lang="en-US" b="1" u="sng" dirty="0"/>
              <a:t>device</a:t>
            </a:r>
            <a:r>
              <a:rPr lang="en-US" dirty="0"/>
              <a:t> by providing </a:t>
            </a:r>
            <a:r>
              <a:rPr lang="en-US" dirty="0" smtClean="0"/>
              <a:t>a unique </a:t>
            </a:r>
            <a:r>
              <a:rPr lang="en-US" dirty="0"/>
              <a:t>address that corresponds to one of </a:t>
            </a:r>
            <a:r>
              <a:rPr lang="en-US" dirty="0" smtClean="0"/>
              <a:t>the many </a:t>
            </a:r>
            <a:r>
              <a:rPr lang="en-US" dirty="0"/>
              <a:t>memory or </a:t>
            </a:r>
            <a:r>
              <a:rPr lang="en-US" dirty="0" smtClean="0"/>
              <a:t>I/0 </a:t>
            </a:r>
            <a:r>
              <a:rPr lang="en-US" dirty="0"/>
              <a:t>elements in the system.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" y="1325563"/>
            <a:ext cx="559269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4" y="0"/>
            <a:ext cx="10515600" cy="1325563"/>
          </a:xfrm>
        </p:spPr>
        <p:txBody>
          <a:bodyPr/>
          <a:lstStyle/>
          <a:p>
            <a:r>
              <a:rPr lang="en-US" dirty="0" smtClean="0"/>
              <a:t>Address Bus…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08" y="161715"/>
            <a:ext cx="6560992" cy="6696285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The number of address bus </a:t>
            </a:r>
            <a:r>
              <a:rPr lang="en-US" sz="3200" u="sng" dirty="0"/>
              <a:t>lines varies from one microcomputer to another. </a:t>
            </a:r>
          </a:p>
          <a:p>
            <a:pPr algn="just"/>
            <a:r>
              <a:rPr lang="en-US" sz="3200" dirty="0"/>
              <a:t>The </a:t>
            </a:r>
            <a:r>
              <a:rPr lang="en-US" sz="3200" u="sng" dirty="0"/>
              <a:t>width of the address bus determines the amount of memory a system can address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 smtClean="0"/>
              <a:t>For </a:t>
            </a:r>
            <a:r>
              <a:rPr lang="en-US" sz="3200" dirty="0"/>
              <a:t>example, a system with a 32-bit address bus can address 2</a:t>
            </a:r>
            <a:r>
              <a:rPr lang="en-US" sz="3200" baseline="30000" dirty="0"/>
              <a:t>32</a:t>
            </a:r>
            <a:r>
              <a:rPr lang="en-US" sz="3200" dirty="0"/>
              <a:t> memory locations. </a:t>
            </a:r>
          </a:p>
          <a:p>
            <a:pPr algn="just"/>
            <a:r>
              <a:rPr lang="en-US" sz="3200" dirty="0"/>
              <a:t>If each memory location holds one byte, the addressable memory space is 4 </a:t>
            </a:r>
            <a:r>
              <a:rPr lang="en-US" sz="3200" dirty="0" smtClean="0"/>
              <a:t>GB (=2^2 x 2^30 Bytes).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" y="1325563"/>
            <a:ext cx="559269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7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4850"/>
          </a:xfrm>
        </p:spPr>
        <p:txBody>
          <a:bodyPr/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851"/>
            <a:ext cx="10515600" cy="2124074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What will be the size of data bus</a:t>
            </a:r>
            <a:r>
              <a:rPr lang="en-US" dirty="0" smtClean="0"/>
              <a:t>, for each of the following Memory configurations, if we want to read/write</a:t>
            </a:r>
          </a:p>
          <a:p>
            <a:pPr lvl="1" algn="just"/>
            <a:r>
              <a:rPr lang="en-US" dirty="0" smtClean="0"/>
              <a:t>2 Bytes per read/write operation?</a:t>
            </a:r>
          </a:p>
          <a:p>
            <a:pPr lvl="1" algn="just"/>
            <a:r>
              <a:rPr lang="en-US" dirty="0" smtClean="0"/>
              <a:t>4 Bytes per read/write operation?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21421" y="4384709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21530" y="3609467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991" y="3906660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CPU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399" y="3210393"/>
          <a:ext cx="1933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788">
                  <a:extLst>
                    <a:ext uri="{9D8B030D-6E8A-4147-A177-3AD203B41FA5}">
                      <a16:colId xmlns:a16="http://schemas.microsoft.com/office/drawing/2014/main" xmlns="" val="1345219901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xmlns="" val="409398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41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80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892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595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58075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42822" y="5134911"/>
            <a:ext cx="128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4 Bytes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66925" y="3906660"/>
            <a:ext cx="8477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04177" y="3543596"/>
            <a:ext cx="868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21311" y="4384709"/>
            <a:ext cx="120197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32739" y="4320996"/>
            <a:ext cx="63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550301" y="3562138"/>
            <a:ext cx="1558977" cy="10560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973762" y="3859331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CPU</a:t>
            </a:r>
            <a:endParaRPr lang="en-US" sz="24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305799" y="3189063"/>
          <a:ext cx="19335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788">
                  <a:extLst>
                    <a:ext uri="{9D8B030D-6E8A-4147-A177-3AD203B41FA5}">
                      <a16:colId xmlns:a16="http://schemas.microsoft.com/office/drawing/2014/main" xmlns="" val="1345219901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xmlns="" val="409398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412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803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0892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595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58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017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17787397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129272" y="5866056"/>
            <a:ext cx="1280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16 Bytes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478243" y="3842947"/>
            <a:ext cx="84772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15495" y="3479883"/>
            <a:ext cx="868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Address</a:t>
            </a:r>
            <a:endParaRPr lang="en-US" sz="16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32629" y="4320996"/>
            <a:ext cx="120197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45041" y="6188136"/>
            <a:ext cx="344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the size of each Data Bus?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6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27" y="110292"/>
            <a:ext cx="10515600" cy="879059"/>
          </a:xfrm>
        </p:spPr>
        <p:txBody>
          <a:bodyPr/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36" y="1106096"/>
            <a:ext cx="6067566" cy="54895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100" dirty="0"/>
              <a:t>The data bus is the </a:t>
            </a:r>
            <a:r>
              <a:rPr lang="en-US" sz="4100" b="1" u="sng" dirty="0"/>
              <a:t>set of wires over which data passes between the CPU and the memory and I/0</a:t>
            </a:r>
            <a:r>
              <a:rPr lang="en-US" sz="4100" dirty="0"/>
              <a:t>. </a:t>
            </a:r>
          </a:p>
          <a:p>
            <a:pPr algn="just"/>
            <a:r>
              <a:rPr lang="en-US" sz="4100" b="1" dirty="0" smtClean="0"/>
              <a:t>Bidirectional</a:t>
            </a:r>
          </a:p>
          <a:p>
            <a:pPr algn="just"/>
            <a:r>
              <a:rPr lang="en-US" sz="4100" dirty="0" smtClean="0"/>
              <a:t>The </a:t>
            </a:r>
            <a:r>
              <a:rPr lang="en-US" sz="4100" u="sng" dirty="0"/>
              <a:t>data </a:t>
            </a:r>
            <a:r>
              <a:rPr lang="en-US" sz="4100" u="sng" dirty="0" smtClean="0"/>
              <a:t>can either </a:t>
            </a:r>
            <a:r>
              <a:rPr lang="en-US" sz="4100" u="sng" dirty="0"/>
              <a:t>be instructions for the CPU, or information the CPU is passing to or from </a:t>
            </a:r>
            <a:r>
              <a:rPr lang="en-US" sz="4100" u="sng" dirty="0" smtClean="0"/>
              <a:t>I/0 ports</a:t>
            </a:r>
            <a:r>
              <a:rPr lang="en-US" sz="4100" dirty="0"/>
              <a:t>. </a:t>
            </a:r>
            <a:endParaRPr lang="en-US" sz="4100" dirty="0" smtClean="0"/>
          </a:p>
          <a:p>
            <a:pPr algn="just"/>
            <a:r>
              <a:rPr lang="en-US" sz="4100" dirty="0"/>
              <a:t>Best and simplest operation requires the same size of data bus and </a:t>
            </a:r>
            <a:r>
              <a:rPr lang="en-US" sz="4100" dirty="0" smtClean="0"/>
              <a:t>memory </a:t>
            </a:r>
            <a:r>
              <a:rPr lang="en-US" sz="4100" dirty="0"/>
              <a:t>cell width</a:t>
            </a:r>
            <a:r>
              <a:rPr lang="en-US" sz="4100" dirty="0" smtClean="0"/>
              <a:t>.</a:t>
            </a:r>
          </a:p>
          <a:p>
            <a:pPr algn="just"/>
            <a:r>
              <a:rPr lang="en-US" sz="4100" dirty="0"/>
              <a:t>From one microcomputer to another, the number of bus lines may vary. 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02" y="1884923"/>
            <a:ext cx="559269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0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Computer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2" y="0"/>
            <a:ext cx="10515600" cy="989351"/>
          </a:xfrm>
        </p:spPr>
        <p:txBody>
          <a:bodyPr/>
          <a:lstStyle/>
          <a:p>
            <a:r>
              <a:rPr lang="en-US" dirty="0" smtClean="0"/>
              <a:t>Test you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781051"/>
            <a:ext cx="11630025" cy="55816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/>
              <a:t>Given following specifications, determine the size of Data Bus and Address Bus: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 64-Bit Machine with 2GB Memory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 32-Bit Machine with 64MB Memory</a:t>
            </a:r>
          </a:p>
          <a:p>
            <a:pPr lvl="1">
              <a:lnSpc>
                <a:spcPct val="150000"/>
              </a:lnSpc>
            </a:pPr>
            <a:r>
              <a:rPr lang="en-US" sz="3200" dirty="0" smtClean="0"/>
              <a:t>A 16-Bit Machine with 1MB Memory (iAPX88)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858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2" y="0"/>
            <a:ext cx="10515600" cy="989351"/>
          </a:xfrm>
        </p:spPr>
        <p:txBody>
          <a:bodyPr/>
          <a:lstStyle/>
          <a:p>
            <a:r>
              <a:rPr lang="en-US" dirty="0" smtClean="0"/>
              <a:t>Test you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42" y="989351"/>
            <a:ext cx="9763125" cy="1095375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3200" b="1" dirty="0" smtClean="0"/>
              <a:t>What are Specifications </a:t>
            </a:r>
            <a:r>
              <a:rPr lang="en-US" sz="3200" b="1" dirty="0"/>
              <a:t>of following </a:t>
            </a:r>
            <a:r>
              <a:rPr lang="en-US" sz="3200" b="1" dirty="0" smtClean="0"/>
              <a:t>system?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30" y="1690687"/>
            <a:ext cx="9157603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27" y="110292"/>
            <a:ext cx="10515600" cy="879059"/>
          </a:xfrm>
        </p:spPr>
        <p:txBody>
          <a:bodyPr/>
          <a:lstStyle/>
          <a:p>
            <a:r>
              <a:rPr lang="en-US" dirty="0"/>
              <a:t>Control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35" y="1106096"/>
            <a:ext cx="6067567" cy="548957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4400" dirty="0"/>
              <a:t>Control bus carries commands from the CPU and returns status signals from the devices. </a:t>
            </a:r>
            <a:endParaRPr lang="en-US" sz="4400" dirty="0" smtClean="0"/>
          </a:p>
          <a:p>
            <a:pPr algn="just"/>
            <a:endParaRPr lang="en-US" sz="4400" dirty="0"/>
          </a:p>
          <a:p>
            <a:pPr algn="just"/>
            <a:r>
              <a:rPr lang="en-US" sz="4400" dirty="0"/>
              <a:t>For example, if the data is being read or written to the device the appropriate line (read or write) will be active (logic one</a:t>
            </a:r>
            <a:r>
              <a:rPr lang="en-US" sz="4400" dirty="0" smtClean="0"/>
              <a:t>).</a:t>
            </a:r>
          </a:p>
          <a:p>
            <a:pPr algn="just"/>
            <a:endParaRPr lang="en-US" sz="4400" dirty="0"/>
          </a:p>
          <a:p>
            <a:pPr algn="just"/>
            <a:r>
              <a:rPr lang="en-US" sz="4400" dirty="0"/>
              <a:t>Implementation of </a:t>
            </a:r>
            <a:r>
              <a:rPr lang="en-US" sz="4400" b="1" dirty="0"/>
              <a:t>System Bus</a:t>
            </a:r>
            <a:r>
              <a:rPr lang="en-US" sz="4400" dirty="0"/>
              <a:t>?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02" y="1884923"/>
            <a:ext cx="559269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29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08" y="5387"/>
            <a:ext cx="10515600" cy="924004"/>
          </a:xfrm>
        </p:spPr>
        <p:txBody>
          <a:bodyPr/>
          <a:lstStyle/>
          <a:p>
            <a:r>
              <a:rPr lang="en-US" dirty="0" smtClean="0"/>
              <a:t>Read Data from Memory Cell no 2453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6308" y="929391"/>
            <a:ext cx="8229600" cy="586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0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89" y="0"/>
            <a:ext cx="10515600" cy="929390"/>
          </a:xfrm>
        </p:spPr>
        <p:txBody>
          <a:bodyPr/>
          <a:lstStyle/>
          <a:p>
            <a:r>
              <a:rPr lang="en-US" dirty="0" smtClean="0"/>
              <a:t>Write 53 on </a:t>
            </a:r>
            <a:r>
              <a:rPr lang="en-US" dirty="0"/>
              <a:t>Memory </a:t>
            </a:r>
            <a:r>
              <a:rPr lang="en-US" dirty="0" smtClean="0"/>
              <a:t>Cell </a:t>
            </a:r>
            <a:r>
              <a:rPr lang="en-US" dirty="0"/>
              <a:t>no </a:t>
            </a:r>
            <a:r>
              <a:rPr lang="en-US" dirty="0" smtClean="0"/>
              <a:t>2453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2009" y="929390"/>
            <a:ext cx="8138160" cy="58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2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6"/>
            <a:ext cx="10515600" cy="1325563"/>
          </a:xfrm>
        </p:spPr>
        <p:txBody>
          <a:bodyPr/>
          <a:lstStyle/>
          <a:p>
            <a:r>
              <a:rPr lang="en-US" dirty="0" smtClean="0"/>
              <a:t>Another Read/Write Operation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147417"/>
            <a:ext cx="8686800" cy="55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4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52875" cy="911225"/>
          </a:xfrm>
        </p:spPr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879339"/>
              </p:ext>
            </p:extLst>
          </p:nvPr>
        </p:nvGraphicFramePr>
        <p:xfrm>
          <a:off x="838200" y="1423988"/>
          <a:ext cx="10515600" cy="5256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331">
                  <a:extLst>
                    <a:ext uri="{9D8B030D-6E8A-4147-A177-3AD203B41FA5}">
                      <a16:colId xmlns:a16="http://schemas.microsoft.com/office/drawing/2014/main" xmlns="" val="1428775616"/>
                    </a:ext>
                  </a:extLst>
                </a:gridCol>
                <a:gridCol w="2328052">
                  <a:extLst>
                    <a:ext uri="{9D8B030D-6E8A-4147-A177-3AD203B41FA5}">
                      <a16:colId xmlns:a16="http://schemas.microsoft.com/office/drawing/2014/main" xmlns="" val="1001498028"/>
                    </a:ext>
                  </a:extLst>
                </a:gridCol>
                <a:gridCol w="6371217">
                  <a:extLst>
                    <a:ext uri="{9D8B030D-6E8A-4147-A177-3AD203B41FA5}">
                      <a16:colId xmlns:a16="http://schemas.microsoft.com/office/drawing/2014/main" xmlns="" val="2399940355"/>
                    </a:ext>
                  </a:extLst>
                </a:gridCol>
              </a:tblGrid>
              <a:tr h="237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Operation Code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Operation Performed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27269729"/>
                  </a:ext>
                </a:extLst>
              </a:tr>
              <a:tr h="4442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</a:t>
                      </a:r>
                      <a:r>
                        <a:rPr lang="en-US" sz="2400" dirty="0" smtClean="0">
                          <a:effectLst/>
                        </a:rPr>
                        <a:t>Input 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Load the contents of </a:t>
                      </a:r>
                      <a:r>
                        <a:rPr lang="en-US" sz="1800" dirty="0" smtClean="0">
                          <a:effectLst/>
                        </a:rPr>
                        <a:t>input A in </a:t>
                      </a:r>
                      <a:r>
                        <a:rPr lang="en-US" sz="1800" dirty="0">
                          <a:effectLst/>
                        </a:rPr>
                        <a:t>to the register operand 1 (R1).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52654479"/>
                  </a:ext>
                </a:extLst>
              </a:tr>
              <a:tr h="5843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001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R2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Move the contents of register operand 2 in to register operand 1.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29997221"/>
                  </a:ext>
                </a:extLst>
              </a:tr>
              <a:tr h="490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010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R1 + R2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Add the contents of register operand 1 and register operand 2 and load in register operand 1.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041163790"/>
                  </a:ext>
                </a:extLst>
              </a:tr>
              <a:tr h="490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011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R1 - R2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Subtract the contents of register operand 2 from register operand 1 and load in register operand 1.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78906797"/>
                  </a:ext>
                </a:extLst>
              </a:tr>
              <a:tr h="490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R1 * R2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Multiply the contents of register operand 1 and register operand 2 and load in register operand 1 and 2. (As the result is of 8 bits)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96156874"/>
                  </a:ext>
                </a:extLst>
              </a:tr>
              <a:tr h="490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101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R1/2</a:t>
                      </a:r>
                      <a:r>
                        <a:rPr lang="en-US" sz="2400" baseline="30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Divide the register contents of register operand 1 with 2</a:t>
                      </a:r>
                      <a:r>
                        <a:rPr lang="en-US" sz="1800" baseline="30000" dirty="0">
                          <a:effectLst/>
                        </a:rPr>
                        <a:t>i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 is an input) and load the result in register operand 1.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24655212"/>
                  </a:ext>
                </a:extLst>
              </a:tr>
              <a:tr h="490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110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R1*2</a:t>
                      </a:r>
                      <a:r>
                        <a:rPr lang="en-US" sz="2400" baseline="30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Multiply the register contents of register operand 1 with 2</a:t>
                      </a:r>
                      <a:r>
                        <a:rPr lang="en-US" sz="1800" baseline="30000">
                          <a:effectLst/>
                        </a:rPr>
                        <a:t>i </a:t>
                      </a:r>
                      <a:r>
                        <a:rPr lang="en-US" sz="1800">
                          <a:effectLst/>
                        </a:rPr>
                        <a:t>(i is an input) and load the result in register operand 1.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81648814"/>
                  </a:ext>
                </a:extLst>
              </a:tr>
              <a:tr h="757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111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R1 = R1 + R2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Logical OR the contents of register operand 1 and register operand 2 and load in register operand 1.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8926238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9991"/>
              </p:ext>
            </p:extLst>
          </p:nvPr>
        </p:nvGraphicFramePr>
        <p:xfrm>
          <a:off x="5048250" y="234346"/>
          <a:ext cx="6305550" cy="11158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4959">
                  <a:extLst>
                    <a:ext uri="{9D8B030D-6E8A-4147-A177-3AD203B41FA5}">
                      <a16:colId xmlns:a16="http://schemas.microsoft.com/office/drawing/2014/main" xmlns="" val="1558600758"/>
                    </a:ext>
                  </a:extLst>
                </a:gridCol>
                <a:gridCol w="2143198">
                  <a:extLst>
                    <a:ext uri="{9D8B030D-6E8A-4147-A177-3AD203B41FA5}">
                      <a16:colId xmlns:a16="http://schemas.microsoft.com/office/drawing/2014/main" xmlns="" val="2789739351"/>
                    </a:ext>
                  </a:extLst>
                </a:gridCol>
                <a:gridCol w="2067393">
                  <a:extLst>
                    <a:ext uri="{9D8B030D-6E8A-4147-A177-3AD203B41FA5}">
                      <a16:colId xmlns:a16="http://schemas.microsoft.com/office/drawing/2014/main" xmlns="" val="3490132901"/>
                    </a:ext>
                  </a:extLst>
                </a:gridCol>
              </a:tblGrid>
              <a:tr h="46355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1" kern="1200" baseline="-25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</a:t>
                      </a:r>
                      <a:r>
                        <a:rPr lang="en-US" sz="2000" b="1" kern="1200" baseline="-250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I</a:t>
                      </a:r>
                      <a:r>
                        <a:rPr lang="en-US" sz="2000" b="1" baseline="-250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-I</a:t>
                      </a:r>
                      <a:r>
                        <a:rPr lang="en-US" sz="2000" b="1" baseline="-250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I</a:t>
                      </a:r>
                      <a:r>
                        <a:rPr lang="en-US" sz="2000" b="1" baseline="-25000">
                          <a:solidFill>
                            <a:srgbClr val="C00000"/>
                          </a:solidFill>
                          <a:effectLst/>
                        </a:rPr>
                        <a:t>1 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</a:rPr>
                        <a:t>– I</a:t>
                      </a:r>
                      <a:r>
                        <a:rPr lang="en-US" sz="2000" b="1" baseline="-250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7646880"/>
                  </a:ext>
                </a:extLst>
              </a:tr>
              <a:tr h="61211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 Code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4-bit register operand 1(R1)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</a:rPr>
                        <a:t>4-bit  register operand 2 (R2)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087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19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08" y="188911"/>
            <a:ext cx="10899098" cy="1325563"/>
          </a:xfrm>
        </p:spPr>
        <p:txBody>
          <a:bodyPr/>
          <a:lstStyle/>
          <a:p>
            <a:r>
              <a:rPr lang="en-US" dirty="0" smtClean="0"/>
              <a:t>Executing Program on 4-Bit Simple Processor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982783"/>
              </p:ext>
            </p:extLst>
          </p:nvPr>
        </p:nvGraphicFramePr>
        <p:xfrm>
          <a:off x="838200" y="1514474"/>
          <a:ext cx="10569315" cy="52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3564">
                  <a:extLst>
                    <a:ext uri="{9D8B030D-6E8A-4147-A177-3AD203B41FA5}">
                      <a16:colId xmlns:a16="http://schemas.microsoft.com/office/drawing/2014/main" xmlns="" val="1315331765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xmlns="" val="2330395172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xmlns="" val="1886372367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xmlns="" val="3700038543"/>
                    </a:ext>
                  </a:extLst>
                </a:gridCol>
                <a:gridCol w="899409">
                  <a:extLst>
                    <a:ext uri="{9D8B030D-6E8A-4147-A177-3AD203B41FA5}">
                      <a16:colId xmlns:a16="http://schemas.microsoft.com/office/drawing/2014/main" xmlns="" val="3918734689"/>
                    </a:ext>
                  </a:extLst>
                </a:gridCol>
                <a:gridCol w="944381">
                  <a:extLst>
                    <a:ext uri="{9D8B030D-6E8A-4147-A177-3AD203B41FA5}">
                      <a16:colId xmlns:a16="http://schemas.microsoft.com/office/drawing/2014/main" xmlns="" val="3608877036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High Level Language Code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Machine Code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9649479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30062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 = 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000 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90132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B =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902291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 =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99391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 =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036887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 = D+C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3499025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 = A-C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3639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 = B x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215013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633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017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08" y="188911"/>
            <a:ext cx="10899098" cy="1325563"/>
          </a:xfrm>
        </p:spPr>
        <p:txBody>
          <a:bodyPr/>
          <a:lstStyle/>
          <a:p>
            <a:r>
              <a:rPr lang="en-US" dirty="0" smtClean="0"/>
              <a:t>Executing Program on 4-Bit Simple Processor…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901133"/>
              </p:ext>
            </p:extLst>
          </p:nvPr>
        </p:nvGraphicFramePr>
        <p:xfrm>
          <a:off x="838200" y="1514474"/>
          <a:ext cx="10569315" cy="52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3564">
                  <a:extLst>
                    <a:ext uri="{9D8B030D-6E8A-4147-A177-3AD203B41FA5}">
                      <a16:colId xmlns:a16="http://schemas.microsoft.com/office/drawing/2014/main" xmlns="" val="1315331765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xmlns="" val="2330395172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xmlns="" val="1886372367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xmlns="" val="3700038543"/>
                    </a:ext>
                  </a:extLst>
                </a:gridCol>
                <a:gridCol w="899409">
                  <a:extLst>
                    <a:ext uri="{9D8B030D-6E8A-4147-A177-3AD203B41FA5}">
                      <a16:colId xmlns:a16="http://schemas.microsoft.com/office/drawing/2014/main" xmlns="" val="3918734689"/>
                    </a:ext>
                  </a:extLst>
                </a:gridCol>
                <a:gridCol w="944381">
                  <a:extLst>
                    <a:ext uri="{9D8B030D-6E8A-4147-A177-3AD203B41FA5}">
                      <a16:colId xmlns:a16="http://schemas.microsoft.com/office/drawing/2014/main" xmlns="" val="3608877036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High Level Language Code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Machine Code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9649479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30062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 = 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000 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90132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B =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000  01 XX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902291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 =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99391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 =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036887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 = D+C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3499025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 = A-C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3639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 = B x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215013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633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136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08" y="188911"/>
            <a:ext cx="10899098" cy="1325563"/>
          </a:xfrm>
        </p:spPr>
        <p:txBody>
          <a:bodyPr/>
          <a:lstStyle/>
          <a:p>
            <a:r>
              <a:rPr lang="en-US" dirty="0" smtClean="0"/>
              <a:t>Executing Program on 4-Bit Simple Processor…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1416"/>
              </p:ext>
            </p:extLst>
          </p:nvPr>
        </p:nvGraphicFramePr>
        <p:xfrm>
          <a:off x="838200" y="1514474"/>
          <a:ext cx="10569315" cy="52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3564">
                  <a:extLst>
                    <a:ext uri="{9D8B030D-6E8A-4147-A177-3AD203B41FA5}">
                      <a16:colId xmlns:a16="http://schemas.microsoft.com/office/drawing/2014/main" xmlns="" val="1315331765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xmlns="" val="2330395172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xmlns="" val="1886372367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xmlns="" val="3700038543"/>
                    </a:ext>
                  </a:extLst>
                </a:gridCol>
                <a:gridCol w="899409">
                  <a:extLst>
                    <a:ext uri="{9D8B030D-6E8A-4147-A177-3AD203B41FA5}">
                      <a16:colId xmlns:a16="http://schemas.microsoft.com/office/drawing/2014/main" xmlns="" val="3918734689"/>
                    </a:ext>
                  </a:extLst>
                </a:gridCol>
                <a:gridCol w="944381">
                  <a:extLst>
                    <a:ext uri="{9D8B030D-6E8A-4147-A177-3AD203B41FA5}">
                      <a16:colId xmlns:a16="http://schemas.microsoft.com/office/drawing/2014/main" xmlns="" val="3608877036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High Level Language Code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Machine Code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9649479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30062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 = 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000 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90132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B =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000  01 XX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902291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 =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000  10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99391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 =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000  11 XX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036887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 = D+C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3499025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 = A-C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3639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 = B x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215013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633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1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10" y="508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Components of Digital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264" y="1511301"/>
            <a:ext cx="58410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75" y="1376363"/>
            <a:ext cx="62075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Computer uses these components in order to provide different functionalities (programs):</a:t>
            </a:r>
          </a:p>
          <a:p>
            <a:pPr algn="just"/>
            <a:endParaRPr lang="en-US" sz="2000" dirty="0" smtClean="0"/>
          </a:p>
          <a:p>
            <a:pPr algn="just">
              <a:buFontTx/>
              <a:buChar char="-"/>
            </a:pPr>
            <a:r>
              <a:rPr lang="en-US" sz="2000" b="1" dirty="0" smtClean="0"/>
              <a:t> Memory</a:t>
            </a:r>
            <a:r>
              <a:rPr lang="en-US" sz="2000" dirty="0" smtClean="0"/>
              <a:t> stores program and data (input, output and intermediate data)</a:t>
            </a:r>
          </a:p>
          <a:p>
            <a:pPr algn="just">
              <a:buFontTx/>
              <a:buChar char="-"/>
            </a:pPr>
            <a:r>
              <a:rPr lang="en-US" sz="2000" b="1" dirty="0" smtClean="0"/>
              <a:t> Central Processing Unit (CPU)</a:t>
            </a:r>
          </a:p>
          <a:p>
            <a:pPr lvl="1" algn="just">
              <a:buFontTx/>
              <a:buChar char="-"/>
            </a:pPr>
            <a:r>
              <a:rPr lang="en-US" sz="2000" dirty="0" smtClean="0"/>
              <a:t>Performs Operations </a:t>
            </a:r>
          </a:p>
          <a:p>
            <a:pPr lvl="1" algn="just">
              <a:buFontTx/>
              <a:buChar char="-"/>
            </a:pPr>
            <a:r>
              <a:rPr lang="en-US" sz="2000" b="1" dirty="0" smtClean="0"/>
              <a:t>Arithmetic Logic Unit (ALU) </a:t>
            </a:r>
            <a:r>
              <a:rPr lang="en-US" sz="2000" dirty="0" smtClean="0"/>
              <a:t>performs arithmetic and data-processing operations as specified by program</a:t>
            </a:r>
          </a:p>
          <a:p>
            <a:pPr lvl="1" algn="just"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b="1" dirty="0" smtClean="0"/>
              <a:t>Control Unit </a:t>
            </a:r>
            <a:r>
              <a:rPr lang="en-US" sz="2000" dirty="0" smtClean="0"/>
              <a:t>supervises the flow of information between the various units</a:t>
            </a:r>
          </a:p>
          <a:p>
            <a:pPr lvl="1" algn="just">
              <a:buFontTx/>
              <a:buChar char="-"/>
            </a:pPr>
            <a:r>
              <a:rPr lang="en-US" sz="2000" dirty="0" smtClean="0"/>
              <a:t> ALU and Control Unit together form CPU</a:t>
            </a:r>
          </a:p>
          <a:p>
            <a:pPr marL="0" lvl="1" algn="just">
              <a:buFontTx/>
              <a:buChar char="-"/>
            </a:pPr>
            <a:r>
              <a:rPr lang="en-US" sz="2000" b="1" dirty="0" smtClean="0"/>
              <a:t> Input Devices</a:t>
            </a:r>
            <a:r>
              <a:rPr lang="en-US" sz="2000" dirty="0" smtClean="0"/>
              <a:t> such as Mouse, Keyboard, DVD drives, CD-ROM, Microphones, Scanner, Webcam etc. are used to take data input in programs</a:t>
            </a:r>
          </a:p>
          <a:p>
            <a:pPr marL="0" lvl="1" algn="just">
              <a:buFontTx/>
              <a:buChar char="-"/>
            </a:pPr>
            <a:r>
              <a:rPr lang="en-US" sz="2000" b="1" dirty="0" smtClean="0"/>
              <a:t> Output Devices</a:t>
            </a:r>
            <a:r>
              <a:rPr lang="en-US" sz="2000" dirty="0" smtClean="0"/>
              <a:t> such as LCD, Printer and Loudspeakers etc. are used to present result to the user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711336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08" y="188911"/>
            <a:ext cx="10899098" cy="1325563"/>
          </a:xfrm>
        </p:spPr>
        <p:txBody>
          <a:bodyPr/>
          <a:lstStyle/>
          <a:p>
            <a:r>
              <a:rPr lang="en-US" dirty="0" smtClean="0"/>
              <a:t>Executing Program on 4-Bit Simple Processor…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588125"/>
              </p:ext>
            </p:extLst>
          </p:nvPr>
        </p:nvGraphicFramePr>
        <p:xfrm>
          <a:off x="838200" y="1514474"/>
          <a:ext cx="10569315" cy="52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3564">
                  <a:extLst>
                    <a:ext uri="{9D8B030D-6E8A-4147-A177-3AD203B41FA5}">
                      <a16:colId xmlns:a16="http://schemas.microsoft.com/office/drawing/2014/main" xmlns="" val="1315331765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xmlns="" val="2330395172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xmlns="" val="1886372367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xmlns="" val="3700038543"/>
                    </a:ext>
                  </a:extLst>
                </a:gridCol>
                <a:gridCol w="899409">
                  <a:extLst>
                    <a:ext uri="{9D8B030D-6E8A-4147-A177-3AD203B41FA5}">
                      <a16:colId xmlns:a16="http://schemas.microsoft.com/office/drawing/2014/main" xmlns="" val="3918734689"/>
                    </a:ext>
                  </a:extLst>
                </a:gridCol>
                <a:gridCol w="944381">
                  <a:extLst>
                    <a:ext uri="{9D8B030D-6E8A-4147-A177-3AD203B41FA5}">
                      <a16:colId xmlns:a16="http://schemas.microsoft.com/office/drawing/2014/main" xmlns="" val="3608877036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High Level Language Code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Machine Code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9649479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30062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 = 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000 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90132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B =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000  01 XX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902291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 =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000  10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99391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 =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000  11 XX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036887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 = D+C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010 11 10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3499025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= A-C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3639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 = B x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215013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633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972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08" y="188911"/>
            <a:ext cx="10899098" cy="1325563"/>
          </a:xfrm>
        </p:spPr>
        <p:txBody>
          <a:bodyPr/>
          <a:lstStyle/>
          <a:p>
            <a:r>
              <a:rPr lang="en-US" dirty="0" smtClean="0"/>
              <a:t>Executing Program on 4-Bit Simple Processor…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326424"/>
              </p:ext>
            </p:extLst>
          </p:nvPr>
        </p:nvGraphicFramePr>
        <p:xfrm>
          <a:off x="838200" y="1514474"/>
          <a:ext cx="10569315" cy="52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93564">
                  <a:extLst>
                    <a:ext uri="{9D8B030D-6E8A-4147-A177-3AD203B41FA5}">
                      <a16:colId xmlns:a16="http://schemas.microsoft.com/office/drawing/2014/main" xmlns="" val="1315331765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xmlns="" val="2330395172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xmlns="" val="1886372367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xmlns="" val="3700038543"/>
                    </a:ext>
                  </a:extLst>
                </a:gridCol>
                <a:gridCol w="899409">
                  <a:extLst>
                    <a:ext uri="{9D8B030D-6E8A-4147-A177-3AD203B41FA5}">
                      <a16:colId xmlns:a16="http://schemas.microsoft.com/office/drawing/2014/main" xmlns="" val="3918734689"/>
                    </a:ext>
                  </a:extLst>
                </a:gridCol>
                <a:gridCol w="944381">
                  <a:extLst>
                    <a:ext uri="{9D8B030D-6E8A-4147-A177-3AD203B41FA5}">
                      <a16:colId xmlns:a16="http://schemas.microsoft.com/office/drawing/2014/main" xmlns="" val="3608877036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High Level Language Code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Machine Code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9649479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30062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 = 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000 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90132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B =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000  01 XX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902291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 =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000  10 XX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99391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 =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000  11 XX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036887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 = D+C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effectLst/>
                        </a:rPr>
                        <a:t>010 11 10</a:t>
                      </a:r>
                      <a:endParaRPr lang="en-US" sz="2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3499025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 = A-C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011 00 10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3639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 = B x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215013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6334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92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90688"/>
            <a:ext cx="7315200" cy="5350554"/>
          </a:xfrm>
        </p:spPr>
      </p:pic>
    </p:spTree>
    <p:extLst>
      <p:ext uri="{BB962C8B-B14F-4D97-AF65-F5344CB8AC3E}">
        <p14:creationId xmlns:p14="http://schemas.microsoft.com/office/powerpoint/2010/main" val="553825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5934"/>
            <a:ext cx="11064240" cy="4526265"/>
          </a:xfrm>
        </p:spPr>
      </p:pic>
      <p:sp>
        <p:nvSpPr>
          <p:cNvPr id="5" name="TextBox 4"/>
          <p:cNvSpPr txBox="1"/>
          <p:nvPr/>
        </p:nvSpPr>
        <p:spPr>
          <a:xfrm>
            <a:off x="838200" y="5842199"/>
            <a:ext cx="1106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peripheral or peripheral device is "an ancillary device used to put information into and get information out of the computer"</a:t>
            </a:r>
          </a:p>
        </p:txBody>
      </p:sp>
    </p:spTree>
    <p:extLst>
      <p:ext uri="{BB962C8B-B14F-4D97-AF65-F5344CB8AC3E}">
        <p14:creationId xmlns:p14="http://schemas.microsoft.com/office/powerpoint/2010/main" val="1636077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History of Processors</a:t>
            </a:r>
          </a:p>
          <a:p>
            <a:r>
              <a:rPr lang="en-US" sz="3600" dirty="0" smtClean="0"/>
              <a:t>Processor specifications of your Personal Computer and Smart Phone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2673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 of Lecture Notes (1.1 to 1.6)</a:t>
            </a:r>
          </a:p>
          <a:p>
            <a:r>
              <a:rPr lang="en-US" dirty="0" smtClean="0"/>
              <a:t>iAPX88 Manual</a:t>
            </a:r>
          </a:p>
          <a:p>
            <a:r>
              <a:rPr lang="en-US" dirty="0">
                <a:hlinkClick r:id="rId2"/>
              </a:rPr>
              <a:t>http://www.mathcs.emory.edu/~cheung/Courses/255/Syllabus/4-intro/mem-access.html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Microcomputer Block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98" y="1481138"/>
            <a:ext cx="6633203" cy="4663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6238875"/>
            <a:ext cx="320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of Simple 4-bit Processor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4875" y="1506022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Wires where CPU provides Address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1675" y="3620572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Wires where Data travels for read and write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8601075" y="4082237"/>
            <a:ext cx="990600" cy="1563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0" y="5775246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Read or Write Signal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ctr">
              <a:buNone/>
            </a:pPr>
            <a:r>
              <a:rPr lang="en-US" b="1" dirty="0" smtClean="0"/>
              <a:t>A=15</a:t>
            </a:r>
            <a:endParaRPr lang="en-US" dirty="0"/>
          </a:p>
          <a:p>
            <a:pPr marL="0" indent="0" fontAlgn="ctr">
              <a:buNone/>
            </a:pPr>
            <a:r>
              <a:rPr lang="en-US" b="1" dirty="0"/>
              <a:t>B=12</a:t>
            </a:r>
            <a:endParaRPr lang="en-US" dirty="0"/>
          </a:p>
          <a:p>
            <a:pPr marL="0" indent="0" fontAlgn="ctr">
              <a:buNone/>
            </a:pPr>
            <a:r>
              <a:rPr lang="en-US" b="1" dirty="0"/>
              <a:t>C=5</a:t>
            </a:r>
            <a:endParaRPr lang="en-US" dirty="0"/>
          </a:p>
          <a:p>
            <a:pPr marL="0" indent="0" fontAlgn="ctr">
              <a:buNone/>
            </a:pPr>
            <a:r>
              <a:rPr lang="en-US" b="1" dirty="0"/>
              <a:t>D=10</a:t>
            </a:r>
            <a:endParaRPr lang="en-US" dirty="0"/>
          </a:p>
          <a:p>
            <a:pPr marL="0" indent="0" fontAlgn="ctr">
              <a:buNone/>
            </a:pPr>
            <a:r>
              <a:rPr lang="en-US" b="1" dirty="0"/>
              <a:t>D = D+C</a:t>
            </a:r>
            <a:endParaRPr lang="en-US" dirty="0"/>
          </a:p>
          <a:p>
            <a:pPr marL="0" indent="0" fontAlgn="ctr">
              <a:buNone/>
            </a:pPr>
            <a:r>
              <a:rPr lang="en-US" b="1" dirty="0"/>
              <a:t>A = A-C</a:t>
            </a:r>
            <a:endParaRPr lang="en-US" dirty="0"/>
          </a:p>
          <a:p>
            <a:pPr marL="0" indent="0" fontAlgn="ctr">
              <a:buNone/>
            </a:pPr>
            <a:r>
              <a:rPr lang="en-US" b="1" dirty="0"/>
              <a:t>B = B x C</a:t>
            </a:r>
            <a:endParaRPr lang="en-US" dirty="0"/>
          </a:p>
          <a:p>
            <a:pPr marL="0" indent="0" fontAlgn="ctr">
              <a:buNone/>
            </a:pPr>
            <a:r>
              <a:rPr lang="en-US" b="1" dirty="0" smtClean="0"/>
              <a:t>…</a:t>
            </a:r>
          </a:p>
          <a:p>
            <a:pPr marL="0" indent="0" fontAlgn="ctr">
              <a:buNone/>
            </a:pPr>
            <a:r>
              <a:rPr lang="en-US" b="1" dirty="0" smtClean="0"/>
              <a:t>How the processor executes this program?</a:t>
            </a:r>
          </a:p>
          <a:p>
            <a:pPr marL="0" indent="0" fontAlgn="ctr">
              <a:buNone/>
            </a:pPr>
            <a:r>
              <a:rPr lang="en-US" b="1" dirty="0" smtClean="0"/>
              <a:t>Can you design a simple processor to execute this piece of code?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146853"/>
              </p:ext>
            </p:extLst>
          </p:nvPr>
        </p:nvGraphicFramePr>
        <p:xfrm>
          <a:off x="838200" y="1514474"/>
          <a:ext cx="8039098" cy="52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6076">
                  <a:extLst>
                    <a:ext uri="{9D8B030D-6E8A-4147-A177-3AD203B41FA5}">
                      <a16:colId xmlns:a16="http://schemas.microsoft.com/office/drawing/2014/main" xmlns="" val="1315331765"/>
                    </a:ext>
                  </a:extLst>
                </a:gridCol>
                <a:gridCol w="2920274">
                  <a:extLst>
                    <a:ext uri="{9D8B030D-6E8A-4147-A177-3AD203B41FA5}">
                      <a16:colId xmlns:a16="http://schemas.microsoft.com/office/drawing/2014/main" xmlns="" val="2330395172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1886372367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3700038543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3918734689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3608877036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Program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9649479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30062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 = 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90132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B =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902291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 =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99391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 =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036887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 = D+C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3499025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 = A-C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3639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 = B x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215013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63342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77298" y="1498133"/>
            <a:ext cx="31747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 smtClean="0"/>
              <a:t>How the processor initializes all the data to zero?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Data Assignment?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Can you implement this processor?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Writing on one of n memory cells?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78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985877"/>
              </p:ext>
            </p:extLst>
          </p:nvPr>
        </p:nvGraphicFramePr>
        <p:xfrm>
          <a:off x="838200" y="1514474"/>
          <a:ext cx="8039098" cy="5238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6076">
                  <a:extLst>
                    <a:ext uri="{9D8B030D-6E8A-4147-A177-3AD203B41FA5}">
                      <a16:colId xmlns:a16="http://schemas.microsoft.com/office/drawing/2014/main" xmlns="" val="1315331765"/>
                    </a:ext>
                  </a:extLst>
                </a:gridCol>
                <a:gridCol w="2920274">
                  <a:extLst>
                    <a:ext uri="{9D8B030D-6E8A-4147-A177-3AD203B41FA5}">
                      <a16:colId xmlns:a16="http://schemas.microsoft.com/office/drawing/2014/main" xmlns="" val="2330395172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1886372367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3700038543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3918734689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xmlns="" val="3608877036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Program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9649479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1030062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 = 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390132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B = 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5902291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C = 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6993914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D = 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5036887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D = D+C</a:t>
                      </a:r>
                      <a:endParaRPr lang="en-US" sz="28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3499025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 = A-C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43639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 = B x C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85215013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7633426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77298" y="1498133"/>
            <a:ext cx="31747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 smtClean="0"/>
              <a:t>How the processor initializes all the data to zero?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Data Assignment?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Can you implement this processor?</a:t>
            </a:r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Writing on one of n memory cells?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85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889" y="37475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99213" y="59960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4204" y="1186722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6702" y="168389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9212" y="2211049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1480" y="40473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8000" y="98666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758" y="149152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5297" y="201099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252866" y="1386777"/>
            <a:ext cx="20086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7246" y="804845"/>
            <a:ext cx="130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Operand 1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32745" y="80484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2227616" y="2608289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604627" y="2608288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480" y="2626599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1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1756349" y="3675090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261673" y="389994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76664" y="448705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79162" y="4984231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61672" y="551138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3940" y="370507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0460" y="428700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218" y="479185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87757" y="531133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15326" y="4687113"/>
            <a:ext cx="20086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79706" y="4105181"/>
            <a:ext cx="130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Operand 2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95205" y="4105181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2290076" y="5908625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667087" y="5908624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3940" y="5926935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2</a:t>
            </a:r>
            <a:endParaRPr lang="en-US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5294037" y="527154"/>
            <a:ext cx="1558977" cy="47783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98969" y="2608288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Adder</a:t>
            </a:r>
            <a:endParaRPr lang="en-US" sz="24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53014" y="2839120"/>
            <a:ext cx="8819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19313" y="12299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45211" y="4474512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23641" y="2585803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X+Y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292263" y="3991638"/>
            <a:ext cx="3537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important signals do we need for</a:t>
            </a:r>
          </a:p>
          <a:p>
            <a:r>
              <a:rPr lang="en-US" sz="2400" b="1" dirty="0" smtClean="0"/>
              <a:t>D = D + C</a:t>
            </a:r>
          </a:p>
          <a:p>
            <a:r>
              <a:rPr lang="en-US" sz="2400" b="1" dirty="0" smtClean="0"/>
              <a:t>A = A + C</a:t>
            </a:r>
          </a:p>
          <a:p>
            <a:r>
              <a:rPr lang="en-US" sz="2400" b="1" dirty="0"/>
              <a:t>A = A + B</a:t>
            </a:r>
          </a:p>
        </p:txBody>
      </p:sp>
    </p:spTree>
    <p:extLst>
      <p:ext uri="{BB962C8B-B14F-4D97-AF65-F5344CB8AC3E}">
        <p14:creationId xmlns:p14="http://schemas.microsoft.com/office/powerpoint/2010/main" val="325661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889" y="374754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99213" y="599607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4204" y="1186722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6702" y="168389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99212" y="2211049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1480" y="404735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8000" y="98666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3758" y="149152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5297" y="201099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252866" y="1386777"/>
            <a:ext cx="20086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7246" y="804845"/>
            <a:ext cx="130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Operand 1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32745" y="804845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2227616" y="2608289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604627" y="2608288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480" y="2626599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1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1756349" y="3675090"/>
            <a:ext cx="1558977" cy="22335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261673" y="3899943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76664" y="4487058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279162" y="4984231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61672" y="5511385"/>
            <a:ext cx="4796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3940" y="370507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0460" y="428700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218" y="479185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87757" y="531133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15326" y="4687113"/>
            <a:ext cx="20086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79706" y="4105181"/>
            <a:ext cx="130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Operand 2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095205" y="4105181"/>
            <a:ext cx="878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4x1</a:t>
            </a:r>
          </a:p>
          <a:p>
            <a:r>
              <a:rPr lang="en-US" sz="2400" b="1" dirty="0" smtClean="0"/>
              <a:t>Quad</a:t>
            </a:r>
          </a:p>
          <a:p>
            <a:r>
              <a:rPr lang="en-US" sz="2400" b="1" dirty="0" smtClean="0"/>
              <a:t>MUX</a:t>
            </a:r>
            <a:endParaRPr lang="en-US" sz="2400" b="1" dirty="0"/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2290076" y="5908625"/>
            <a:ext cx="7876" cy="726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667087" y="5908624"/>
            <a:ext cx="4317" cy="72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3940" y="5926935"/>
            <a:ext cx="130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Binary of</a:t>
            </a:r>
          </a:p>
          <a:p>
            <a:r>
              <a:rPr lang="en-US" sz="2000" b="1" dirty="0" smtClean="0"/>
              <a:t>Operand 2</a:t>
            </a:r>
            <a:endParaRPr lang="en-US" sz="2000" b="1" dirty="0"/>
          </a:p>
        </p:txBody>
      </p:sp>
      <p:sp>
        <p:nvSpPr>
          <p:cNvPr id="40" name="Rectangle 39"/>
          <p:cNvSpPr/>
          <p:nvPr/>
        </p:nvSpPr>
        <p:spPr>
          <a:xfrm>
            <a:off x="5294037" y="527154"/>
            <a:ext cx="1558977" cy="47783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98969" y="2608288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Adder</a:t>
            </a:r>
            <a:endParaRPr lang="en-US" sz="24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6853014" y="2839120"/>
            <a:ext cx="8819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19313" y="122991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45211" y="4474512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23641" y="2585803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X+Y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292263" y="3991638"/>
            <a:ext cx="3537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about</a:t>
            </a:r>
          </a:p>
          <a:p>
            <a:r>
              <a:rPr lang="en-US" sz="2400" b="1" dirty="0" smtClean="0"/>
              <a:t>D = D x C</a:t>
            </a:r>
          </a:p>
          <a:p>
            <a:r>
              <a:rPr lang="en-US" sz="2400" b="1" dirty="0" smtClean="0"/>
              <a:t>A = A - C</a:t>
            </a:r>
          </a:p>
          <a:p>
            <a:r>
              <a:rPr lang="en-US" sz="2400" b="1" dirty="0"/>
              <a:t>A = A </a:t>
            </a:r>
            <a:r>
              <a:rPr lang="en-US" sz="2400" b="1" dirty="0" smtClean="0"/>
              <a:t>x </a:t>
            </a:r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448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2105</Words>
  <Application>Microsoft Office PowerPoint</Application>
  <PresentationFormat>Custom</PresentationFormat>
  <Paragraphs>852</Paragraphs>
  <Slides>35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Introduction to Assembly Language</vt:lpstr>
      <vt:lpstr>Basic Computer Architecture</vt:lpstr>
      <vt:lpstr>Components of Digital Computer</vt:lpstr>
      <vt:lpstr>Microcomputer Block Diagram</vt:lpstr>
      <vt:lpstr>A Simple Program</vt:lpstr>
      <vt:lpstr>Simple Processor</vt:lpstr>
      <vt:lpstr>Simple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Microcomputer Block Diagram</vt:lpstr>
      <vt:lpstr>Address Bus</vt:lpstr>
      <vt:lpstr>Address Bus</vt:lpstr>
      <vt:lpstr>Address Bus…</vt:lpstr>
      <vt:lpstr>Data Bus</vt:lpstr>
      <vt:lpstr>Data Bus</vt:lpstr>
      <vt:lpstr>Test you concepts</vt:lpstr>
      <vt:lpstr>Test you concepts</vt:lpstr>
      <vt:lpstr>Control Bus</vt:lpstr>
      <vt:lpstr>Read Data from Memory Cell no 2453</vt:lpstr>
      <vt:lpstr>Write 53 on Memory Cell no 2453</vt:lpstr>
      <vt:lpstr>Another Read/Write Operation</vt:lpstr>
      <vt:lpstr>Instruction Set</vt:lpstr>
      <vt:lpstr>Executing Program on 4-Bit Simple Processor</vt:lpstr>
      <vt:lpstr>Executing Program on 4-Bit Simple Processor…</vt:lpstr>
      <vt:lpstr>Executing Program on 4-Bit Simple Processor…</vt:lpstr>
      <vt:lpstr>Executing Program on 4-Bit Simple Processor…</vt:lpstr>
      <vt:lpstr>Executing Program on 4-Bit Simple Processor…</vt:lpstr>
      <vt:lpstr>System Bus</vt:lpstr>
      <vt:lpstr>System Bus…</vt:lpstr>
      <vt:lpstr>Homework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Assembly Language</dc:title>
  <dc:creator>Samin Iftikhar</dc:creator>
  <cp:lastModifiedBy>Admin</cp:lastModifiedBy>
  <cp:revision>243</cp:revision>
  <dcterms:created xsi:type="dcterms:W3CDTF">2019-01-20T07:31:00Z</dcterms:created>
  <dcterms:modified xsi:type="dcterms:W3CDTF">2022-08-24T06:10:37Z</dcterms:modified>
</cp:coreProperties>
</file>