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2" r:id="rId4"/>
    <p:sldId id="265" r:id="rId5"/>
    <p:sldId id="264" r:id="rId6"/>
    <p:sldId id="270" r:id="rId7"/>
    <p:sldId id="271" r:id="rId8"/>
    <p:sldId id="273" r:id="rId9"/>
    <p:sldId id="275" r:id="rId10"/>
    <p:sldId id="266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4" r:id="rId21"/>
    <p:sldId id="283" r:id="rId22"/>
    <p:sldId id="287" r:id="rId23"/>
    <p:sldId id="288" r:id="rId24"/>
    <p:sldId id="292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4419" autoAdjust="0"/>
  </p:normalViewPr>
  <p:slideViewPr>
    <p:cSldViewPr snapToGrid="0">
      <p:cViewPr varScale="1">
        <p:scale>
          <a:sx n="56" d="100"/>
          <a:sy n="56" d="100"/>
        </p:scale>
        <p:origin x="119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6018-0DDF-4633-80F4-6681F5F92EA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7D1E7-6E3B-4B93-93CA-7714E2A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29F4E , 19F4 : 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2^20 / 2^16 = 2^4</a:t>
            </a:r>
          </a:p>
          <a:p>
            <a:endParaRPr lang="en-US" dirty="0"/>
          </a:p>
          <a:p>
            <a:r>
              <a:rPr lang="en-US" dirty="0"/>
              <a:t>10 / 2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3ECD-590E-407D-B34E-3ED149703B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Segmented Memory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– 13</a:t>
            </a:r>
          </a:p>
        </p:txBody>
      </p:sp>
    </p:spTree>
    <p:extLst>
      <p:ext uri="{BB962C8B-B14F-4D97-AF65-F5344CB8AC3E}">
        <p14:creationId xmlns:p14="http://schemas.microsoft.com/office/powerpoint/2010/main" val="144929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9897"/>
          </a:xfrm>
        </p:spPr>
        <p:txBody>
          <a:bodyPr/>
          <a:lstStyle/>
          <a:p>
            <a:r>
              <a:rPr lang="en-US" dirty="0"/>
              <a:t>Exploring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7"/>
            <a:ext cx="10515600" cy="536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Segment Registers: </a:t>
            </a:r>
            <a:r>
              <a:rPr lang="en-US" dirty="0"/>
              <a:t>CS, DS, SS, 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All possible values of a Segment Register:</a:t>
            </a:r>
          </a:p>
          <a:p>
            <a:pPr marL="0" indent="0">
              <a:buNone/>
            </a:pPr>
            <a:r>
              <a:rPr lang="en-US" dirty="0"/>
              <a:t>0000, 0001, 0002, … , 0009, 000A,000B,…, 000F, …, FFFF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 a segment number can be:</a:t>
            </a:r>
          </a:p>
          <a:p>
            <a:pPr marL="0" indent="0">
              <a:buNone/>
            </a:pPr>
            <a:r>
              <a:rPr lang="en-US" dirty="0"/>
              <a:t>0000, 0001, 0002, … , 0009, 000A,000B,…, 000F, …, FFFF</a:t>
            </a:r>
          </a:p>
        </p:txBody>
      </p:sp>
    </p:spTree>
    <p:extLst>
      <p:ext uri="{BB962C8B-B14F-4D97-AF65-F5344CB8AC3E}">
        <p14:creationId xmlns:p14="http://schemas.microsoft.com/office/powerpoint/2010/main" val="319793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5554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Logical Address [0000:0010]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/>
              <a:t>Logical Address [0001:0000]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854605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</p:spTree>
    <p:extLst>
      <p:ext uri="{BB962C8B-B14F-4D97-AF65-F5344CB8AC3E}">
        <p14:creationId xmlns:p14="http://schemas.microsoft.com/office/powerpoint/2010/main" val="424713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Logical Address [0000:0010]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/>
              <a:t>Logical Address [0001:0000]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612" y="2472902"/>
            <a:ext cx="629127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0000</a:t>
            </a:r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0010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</a:t>
            </a:r>
            <a:r>
              <a:rPr lang="en-US" sz="2800" dirty="0">
                <a:solidFill>
                  <a:srgbClr val="C00000"/>
                </a:solidFill>
              </a:rPr>
              <a:t>(What Byte No. is this in Memory?)</a:t>
            </a:r>
          </a:p>
        </p:txBody>
      </p:sp>
    </p:spTree>
    <p:extLst>
      <p:ext uri="{BB962C8B-B14F-4D97-AF65-F5344CB8AC3E}">
        <p14:creationId xmlns:p14="http://schemas.microsoft.com/office/powerpoint/2010/main" val="281596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Logical Address [0000:0010]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/>
              <a:t>Logical Address [0001:0000]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002448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00010 = [0000:0010]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612" y="2472902"/>
            <a:ext cx="55812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0000</a:t>
            </a:r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0010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</a:t>
            </a:r>
            <a:r>
              <a:rPr lang="en-US" sz="2800" dirty="0">
                <a:solidFill>
                  <a:srgbClr val="C00000"/>
                </a:solidFill>
              </a:rPr>
              <a:t>(This is Byte # 16 in Memory)</a:t>
            </a:r>
          </a:p>
        </p:txBody>
      </p:sp>
    </p:spTree>
    <p:extLst>
      <p:ext uri="{BB962C8B-B14F-4D97-AF65-F5344CB8AC3E}">
        <p14:creationId xmlns:p14="http://schemas.microsoft.com/office/powerpoint/2010/main" val="361014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Logical Address [0000:0010]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Logical Address [0001:0000]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Physical Address?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612" y="2472902"/>
            <a:ext cx="607980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0001</a:t>
            </a:r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</a:t>
            </a:r>
            <a:r>
              <a:rPr lang="en-US" sz="2800" dirty="0">
                <a:solidFill>
                  <a:srgbClr val="C00000"/>
                </a:solidFill>
              </a:rPr>
              <a:t>(This is also Byte # 16 in Memory)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60387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9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Logical Address [0000:0010]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/>
              <a:t>Logical Address [0001:0000]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612" y="2472902"/>
            <a:ext cx="607980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0001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(This is also Byte # 16 in Memory)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646023"/>
            <a:ext cx="8001000" cy="134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What about [0000:0011] and [0001:0001]? </a:t>
            </a:r>
            <a:r>
              <a:rPr lang="en-US" dirty="0"/>
              <a:t>Calculate Physical addresses of these Logical Addresses and check.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001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5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Logical Address [0000:0010]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</a:p>
          <a:p>
            <a:pPr marL="0" indent="0">
              <a:buNone/>
            </a:pPr>
            <a:r>
              <a:rPr lang="en-US" b="1" dirty="0"/>
              <a:t>Logical Address [0001:0000] </a:t>
            </a:r>
            <a:r>
              <a:rPr lang="en-US" b="1" dirty="0">
                <a:sym typeface="Wingdings" panose="05000000000000000000" pitchFamily="2" charset="2"/>
              </a:rPr>
              <a:t> Physical Address?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612" y="2472902"/>
            <a:ext cx="607980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0001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(This is also Byte # 16 in Memory)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646023"/>
            <a:ext cx="8001000" cy="134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We have </a:t>
            </a:r>
            <a:r>
              <a:rPr lang="en-US" b="1" u="sng" dirty="0"/>
              <a:t>overlapping segments</a:t>
            </a:r>
            <a:r>
              <a:rPr lang="en-US" b="1" dirty="0"/>
              <a:t> </a:t>
            </a:r>
            <a:r>
              <a:rPr lang="en-US" dirty="0"/>
              <a:t>i.e. Different segments are sharing cells using different (Segment, Offset) Pairs.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001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89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Range of Segment # 0000:</a:t>
            </a:r>
          </a:p>
          <a:p>
            <a:pPr marL="0" indent="0">
              <a:buNone/>
            </a:pPr>
            <a:r>
              <a:rPr lang="en-US" b="1" dirty="0"/>
              <a:t>[0000 : 0000] to [0000 : FFFF]</a:t>
            </a:r>
          </a:p>
          <a:p>
            <a:pPr marL="0" indent="0">
              <a:buNone/>
            </a:pPr>
            <a:r>
              <a:rPr lang="en-US" b="1" dirty="0"/>
              <a:t>Find Corresponding Physical Addresses.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733581"/>
              </p:ext>
            </p:extLst>
          </p:nvPr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017" y="2515734"/>
            <a:ext cx="530953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0000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00000 (First Byte of Segment 0000)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017" y="4469910"/>
            <a:ext cx="51954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0000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FFFF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0FFFF (Last Byte of Segment 0000)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Where is this in Memory?</a:t>
            </a:r>
          </a:p>
        </p:txBody>
      </p:sp>
    </p:spTree>
    <p:extLst>
      <p:ext uri="{BB962C8B-B14F-4D97-AF65-F5344CB8AC3E}">
        <p14:creationId xmlns:p14="http://schemas.microsoft.com/office/powerpoint/2010/main" val="293746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Range of Segment # 0001:</a:t>
            </a:r>
          </a:p>
          <a:p>
            <a:pPr marL="0" indent="0">
              <a:buNone/>
            </a:pPr>
            <a:r>
              <a:rPr lang="en-US" b="1" dirty="0"/>
              <a:t>[0001 : 0000] to [0001 : FFFF]</a:t>
            </a:r>
          </a:p>
          <a:p>
            <a:pPr marL="0" indent="0">
              <a:buNone/>
            </a:pPr>
            <a:r>
              <a:rPr lang="en-US" b="1" dirty="0"/>
              <a:t>Find Corresponding Physical Addresses.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017" y="2515734"/>
            <a:ext cx="530953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0001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00010 (First Byte of Segment 0001)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017" y="4469910"/>
            <a:ext cx="524836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0001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FFFF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1000F</a:t>
            </a:r>
            <a:r>
              <a:rPr lang="en-US" sz="2800" dirty="0"/>
              <a:t> (Last Byte of Segment 0001)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Where is this in Memory?</a:t>
            </a:r>
          </a:p>
        </p:txBody>
      </p:sp>
    </p:spTree>
    <p:extLst>
      <p:ext uri="{BB962C8B-B14F-4D97-AF65-F5344CB8AC3E}">
        <p14:creationId xmlns:p14="http://schemas.microsoft.com/office/powerpoint/2010/main" val="341604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Overlapping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2"/>
            <a:ext cx="8001000" cy="5189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Range of Segment # 0000:</a:t>
            </a:r>
          </a:p>
          <a:p>
            <a:pPr marL="0" indent="0">
              <a:buNone/>
            </a:pPr>
            <a:r>
              <a:rPr lang="en-US" dirty="0"/>
              <a:t>Logical Address: [0000 : 0000] to [0000 : FFFF]</a:t>
            </a:r>
          </a:p>
          <a:p>
            <a:pPr marL="0" indent="0">
              <a:buNone/>
            </a:pPr>
            <a:r>
              <a:rPr lang="en-US" dirty="0"/>
              <a:t>Physical Address: 00000 to 0FFFF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Range of Segment # 0001:</a:t>
            </a:r>
          </a:p>
          <a:p>
            <a:pPr marL="0" indent="0">
              <a:buNone/>
            </a:pPr>
            <a:r>
              <a:rPr lang="en-US" dirty="0"/>
              <a:t>[0001 : 0000] to [0001 : FFFF]</a:t>
            </a:r>
          </a:p>
          <a:p>
            <a:pPr marL="0" indent="0">
              <a:buNone/>
            </a:pPr>
            <a:r>
              <a:rPr lang="en-US" dirty="0"/>
              <a:t>Physical Address: 00010 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1000F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Overlap: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Physical Address: 00010 to 0FFFF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(Except first and last 16 bytes, all the bytes are shared i.e. overlap)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6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Segmented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65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Offset Registers: </a:t>
            </a:r>
            <a:r>
              <a:rPr lang="en-US" dirty="0"/>
              <a:t>BX, SI, DI, BP, SP, IP</a:t>
            </a:r>
          </a:p>
          <a:p>
            <a:r>
              <a:rPr lang="en-US" dirty="0"/>
              <a:t>Offset Register contains address of data (or instruction)</a:t>
            </a:r>
          </a:p>
          <a:p>
            <a:r>
              <a:rPr lang="en-US" dirty="0"/>
              <a:t>[BX], [SI], [DI] to access (i.e. read/write) data</a:t>
            </a:r>
          </a:p>
          <a:p>
            <a:r>
              <a:rPr lang="en-US" dirty="0"/>
              <a:t>[IP] is next instruction/opcode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Size of offset registers = 16-bit OR 2 Byte (1 Word)</a:t>
            </a:r>
          </a:p>
          <a:p>
            <a:pPr marL="0" indent="0">
              <a:buNone/>
            </a:pPr>
            <a:r>
              <a:rPr lang="en-US" dirty="0"/>
              <a:t>Minimum address possible in offset register</a:t>
            </a:r>
          </a:p>
          <a:p>
            <a:pPr marL="0" indent="0">
              <a:buNone/>
            </a:pPr>
            <a:r>
              <a:rPr lang="en-US" dirty="0"/>
              <a:t>Maximum address possible in offset register</a:t>
            </a:r>
          </a:p>
          <a:p>
            <a:pPr marL="0" indent="0">
              <a:buNone/>
            </a:pPr>
            <a:r>
              <a:rPr lang="en-US" b="1" dirty="0"/>
              <a:t>Range of Offset Register:</a:t>
            </a:r>
            <a:r>
              <a:rPr lang="en-US" dirty="0"/>
              <a:t> 0000 to FFFF</a:t>
            </a:r>
          </a:p>
          <a:p>
            <a:pPr marL="0" indent="0">
              <a:buNone/>
            </a:pPr>
            <a:r>
              <a:rPr lang="en-US" dirty="0"/>
              <a:t>Total memory space offset register can cover = 2</a:t>
            </a:r>
            <a:r>
              <a:rPr lang="en-US" baseline="30000" dirty="0"/>
              <a:t>16 </a:t>
            </a:r>
            <a:r>
              <a:rPr lang="en-US" dirty="0"/>
              <a:t>= 2</a:t>
            </a:r>
            <a:r>
              <a:rPr lang="en-US" baseline="30000" dirty="0"/>
              <a:t>6 </a:t>
            </a:r>
            <a:r>
              <a:rPr lang="en-US" dirty="0"/>
              <a:t>x2</a:t>
            </a:r>
            <a:r>
              <a:rPr lang="en-US" baseline="30000" dirty="0"/>
              <a:t>10</a:t>
            </a:r>
            <a:r>
              <a:rPr lang="en-US" dirty="0"/>
              <a:t> = 64KB</a:t>
            </a:r>
          </a:p>
          <a:p>
            <a:pPr marL="0" indent="0">
              <a:buNone/>
            </a:pPr>
            <a:r>
              <a:rPr lang="en-US" u="sng" dirty="0"/>
              <a:t>This memory space is called </a:t>
            </a:r>
            <a:r>
              <a:rPr lang="en-US" b="1" u="sng" dirty="0"/>
              <a:t>Segment</a:t>
            </a:r>
            <a:r>
              <a:rPr lang="en-US" u="sng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47509"/>
              </p:ext>
            </p:extLst>
          </p:nvPr>
        </p:nvGraphicFramePr>
        <p:xfrm>
          <a:off x="8362665" y="3649291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62827"/>
              </p:ext>
            </p:extLst>
          </p:nvPr>
        </p:nvGraphicFramePr>
        <p:xfrm>
          <a:off x="8362665" y="4178598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9694"/>
              </p:ext>
            </p:extLst>
          </p:nvPr>
        </p:nvGraphicFramePr>
        <p:xfrm>
          <a:off x="8362665" y="4706650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6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Address Wraparound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Range of Segment # FFFF:</a:t>
            </a:r>
          </a:p>
          <a:p>
            <a:pPr marL="0" indent="0">
              <a:buNone/>
            </a:pPr>
            <a:r>
              <a:rPr lang="en-US" b="1" dirty="0"/>
              <a:t>[FFFF : 0000] to [FFFF : FFFF]</a:t>
            </a:r>
          </a:p>
          <a:p>
            <a:pPr marL="0" indent="0">
              <a:buNone/>
            </a:pPr>
            <a:r>
              <a:rPr lang="en-US" b="1" dirty="0"/>
              <a:t>Find Corresponding Physical Addresses.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017" y="2515734"/>
            <a:ext cx="516846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FFFF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0000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FFFF0 (First Byte of Segment FFFF)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017" y="4469910"/>
            <a:ext cx="883735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FFFF</a:t>
            </a:r>
            <a:r>
              <a:rPr lang="en-US" sz="2800" b="1" dirty="0"/>
              <a:t>0</a:t>
            </a:r>
          </a:p>
          <a:p>
            <a:r>
              <a:rPr lang="en-US" sz="2800" b="1" dirty="0"/>
              <a:t>0</a:t>
            </a:r>
            <a:r>
              <a:rPr lang="en-US" sz="2800" dirty="0"/>
              <a:t>FFFF   +</a:t>
            </a:r>
          </a:p>
          <a:p>
            <a:r>
              <a:rPr lang="en-US" sz="2800" dirty="0"/>
              <a:t>--------------</a:t>
            </a:r>
          </a:p>
          <a:p>
            <a:r>
              <a:rPr lang="en-US" sz="2800" dirty="0"/>
              <a:t>0FFEF (Last Byte of Segment FFFF, Just keep 20-bits answer)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Where is this in Memory?</a:t>
            </a:r>
          </a:p>
        </p:txBody>
      </p:sp>
    </p:spTree>
    <p:extLst>
      <p:ext uri="{BB962C8B-B14F-4D97-AF65-F5344CB8AC3E}">
        <p14:creationId xmlns:p14="http://schemas.microsoft.com/office/powerpoint/2010/main" val="205509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9"/>
            <a:ext cx="10515600" cy="826982"/>
          </a:xfrm>
        </p:spPr>
        <p:txBody>
          <a:bodyPr>
            <a:normAutofit/>
          </a:bodyPr>
          <a:lstStyle/>
          <a:p>
            <a:r>
              <a:rPr lang="en-US" dirty="0"/>
              <a:t>Address Wraparound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1"/>
            <a:ext cx="8001000" cy="1341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Range of Segment # FFFF:</a:t>
            </a:r>
          </a:p>
          <a:p>
            <a:pPr marL="0" indent="0">
              <a:buNone/>
            </a:pPr>
            <a:r>
              <a:rPr lang="en-US" b="1" dirty="0"/>
              <a:t>[FFFF : 0000] to [FFFF : FFFF]</a:t>
            </a:r>
          </a:p>
          <a:p>
            <a:pPr marL="0" indent="0">
              <a:buNone/>
            </a:pPr>
            <a:r>
              <a:rPr lang="en-US" b="1" dirty="0"/>
              <a:t>Corresponding Physical Addresses: FFFF0 to 0FFEF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61416" y="11354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#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00010 = [0000:0010] = [0001:0000]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7534" y="2489609"/>
            <a:ext cx="813808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Segment # FFFF starts from last 16 Bytes of Memory and covers remaining bytes of 64KB from start</a:t>
            </a:r>
          </a:p>
          <a:p>
            <a:r>
              <a:rPr lang="en-US" sz="2800" dirty="0"/>
              <a:t>i.e. it covers addresses FFFF0, FFFF1, FFFF2, …, FFFF9, FFFFA, FFFFB,…,FFFFF, 00000, 00001, … , 0FFEF.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Question: Which Byte # (or Physical Addresses) are [FFFF:0010], [FFFF:0011] and [FFFF:0020]?</a:t>
            </a:r>
          </a:p>
        </p:txBody>
      </p:sp>
    </p:spTree>
    <p:extLst>
      <p:ext uri="{BB962C8B-B14F-4D97-AF65-F5344CB8AC3E}">
        <p14:creationId xmlns:p14="http://schemas.microsoft.com/office/powerpoint/2010/main" val="332978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975"/>
            <a:ext cx="10515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1                                  ; a program to add ten numbers without a separate counter</a:t>
            </a:r>
          </a:p>
          <a:p>
            <a:pPr marL="0" indent="0">
              <a:buNone/>
            </a:pPr>
            <a:r>
              <a:rPr lang="en-US" dirty="0"/>
              <a:t>     2                                  [org 0x0100]</a:t>
            </a:r>
          </a:p>
          <a:p>
            <a:pPr marL="0" indent="0">
              <a:buNone/>
            </a:pPr>
            <a:r>
              <a:rPr lang="en-US" dirty="0"/>
              <a:t>     3 </a:t>
            </a:r>
            <a:r>
              <a:rPr lang="en-US" b="1" dirty="0"/>
              <a:t>00000000 E91600                  	</a:t>
            </a:r>
            <a:r>
              <a:rPr lang="en-US" b="1" dirty="0" err="1"/>
              <a:t>jmp</a:t>
            </a:r>
            <a:r>
              <a:rPr lang="en-US" b="1" dirty="0"/>
              <a:t> start ; unconditionally jump over data</a:t>
            </a:r>
          </a:p>
          <a:p>
            <a:pPr marL="0" indent="0">
              <a:buNone/>
            </a:pPr>
            <a:r>
              <a:rPr lang="en-US" dirty="0"/>
              <a:t>     4 00000003 0A0014001E00280032-     num1: </a:t>
            </a:r>
            <a:r>
              <a:rPr lang="en-US" dirty="0" err="1"/>
              <a:t>dw</a:t>
            </a:r>
            <a:r>
              <a:rPr lang="en-US" dirty="0"/>
              <a:t> 10, 20, 30, 40, 50, 10, 20, 30, 40, 50</a:t>
            </a:r>
          </a:p>
          <a:p>
            <a:pPr marL="0" indent="0">
              <a:buNone/>
            </a:pPr>
            <a:r>
              <a:rPr lang="en-US" dirty="0"/>
              <a:t>     5 0000000C 000A0014001E002800-</a:t>
            </a:r>
          </a:p>
          <a:p>
            <a:pPr marL="0" indent="0">
              <a:buNone/>
            </a:pPr>
            <a:r>
              <a:rPr lang="en-US" dirty="0"/>
              <a:t>     6 00000015 3200               </a:t>
            </a:r>
          </a:p>
          <a:p>
            <a:pPr marL="0" indent="0">
              <a:buNone/>
            </a:pPr>
            <a:r>
              <a:rPr lang="en-US" dirty="0"/>
              <a:t>     7 00000017 0000                    total: </a:t>
            </a:r>
            <a:r>
              <a:rPr lang="en-US" dirty="0" err="1"/>
              <a:t>dw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     8                                  </a:t>
            </a:r>
          </a:p>
          <a:p>
            <a:pPr marL="0" indent="0">
              <a:buNone/>
            </a:pPr>
            <a:r>
              <a:rPr lang="en-US" dirty="0"/>
              <a:t>     9 00000019 BB0000                  start: 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0 ; initialize array index to zero</a:t>
            </a:r>
          </a:p>
          <a:p>
            <a:pPr marL="0" indent="0">
              <a:buNone/>
            </a:pPr>
            <a:r>
              <a:rPr lang="en-US" dirty="0"/>
              <a:t>    10 0000001C B80000                  	</a:t>
            </a:r>
            <a:r>
              <a:rPr lang="en-US" dirty="0" err="1"/>
              <a:t>mov</a:t>
            </a:r>
            <a:r>
              <a:rPr lang="en-US" dirty="0"/>
              <a:t> ax, 0 ; initialize sum to zero</a:t>
            </a:r>
          </a:p>
          <a:p>
            <a:pPr marL="0" indent="0">
              <a:buNone/>
            </a:pPr>
            <a:r>
              <a:rPr lang="en-US" dirty="0"/>
              <a:t>    11                                  </a:t>
            </a:r>
          </a:p>
          <a:p>
            <a:pPr marL="0" indent="0">
              <a:buNone/>
            </a:pPr>
            <a:r>
              <a:rPr lang="en-US" dirty="0"/>
              <a:t>    12 0000001F 0387[0300]              l1: 	add ax, [num1+bx] ; add number to ax</a:t>
            </a:r>
          </a:p>
          <a:p>
            <a:pPr marL="0" indent="0">
              <a:buNone/>
            </a:pPr>
            <a:r>
              <a:rPr lang="en-US" dirty="0"/>
              <a:t>    13 00000023 81C30200                	add </a:t>
            </a:r>
            <a:r>
              <a:rPr lang="en-US" dirty="0" err="1"/>
              <a:t>bx</a:t>
            </a:r>
            <a:r>
              <a:rPr lang="en-US" dirty="0"/>
              <a:t>, 2 ; advance </a:t>
            </a:r>
            <a:r>
              <a:rPr lang="en-US" dirty="0" err="1"/>
              <a:t>bx</a:t>
            </a:r>
            <a:r>
              <a:rPr lang="en-US" dirty="0"/>
              <a:t> to next index</a:t>
            </a:r>
          </a:p>
          <a:p>
            <a:pPr marL="0" indent="0">
              <a:buNone/>
            </a:pPr>
            <a:r>
              <a:rPr lang="en-US" dirty="0"/>
              <a:t>    14 00000027 81FB1400                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20 ; are we beyond the last index</a:t>
            </a:r>
          </a:p>
          <a:p>
            <a:pPr marL="0" indent="0">
              <a:buNone/>
            </a:pPr>
            <a:r>
              <a:rPr lang="en-US" dirty="0"/>
              <a:t>    15 </a:t>
            </a:r>
            <a:r>
              <a:rPr lang="en-US" b="1" dirty="0"/>
              <a:t>0000002B 75F2                    	</a:t>
            </a:r>
            <a:r>
              <a:rPr lang="en-US" b="1" dirty="0" err="1"/>
              <a:t>jne</a:t>
            </a:r>
            <a:r>
              <a:rPr lang="en-US" b="1" dirty="0"/>
              <a:t> l1 ; if not add next number</a:t>
            </a:r>
          </a:p>
          <a:p>
            <a:pPr marL="0" indent="0">
              <a:buNone/>
            </a:pPr>
            <a:r>
              <a:rPr lang="en-US" dirty="0"/>
              <a:t>    16                                  </a:t>
            </a:r>
          </a:p>
          <a:p>
            <a:pPr marL="0" indent="0">
              <a:buNone/>
            </a:pPr>
            <a:r>
              <a:rPr lang="en-US" dirty="0"/>
              <a:t>    17 0000002D A3[1700]                </a:t>
            </a:r>
            <a:r>
              <a:rPr lang="en-US" dirty="0" err="1"/>
              <a:t>mov</a:t>
            </a:r>
            <a:r>
              <a:rPr lang="en-US" dirty="0"/>
              <a:t> [total], ax ; write back sum in memory</a:t>
            </a:r>
          </a:p>
          <a:p>
            <a:pPr marL="0" indent="0">
              <a:buNone/>
            </a:pPr>
            <a:r>
              <a:rPr lang="en-US" dirty="0"/>
              <a:t>    18 00000030 B8004C                  </a:t>
            </a:r>
            <a:r>
              <a:rPr lang="en-US" dirty="0" err="1"/>
              <a:t>mov</a:t>
            </a:r>
            <a:r>
              <a:rPr lang="en-US" dirty="0"/>
              <a:t> ax, 0x4c00 ; terminate program</a:t>
            </a:r>
          </a:p>
          <a:p>
            <a:pPr marL="0" indent="0">
              <a:buNone/>
            </a:pPr>
            <a:r>
              <a:rPr lang="en-US" dirty="0"/>
              <a:t>    19 00000033 CD21                    </a:t>
            </a:r>
            <a:r>
              <a:rPr lang="en-US" dirty="0" err="1"/>
              <a:t>int</a:t>
            </a:r>
            <a:r>
              <a:rPr lang="en-US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250571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Jumps…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885825"/>
            <a:ext cx="5638800" cy="5886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1                                  ; 4bit multiplication algorithm</a:t>
            </a:r>
          </a:p>
          <a:p>
            <a:pPr marL="0" indent="0">
              <a:buNone/>
            </a:pPr>
            <a:r>
              <a:rPr lang="en-US" dirty="0"/>
              <a:t>     2                                  [org 0x100]</a:t>
            </a:r>
          </a:p>
          <a:p>
            <a:pPr marL="0" indent="0">
              <a:buNone/>
            </a:pPr>
            <a:r>
              <a:rPr lang="en-US" dirty="0"/>
              <a:t>     3 </a:t>
            </a:r>
            <a:r>
              <a:rPr lang="en-US" b="1" dirty="0"/>
              <a:t>00000000 E90300                  </a:t>
            </a:r>
            <a:r>
              <a:rPr lang="en-US" b="1" dirty="0" err="1"/>
              <a:t>jmp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r>
              <a:rPr lang="en-US" dirty="0"/>
              <a:t>     4                                  </a:t>
            </a:r>
          </a:p>
          <a:p>
            <a:pPr marL="0" indent="0">
              <a:buNone/>
            </a:pPr>
            <a:r>
              <a:rPr lang="en-US" dirty="0"/>
              <a:t>     5 00000003 0D                      multiplicand: 	</a:t>
            </a:r>
            <a:r>
              <a:rPr lang="en-US" dirty="0" err="1"/>
              <a:t>db</a:t>
            </a:r>
            <a:r>
              <a:rPr lang="en-US" dirty="0"/>
              <a:t> 13 ; 4-bit multiplicand (8-bit space)</a:t>
            </a:r>
          </a:p>
          <a:p>
            <a:pPr marL="0" indent="0">
              <a:buNone/>
            </a:pPr>
            <a:r>
              <a:rPr lang="en-US" dirty="0"/>
              <a:t>     6 00000004 05                      multiplier: 	</a:t>
            </a:r>
            <a:r>
              <a:rPr lang="en-US" dirty="0" err="1"/>
              <a:t>db</a:t>
            </a:r>
            <a:r>
              <a:rPr lang="en-US" dirty="0"/>
              <a:t> 5 ; 4-bit multiplier</a:t>
            </a:r>
          </a:p>
          <a:p>
            <a:pPr marL="0" indent="0">
              <a:buNone/>
            </a:pPr>
            <a:r>
              <a:rPr lang="en-US" dirty="0"/>
              <a:t>     7 00000005 00                      result: 	</a:t>
            </a:r>
            <a:r>
              <a:rPr lang="en-US" dirty="0" err="1"/>
              <a:t>db</a:t>
            </a:r>
            <a:r>
              <a:rPr lang="en-US" dirty="0"/>
              <a:t> 0 ; 8-bit result</a:t>
            </a:r>
          </a:p>
          <a:p>
            <a:pPr marL="0" indent="0">
              <a:buNone/>
            </a:pPr>
            <a:r>
              <a:rPr lang="en-US" dirty="0"/>
              <a:t>     8                                  </a:t>
            </a:r>
          </a:p>
          <a:p>
            <a:pPr marL="0" indent="0">
              <a:buNone/>
            </a:pPr>
            <a:r>
              <a:rPr lang="en-US" dirty="0"/>
              <a:t>     9 00000006 B104                    start: 		</a:t>
            </a:r>
            <a:r>
              <a:rPr lang="en-US" dirty="0" err="1"/>
              <a:t>mov</a:t>
            </a:r>
            <a:r>
              <a:rPr lang="en-US" dirty="0"/>
              <a:t> cl, 4 ; initialize bit count to four</a:t>
            </a:r>
          </a:p>
          <a:p>
            <a:pPr marL="0" indent="0">
              <a:buNone/>
            </a:pPr>
            <a:r>
              <a:rPr lang="en-US" dirty="0"/>
              <a:t>    10                                   		</a:t>
            </a:r>
          </a:p>
          <a:p>
            <a:pPr marL="0" indent="0">
              <a:buNone/>
            </a:pPr>
            <a:r>
              <a:rPr lang="en-US" dirty="0"/>
              <a:t>    11 00000008 8A1E[0300]              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, [multiplicand] ; load multiplicand in </a:t>
            </a:r>
            <a:r>
              <a:rPr lang="en-US" dirty="0" err="1"/>
              <a:t>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12 0000000C 8A16[0400]              		</a:t>
            </a:r>
            <a:r>
              <a:rPr lang="en-US" dirty="0" err="1"/>
              <a:t>mov</a:t>
            </a:r>
            <a:r>
              <a:rPr lang="en-US" dirty="0"/>
              <a:t> dl, [multiplier] ; load multiplier in dl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5525" y="971550"/>
            <a:ext cx="5715000" cy="588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13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14 00000010 D0EA                    </a:t>
            </a:r>
            <a:r>
              <a:rPr lang="en-US" dirty="0" err="1"/>
              <a:t>checkbit</a:t>
            </a:r>
            <a:r>
              <a:rPr lang="en-US" dirty="0"/>
              <a:t>: 	</a:t>
            </a:r>
            <a:r>
              <a:rPr lang="en-US" dirty="0" err="1"/>
              <a:t>shr</a:t>
            </a:r>
            <a:r>
              <a:rPr lang="en-US" dirty="0"/>
              <a:t> dl, 1 ; move right most bit in carry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15 00000012 7304                    		</a:t>
            </a:r>
            <a:r>
              <a:rPr lang="en-US" b="1" dirty="0" err="1"/>
              <a:t>jnc</a:t>
            </a:r>
            <a:r>
              <a:rPr lang="en-US" b="1" dirty="0"/>
              <a:t> skip ; skip addition if bit is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16 00000014 001E[0500]              		add [result], </a:t>
            </a:r>
            <a:r>
              <a:rPr lang="en-US" dirty="0" err="1"/>
              <a:t>bl</a:t>
            </a:r>
            <a:r>
              <a:rPr lang="en-US" dirty="0"/>
              <a:t> ; accumulate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17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18 00000018 D0E3                    skip: 		</a:t>
            </a:r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, 1 ; shift multiplicand 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19 0000001A FEC9                    		</a:t>
            </a:r>
            <a:r>
              <a:rPr lang="en-US" dirty="0" err="1"/>
              <a:t>dec</a:t>
            </a:r>
            <a:r>
              <a:rPr lang="en-US" dirty="0"/>
              <a:t> cl ; decrement bit 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20 0000001C 75F2                    		</a:t>
            </a:r>
            <a:r>
              <a:rPr lang="en-US" b="1" dirty="0" err="1"/>
              <a:t>jnz</a:t>
            </a:r>
            <a:r>
              <a:rPr lang="en-US" b="1" dirty="0"/>
              <a:t> </a:t>
            </a:r>
            <a:r>
              <a:rPr lang="en-US" b="1" dirty="0" err="1"/>
              <a:t>checkbit</a:t>
            </a:r>
            <a:r>
              <a:rPr lang="en-US" b="1" dirty="0"/>
              <a:t> ; repeat if bits 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21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22 0000001E B8004C                  </a:t>
            </a:r>
            <a:r>
              <a:rPr lang="en-US" dirty="0" err="1"/>
              <a:t>mov</a:t>
            </a:r>
            <a:r>
              <a:rPr lang="en-US" dirty="0"/>
              <a:t> ax, 0x4c00 ; terminate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23 00000021 CD21                    </a:t>
            </a:r>
            <a:r>
              <a:rPr lang="en-US" dirty="0" err="1"/>
              <a:t>int</a:t>
            </a:r>
            <a:r>
              <a:rPr lang="en-US" dirty="0"/>
              <a:t> 0x21 </a:t>
            </a:r>
          </a:p>
        </p:txBody>
      </p:sp>
    </p:spTree>
    <p:extLst>
      <p:ext uri="{BB962C8B-B14F-4D97-AF65-F5344CB8AC3E}">
        <p14:creationId xmlns:p14="http://schemas.microsoft.com/office/powerpoint/2010/main" val="41560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Jumps…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11224"/>
            <a:ext cx="5572125" cy="5470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                                  ; 4bit multiplication algorithm</a:t>
            </a:r>
          </a:p>
          <a:p>
            <a:pPr marL="0" indent="0">
              <a:buNone/>
            </a:pPr>
            <a:r>
              <a:rPr lang="en-US" dirty="0"/>
              <a:t>     2                                  [org 0x100]</a:t>
            </a:r>
          </a:p>
          <a:p>
            <a:pPr marL="0" indent="0">
              <a:buNone/>
            </a:pPr>
            <a:r>
              <a:rPr lang="en-US" dirty="0"/>
              <a:t>     3 </a:t>
            </a:r>
            <a:r>
              <a:rPr lang="en-US" b="1" dirty="0"/>
              <a:t>00000000 E90300                  </a:t>
            </a:r>
            <a:r>
              <a:rPr lang="en-US" b="1" dirty="0" err="1"/>
              <a:t>jmp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r>
              <a:rPr lang="en-US" dirty="0"/>
              <a:t>     4                                  </a:t>
            </a:r>
          </a:p>
          <a:p>
            <a:pPr marL="0" indent="0">
              <a:buNone/>
            </a:pPr>
            <a:r>
              <a:rPr lang="en-US" dirty="0"/>
              <a:t>     5 00000003 0D                      multiplicand: 	</a:t>
            </a:r>
            <a:r>
              <a:rPr lang="en-US" dirty="0" err="1"/>
              <a:t>db</a:t>
            </a:r>
            <a:r>
              <a:rPr lang="en-US" dirty="0"/>
              <a:t> 13 ; 4-bit multiplicand (8-bit space)</a:t>
            </a:r>
          </a:p>
          <a:p>
            <a:pPr marL="0" indent="0">
              <a:buNone/>
            </a:pPr>
            <a:r>
              <a:rPr lang="en-US" dirty="0"/>
              <a:t>     6 00000004 05                      multiplier: 	</a:t>
            </a:r>
            <a:r>
              <a:rPr lang="en-US" dirty="0" err="1"/>
              <a:t>db</a:t>
            </a:r>
            <a:r>
              <a:rPr lang="en-US" dirty="0"/>
              <a:t> 5 ; 4-bit multiplier</a:t>
            </a:r>
          </a:p>
          <a:p>
            <a:pPr marL="0" indent="0">
              <a:buNone/>
            </a:pPr>
            <a:r>
              <a:rPr lang="en-US" dirty="0"/>
              <a:t>     7 00000005 00                      result: 	</a:t>
            </a:r>
            <a:r>
              <a:rPr lang="en-US" dirty="0" err="1"/>
              <a:t>db</a:t>
            </a:r>
            <a:r>
              <a:rPr lang="en-US" dirty="0"/>
              <a:t> 0 ; 8-bit result</a:t>
            </a:r>
          </a:p>
          <a:p>
            <a:pPr marL="0" indent="0">
              <a:buNone/>
            </a:pPr>
            <a:r>
              <a:rPr lang="en-US" dirty="0"/>
              <a:t>     8                                  </a:t>
            </a:r>
          </a:p>
          <a:p>
            <a:pPr marL="0" indent="0">
              <a:buNone/>
            </a:pPr>
            <a:r>
              <a:rPr lang="en-US" dirty="0"/>
              <a:t>     9 00000006 B104                    start: 		</a:t>
            </a:r>
            <a:r>
              <a:rPr lang="en-US" dirty="0" err="1"/>
              <a:t>mov</a:t>
            </a:r>
            <a:r>
              <a:rPr lang="en-US" dirty="0"/>
              <a:t> cl, 4 ; initialize bit count to four</a:t>
            </a:r>
          </a:p>
          <a:p>
            <a:pPr marL="0" indent="0">
              <a:buNone/>
            </a:pPr>
            <a:r>
              <a:rPr lang="en-US" dirty="0"/>
              <a:t>    10                                   		</a:t>
            </a:r>
          </a:p>
          <a:p>
            <a:pPr marL="0" indent="0">
              <a:buNone/>
            </a:pPr>
            <a:r>
              <a:rPr lang="en-US" dirty="0"/>
              <a:t>    11 00000008 8A1E[0300]              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, [multiplicand] ; load multiplicand in </a:t>
            </a:r>
            <a:r>
              <a:rPr lang="en-US" dirty="0" err="1"/>
              <a:t>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12 0000000C 8A16[0400]              		</a:t>
            </a:r>
            <a:r>
              <a:rPr lang="en-US" dirty="0" err="1"/>
              <a:t>mov</a:t>
            </a:r>
            <a:r>
              <a:rPr lang="en-US" dirty="0"/>
              <a:t> dl, [multiplier] ; load multiplier in dl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8375" y="968374"/>
            <a:ext cx="5572125" cy="5470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13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14 00000010 D0EA                    </a:t>
            </a:r>
            <a:r>
              <a:rPr lang="en-US" dirty="0" err="1"/>
              <a:t>checkbit</a:t>
            </a:r>
            <a:r>
              <a:rPr lang="en-US" dirty="0"/>
              <a:t>: 	</a:t>
            </a:r>
            <a:r>
              <a:rPr lang="en-US" dirty="0" err="1"/>
              <a:t>shr</a:t>
            </a:r>
            <a:r>
              <a:rPr lang="en-US" dirty="0"/>
              <a:t> dl, 1 ; move right most bit in carry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/>
              <a:t>15 00000012 7304                    		</a:t>
            </a:r>
            <a:r>
              <a:rPr lang="en-US" b="1" dirty="0" err="1"/>
              <a:t>jnc</a:t>
            </a:r>
            <a:r>
              <a:rPr lang="en-US" b="1" dirty="0"/>
              <a:t> skip ; </a:t>
            </a:r>
            <a:r>
              <a:rPr lang="en-US" dirty="0"/>
              <a:t>skip addition if bit is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16 00000014 001E[0500]              		add [result], </a:t>
            </a:r>
            <a:r>
              <a:rPr lang="en-US" dirty="0" err="1"/>
              <a:t>bl</a:t>
            </a:r>
            <a:r>
              <a:rPr lang="en-US" dirty="0"/>
              <a:t> ; accumulate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17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18 00000018 D0E3                    skip: 		</a:t>
            </a:r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, 1 ; shift multiplicand 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19 0000001A FEC9                    		</a:t>
            </a:r>
            <a:r>
              <a:rPr lang="en-US" dirty="0" err="1"/>
              <a:t>dec</a:t>
            </a:r>
            <a:r>
              <a:rPr lang="en-US" dirty="0"/>
              <a:t> cl ; decrement bit 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20 0000001C 75F2                    		</a:t>
            </a:r>
            <a:r>
              <a:rPr lang="en-US" b="1" dirty="0" err="1"/>
              <a:t>jnz</a:t>
            </a:r>
            <a:r>
              <a:rPr lang="en-US" b="1" dirty="0"/>
              <a:t> </a:t>
            </a:r>
            <a:r>
              <a:rPr lang="en-US" b="1" dirty="0" err="1"/>
              <a:t>checkbit</a:t>
            </a:r>
            <a:r>
              <a:rPr lang="en-US" b="1" dirty="0"/>
              <a:t> ; repeat if bits 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21 0000001E E9EFFF                  		</a:t>
            </a:r>
            <a:r>
              <a:rPr lang="en-US" b="1" dirty="0" err="1"/>
              <a:t>jmp</a:t>
            </a:r>
            <a:r>
              <a:rPr lang="en-US" b="1" dirty="0"/>
              <a:t> </a:t>
            </a:r>
            <a:r>
              <a:rPr lang="en-US" b="1" dirty="0" err="1"/>
              <a:t>checkbit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22 00000021 E9F4FF                  		</a:t>
            </a:r>
            <a:r>
              <a:rPr lang="en-US" b="1" dirty="0" err="1"/>
              <a:t>jmp</a:t>
            </a:r>
            <a:r>
              <a:rPr lang="en-US" b="1" dirty="0"/>
              <a:t> skip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23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24 00000024 B8004C                  </a:t>
            </a:r>
            <a:r>
              <a:rPr lang="en-US" dirty="0" err="1"/>
              <a:t>mov</a:t>
            </a:r>
            <a:r>
              <a:rPr lang="en-US" dirty="0"/>
              <a:t> ax, 0x4c00 ; terminate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25 00000027 CD21                    </a:t>
            </a:r>
            <a:r>
              <a:rPr lang="en-US" dirty="0" err="1"/>
              <a:t>int</a:t>
            </a:r>
            <a:r>
              <a:rPr lang="en-US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64065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Opcode</a:t>
            </a:r>
            <a:r>
              <a:rPr lang="en-US" dirty="0"/>
              <a:t> YYYY (16-bit Signed offset given)</a:t>
            </a:r>
          </a:p>
          <a:p>
            <a:pPr marL="0" indent="0">
              <a:buNone/>
            </a:pPr>
            <a:r>
              <a:rPr lang="en-US" dirty="0"/>
              <a:t>- New IP = IP + YYYY</a:t>
            </a:r>
          </a:p>
          <a:p>
            <a:pPr>
              <a:buFontTx/>
              <a:buChar char="-"/>
            </a:pPr>
            <a:r>
              <a:rPr lang="en-US" dirty="0"/>
              <a:t>Jump within a segment</a:t>
            </a:r>
          </a:p>
          <a:p>
            <a:pPr>
              <a:buFontTx/>
              <a:buChar char="-"/>
            </a:pPr>
            <a:r>
              <a:rPr lang="en-US" dirty="0"/>
              <a:t>Examples:</a:t>
            </a:r>
          </a:p>
          <a:p>
            <a:pPr lvl="1">
              <a:buFontTx/>
              <a:buChar char="-"/>
            </a:pPr>
            <a:r>
              <a:rPr lang="en-US" b="1" dirty="0"/>
              <a:t>00000000 E91600</a:t>
            </a:r>
          </a:p>
          <a:p>
            <a:pPr lvl="1">
              <a:buFontTx/>
              <a:buChar char="-"/>
            </a:pPr>
            <a:r>
              <a:rPr lang="en-US" b="1" dirty="0"/>
              <a:t>00000000 E90300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Opcode</a:t>
            </a:r>
            <a:r>
              <a:rPr lang="en-US" dirty="0"/>
              <a:t> YY (8-bit Signed Offset)</a:t>
            </a:r>
          </a:p>
          <a:p>
            <a:r>
              <a:rPr lang="en-US" dirty="0"/>
              <a:t>New IP = IP + YY</a:t>
            </a:r>
          </a:p>
          <a:p>
            <a:r>
              <a:rPr lang="en-US" dirty="0"/>
              <a:t>Range of Short Jump: +127 (0111 1111) to -128 (1000 0000) Bytes</a:t>
            </a:r>
          </a:p>
          <a:p>
            <a:r>
              <a:rPr lang="en-US" dirty="0"/>
              <a:t>Jump within a segment</a:t>
            </a:r>
          </a:p>
        </p:txBody>
      </p:sp>
    </p:spTree>
    <p:extLst>
      <p:ext uri="{BB962C8B-B14F-4D97-AF65-F5344CB8AC3E}">
        <p14:creationId xmlns:p14="http://schemas.microsoft.com/office/powerpoint/2010/main" val="62723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to new CS:IP values</a:t>
            </a:r>
          </a:p>
        </p:txBody>
      </p:sp>
    </p:spTree>
    <p:extLst>
      <p:ext uri="{BB962C8B-B14F-4D97-AF65-F5344CB8AC3E}">
        <p14:creationId xmlns:p14="http://schemas.microsoft.com/office/powerpoint/2010/main" val="38055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Segmented Memory Model…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4525"/>
            <a:ext cx="11188337" cy="56501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Maximum Memory </a:t>
            </a:r>
            <a:r>
              <a:rPr lang="en-US" dirty="0" err="1"/>
              <a:t>iAPX</a:t>
            </a:r>
            <a:r>
              <a:rPr lang="en-US" dirty="0"/>
              <a:t> 88 can access is </a:t>
            </a:r>
            <a:r>
              <a:rPr lang="en-US" b="1" u="sng" dirty="0"/>
              <a:t>1 MB</a:t>
            </a:r>
          </a:p>
          <a:p>
            <a:pPr algn="just"/>
            <a:r>
              <a:rPr lang="en-US" dirty="0"/>
              <a:t>Bits required to access 1MB Memory is </a:t>
            </a:r>
            <a:r>
              <a:rPr lang="en-US" b="1" u="sng" dirty="0"/>
              <a:t>20 bits</a:t>
            </a:r>
          </a:p>
          <a:p>
            <a:pPr marL="0" indent="0" algn="just">
              <a:buNone/>
            </a:pPr>
            <a:r>
              <a:rPr lang="en-US" dirty="0"/>
              <a:t>1MB = 1 Mbytes = 2^20 Bytes </a:t>
            </a:r>
            <a:r>
              <a:rPr lang="en-US" dirty="0">
                <a:sym typeface="Wingdings" panose="05000000000000000000" pitchFamily="2" charset="2"/>
              </a:rPr>
              <a:t> 20 Lines required to access 2^20 Bytes</a:t>
            </a:r>
            <a:endParaRPr lang="en-US" dirty="0"/>
          </a:p>
          <a:p>
            <a:pPr algn="just"/>
            <a:r>
              <a:rPr lang="en-US" dirty="0"/>
              <a:t>Actual Physical Memory Addresses </a:t>
            </a:r>
            <a:r>
              <a:rPr lang="en-US" b="1" dirty="0"/>
              <a:t>00000 to FFFFF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If we are writing at [BX],where BX = 0x103, where actually [0x103] is writing?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Problem:</a:t>
            </a:r>
            <a:r>
              <a:rPr lang="en-US" dirty="0"/>
              <a:t> We are using 16-bits (BX) to access memory while Physical Memory address is of 20-bits.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Solution:</a:t>
            </a:r>
            <a:r>
              <a:rPr lang="en-US" dirty="0"/>
              <a:t> This is actually </a:t>
            </a:r>
            <a:r>
              <a:rPr lang="en-US" b="1" dirty="0"/>
              <a:t>[DS:BX] </a:t>
            </a:r>
            <a:r>
              <a:rPr lang="en-US" dirty="0"/>
              <a:t>i.e. </a:t>
            </a:r>
            <a:r>
              <a:rPr lang="en-US" b="1" dirty="0"/>
              <a:t>[DS : 0x0103]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80615"/>
              </p:ext>
            </p:extLst>
          </p:nvPr>
        </p:nvGraphicFramePr>
        <p:xfrm>
          <a:off x="5911938" y="4557733"/>
          <a:ext cx="2189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Max Register Size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2444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31546"/>
              </p:ext>
            </p:extLst>
          </p:nvPr>
        </p:nvGraphicFramePr>
        <p:xfrm>
          <a:off x="10814956" y="5891498"/>
          <a:ext cx="1077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3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71205"/>
              </p:ext>
            </p:extLst>
          </p:nvPr>
        </p:nvGraphicFramePr>
        <p:xfrm>
          <a:off x="8741972" y="4557733"/>
          <a:ext cx="2189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2">
                  <a:extLst>
                    <a:ext uri="{9D8B030D-6E8A-4147-A177-3AD203B41FA5}">
                      <a16:colId xmlns:a16="http://schemas.microsoft.com/office/drawing/2014/main" val="4134691853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Physical Address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690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96273"/>
              </p:ext>
            </p:extLst>
          </p:nvPr>
        </p:nvGraphicFramePr>
        <p:xfrm>
          <a:off x="9579428" y="5904710"/>
          <a:ext cx="110163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808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3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Segmented Memory Model…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650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/>
              <a:t>Segment Registers: </a:t>
            </a:r>
            <a:r>
              <a:rPr lang="en-US" sz="3600" dirty="0"/>
              <a:t>CS, DS, SS, ES</a:t>
            </a:r>
          </a:p>
          <a:p>
            <a:pPr marL="0" indent="0" algn="just">
              <a:buNone/>
            </a:pPr>
            <a:r>
              <a:rPr lang="en-US" sz="3600" b="1" dirty="0"/>
              <a:t>Offset Registers: </a:t>
            </a:r>
            <a:r>
              <a:rPr lang="en-US" sz="3600" dirty="0"/>
              <a:t>BX, SI, DI, BP, SP, IP</a:t>
            </a:r>
          </a:p>
          <a:p>
            <a:pPr marL="0" indent="0" algn="just">
              <a:buNone/>
            </a:pPr>
            <a:r>
              <a:rPr lang="en-US" sz="3600" b="1" dirty="0"/>
              <a:t>Default Segment Association:</a:t>
            </a:r>
          </a:p>
          <a:p>
            <a:pPr algn="just"/>
            <a:r>
              <a:rPr lang="en-US" dirty="0"/>
              <a:t>[IP] is actually (by default) [CS : IP]</a:t>
            </a:r>
          </a:p>
          <a:p>
            <a:pPr algn="just"/>
            <a:r>
              <a:rPr lang="en-US" dirty="0"/>
              <a:t>[SI], [DI], [BX] are actually (by default) [DS : SI], [DS : DI], [DS : BX]</a:t>
            </a:r>
          </a:p>
          <a:p>
            <a:pPr algn="just"/>
            <a:r>
              <a:rPr lang="en-US" dirty="0"/>
              <a:t>[BP], [SP] are actually (by default) [SS : BP], [SS : SP]</a:t>
            </a:r>
          </a:p>
          <a:p>
            <a:pPr algn="just"/>
            <a:r>
              <a:rPr lang="en-US" dirty="0"/>
              <a:t>[</a:t>
            </a:r>
            <a:r>
              <a:rPr lang="en-US" dirty="0" err="1"/>
              <a:t>defaultSegmentOfBase</a:t>
            </a:r>
            <a:r>
              <a:rPr lang="en-US" dirty="0"/>
              <a:t> : </a:t>
            </a:r>
            <a:r>
              <a:rPr lang="en-US" dirty="0" err="1"/>
              <a:t>base+index</a:t>
            </a:r>
            <a:r>
              <a:rPr lang="en-US"/>
              <a:t>(+constant)]</a:t>
            </a:r>
            <a:endParaRPr lang="en-US" dirty="0"/>
          </a:p>
          <a:p>
            <a:pPr algn="just"/>
            <a:r>
              <a:rPr lang="en-US" dirty="0"/>
              <a:t>To override association (if required) for one instruction: [ES:DI], after execution of this line DI is back to default association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Logical to Physical Address Mapping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21073"/>
              </p:ext>
            </p:extLst>
          </p:nvPr>
        </p:nvGraphicFramePr>
        <p:xfrm>
          <a:off x="5163198" y="2204668"/>
          <a:ext cx="188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5740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951"/>
              </p:ext>
            </p:extLst>
          </p:nvPr>
        </p:nvGraphicFramePr>
        <p:xfrm>
          <a:off x="7527395" y="2204668"/>
          <a:ext cx="175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Offset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2218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805160" cy="565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Logical/Effective Address:</a:t>
            </a:r>
          </a:p>
          <a:p>
            <a:r>
              <a:rPr lang="en-US" dirty="0"/>
              <a:t>Segment-Offset pair</a:t>
            </a:r>
          </a:p>
          <a:p>
            <a:r>
              <a:rPr lang="en-US" dirty="0"/>
              <a:t>[Segment : Offset]</a:t>
            </a:r>
          </a:p>
          <a:p>
            <a:r>
              <a:rPr lang="en-US" dirty="0"/>
              <a:t>[YYYY : XXXX ]</a:t>
            </a:r>
          </a:p>
          <a:p>
            <a:r>
              <a:rPr lang="en-US" dirty="0"/>
              <a:t>E.g. [DS:BX] [19F5:0103], [SS:SP] [19F5:FFFE]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/>
              <a:t>Physical Address:</a:t>
            </a:r>
          </a:p>
          <a:p>
            <a:pPr marL="0" indent="0">
              <a:buNone/>
            </a:pPr>
            <a:r>
              <a:rPr lang="en-US" dirty="0"/>
              <a:t>YYYY</a:t>
            </a:r>
            <a:r>
              <a:rPr lang="en-US" b="1" dirty="0">
                <a:solidFill>
                  <a:srgbClr val="C00000"/>
                </a:solidFill>
              </a:rPr>
              <a:t>0                    </a:t>
            </a:r>
            <a:r>
              <a:rPr lang="en-US" dirty="0"/>
              <a:t>;(Append 0 at the end of Segment Value)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XXXX   +              ;(Append 0 at the start of Offset Value)</a:t>
            </a:r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dirty="0"/>
              <a:t>ZZZZZ (20-bit Physical Address)</a:t>
            </a:r>
          </a:p>
        </p:txBody>
      </p:sp>
    </p:spTree>
    <p:extLst>
      <p:ext uri="{BB962C8B-B14F-4D97-AF65-F5344CB8AC3E}">
        <p14:creationId xmlns:p14="http://schemas.microsoft.com/office/powerpoint/2010/main" val="306968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Logical to Physical Address Mapping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63198" y="2204668"/>
          <a:ext cx="188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5740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27395" y="2204668"/>
          <a:ext cx="175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Offset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2218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805160" cy="565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Logical/Effective Address:</a:t>
            </a:r>
          </a:p>
          <a:p>
            <a:r>
              <a:rPr lang="en-US" dirty="0"/>
              <a:t>Segment-Offset pair</a:t>
            </a:r>
          </a:p>
          <a:p>
            <a:r>
              <a:rPr lang="en-US" dirty="0"/>
              <a:t>[Segment : Offset]</a:t>
            </a:r>
          </a:p>
          <a:p>
            <a:r>
              <a:rPr lang="en-US" dirty="0"/>
              <a:t>[YYYY : XXXX ]</a:t>
            </a:r>
          </a:p>
          <a:p>
            <a:r>
              <a:rPr lang="en-US" dirty="0"/>
              <a:t>E.g. [DS:BX] [19F5:0103], [SS:SP] [19F5:FFFE]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/>
              <a:t>Physical Address:</a:t>
            </a:r>
          </a:p>
          <a:p>
            <a:pPr marL="0" indent="0">
              <a:buNone/>
            </a:pPr>
            <a:r>
              <a:rPr lang="en-US" dirty="0"/>
              <a:t>YYYY</a:t>
            </a:r>
            <a:r>
              <a:rPr lang="en-US" b="1" dirty="0">
                <a:solidFill>
                  <a:srgbClr val="C00000"/>
                </a:solidFill>
              </a:rPr>
              <a:t>0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XXXX   +              </a:t>
            </a:r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dirty="0"/>
              <a:t>ZZZZZ (20-bit Physical Address)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663" y="3318570"/>
            <a:ext cx="623533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>
                <a:solidFill>
                  <a:srgbClr val="C00000"/>
                </a:solidFill>
              </a:rPr>
              <a:t>If BX=0x0103, where is [BX] writing?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[DS:BX]</a:t>
            </a:r>
            <a:endParaRPr lang="en-US" sz="3200" dirty="0"/>
          </a:p>
          <a:p>
            <a:r>
              <a:rPr lang="en-US" sz="3200" b="1" dirty="0"/>
              <a:t>[19F5: 0103] </a:t>
            </a:r>
            <a:r>
              <a:rPr lang="en-US" sz="3200" dirty="0">
                <a:sym typeface="Wingdings" panose="05000000000000000000" pitchFamily="2" charset="2"/>
              </a:rPr>
              <a:t> Logical Address</a:t>
            </a:r>
            <a:endParaRPr lang="en-US" sz="3200" dirty="0"/>
          </a:p>
          <a:p>
            <a:r>
              <a:rPr lang="en-US" sz="3200" dirty="0"/>
              <a:t>19F5</a:t>
            </a:r>
            <a:r>
              <a:rPr lang="en-US" sz="32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0103</a:t>
            </a:r>
          </a:p>
          <a:p>
            <a:r>
              <a:rPr lang="en-US" sz="3200" dirty="0"/>
              <a:t>---------</a:t>
            </a:r>
          </a:p>
          <a:p>
            <a:r>
              <a:rPr lang="en-US" sz="3200" dirty="0"/>
              <a:t>1A053 </a:t>
            </a:r>
            <a:r>
              <a:rPr lang="en-US" sz="3200" dirty="0">
                <a:sym typeface="Wingdings" panose="05000000000000000000" pitchFamily="2" charset="2"/>
              </a:rPr>
              <a:t> Physical 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295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Logical to Physical Address Mapping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63198" y="2204668"/>
          <a:ext cx="188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5740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27395" y="2204668"/>
          <a:ext cx="175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Offset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2218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805160" cy="565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Logical/Effective Address:</a:t>
            </a:r>
          </a:p>
          <a:p>
            <a:r>
              <a:rPr lang="en-US" dirty="0"/>
              <a:t>Segment-Offset pair</a:t>
            </a:r>
          </a:p>
          <a:p>
            <a:r>
              <a:rPr lang="en-US" dirty="0"/>
              <a:t>[Segment : Offset]</a:t>
            </a:r>
          </a:p>
          <a:p>
            <a:r>
              <a:rPr lang="en-US" dirty="0"/>
              <a:t>[YYYY : XXXX ]</a:t>
            </a:r>
          </a:p>
          <a:p>
            <a:r>
              <a:rPr lang="en-US" dirty="0"/>
              <a:t>E.g. [DS:BX] [19F5:0103], [SS:SP] [19F5:FFFE]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/>
              <a:t>Physical Address:</a:t>
            </a:r>
          </a:p>
          <a:p>
            <a:pPr marL="0" indent="0">
              <a:buNone/>
            </a:pPr>
            <a:r>
              <a:rPr lang="en-US" dirty="0"/>
              <a:t>YYYY</a:t>
            </a:r>
            <a:r>
              <a:rPr lang="en-US" b="1" dirty="0">
                <a:solidFill>
                  <a:srgbClr val="C00000"/>
                </a:solidFill>
              </a:rPr>
              <a:t>0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XXXX   +              </a:t>
            </a:r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dirty="0"/>
              <a:t>ZZZZZ (20-bit Physical Address)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6663" y="3318570"/>
            <a:ext cx="623533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>
                <a:solidFill>
                  <a:srgbClr val="C00000"/>
                </a:solidFill>
              </a:rPr>
              <a:t>Where first </a:t>
            </a:r>
            <a:r>
              <a:rPr lang="en-US" sz="3200" b="1" dirty="0">
                <a:solidFill>
                  <a:srgbClr val="C00000"/>
                </a:solidFill>
              </a:rPr>
              <a:t>call/push</a:t>
            </a:r>
            <a:r>
              <a:rPr lang="en-US" sz="3200" dirty="0">
                <a:solidFill>
                  <a:srgbClr val="C00000"/>
                </a:solidFill>
              </a:rPr>
              <a:t> writes on stack? </a:t>
            </a:r>
            <a:r>
              <a:rPr lang="en-US" sz="3200" dirty="0">
                <a:sym typeface="Wingdings" panose="05000000000000000000" pitchFamily="2" charset="2"/>
              </a:rPr>
              <a:t> FFFE  [SS:SP]</a:t>
            </a:r>
            <a:endParaRPr lang="en-US" sz="3200" dirty="0"/>
          </a:p>
          <a:p>
            <a:r>
              <a:rPr lang="en-US" sz="3200" b="1" dirty="0"/>
              <a:t>[19F5: FFFE] </a:t>
            </a:r>
            <a:r>
              <a:rPr lang="en-US" sz="3200" dirty="0">
                <a:sym typeface="Wingdings" panose="05000000000000000000" pitchFamily="2" charset="2"/>
              </a:rPr>
              <a:t> Logical Address</a:t>
            </a:r>
            <a:endParaRPr lang="en-US" sz="3200" dirty="0"/>
          </a:p>
          <a:p>
            <a:r>
              <a:rPr lang="en-US" sz="3200" dirty="0"/>
              <a:t>19F5</a:t>
            </a:r>
            <a:r>
              <a:rPr lang="en-US" sz="32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FFFE</a:t>
            </a:r>
          </a:p>
          <a:p>
            <a:r>
              <a:rPr lang="en-US" sz="3200" dirty="0"/>
              <a:t>---------</a:t>
            </a:r>
          </a:p>
          <a:p>
            <a:r>
              <a:rPr lang="en-US" sz="3200" dirty="0"/>
              <a:t>29F4E </a:t>
            </a:r>
            <a:r>
              <a:rPr lang="en-US" sz="3200" dirty="0">
                <a:sym typeface="Wingdings" panose="05000000000000000000" pitchFamily="2" charset="2"/>
              </a:rPr>
              <a:t> Physical 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93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9897"/>
          </a:xfrm>
        </p:spPr>
        <p:txBody>
          <a:bodyPr/>
          <a:lstStyle/>
          <a:p>
            <a:r>
              <a:rPr lang="en-US" dirty="0"/>
              <a:t>Exploring Segment No. 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7"/>
            <a:ext cx="10515600" cy="5367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Segment Registers: </a:t>
            </a:r>
            <a:r>
              <a:rPr lang="en-US" dirty="0"/>
              <a:t>CS, DS, SS, 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All possible Offsets with Segment 0000:</a:t>
            </a:r>
          </a:p>
          <a:p>
            <a:pPr marL="0" indent="0">
              <a:buNone/>
            </a:pPr>
            <a:r>
              <a:rPr lang="en-US" dirty="0"/>
              <a:t>0000:0000</a:t>
            </a:r>
          </a:p>
          <a:p>
            <a:pPr marL="0" indent="0">
              <a:buNone/>
            </a:pPr>
            <a:r>
              <a:rPr lang="en-US" dirty="0"/>
              <a:t>0000:0001</a:t>
            </a:r>
          </a:p>
          <a:p>
            <a:pPr marL="0" indent="0">
              <a:buNone/>
            </a:pPr>
            <a:r>
              <a:rPr lang="en-US" dirty="0"/>
              <a:t>0000:0002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0000:FFFF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dirty="0" err="1"/>
              <a:t>Segment:Offset</a:t>
            </a:r>
            <a:r>
              <a:rPr lang="en-US" dirty="0"/>
              <a:t> Pairs of Segment = 0000</a:t>
            </a:r>
          </a:p>
          <a:p>
            <a:pPr marL="0" indent="0">
              <a:buNone/>
            </a:pPr>
            <a:r>
              <a:rPr lang="en-US" b="1" dirty="0"/>
              <a:t>Range of Segment 0000 </a:t>
            </a:r>
            <a:r>
              <a:rPr lang="en-US" dirty="0"/>
              <a:t>is from Byte# </a:t>
            </a:r>
            <a:r>
              <a:rPr lang="en-US" b="1" dirty="0"/>
              <a:t>0000 to FFFF</a:t>
            </a:r>
          </a:p>
          <a:p>
            <a:pPr marL="0" indent="0">
              <a:buNone/>
            </a:pPr>
            <a:r>
              <a:rPr lang="en-US" dirty="0"/>
              <a:t>i.e. 0 to 65535 i.e. total 65536 Bytes i.e. </a:t>
            </a:r>
            <a:r>
              <a:rPr lang="en-US" b="1" dirty="0"/>
              <a:t>64KBs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458601"/>
              </p:ext>
            </p:extLst>
          </p:nvPr>
        </p:nvGraphicFramePr>
        <p:xfrm>
          <a:off x="9170124" y="17450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 :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</p:spTree>
    <p:extLst>
      <p:ext uri="{BB962C8B-B14F-4D97-AF65-F5344CB8AC3E}">
        <p14:creationId xmlns:p14="http://schemas.microsoft.com/office/powerpoint/2010/main" val="1354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38"/>
            <a:ext cx="10515600" cy="114919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Segment No. 0001 </a:t>
            </a:r>
            <a:br>
              <a:rPr lang="en-US" dirty="0"/>
            </a:br>
            <a:r>
              <a:rPr lang="en-US" dirty="0"/>
              <a:t>(No-Overlap)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83"/>
            <a:ext cx="8001000" cy="5084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Segment Registers: </a:t>
            </a:r>
            <a:r>
              <a:rPr lang="en-US" dirty="0"/>
              <a:t>CS, DS, SS, 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All possible Offsets with Segment 0001:</a:t>
            </a:r>
          </a:p>
          <a:p>
            <a:pPr marL="0" indent="0">
              <a:buNone/>
            </a:pPr>
            <a:r>
              <a:rPr lang="en-US" dirty="0"/>
              <a:t>0001:0000</a:t>
            </a:r>
          </a:p>
          <a:p>
            <a:pPr marL="0" indent="0">
              <a:buNone/>
            </a:pPr>
            <a:r>
              <a:rPr lang="en-US" dirty="0"/>
              <a:t>0001:0001</a:t>
            </a:r>
          </a:p>
          <a:p>
            <a:pPr marL="0" indent="0">
              <a:buNone/>
            </a:pPr>
            <a:r>
              <a:rPr lang="en-US" dirty="0"/>
              <a:t>0001:0002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0001:FFFF</a:t>
            </a:r>
          </a:p>
          <a:p>
            <a:r>
              <a:rPr lang="en-US" dirty="0">
                <a:solidFill>
                  <a:srgbClr val="C00000"/>
                </a:solidFill>
              </a:rPr>
              <a:t>How many non-overlapping Segments required for 1MB memory if one segment is of 64 KB?</a:t>
            </a:r>
          </a:p>
          <a:p>
            <a:r>
              <a:rPr lang="en-US" dirty="0">
                <a:solidFill>
                  <a:srgbClr val="C00000"/>
                </a:solidFill>
              </a:rPr>
              <a:t>If size of Offset Register is 20bits, do we need Segment-Offset Pair to access whole Physical Memory?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071617"/>
              </p:ext>
            </p:extLst>
          </p:nvPr>
        </p:nvGraphicFramePr>
        <p:xfrm>
          <a:off x="9170124" y="174504"/>
          <a:ext cx="2875129" cy="611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 :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0000 : 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0001 :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0009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000A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000F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0001 : 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6481" y="634734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MB Memory</a:t>
            </a:r>
          </a:p>
        </p:txBody>
      </p:sp>
    </p:spTree>
    <p:extLst>
      <p:ext uri="{BB962C8B-B14F-4D97-AF65-F5344CB8AC3E}">
        <p14:creationId xmlns:p14="http://schemas.microsoft.com/office/powerpoint/2010/main" val="14321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2549</Words>
  <Application>Microsoft Office PowerPoint</Application>
  <PresentationFormat>Widescreen</PresentationFormat>
  <Paragraphs>501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Segmented Memory Model</vt:lpstr>
      <vt:lpstr>Segmented Memory Model</vt:lpstr>
      <vt:lpstr>Segmented Memory Model…</vt:lpstr>
      <vt:lpstr>Segmented Memory Model…</vt:lpstr>
      <vt:lpstr>Logical to Physical Address Mapping</vt:lpstr>
      <vt:lpstr>Logical to Physical Address Mapping</vt:lpstr>
      <vt:lpstr>Logical to Physical Address Mapping</vt:lpstr>
      <vt:lpstr>Exploring Segment No. 0000</vt:lpstr>
      <vt:lpstr>Exploring Segment No. 0001  (No-Overlap)</vt:lpstr>
      <vt:lpstr>Exploring Addresses</vt:lpstr>
      <vt:lpstr>Overlapping Segments</vt:lpstr>
      <vt:lpstr>Overlapping Segments</vt:lpstr>
      <vt:lpstr>Overlapping Segments</vt:lpstr>
      <vt:lpstr>Overlapping Segments</vt:lpstr>
      <vt:lpstr>Overlapping Segments</vt:lpstr>
      <vt:lpstr>Overlapping Segments</vt:lpstr>
      <vt:lpstr>Overlapping Segments</vt:lpstr>
      <vt:lpstr>Overlapping Segments</vt:lpstr>
      <vt:lpstr>Overlapping Segments</vt:lpstr>
      <vt:lpstr>Address Wraparound</vt:lpstr>
      <vt:lpstr>Address Wraparound</vt:lpstr>
      <vt:lpstr>Jumps</vt:lpstr>
      <vt:lpstr>Jumps…</vt:lpstr>
      <vt:lpstr>Jumps…</vt:lpstr>
      <vt:lpstr>Near Jump</vt:lpstr>
      <vt:lpstr>Short Jump</vt:lpstr>
      <vt:lpstr>Far Jump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Samin Iftikhar</dc:creator>
  <cp:lastModifiedBy>fbukhari557@gmail.com</cp:lastModifiedBy>
  <cp:revision>479</cp:revision>
  <dcterms:created xsi:type="dcterms:W3CDTF">2019-03-06T04:04:36Z</dcterms:created>
  <dcterms:modified xsi:type="dcterms:W3CDTF">2022-12-14T08:33:02Z</dcterms:modified>
</cp:coreProperties>
</file>