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2" r:id="rId17"/>
    <p:sldId id="318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307" r:id="rId26"/>
    <p:sldId id="296" r:id="rId27"/>
    <p:sldId id="284" r:id="rId28"/>
    <p:sldId id="285" r:id="rId29"/>
    <p:sldId id="298" r:id="rId30"/>
    <p:sldId id="290" r:id="rId31"/>
    <p:sldId id="319" r:id="rId32"/>
    <p:sldId id="286" r:id="rId33"/>
    <p:sldId id="299" r:id="rId34"/>
    <p:sldId id="287" r:id="rId35"/>
    <p:sldId id="308" r:id="rId36"/>
    <p:sldId id="300" r:id="rId37"/>
    <p:sldId id="309" r:id="rId38"/>
    <p:sldId id="291" r:id="rId39"/>
    <p:sldId id="301" r:id="rId40"/>
    <p:sldId id="293" r:id="rId41"/>
    <p:sldId id="310" r:id="rId42"/>
    <p:sldId id="320" r:id="rId43"/>
    <p:sldId id="311" r:id="rId44"/>
    <p:sldId id="312" r:id="rId45"/>
    <p:sldId id="313" r:id="rId46"/>
    <p:sldId id="315" r:id="rId47"/>
    <p:sldId id="316" r:id="rId48"/>
    <p:sldId id="31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-34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26018-0DDF-4633-80F4-6681F5F92EA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7D1E7-6E3B-4B93-93CA-7714E2AC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1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values of IP, SP and Stack after stepping into </a:t>
            </a:r>
            <a:r>
              <a:rPr lang="en-US" dirty="0" err="1" smtClean="0"/>
              <a:t>FindMin</a:t>
            </a:r>
            <a:r>
              <a:rPr lang="en-US" dirty="0" smtClean="0"/>
              <a:t> Function</a:t>
            </a:r>
            <a:r>
              <a:rPr lang="en-US" baseline="0" dirty="0" smtClean="0"/>
              <a:t> Call and after Ret.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7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didn’t we write ret 8 here???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didn’t we write ret 8 here???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Caller has to clear the</a:t>
            </a:r>
            <a:r>
              <a:rPr lang="en-US" baseline="0" dirty="0" smtClean="0"/>
              <a:t> return value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2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16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9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the values of IP, SP and Stack after stepping into all</a:t>
            </a:r>
            <a:r>
              <a:rPr lang="en-US" baseline="0" dirty="0" smtClean="0"/>
              <a:t> the</a:t>
            </a:r>
            <a:r>
              <a:rPr lang="en-US" dirty="0" smtClean="0"/>
              <a:t> Functions</a:t>
            </a:r>
            <a:r>
              <a:rPr lang="en-US" baseline="0" dirty="0" smtClean="0"/>
              <a:t> and after all Ret instructions.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the values of IP, SP and Stack after stepping into all</a:t>
            </a:r>
            <a:r>
              <a:rPr lang="en-US" baseline="0" dirty="0" smtClean="0"/>
              <a:t> the</a:t>
            </a:r>
            <a:r>
              <a:rPr lang="en-US" dirty="0" smtClean="0"/>
              <a:t> Functions</a:t>
            </a:r>
            <a:r>
              <a:rPr lang="en-US" baseline="0" dirty="0" smtClean="0"/>
              <a:t> and after all Ret instructions.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0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09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0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7D1E7-6E3B-4B93-93CA-7714E2ACC8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4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5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6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3ECD-590E-407D-B34E-3ED149703BA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5CA9-6EA0-4A9A-8EFF-273EF367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3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– 10-11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78710"/>
            <a:ext cx="10515600" cy="1325563"/>
          </a:xfrm>
        </p:spPr>
        <p:txBody>
          <a:bodyPr/>
          <a:lstStyle/>
          <a:p>
            <a:r>
              <a:rPr lang="en-US" dirty="0" smtClean="0"/>
              <a:t>Stack – Pop Operation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3767" y="5837218"/>
            <a:ext cx="182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(Stack Pointer) </a:t>
            </a:r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53887" y="6021884"/>
            <a:ext cx="11737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0356" y="1404273"/>
            <a:ext cx="28905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 smtClean="0"/>
              <a:t>Pop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AX</a:t>
            </a:r>
            <a:r>
              <a:rPr lang="en-US" sz="2800" b="1" dirty="0" smtClean="0"/>
              <a:t>:</a:t>
            </a:r>
          </a:p>
          <a:p>
            <a:pPr algn="just"/>
            <a:r>
              <a:rPr lang="en-US" sz="2800" dirty="0" smtClean="0"/>
              <a:t>	1- AX = [SP]</a:t>
            </a:r>
          </a:p>
          <a:p>
            <a:pPr algn="just"/>
            <a:r>
              <a:rPr lang="en-US" sz="2800" dirty="0" smtClean="0"/>
              <a:t>	2- SP = SP+2</a:t>
            </a:r>
          </a:p>
        </p:txBody>
      </p:sp>
    </p:spTree>
    <p:extLst>
      <p:ext uri="{BB962C8B-B14F-4D97-AF65-F5344CB8AC3E}">
        <p14:creationId xmlns:p14="http://schemas.microsoft.com/office/powerpoint/2010/main" val="40582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890146" cy="6858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; subroutines call and ret instruction</a:t>
            </a:r>
          </a:p>
          <a:p>
            <a:pPr marL="0" indent="0">
              <a:buNone/>
            </a:pPr>
            <a:r>
              <a:rPr lang="en-US" dirty="0" smtClean="0"/>
              <a:t>[ORG 0x0100]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start</a:t>
            </a:r>
          </a:p>
          <a:p>
            <a:pPr marL="0" indent="0">
              <a:buNone/>
            </a:pPr>
            <a:r>
              <a:rPr lang="en-US" dirty="0" smtClean="0"/>
              <a:t>a: 	</a:t>
            </a:r>
            <a:r>
              <a:rPr lang="en-US" dirty="0" err="1" smtClean="0"/>
              <a:t>db</a:t>
            </a:r>
            <a:r>
              <a:rPr lang="en-US" dirty="0" smtClean="0"/>
              <a:t> 0xA</a:t>
            </a:r>
          </a:p>
          <a:p>
            <a:pPr marL="0" indent="0">
              <a:buNone/>
            </a:pPr>
            <a:r>
              <a:rPr lang="en-US" dirty="0" smtClean="0"/>
              <a:t>b: 	</a:t>
            </a:r>
            <a:r>
              <a:rPr lang="en-US" dirty="0" err="1" smtClean="0"/>
              <a:t>db</a:t>
            </a:r>
            <a:r>
              <a:rPr lang="en-US" dirty="0" smtClean="0"/>
              <a:t> 0xB</a:t>
            </a:r>
          </a:p>
          <a:p>
            <a:pPr marL="0" indent="0">
              <a:buNone/>
            </a:pPr>
            <a:r>
              <a:rPr lang="en-US" dirty="0" smtClean="0"/>
              <a:t>c: 	</a:t>
            </a:r>
            <a:r>
              <a:rPr lang="en-US" dirty="0" err="1" smtClean="0"/>
              <a:t>db</a:t>
            </a:r>
            <a:r>
              <a:rPr lang="en-US" dirty="0" smtClean="0"/>
              <a:t> 0xC</a:t>
            </a:r>
          </a:p>
          <a:p>
            <a:pPr marL="0" indent="0">
              <a:buNone/>
            </a:pPr>
            <a:r>
              <a:rPr lang="en-US" dirty="0" smtClean="0"/>
              <a:t>min:	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dirty="0" smtClean="0"/>
              <a:t>max:	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dirty="0" smtClean="0"/>
              <a:t>total:   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dirty="0" err="1" smtClean="0"/>
              <a:t>avg</a:t>
            </a:r>
            <a:r>
              <a:rPr lang="en-US" dirty="0" smtClean="0"/>
              <a:t>:	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dirty="0" smtClean="0"/>
              <a:t>start:		</a:t>
            </a:r>
            <a:r>
              <a:rPr lang="en-US" b="1" dirty="0" smtClean="0">
                <a:solidFill>
                  <a:srgbClr val="C00000"/>
                </a:solidFill>
              </a:rPr>
              <a:t>call </a:t>
            </a:r>
            <a:r>
              <a:rPr lang="en-US" b="1" dirty="0" err="1" smtClean="0">
                <a:solidFill>
                  <a:srgbClr val="C00000"/>
                </a:solidFill>
              </a:rPr>
              <a:t>FindMin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(0123)</a:t>
            </a: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 ax, 0x4C00  ;exit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/>
              <a:t>0x21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90146" y="0"/>
            <a:ext cx="6301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(0456) </a:t>
            </a:r>
            <a:r>
              <a:rPr lang="en-US" sz="2400" b="1" dirty="0" err="1" smtClean="0"/>
              <a:t>FindMin</a:t>
            </a:r>
            <a:r>
              <a:rPr lang="en-US" sz="2400" b="1" dirty="0" smtClean="0"/>
              <a:t>:</a:t>
            </a: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[a]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cmp</a:t>
            </a:r>
            <a:r>
              <a:rPr lang="en-US" sz="2400" dirty="0" smtClean="0"/>
              <a:t> al, [b]</a:t>
            </a:r>
          </a:p>
          <a:p>
            <a:r>
              <a:rPr lang="en-US" sz="2400" dirty="0" smtClean="0"/>
              <a:t>		ja </a:t>
            </a:r>
            <a:r>
              <a:rPr lang="en-US" sz="2400" dirty="0" err="1" smtClean="0"/>
              <a:t>bIsSmaller</a:t>
            </a:r>
            <a:r>
              <a:rPr lang="en-US" sz="2400" dirty="0" smtClean="0"/>
              <a:t> 	; b &lt; a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cmp</a:t>
            </a:r>
            <a:r>
              <a:rPr lang="en-US" sz="2400" dirty="0" smtClean="0"/>
              <a:t> al, [c]	; either a or c is min</a:t>
            </a:r>
          </a:p>
          <a:p>
            <a:r>
              <a:rPr lang="en-US" sz="2400" dirty="0" smtClean="0"/>
              <a:t>		ja </a:t>
            </a:r>
            <a:r>
              <a:rPr lang="en-US" sz="2400" dirty="0" err="1" smtClean="0"/>
              <a:t>cIsSmallest</a:t>
            </a:r>
            <a:r>
              <a:rPr lang="en-US" sz="2400" dirty="0" smtClean="0"/>
              <a:t>	; a&gt;c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mov</a:t>
            </a:r>
            <a:r>
              <a:rPr lang="en-US" sz="2400" dirty="0" smtClean="0"/>
              <a:t> dl, al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jmp</a:t>
            </a:r>
            <a:r>
              <a:rPr lang="en-US" sz="2400" dirty="0" smtClean="0"/>
              <a:t> return</a:t>
            </a:r>
          </a:p>
          <a:p>
            <a:r>
              <a:rPr lang="en-US" sz="2400" dirty="0" err="1" smtClean="0"/>
              <a:t>bIsSmaller</a:t>
            </a:r>
            <a:r>
              <a:rPr lang="en-US" sz="2400" dirty="0" smtClean="0"/>
              <a:t>: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[c]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cmp</a:t>
            </a:r>
            <a:r>
              <a:rPr lang="en-US" sz="2400" dirty="0" smtClean="0"/>
              <a:t> al, [b]</a:t>
            </a:r>
          </a:p>
          <a:p>
            <a:r>
              <a:rPr lang="en-US" sz="2400" dirty="0" smtClean="0"/>
              <a:t>		ja </a:t>
            </a:r>
            <a:r>
              <a:rPr lang="en-US" sz="2400" dirty="0" err="1" smtClean="0"/>
              <a:t>bIsSmallest</a:t>
            </a:r>
            <a:r>
              <a:rPr lang="en-US" sz="2400" dirty="0" smtClean="0"/>
              <a:t>	; b &lt; c		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mov</a:t>
            </a:r>
            <a:r>
              <a:rPr lang="en-US" sz="2400" dirty="0" smtClean="0"/>
              <a:t> dl, [c]	; c is smallest	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jmp</a:t>
            </a:r>
            <a:r>
              <a:rPr lang="en-US" sz="2400" dirty="0" smtClean="0"/>
              <a:t> return	</a:t>
            </a:r>
          </a:p>
          <a:p>
            <a:r>
              <a:rPr lang="en-US" sz="2400" dirty="0" err="1" smtClean="0"/>
              <a:t>bIsSmallest</a:t>
            </a:r>
            <a:r>
              <a:rPr lang="en-US" sz="2400" dirty="0" smtClean="0"/>
              <a:t>:	</a:t>
            </a:r>
            <a:r>
              <a:rPr lang="en-US" sz="2400" dirty="0" err="1" smtClean="0"/>
              <a:t>mov</a:t>
            </a:r>
            <a:r>
              <a:rPr lang="en-US" sz="2400" dirty="0" smtClean="0"/>
              <a:t> dl, [b]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jmp</a:t>
            </a:r>
            <a:r>
              <a:rPr lang="en-US" sz="2400" dirty="0" smtClean="0"/>
              <a:t> return</a:t>
            </a:r>
          </a:p>
          <a:p>
            <a:r>
              <a:rPr lang="en-US" sz="2400" dirty="0" err="1" smtClean="0"/>
              <a:t>cIsSmallest</a:t>
            </a:r>
            <a:r>
              <a:rPr lang="en-US" sz="2400" dirty="0" smtClean="0"/>
              <a:t>:	</a:t>
            </a:r>
            <a:r>
              <a:rPr lang="en-US" sz="2400" dirty="0" err="1" smtClean="0"/>
              <a:t>mov</a:t>
            </a:r>
            <a:r>
              <a:rPr lang="en-US" sz="2400" dirty="0" smtClean="0"/>
              <a:t> dl, [c]	;dl = c	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/>
              <a:t>return:		</a:t>
            </a:r>
            <a:r>
              <a:rPr lang="en-US" sz="2400" dirty="0" err="1" smtClean="0"/>
              <a:t>mov</a:t>
            </a:r>
            <a:r>
              <a:rPr lang="en-US" sz="2400" dirty="0" smtClean="0"/>
              <a:t> [min], dl	</a:t>
            </a:r>
          </a:p>
          <a:p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899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78710"/>
            <a:ext cx="10515600" cy="895035"/>
          </a:xfrm>
        </p:spPr>
        <p:txBody>
          <a:bodyPr/>
          <a:lstStyle/>
          <a:p>
            <a:r>
              <a:rPr lang="en-US" dirty="0" smtClean="0"/>
              <a:t>Call Functionality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47011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23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3767" y="5209419"/>
            <a:ext cx="182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(Stack Pointer) </a:t>
            </a:r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53887" y="5394085"/>
            <a:ext cx="11737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293" y="3279110"/>
            <a:ext cx="525243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; Push Return add on stack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1-</a:t>
            </a:r>
            <a:r>
              <a:rPr lang="en-US" sz="2000" dirty="0" smtClean="0"/>
              <a:t> 	</a:t>
            </a:r>
            <a:r>
              <a:rPr lang="en-US" sz="2000" dirty="0" smtClean="0">
                <a:solidFill>
                  <a:srgbClr val="C00000"/>
                </a:solidFill>
              </a:rPr>
              <a:t>SP = SP-2</a:t>
            </a:r>
            <a:r>
              <a:rPr lang="en-US" sz="2000" dirty="0"/>
              <a:t> </a:t>
            </a:r>
            <a:r>
              <a:rPr lang="en-US" sz="2000" dirty="0" smtClean="0"/>
              <a:t>    ; Decrement SP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2-</a:t>
            </a:r>
            <a:r>
              <a:rPr lang="en-US" sz="2000" b="1" dirty="0" smtClean="0"/>
              <a:t>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[SP] = 0123 </a:t>
            </a:r>
            <a:r>
              <a:rPr lang="en-US" sz="2000" dirty="0" smtClean="0"/>
              <a:t>; Save return address</a:t>
            </a:r>
          </a:p>
          <a:p>
            <a:r>
              <a:rPr lang="en-US" sz="2000" dirty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; Jump on </a:t>
            </a:r>
            <a:r>
              <a:rPr lang="en-US" sz="2000" b="1" dirty="0" err="1" smtClean="0">
                <a:solidFill>
                  <a:srgbClr val="C00000"/>
                </a:solidFill>
              </a:rPr>
              <a:t>FinMin</a:t>
            </a:r>
            <a:r>
              <a:rPr lang="en-US" sz="2000" b="1" dirty="0" smtClean="0">
                <a:solidFill>
                  <a:srgbClr val="C00000"/>
                </a:solidFill>
              </a:rPr>
              <a:t> label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3-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IP = 0456</a:t>
            </a:r>
            <a:r>
              <a:rPr lang="en-US" sz="2000" dirty="0"/>
              <a:t> </a:t>
            </a:r>
            <a:r>
              <a:rPr lang="en-US" sz="2000" dirty="0" smtClean="0"/>
              <a:t>;set next instruction 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293" y="1272838"/>
            <a:ext cx="336239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…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(0456) </a:t>
            </a:r>
            <a:r>
              <a:rPr lang="en-US" sz="2000" b="1" dirty="0" err="1" smtClean="0">
                <a:solidFill>
                  <a:srgbClr val="C00000"/>
                </a:solidFill>
              </a:rPr>
              <a:t>FindMin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al, [a]</a:t>
            </a:r>
          </a:p>
          <a:p>
            <a:r>
              <a:rPr lang="en-US" sz="2000" dirty="0" smtClean="0"/>
              <a:t>…</a:t>
            </a:r>
          </a:p>
          <a:p>
            <a:r>
              <a:rPr lang="en-US" sz="2000" dirty="0" smtClean="0"/>
              <a:t>start:	</a:t>
            </a:r>
            <a:r>
              <a:rPr lang="en-US" sz="2000" b="1" dirty="0" smtClean="0">
                <a:solidFill>
                  <a:srgbClr val="C00000"/>
                </a:solidFill>
              </a:rPr>
              <a:t>call </a:t>
            </a:r>
            <a:r>
              <a:rPr lang="en-US" sz="2000" b="1" dirty="0" err="1" smtClean="0">
                <a:solidFill>
                  <a:srgbClr val="C00000"/>
                </a:solidFill>
              </a:rPr>
              <a:t>FindMin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(0123)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 ax, 0x4C00  ;exit</a:t>
            </a:r>
          </a:p>
          <a:p>
            <a:r>
              <a:rPr lang="en-US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82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78711"/>
            <a:ext cx="10515600" cy="888444"/>
          </a:xfrm>
        </p:spPr>
        <p:txBody>
          <a:bodyPr/>
          <a:lstStyle/>
          <a:p>
            <a:r>
              <a:rPr lang="en-US" dirty="0" smtClean="0"/>
              <a:t>Ret Functionality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3767" y="5837218"/>
            <a:ext cx="182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(Stack Pointer) </a:t>
            </a:r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53887" y="6021884"/>
            <a:ext cx="11737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293" y="3380651"/>
            <a:ext cx="481164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; Pop Return add into IP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1-</a:t>
            </a:r>
            <a:r>
              <a:rPr lang="en-US" dirty="0" smtClean="0"/>
              <a:t> 	IP = [SP]	; Save return address in IP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- </a:t>
            </a:r>
            <a:r>
              <a:rPr lang="en-US" dirty="0" smtClean="0"/>
              <a:t>	SP = SP+2	   ; Increment SP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; IP = 0123 means Jump on 0123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292" y="1272838"/>
            <a:ext cx="48116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return:</a:t>
            </a: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[min], dl	</a:t>
            </a:r>
          </a:p>
          <a:p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ret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start:	</a:t>
            </a:r>
            <a:r>
              <a:rPr lang="en-US" b="1" dirty="0" smtClean="0"/>
              <a:t>call </a:t>
            </a:r>
            <a:r>
              <a:rPr lang="en-US" b="1" dirty="0" err="1" smtClean="0"/>
              <a:t>FindMin</a:t>
            </a:r>
            <a:endParaRPr lang="en-US" b="1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(0123)</a:t>
            </a: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 ax, 0x4C00  ;exit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0x21 </a:t>
            </a:r>
          </a:p>
        </p:txBody>
      </p:sp>
    </p:spTree>
    <p:extLst>
      <p:ext uri="{BB962C8B-B14F-4D97-AF65-F5344CB8AC3E}">
        <p14:creationId xmlns:p14="http://schemas.microsoft.com/office/powerpoint/2010/main" val="17819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890146" cy="6858000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; multiple subroutines call </a:t>
            </a:r>
            <a:r>
              <a:rPr lang="en-US" dirty="0" smtClean="0"/>
              <a:t>and ret instruction - 4 function calls</a:t>
            </a:r>
          </a:p>
          <a:p>
            <a:pPr marL="0" indent="0">
              <a:buNone/>
            </a:pPr>
            <a:r>
              <a:rPr lang="en-US" dirty="0" smtClean="0"/>
              <a:t>[ORG 0x0100]</a:t>
            </a:r>
          </a:p>
          <a:p>
            <a:pPr marL="0" indent="0">
              <a:buNone/>
            </a:pPr>
            <a:r>
              <a:rPr lang="en-US" dirty="0" err="1" smtClean="0"/>
              <a:t>jmp</a:t>
            </a:r>
            <a:r>
              <a:rPr lang="en-US" dirty="0" smtClean="0"/>
              <a:t> start</a:t>
            </a:r>
          </a:p>
          <a:p>
            <a:pPr marL="0" indent="0">
              <a:buNone/>
            </a:pPr>
            <a:r>
              <a:rPr lang="en-US" dirty="0" smtClean="0"/>
              <a:t>a: 	</a:t>
            </a:r>
            <a:r>
              <a:rPr lang="en-US" dirty="0" err="1" smtClean="0"/>
              <a:t>db</a:t>
            </a:r>
            <a:r>
              <a:rPr lang="en-US" dirty="0" smtClean="0"/>
              <a:t> 0x4</a:t>
            </a:r>
          </a:p>
          <a:p>
            <a:pPr marL="0" indent="0">
              <a:buNone/>
            </a:pPr>
            <a:r>
              <a:rPr lang="en-US" dirty="0" smtClean="0"/>
              <a:t>b: 	</a:t>
            </a:r>
            <a:r>
              <a:rPr lang="en-US" dirty="0" err="1" smtClean="0"/>
              <a:t>db</a:t>
            </a:r>
            <a:r>
              <a:rPr lang="en-US" dirty="0" smtClean="0"/>
              <a:t> 0xA</a:t>
            </a:r>
          </a:p>
          <a:p>
            <a:pPr marL="0" indent="0">
              <a:buNone/>
            </a:pPr>
            <a:r>
              <a:rPr lang="en-US" dirty="0" smtClean="0"/>
              <a:t>c: 	</a:t>
            </a:r>
            <a:r>
              <a:rPr lang="en-US" dirty="0" err="1" smtClean="0"/>
              <a:t>db</a:t>
            </a:r>
            <a:r>
              <a:rPr lang="en-US" dirty="0" smtClean="0"/>
              <a:t> 0xF</a:t>
            </a:r>
          </a:p>
          <a:p>
            <a:pPr marL="0" indent="0">
              <a:buNone/>
            </a:pPr>
            <a:r>
              <a:rPr lang="en-US" dirty="0" smtClean="0"/>
              <a:t>min:	</a:t>
            </a:r>
            <a:r>
              <a:rPr lang="en-US" dirty="0" err="1" smtClean="0"/>
              <a:t>db</a:t>
            </a:r>
            <a:r>
              <a:rPr lang="en-US" dirty="0" smtClean="0"/>
              <a:t> 0xF</a:t>
            </a:r>
          </a:p>
          <a:p>
            <a:pPr marL="0" indent="0">
              <a:buNone/>
            </a:pPr>
            <a:r>
              <a:rPr lang="en-US" dirty="0" smtClean="0"/>
              <a:t>max:	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dirty="0" smtClean="0"/>
              <a:t>total:	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dirty="0" err="1" smtClean="0"/>
              <a:t>avg</a:t>
            </a:r>
            <a:r>
              <a:rPr lang="en-US" dirty="0" smtClean="0"/>
              <a:t>:	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	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sz="5100" b="1" dirty="0" smtClean="0"/>
              <a:t>start:</a:t>
            </a:r>
            <a:r>
              <a:rPr lang="en-US" dirty="0" smtClean="0"/>
              <a:t>		</a:t>
            </a:r>
            <a:r>
              <a:rPr lang="en-US" sz="5100" b="1" dirty="0" smtClean="0"/>
              <a:t>call </a:t>
            </a:r>
            <a:r>
              <a:rPr lang="en-US" sz="5100" b="1" dirty="0" err="1" smtClean="0"/>
              <a:t>FindMin</a:t>
            </a:r>
            <a:endParaRPr lang="en-US" sz="5100" b="1" dirty="0" smtClean="0"/>
          </a:p>
          <a:p>
            <a:pPr marL="0" indent="0">
              <a:buNone/>
            </a:pPr>
            <a:r>
              <a:rPr lang="en-US" sz="5100" b="1" dirty="0" smtClean="0"/>
              <a:t>(0193)		call </a:t>
            </a:r>
            <a:r>
              <a:rPr lang="en-US" sz="5100" b="1" dirty="0" err="1" smtClean="0"/>
              <a:t>FindMax</a:t>
            </a:r>
            <a:endParaRPr lang="en-US" sz="5100" b="1" dirty="0" smtClean="0"/>
          </a:p>
          <a:p>
            <a:pPr marL="0" indent="0">
              <a:buNone/>
            </a:pPr>
            <a:r>
              <a:rPr lang="en-US" sz="5100" b="1" dirty="0" smtClean="0"/>
              <a:t>(0196)		call </a:t>
            </a:r>
            <a:r>
              <a:rPr lang="en-US" sz="5100" b="1" dirty="0" err="1" smtClean="0"/>
              <a:t>FindTotal</a:t>
            </a:r>
            <a:endParaRPr lang="en-US" sz="5100" b="1" dirty="0" smtClean="0"/>
          </a:p>
          <a:p>
            <a:pPr marL="0" indent="0">
              <a:buNone/>
            </a:pPr>
            <a:r>
              <a:rPr lang="en-US" sz="5100" b="1" dirty="0" smtClean="0"/>
              <a:t>(0199)		call </a:t>
            </a:r>
            <a:r>
              <a:rPr lang="en-US" sz="5100" b="1" dirty="0" err="1" smtClean="0"/>
              <a:t>FindAvg</a:t>
            </a:r>
            <a:endParaRPr lang="en-US" sz="5100" b="1" dirty="0" smtClean="0"/>
          </a:p>
          <a:p>
            <a:pPr marL="0" indent="0">
              <a:buNone/>
            </a:pPr>
            <a:r>
              <a:rPr lang="en-US" sz="5100" b="1" dirty="0" smtClean="0"/>
              <a:t>(019C)		</a:t>
            </a:r>
            <a:r>
              <a:rPr lang="en-US" sz="5100" b="1" dirty="0" err="1" smtClean="0"/>
              <a:t>cmp</a:t>
            </a:r>
            <a:r>
              <a:rPr lang="en-US" sz="5100" b="1" dirty="0" smtClean="0"/>
              <a:t> byte[</a:t>
            </a:r>
            <a:r>
              <a:rPr lang="en-US" sz="5100" b="1" dirty="0" err="1" smtClean="0"/>
              <a:t>avg</a:t>
            </a:r>
            <a:r>
              <a:rPr lang="en-US" sz="5100" b="1" dirty="0" smtClean="0"/>
              <a:t>], 0xC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jae</a:t>
            </a:r>
            <a:r>
              <a:rPr lang="en-US" dirty="0" smtClean="0"/>
              <a:t> </a:t>
            </a:r>
            <a:r>
              <a:rPr lang="en-US" dirty="0" err="1" smtClean="0"/>
              <a:t>AvgIsGreater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al, [min]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ReturnFunc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AvgIsGreater</a:t>
            </a:r>
            <a:r>
              <a:rPr lang="en-US" dirty="0" smtClean="0"/>
              <a:t>:		</a:t>
            </a:r>
            <a:r>
              <a:rPr lang="en-US" dirty="0" err="1" smtClean="0"/>
              <a:t>mov</a:t>
            </a:r>
            <a:r>
              <a:rPr lang="en-US" dirty="0" smtClean="0"/>
              <a:t> al, [max]</a:t>
            </a:r>
          </a:p>
          <a:p>
            <a:pPr marL="0" indent="0">
              <a:buNone/>
            </a:pPr>
            <a:r>
              <a:rPr lang="en-US" dirty="0" err="1" smtClean="0"/>
              <a:t>ReturnFunc</a:t>
            </a:r>
            <a:r>
              <a:rPr lang="en-US" dirty="0" smtClean="0"/>
              <a:t>:		</a:t>
            </a:r>
            <a:r>
              <a:rPr lang="en-US" dirty="0" err="1" smtClean="0"/>
              <a:t>mov</a:t>
            </a:r>
            <a:r>
              <a:rPr lang="en-US" dirty="0" smtClean="0"/>
              <a:t> [</a:t>
            </a:r>
            <a:r>
              <a:rPr lang="en-US" dirty="0" err="1" smtClean="0"/>
              <a:t>ans</a:t>
            </a:r>
            <a:r>
              <a:rPr lang="en-US" dirty="0" smtClean="0"/>
              <a:t>], al	; </a:t>
            </a:r>
            <a:r>
              <a:rPr lang="en-US" dirty="0" err="1" smtClean="0"/>
              <a:t>ans</a:t>
            </a:r>
            <a:r>
              <a:rPr lang="en-US" dirty="0" smtClean="0"/>
              <a:t> = max if </a:t>
            </a:r>
            <a:r>
              <a:rPr lang="en-US" dirty="0" err="1" smtClean="0"/>
              <a:t>avg</a:t>
            </a:r>
            <a:r>
              <a:rPr lang="en-US" dirty="0" smtClean="0"/>
              <a:t> &gt; 0xc and min otherwise</a:t>
            </a:r>
          </a:p>
          <a:p>
            <a:pPr marL="0" indent="0">
              <a:buNone/>
            </a:pPr>
            <a:r>
              <a:rPr lang="en-US" dirty="0" smtClean="0"/>
              <a:t>		MOV  AX, 0x4C00         ; Terminate Program </a:t>
            </a:r>
          </a:p>
          <a:p>
            <a:pPr marL="0" indent="0">
              <a:buNone/>
            </a:pPr>
            <a:r>
              <a:rPr lang="en-US" dirty="0" smtClean="0"/>
              <a:t>		INT  0x21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0146" y="0"/>
            <a:ext cx="6301854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(010B)</a:t>
            </a:r>
            <a:r>
              <a:rPr lang="en-US" sz="2400" b="1" dirty="0" err="1" smtClean="0">
                <a:solidFill>
                  <a:srgbClr val="C00000"/>
                </a:solidFill>
              </a:rPr>
              <a:t>FindMin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[a]</a:t>
            </a:r>
          </a:p>
          <a:p>
            <a:r>
              <a:rPr lang="en-US" sz="2400" dirty="0" smtClean="0"/>
              <a:t>			…	</a:t>
            </a:r>
          </a:p>
          <a:p>
            <a:r>
              <a:rPr lang="en-US" sz="2400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ret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(013F)</a:t>
            </a:r>
            <a:r>
              <a:rPr lang="en-US" sz="2400" b="1" dirty="0" err="1" smtClean="0">
                <a:solidFill>
                  <a:srgbClr val="C00000"/>
                </a:solidFill>
              </a:rPr>
              <a:t>FindMax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[a]</a:t>
            </a:r>
          </a:p>
          <a:p>
            <a:r>
              <a:rPr lang="en-US" sz="2400" dirty="0" smtClean="0"/>
              <a:t>			…</a:t>
            </a:r>
          </a:p>
          <a:p>
            <a:r>
              <a:rPr lang="en-US" sz="2400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ret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(0173)</a:t>
            </a:r>
            <a:r>
              <a:rPr lang="en-US" sz="2400" b="1" dirty="0" err="1" smtClean="0">
                <a:solidFill>
                  <a:srgbClr val="C00000"/>
                </a:solidFill>
              </a:rPr>
              <a:t>FindTotal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0</a:t>
            </a:r>
          </a:p>
          <a:p>
            <a:r>
              <a:rPr lang="en-US" sz="2400" dirty="0" smtClean="0"/>
              <a:t>			add al, [a]</a:t>
            </a:r>
          </a:p>
          <a:p>
            <a:r>
              <a:rPr lang="en-US" sz="2400" dirty="0" smtClean="0"/>
              <a:t>			add al, [b]</a:t>
            </a:r>
          </a:p>
          <a:p>
            <a:r>
              <a:rPr lang="en-US" sz="2400" dirty="0" smtClean="0"/>
              <a:t>			add al, [c]</a:t>
            </a:r>
          </a:p>
          <a:p>
            <a:r>
              <a:rPr lang="en-US" sz="2400" dirty="0" smtClean="0"/>
              <a:t>			</a:t>
            </a:r>
            <a:r>
              <a:rPr lang="en-US" sz="2400" dirty="0" err="1" smtClean="0"/>
              <a:t>mov</a:t>
            </a:r>
            <a:r>
              <a:rPr lang="en-US" sz="2400" dirty="0" smtClean="0"/>
              <a:t> [total], al</a:t>
            </a:r>
          </a:p>
          <a:p>
            <a:r>
              <a:rPr lang="en-US" sz="2400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ret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(0185)</a:t>
            </a:r>
            <a:r>
              <a:rPr lang="en-US" sz="2400" b="1" dirty="0" err="1" smtClean="0">
                <a:solidFill>
                  <a:srgbClr val="C00000"/>
                </a:solidFill>
              </a:rPr>
              <a:t>FindAvg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[total]</a:t>
            </a:r>
          </a:p>
          <a:p>
            <a:r>
              <a:rPr lang="en-US" sz="2400" dirty="0" smtClean="0"/>
              <a:t>			</a:t>
            </a:r>
            <a:r>
              <a:rPr lang="en-US" sz="2400" dirty="0" err="1" smtClean="0"/>
              <a:t>mov</a:t>
            </a:r>
            <a:r>
              <a:rPr lang="en-US" sz="2400" dirty="0" smtClean="0"/>
              <a:t> cl, 3</a:t>
            </a:r>
          </a:p>
          <a:p>
            <a:r>
              <a:rPr lang="en-US" sz="2400" dirty="0" smtClean="0"/>
              <a:t>			div cl		;al = al/cl</a:t>
            </a:r>
          </a:p>
          <a:p>
            <a:r>
              <a:rPr lang="en-US" sz="2400" dirty="0" smtClean="0"/>
              <a:t>			</a:t>
            </a:r>
            <a:r>
              <a:rPr lang="en-US" sz="2400" dirty="0" err="1" smtClean="0"/>
              <a:t>mov</a:t>
            </a:r>
            <a:r>
              <a:rPr lang="en-US" sz="2400" dirty="0" smtClean="0"/>
              <a:t> [</a:t>
            </a:r>
            <a:r>
              <a:rPr lang="en-US" sz="2400" dirty="0" err="1" smtClean="0"/>
              <a:t>avg</a:t>
            </a:r>
            <a:r>
              <a:rPr lang="en-US" sz="2400" dirty="0" smtClean="0"/>
              <a:t>], al</a:t>
            </a:r>
          </a:p>
          <a:p>
            <a:r>
              <a:rPr lang="en-US" sz="2400" b="1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9819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890146" cy="6858000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 err="1"/>
              <a:t>jmp</a:t>
            </a:r>
            <a:r>
              <a:rPr lang="en-US" sz="6400" dirty="0"/>
              <a:t> start</a:t>
            </a:r>
          </a:p>
          <a:p>
            <a:pPr marL="0" indent="0">
              <a:buNone/>
            </a:pPr>
            <a:r>
              <a:rPr lang="en-US" sz="6400" dirty="0"/>
              <a:t>a: 	</a:t>
            </a:r>
            <a:r>
              <a:rPr lang="en-US" sz="6400" dirty="0" err="1"/>
              <a:t>db</a:t>
            </a:r>
            <a:r>
              <a:rPr lang="en-US" sz="6400" dirty="0"/>
              <a:t> 0xA</a:t>
            </a:r>
          </a:p>
          <a:p>
            <a:pPr marL="0" indent="0">
              <a:buNone/>
            </a:pPr>
            <a:r>
              <a:rPr lang="en-US" sz="6400" dirty="0"/>
              <a:t>b: 	</a:t>
            </a:r>
            <a:r>
              <a:rPr lang="en-US" sz="6400" dirty="0" err="1"/>
              <a:t>db</a:t>
            </a:r>
            <a:r>
              <a:rPr lang="en-US" sz="6400" dirty="0"/>
              <a:t> </a:t>
            </a:r>
            <a:r>
              <a:rPr lang="en-US" sz="6400" dirty="0" smtClean="0"/>
              <a:t>0xB</a:t>
            </a:r>
          </a:p>
          <a:p>
            <a:pPr marL="0" indent="0">
              <a:buNone/>
            </a:pPr>
            <a:r>
              <a:rPr lang="en-US" sz="6400" dirty="0" smtClean="0"/>
              <a:t>…</a:t>
            </a:r>
            <a:endParaRPr lang="en-US" sz="6400" dirty="0"/>
          </a:p>
          <a:p>
            <a:pPr marL="0" indent="0">
              <a:buNone/>
            </a:pPr>
            <a:r>
              <a:rPr lang="en-US" sz="6400" dirty="0" err="1"/>
              <a:t>avg</a:t>
            </a:r>
            <a:r>
              <a:rPr lang="en-US" sz="6400" dirty="0"/>
              <a:t>:	</a:t>
            </a:r>
            <a:r>
              <a:rPr lang="en-US" sz="6400" dirty="0" err="1"/>
              <a:t>db</a:t>
            </a:r>
            <a:r>
              <a:rPr lang="en-US" sz="6400" dirty="0"/>
              <a:t> 0x0</a:t>
            </a:r>
          </a:p>
          <a:p>
            <a:pPr marL="0" indent="0">
              <a:buNone/>
            </a:pPr>
            <a:r>
              <a:rPr lang="en-US" sz="6400" dirty="0" err="1"/>
              <a:t>ans</a:t>
            </a:r>
            <a:r>
              <a:rPr lang="en-US" sz="6400" dirty="0"/>
              <a:t>:	</a:t>
            </a:r>
            <a:r>
              <a:rPr lang="en-US" sz="6400" dirty="0" err="1"/>
              <a:t>db</a:t>
            </a:r>
            <a:r>
              <a:rPr lang="en-US" sz="6400" dirty="0"/>
              <a:t> 0x0</a:t>
            </a:r>
          </a:p>
          <a:p>
            <a:pPr marL="0" indent="0">
              <a:buNone/>
            </a:pPr>
            <a:r>
              <a:rPr lang="en-US" sz="9600" b="1" dirty="0" smtClean="0">
                <a:solidFill>
                  <a:srgbClr val="C00000"/>
                </a:solidFill>
              </a:rPr>
              <a:t>(0190)</a:t>
            </a:r>
            <a:r>
              <a:rPr lang="en-US" sz="9600" b="1" dirty="0" err="1" smtClean="0">
                <a:solidFill>
                  <a:srgbClr val="C00000"/>
                </a:solidFill>
              </a:rPr>
              <a:t>someFunc</a:t>
            </a:r>
            <a:r>
              <a:rPr lang="en-US" sz="9600" b="1" dirty="0">
                <a:solidFill>
                  <a:srgbClr val="C00000"/>
                </a:solidFill>
              </a:rPr>
              <a:t>:</a:t>
            </a:r>
            <a:r>
              <a:rPr lang="en-US" sz="9600" b="1" dirty="0"/>
              <a:t>	</a:t>
            </a:r>
            <a:r>
              <a:rPr lang="en-US" sz="9600" b="1" dirty="0" smtClean="0"/>
              <a:t>call </a:t>
            </a:r>
            <a:r>
              <a:rPr lang="en-US" sz="9600" b="1" dirty="0" err="1"/>
              <a:t>FindMin</a:t>
            </a:r>
            <a:endParaRPr lang="en-US" sz="9600" b="1" dirty="0"/>
          </a:p>
          <a:p>
            <a:pPr marL="0" indent="0">
              <a:buNone/>
            </a:pPr>
            <a:r>
              <a:rPr lang="en-US" sz="9600" b="1" dirty="0" smtClean="0"/>
              <a:t>(0193)</a:t>
            </a:r>
            <a:r>
              <a:rPr lang="en-US" sz="9600" b="1" dirty="0"/>
              <a:t>		</a:t>
            </a:r>
            <a:r>
              <a:rPr lang="en-US" sz="9600" b="1" dirty="0" smtClean="0"/>
              <a:t>	call </a:t>
            </a:r>
            <a:r>
              <a:rPr lang="en-US" sz="9600" b="1" dirty="0" err="1"/>
              <a:t>FindMax</a:t>
            </a:r>
            <a:endParaRPr lang="en-US" sz="9600" b="1" dirty="0"/>
          </a:p>
          <a:p>
            <a:pPr marL="0" indent="0">
              <a:buNone/>
            </a:pPr>
            <a:r>
              <a:rPr lang="en-US" sz="9600" b="1" dirty="0" smtClean="0"/>
              <a:t>(0196)</a:t>
            </a:r>
            <a:r>
              <a:rPr lang="en-US" sz="9600" b="1" dirty="0"/>
              <a:t>		</a:t>
            </a:r>
            <a:r>
              <a:rPr lang="en-US" sz="9600" b="1" dirty="0" smtClean="0"/>
              <a:t>	call </a:t>
            </a:r>
            <a:r>
              <a:rPr lang="en-US" sz="9600" b="1" dirty="0" err="1"/>
              <a:t>FindTotal</a:t>
            </a:r>
            <a:endParaRPr lang="en-US" sz="9600" b="1" dirty="0"/>
          </a:p>
          <a:p>
            <a:pPr marL="0" indent="0">
              <a:buNone/>
            </a:pPr>
            <a:r>
              <a:rPr lang="en-US" sz="9600" b="1" dirty="0" smtClean="0"/>
              <a:t>(0199)</a:t>
            </a:r>
            <a:r>
              <a:rPr lang="en-US" sz="9600" b="1" dirty="0"/>
              <a:t>		</a:t>
            </a:r>
            <a:r>
              <a:rPr lang="en-US" sz="9600" b="1" dirty="0" smtClean="0"/>
              <a:t>	call </a:t>
            </a:r>
            <a:r>
              <a:rPr lang="en-US" sz="9600" b="1" dirty="0" err="1"/>
              <a:t>FindAvg</a:t>
            </a:r>
            <a:endParaRPr lang="en-US" sz="9600" b="1" dirty="0"/>
          </a:p>
          <a:p>
            <a:pPr marL="0" indent="0">
              <a:buNone/>
            </a:pPr>
            <a:r>
              <a:rPr lang="en-US" sz="9600" b="1" dirty="0" smtClean="0"/>
              <a:t>(019C)</a:t>
            </a:r>
            <a:r>
              <a:rPr lang="en-US" sz="9600" b="1" dirty="0"/>
              <a:t>		</a:t>
            </a:r>
            <a:r>
              <a:rPr lang="en-US" sz="9600" b="1" dirty="0" smtClean="0"/>
              <a:t>	</a:t>
            </a:r>
            <a:r>
              <a:rPr lang="en-US" sz="9600" b="1" dirty="0" err="1" smtClean="0"/>
              <a:t>cmp</a:t>
            </a:r>
            <a:r>
              <a:rPr lang="en-US" sz="9600" b="1" dirty="0" smtClean="0"/>
              <a:t> </a:t>
            </a:r>
            <a:r>
              <a:rPr lang="en-US" sz="9600" b="1" dirty="0"/>
              <a:t>byte[</a:t>
            </a:r>
            <a:r>
              <a:rPr lang="en-US" sz="9600" b="1" dirty="0" err="1"/>
              <a:t>avg</a:t>
            </a:r>
            <a:r>
              <a:rPr lang="en-US" sz="9600" b="1" dirty="0"/>
              <a:t>], 0xC</a:t>
            </a:r>
          </a:p>
          <a:p>
            <a:pPr marL="0" indent="0">
              <a:buNone/>
            </a:pPr>
            <a:r>
              <a:rPr lang="en-US" sz="6400" dirty="0" smtClean="0"/>
              <a:t>			</a:t>
            </a:r>
            <a:r>
              <a:rPr lang="en-US" sz="6400" dirty="0" err="1" smtClean="0"/>
              <a:t>jae</a:t>
            </a:r>
            <a:r>
              <a:rPr lang="en-US" sz="6400" dirty="0" smtClean="0"/>
              <a:t> </a:t>
            </a:r>
            <a:r>
              <a:rPr lang="en-US" sz="6400" dirty="0" err="1" smtClean="0"/>
              <a:t>AvgIsGreater</a:t>
            </a:r>
            <a:endParaRPr lang="en-US" sz="6400" dirty="0" smtClean="0"/>
          </a:p>
          <a:p>
            <a:pPr marL="0" indent="0">
              <a:buNone/>
            </a:pPr>
            <a:r>
              <a:rPr lang="en-US" sz="6400" dirty="0" smtClean="0"/>
              <a:t>			</a:t>
            </a:r>
            <a:r>
              <a:rPr lang="en-US" sz="6400" dirty="0" err="1" smtClean="0"/>
              <a:t>mov</a:t>
            </a:r>
            <a:r>
              <a:rPr lang="en-US" sz="6400" dirty="0" smtClean="0"/>
              <a:t> al, [min]</a:t>
            </a:r>
          </a:p>
          <a:p>
            <a:pPr marL="0" indent="0">
              <a:buNone/>
            </a:pPr>
            <a:r>
              <a:rPr lang="en-US" sz="6400" dirty="0" smtClean="0"/>
              <a:t>			</a:t>
            </a:r>
            <a:r>
              <a:rPr lang="en-US" sz="6400" dirty="0" err="1" smtClean="0"/>
              <a:t>jmp</a:t>
            </a:r>
            <a:r>
              <a:rPr lang="en-US" sz="6400" dirty="0" smtClean="0"/>
              <a:t> </a:t>
            </a:r>
            <a:r>
              <a:rPr lang="en-US" sz="6400" dirty="0" err="1" smtClean="0"/>
              <a:t>ReturnFunc</a:t>
            </a:r>
            <a:endParaRPr lang="en-US" sz="6400" dirty="0" smtClean="0"/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r>
              <a:rPr lang="en-US" sz="6400" dirty="0" err="1" smtClean="0"/>
              <a:t>AvgIsGreater</a:t>
            </a:r>
            <a:r>
              <a:rPr lang="en-US" sz="6400" dirty="0" smtClean="0"/>
              <a:t>:		</a:t>
            </a:r>
            <a:r>
              <a:rPr lang="en-US" sz="6400" dirty="0" err="1" smtClean="0"/>
              <a:t>mov</a:t>
            </a:r>
            <a:r>
              <a:rPr lang="en-US" sz="6400" dirty="0" smtClean="0"/>
              <a:t> al, [max]</a:t>
            </a:r>
          </a:p>
          <a:p>
            <a:pPr marL="0" indent="0">
              <a:buNone/>
            </a:pPr>
            <a:r>
              <a:rPr lang="en-US" sz="6400" dirty="0" err="1" smtClean="0"/>
              <a:t>ReturnFunc</a:t>
            </a:r>
            <a:r>
              <a:rPr lang="en-US" sz="6400" dirty="0" smtClean="0"/>
              <a:t>:		</a:t>
            </a:r>
            <a:r>
              <a:rPr lang="en-US" sz="6400" dirty="0" err="1" smtClean="0"/>
              <a:t>mov</a:t>
            </a:r>
            <a:r>
              <a:rPr lang="en-US" sz="6400" dirty="0" smtClean="0"/>
              <a:t> [</a:t>
            </a:r>
            <a:r>
              <a:rPr lang="en-US" sz="6400" dirty="0" err="1" smtClean="0"/>
              <a:t>ans</a:t>
            </a:r>
            <a:r>
              <a:rPr lang="en-US" sz="6400" dirty="0" smtClean="0"/>
              <a:t>], al</a:t>
            </a:r>
          </a:p>
          <a:p>
            <a:pPr marL="0" indent="0">
              <a:buNone/>
            </a:pPr>
            <a:r>
              <a:rPr lang="en-US" sz="9600" b="1" dirty="0"/>
              <a:t>		</a:t>
            </a:r>
            <a:r>
              <a:rPr lang="en-US" sz="9600" b="1" dirty="0" smtClean="0"/>
              <a:t>	</a:t>
            </a:r>
            <a:r>
              <a:rPr lang="en-US" sz="9600" b="1" dirty="0" smtClean="0">
                <a:solidFill>
                  <a:srgbClr val="C00000"/>
                </a:solidFill>
              </a:rPr>
              <a:t>ret</a:t>
            </a:r>
            <a:endParaRPr lang="en-US" sz="9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9600" b="1" dirty="0" smtClean="0">
                <a:solidFill>
                  <a:srgbClr val="C00000"/>
                </a:solidFill>
              </a:rPr>
              <a:t>start</a:t>
            </a:r>
            <a:r>
              <a:rPr lang="en-US" sz="9600" b="1" dirty="0">
                <a:solidFill>
                  <a:srgbClr val="C00000"/>
                </a:solidFill>
              </a:rPr>
              <a:t>:		call </a:t>
            </a:r>
            <a:r>
              <a:rPr lang="en-US" sz="9600" b="1" dirty="0" err="1">
                <a:solidFill>
                  <a:srgbClr val="C00000"/>
                </a:solidFill>
              </a:rPr>
              <a:t>someFunc</a:t>
            </a:r>
            <a:endParaRPr lang="en-US" sz="9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9600" b="1" dirty="0" smtClean="0">
                <a:solidFill>
                  <a:srgbClr val="C00000"/>
                </a:solidFill>
              </a:rPr>
              <a:t>(01B3)</a:t>
            </a:r>
            <a:r>
              <a:rPr lang="en-US" sz="9600" b="1" dirty="0">
                <a:solidFill>
                  <a:srgbClr val="C00000"/>
                </a:solidFill>
              </a:rPr>
              <a:t>	</a:t>
            </a:r>
            <a:r>
              <a:rPr lang="en-US" sz="9600" b="1" dirty="0" smtClean="0">
                <a:solidFill>
                  <a:srgbClr val="C00000"/>
                </a:solidFill>
              </a:rPr>
              <a:t>	</a:t>
            </a:r>
            <a:r>
              <a:rPr lang="en-US" sz="9600" b="1" dirty="0" err="1" smtClean="0">
                <a:solidFill>
                  <a:srgbClr val="C00000"/>
                </a:solidFill>
              </a:rPr>
              <a:t>mov</a:t>
            </a:r>
            <a:r>
              <a:rPr lang="en-US" sz="9600" b="1" dirty="0" smtClean="0">
                <a:solidFill>
                  <a:srgbClr val="C00000"/>
                </a:solidFill>
              </a:rPr>
              <a:t>  ax, 0x4C00</a:t>
            </a:r>
            <a:endParaRPr lang="en-US" sz="9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5100" dirty="0" smtClean="0"/>
              <a:t>		</a:t>
            </a:r>
            <a:r>
              <a:rPr lang="en-US" sz="6400" dirty="0"/>
              <a:t>INT  0x21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90146" y="0"/>
            <a:ext cx="6301854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(010B)</a:t>
            </a:r>
            <a:r>
              <a:rPr lang="en-US" sz="2400" b="1" dirty="0" err="1" smtClean="0">
                <a:solidFill>
                  <a:srgbClr val="C00000"/>
                </a:solidFill>
              </a:rPr>
              <a:t>FindMin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[a]</a:t>
            </a:r>
          </a:p>
          <a:p>
            <a:r>
              <a:rPr lang="en-US" sz="2400" dirty="0" smtClean="0"/>
              <a:t>			…	</a:t>
            </a:r>
          </a:p>
          <a:p>
            <a:r>
              <a:rPr lang="en-US" sz="2400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ret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(013F)</a:t>
            </a:r>
            <a:r>
              <a:rPr lang="en-US" sz="2400" b="1" dirty="0" err="1" smtClean="0">
                <a:solidFill>
                  <a:srgbClr val="C00000"/>
                </a:solidFill>
              </a:rPr>
              <a:t>FindMax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[a]</a:t>
            </a:r>
          </a:p>
          <a:p>
            <a:r>
              <a:rPr lang="en-US" sz="2400" dirty="0" smtClean="0"/>
              <a:t>			…</a:t>
            </a:r>
          </a:p>
          <a:p>
            <a:r>
              <a:rPr lang="en-US" sz="2400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ret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(0173)</a:t>
            </a:r>
            <a:r>
              <a:rPr lang="en-US" sz="2400" b="1" dirty="0" err="1" smtClean="0">
                <a:solidFill>
                  <a:srgbClr val="C00000"/>
                </a:solidFill>
              </a:rPr>
              <a:t>FindTotal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0</a:t>
            </a:r>
          </a:p>
          <a:p>
            <a:r>
              <a:rPr lang="en-US" sz="2400" dirty="0" smtClean="0"/>
              <a:t>			add al, [a]</a:t>
            </a:r>
          </a:p>
          <a:p>
            <a:r>
              <a:rPr lang="en-US" sz="2400" dirty="0" smtClean="0"/>
              <a:t>			add al, [b]</a:t>
            </a:r>
          </a:p>
          <a:p>
            <a:r>
              <a:rPr lang="en-US" sz="2400" dirty="0" smtClean="0"/>
              <a:t>			add al, [c]</a:t>
            </a:r>
          </a:p>
          <a:p>
            <a:r>
              <a:rPr lang="en-US" sz="2400" dirty="0" smtClean="0"/>
              <a:t>			</a:t>
            </a:r>
            <a:r>
              <a:rPr lang="en-US" sz="2400" dirty="0" err="1" smtClean="0"/>
              <a:t>mov</a:t>
            </a:r>
            <a:r>
              <a:rPr lang="en-US" sz="2400" dirty="0" smtClean="0"/>
              <a:t> [total], al</a:t>
            </a:r>
          </a:p>
          <a:p>
            <a:r>
              <a:rPr lang="en-US" sz="2400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ret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(0185)</a:t>
            </a:r>
            <a:r>
              <a:rPr lang="en-US" sz="2400" b="1" dirty="0" err="1" smtClean="0">
                <a:solidFill>
                  <a:srgbClr val="C00000"/>
                </a:solidFill>
              </a:rPr>
              <a:t>FindAvg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[total]</a:t>
            </a:r>
          </a:p>
          <a:p>
            <a:r>
              <a:rPr lang="en-US" sz="2400" dirty="0" smtClean="0"/>
              <a:t>			</a:t>
            </a:r>
            <a:r>
              <a:rPr lang="en-US" sz="2400" dirty="0" err="1" smtClean="0"/>
              <a:t>mov</a:t>
            </a:r>
            <a:r>
              <a:rPr lang="en-US" sz="2400" dirty="0" smtClean="0"/>
              <a:t> cl, 3</a:t>
            </a:r>
          </a:p>
          <a:p>
            <a:r>
              <a:rPr lang="en-US" sz="2400" dirty="0" smtClean="0"/>
              <a:t>			div cl		;al = al/cl</a:t>
            </a:r>
          </a:p>
          <a:p>
            <a:r>
              <a:rPr lang="en-US" sz="2400" dirty="0" smtClean="0"/>
              <a:t>			</a:t>
            </a:r>
            <a:r>
              <a:rPr lang="en-US" sz="2400" dirty="0" err="1" smtClean="0"/>
              <a:t>mov</a:t>
            </a:r>
            <a:r>
              <a:rPr lang="en-US" sz="2400" dirty="0" smtClean="0"/>
              <a:t> [</a:t>
            </a:r>
            <a:r>
              <a:rPr lang="en-US" sz="2400" dirty="0" err="1" smtClean="0"/>
              <a:t>avg</a:t>
            </a:r>
            <a:r>
              <a:rPr lang="en-US" sz="2400" dirty="0" smtClean="0"/>
              <a:t>], al</a:t>
            </a:r>
          </a:p>
          <a:p>
            <a:r>
              <a:rPr lang="en-US" sz="2400" b="1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7564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74"/>
            <a:ext cx="10515600" cy="835878"/>
          </a:xfrm>
        </p:spPr>
        <p:txBody>
          <a:bodyPr/>
          <a:lstStyle/>
          <a:p>
            <a:pPr algn="ctr"/>
            <a:r>
              <a:rPr lang="en-US" dirty="0" smtClean="0"/>
              <a:t>Program to implement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8"/>
            <a:ext cx="10515600" cy="589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SomeFunc</a:t>
            </a:r>
            <a:r>
              <a:rPr lang="en-US" b="1" dirty="0" smtClean="0"/>
              <a:t> ( </a:t>
            </a:r>
            <a:r>
              <a:rPr lang="en-US" b="1" dirty="0" err="1" smtClean="0"/>
              <a:t>int</a:t>
            </a:r>
            <a:r>
              <a:rPr lang="en-US" b="1" dirty="0" smtClean="0"/>
              <a:t> a, </a:t>
            </a:r>
            <a:r>
              <a:rPr lang="en-US" b="1" dirty="0" err="1" smtClean="0"/>
              <a:t>int</a:t>
            </a:r>
            <a:r>
              <a:rPr lang="en-US" b="1" dirty="0" smtClean="0"/>
              <a:t> b, </a:t>
            </a:r>
            <a:r>
              <a:rPr lang="en-US" b="1" dirty="0" err="1" smtClean="0"/>
              <a:t>int</a:t>
            </a:r>
            <a:r>
              <a:rPr lang="en-US" b="1" dirty="0" smtClean="0"/>
              <a:t> c 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min = … // code to find min of </a:t>
            </a:r>
            <a:r>
              <a:rPr lang="en-US" dirty="0" err="1" smtClean="0"/>
              <a:t>a,b</a:t>
            </a:r>
            <a:r>
              <a:rPr lang="en-US" dirty="0" smtClean="0"/>
              <a:t> and c here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max = … // code to find max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total = … // code to find total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= … // code to find </a:t>
            </a:r>
            <a:r>
              <a:rPr lang="en-US" dirty="0" err="1" smtClean="0"/>
              <a:t>avg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 </a:t>
            </a:r>
            <a:r>
              <a:rPr lang="en-US" dirty="0" err="1" smtClean="0"/>
              <a:t>avg</a:t>
            </a:r>
            <a:r>
              <a:rPr lang="en-US" dirty="0" smtClean="0"/>
              <a:t> &gt; 0xC)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max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min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37031" y="4141177"/>
            <a:ext cx="6054969" cy="2491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Void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//We have to pass these 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answer =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0xA,0xB, 0xC</a:t>
            </a:r>
            <a:r>
              <a:rPr lang="en-US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05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974372"/>
              </p:ext>
            </p:extLst>
          </p:nvPr>
        </p:nvGraphicFramePr>
        <p:xfrm>
          <a:off x="4974336" y="3114929"/>
          <a:ext cx="1908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Local Variables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Return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Parameters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Return Value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53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903260" cy="6858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[ORG 0x0100]</a:t>
            </a:r>
          </a:p>
          <a:p>
            <a:pPr marL="0" indent="0">
              <a:buNone/>
            </a:pPr>
            <a:r>
              <a:rPr lang="en-US" sz="1800" dirty="0" err="1" smtClean="0"/>
              <a:t>jmp</a:t>
            </a:r>
            <a:r>
              <a:rPr lang="en-US" sz="1800" dirty="0" smtClean="0"/>
              <a:t> start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;1. </a:t>
            </a:r>
            <a:r>
              <a:rPr lang="en-US" sz="2000" b="1" dirty="0" err="1" smtClean="0">
                <a:solidFill>
                  <a:srgbClr val="C00000"/>
                </a:solidFill>
              </a:rPr>
              <a:t>a,b,c</a:t>
            </a:r>
            <a:r>
              <a:rPr lang="en-US" sz="2000" b="1" dirty="0" smtClean="0">
                <a:solidFill>
                  <a:srgbClr val="C00000"/>
                </a:solidFill>
              </a:rPr>
              <a:t> removed from global data</a:t>
            </a:r>
          </a:p>
          <a:p>
            <a:pPr marL="0" indent="0">
              <a:buNone/>
            </a:pPr>
            <a:r>
              <a:rPr lang="en-US" sz="1800" dirty="0" smtClean="0"/>
              <a:t>min:	</a:t>
            </a:r>
            <a:r>
              <a:rPr lang="en-US" sz="1800" dirty="0" err="1" smtClean="0"/>
              <a:t>db</a:t>
            </a:r>
            <a:r>
              <a:rPr lang="en-US" sz="1800" dirty="0" smtClean="0"/>
              <a:t> 0xF</a:t>
            </a:r>
          </a:p>
          <a:p>
            <a:pPr marL="0" indent="0">
              <a:buNone/>
            </a:pPr>
            <a:r>
              <a:rPr lang="en-US" sz="1800" dirty="0" smtClean="0"/>
              <a:t>max:	</a:t>
            </a:r>
            <a:r>
              <a:rPr lang="en-US" sz="1800" dirty="0" err="1" smtClean="0"/>
              <a:t>db</a:t>
            </a:r>
            <a:r>
              <a:rPr lang="en-US" sz="1800" dirty="0" smtClean="0"/>
              <a:t> 0x0</a:t>
            </a:r>
          </a:p>
          <a:p>
            <a:pPr marL="0" indent="0">
              <a:buNone/>
            </a:pPr>
            <a:r>
              <a:rPr lang="en-US" sz="1800" dirty="0" smtClean="0"/>
              <a:t>total:	</a:t>
            </a:r>
            <a:r>
              <a:rPr lang="en-US" sz="1800" dirty="0" err="1" smtClean="0"/>
              <a:t>db</a:t>
            </a:r>
            <a:r>
              <a:rPr lang="en-US" sz="1800" dirty="0" smtClean="0"/>
              <a:t> 0x0</a:t>
            </a:r>
          </a:p>
          <a:p>
            <a:pPr marL="0" indent="0">
              <a:buNone/>
            </a:pPr>
            <a:r>
              <a:rPr lang="en-US" sz="1800" dirty="0" err="1" smtClean="0"/>
              <a:t>avg</a:t>
            </a:r>
            <a:r>
              <a:rPr lang="en-US" sz="1800" dirty="0" smtClean="0"/>
              <a:t>:	</a:t>
            </a:r>
            <a:r>
              <a:rPr lang="en-US" sz="1800" dirty="0" err="1" smtClean="0"/>
              <a:t>db</a:t>
            </a:r>
            <a:r>
              <a:rPr lang="en-US" sz="1800" dirty="0" smtClean="0"/>
              <a:t> 0x0</a:t>
            </a:r>
          </a:p>
          <a:p>
            <a:pPr marL="0" indent="0"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:	</a:t>
            </a:r>
            <a:r>
              <a:rPr lang="en-US" sz="1800" dirty="0" err="1" smtClean="0"/>
              <a:t>db</a:t>
            </a:r>
            <a:r>
              <a:rPr lang="en-US" sz="1800" dirty="0" smtClean="0"/>
              <a:t> 0x0</a:t>
            </a:r>
          </a:p>
          <a:p>
            <a:pPr marL="0" indent="0">
              <a:buNone/>
            </a:pPr>
            <a:r>
              <a:rPr lang="en-US" sz="1600" b="1" dirty="0" smtClean="0"/>
              <a:t>;---- </a:t>
            </a:r>
            <a:r>
              <a:rPr lang="en-US" sz="1600" b="1" dirty="0" smtClean="0">
                <a:solidFill>
                  <a:srgbClr val="C00000"/>
                </a:solidFill>
              </a:rPr>
              <a:t>2. Passing (pushing) Parameters </a:t>
            </a:r>
          </a:p>
          <a:p>
            <a:pPr marL="0" indent="0">
              <a:buNone/>
            </a:pPr>
            <a:r>
              <a:rPr lang="en-US" sz="2400" b="1" dirty="0" smtClean="0"/>
              <a:t>start:	</a:t>
            </a:r>
            <a:r>
              <a:rPr lang="en-US" sz="2400" b="1" i="1" dirty="0" err="1" smtClean="0">
                <a:solidFill>
                  <a:srgbClr val="C00000"/>
                </a:solidFill>
              </a:rPr>
              <a:t>mov</a:t>
            </a:r>
            <a:r>
              <a:rPr lang="en-US" sz="2400" b="1" i="1" dirty="0" smtClean="0">
                <a:solidFill>
                  <a:srgbClr val="C00000"/>
                </a:solidFill>
              </a:rPr>
              <a:t> ax, 0xA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	push ax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	</a:t>
            </a:r>
            <a:r>
              <a:rPr lang="en-US" sz="2400" b="1" i="1" dirty="0" err="1" smtClean="0">
                <a:solidFill>
                  <a:srgbClr val="C00000"/>
                </a:solidFill>
              </a:rPr>
              <a:t>mov</a:t>
            </a:r>
            <a:r>
              <a:rPr lang="en-US" sz="2400" b="1" i="1" dirty="0" smtClean="0">
                <a:solidFill>
                  <a:srgbClr val="C00000"/>
                </a:solidFill>
              </a:rPr>
              <a:t> ax, 0xB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	push ax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	</a:t>
            </a:r>
            <a:r>
              <a:rPr lang="en-US" sz="2400" b="1" i="1" dirty="0" err="1" smtClean="0">
                <a:solidFill>
                  <a:srgbClr val="C00000"/>
                </a:solidFill>
              </a:rPr>
              <a:t>mov</a:t>
            </a:r>
            <a:r>
              <a:rPr lang="en-US" sz="2400" b="1" i="1" dirty="0" smtClean="0">
                <a:solidFill>
                  <a:srgbClr val="C00000"/>
                </a:solidFill>
              </a:rPr>
              <a:t> ax, 0xC</a:t>
            </a: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C00000"/>
                </a:solidFill>
              </a:rPr>
              <a:t>	push ax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call </a:t>
            </a:r>
            <a:r>
              <a:rPr lang="en-US" sz="2400" b="1" dirty="0" err="1" smtClean="0">
                <a:solidFill>
                  <a:srgbClr val="C00000"/>
                </a:solidFill>
              </a:rPr>
              <a:t>someFunc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600" dirty="0" err="1"/>
              <a:t>mov</a:t>
            </a:r>
            <a:r>
              <a:rPr lang="en-US" sz="1600" dirty="0"/>
              <a:t>  ax, 0x4C00         	</a:t>
            </a:r>
            <a:r>
              <a:rPr lang="en-US" sz="1600" dirty="0" err="1" smtClean="0"/>
              <a:t>int</a:t>
            </a:r>
            <a:r>
              <a:rPr lang="en-US" sz="1600" dirty="0" smtClean="0"/>
              <a:t>  </a:t>
            </a:r>
            <a:r>
              <a:rPr lang="en-US" sz="1600" dirty="0"/>
              <a:t>0x21 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1989" y="0"/>
            <a:ext cx="3280011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FindMinAndMax</a:t>
            </a:r>
            <a:r>
              <a:rPr lang="en-US" sz="2000" b="1" dirty="0"/>
              <a:t>: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[min], dx</a:t>
            </a:r>
            <a:r>
              <a:rPr lang="en-US" sz="2000" dirty="0"/>
              <a:t>	</a:t>
            </a:r>
          </a:p>
          <a:p>
            <a:r>
              <a:rPr lang="en-US" sz="2000" b="1" dirty="0" err="1"/>
              <a:t>FindMax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[max], dx</a:t>
            </a:r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jmp</a:t>
            </a:r>
            <a:r>
              <a:rPr lang="en-US" sz="2000" dirty="0"/>
              <a:t> 	</a:t>
            </a:r>
            <a:r>
              <a:rPr lang="en-US" sz="2000" dirty="0" err="1"/>
              <a:t>retFromFindMax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7853" y="2273"/>
            <a:ext cx="4954136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</a:t>
            </a:r>
            <a:r>
              <a:rPr lang="en-US" sz="2000" b="1" dirty="0" err="1"/>
              <a:t>bp</a:t>
            </a:r>
            <a:r>
              <a:rPr lang="en-US" sz="2000" b="1" dirty="0"/>
              <a:t>, </a:t>
            </a:r>
            <a:r>
              <a:rPr lang="en-US" sz="2000" b="1" dirty="0" err="1" smtClean="0"/>
              <a:t>sp</a:t>
            </a:r>
            <a:r>
              <a:rPr lang="en-US" sz="2000" b="1" dirty="0" smtClean="0"/>
              <a:t>???</a:t>
            </a:r>
          </a:p>
          <a:p>
            <a:r>
              <a:rPr lang="en-US" sz="2000" b="1" dirty="0"/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;Read A,B,C parameters 			;here ???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add dx, ax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[total], dx</a:t>
            </a:r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</a:t>
            </a:r>
            <a:r>
              <a:rPr lang="en-US" sz="2000" b="1" dirty="0" err="1"/>
              <a:t>avg</a:t>
            </a:r>
            <a:r>
              <a:rPr lang="en-US" sz="2000" b="1" dirty="0"/>
              <a:t>], 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byte[</a:t>
            </a:r>
            <a:r>
              <a:rPr lang="en-US" sz="2000" dirty="0" err="1"/>
              <a:t>avg</a:t>
            </a:r>
            <a:r>
              <a:rPr lang="en-US" sz="2000" dirty="0"/>
              <a:t>], 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/>
              <a:t>:	</a:t>
            </a:r>
            <a:r>
              <a:rPr lang="en-US" sz="2000" b="1" dirty="0" err="1"/>
              <a:t>mov</a:t>
            </a:r>
            <a:r>
              <a:rPr lang="en-US" sz="2000" b="1" dirty="0"/>
              <a:t> [</a:t>
            </a:r>
            <a:r>
              <a:rPr lang="en-US" sz="2000" b="1" dirty="0" err="1"/>
              <a:t>ans</a:t>
            </a:r>
            <a:r>
              <a:rPr lang="en-US" sz="2000" b="1" dirty="0"/>
              <a:t>], al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C00000"/>
                </a:solidFill>
              </a:rPr>
              <a:t>ret </a:t>
            </a:r>
            <a:r>
              <a:rPr lang="en-US" sz="2000" b="1" dirty="0" smtClean="0">
                <a:solidFill>
                  <a:srgbClr val="C00000"/>
                </a:solidFill>
              </a:rPr>
              <a:t>6???</a:t>
            </a:r>
            <a:r>
              <a:rPr lang="en-US" sz="1600" b="1" dirty="0" smtClean="0">
                <a:solidFill>
                  <a:srgbClr val="C00000"/>
                </a:solidFill>
              </a:rPr>
              <a:t>	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49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084394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6932" y="583721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53887" y="6021884"/>
            <a:ext cx="11737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390326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/>
              <a:t>[ORG 0x0100]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/>
              <a:t>jmp 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/>
              <a:t>min:	db 0xF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/>
              <a:t>max:	db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/>
              <a:t>total:	db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/>
              <a:t>avg:	db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/>
              <a:t>ans:	db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smtClean="0"/>
              <a:t>;-------------------------------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/>
              <a:t>start:	mov ax, 0xA	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/>
              <a:t>	mov ax, 0xB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/>
              <a:t>	mov ax, 0xC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/>
              <a:t>	call someFunc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/>
              <a:t>	mov  ax, 0x4C00         	int  0x21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077389" y="4906108"/>
            <a:ext cx="188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Start of Execution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74"/>
            <a:ext cx="10515600" cy="835878"/>
          </a:xfrm>
        </p:spPr>
        <p:txBody>
          <a:bodyPr/>
          <a:lstStyle/>
          <a:p>
            <a:pPr algn="ctr"/>
            <a:r>
              <a:rPr lang="en-US" dirty="0" smtClean="0"/>
              <a:t>Program to implement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8"/>
            <a:ext cx="10515600" cy="589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SomeFunc</a:t>
            </a:r>
            <a:r>
              <a:rPr lang="en-US" b="1" dirty="0" smtClean="0"/>
              <a:t> ( </a:t>
            </a:r>
            <a:r>
              <a:rPr lang="en-US" b="1" dirty="0" err="1" smtClean="0"/>
              <a:t>int</a:t>
            </a:r>
            <a:r>
              <a:rPr lang="en-US" b="1" dirty="0" smtClean="0"/>
              <a:t> a, </a:t>
            </a:r>
            <a:r>
              <a:rPr lang="en-US" b="1" dirty="0" err="1" smtClean="0"/>
              <a:t>int</a:t>
            </a:r>
            <a:r>
              <a:rPr lang="en-US" b="1" dirty="0" smtClean="0"/>
              <a:t> b, </a:t>
            </a:r>
            <a:r>
              <a:rPr lang="en-US" b="1" dirty="0" err="1" smtClean="0"/>
              <a:t>int</a:t>
            </a:r>
            <a:r>
              <a:rPr lang="en-US" b="1" dirty="0" smtClean="0"/>
              <a:t> c 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min = … // code to find min of </a:t>
            </a:r>
            <a:r>
              <a:rPr lang="en-US" dirty="0" err="1" smtClean="0"/>
              <a:t>a,b</a:t>
            </a:r>
            <a:r>
              <a:rPr lang="en-US" dirty="0" smtClean="0"/>
              <a:t> and c here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max = … // code to find max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total = … // code to find total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= … // code to find </a:t>
            </a:r>
            <a:r>
              <a:rPr lang="en-US" dirty="0" err="1" smtClean="0"/>
              <a:t>avg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 </a:t>
            </a:r>
            <a:r>
              <a:rPr lang="en-US" dirty="0" err="1" smtClean="0"/>
              <a:t>avg</a:t>
            </a:r>
            <a:r>
              <a:rPr lang="en-US" dirty="0" smtClean="0"/>
              <a:t> &gt; </a:t>
            </a:r>
            <a:r>
              <a:rPr lang="en-US" dirty="0" smtClean="0"/>
              <a:t>0x7)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max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min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6931" y="4281854"/>
            <a:ext cx="6855070" cy="23509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b="1" dirty="0"/>
              <a:t>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answer = </a:t>
            </a:r>
            <a:r>
              <a:rPr lang="en-US" b="1" dirty="0" err="1" smtClean="0"/>
              <a:t>SomeFunc</a:t>
            </a:r>
            <a:r>
              <a:rPr lang="en-US" dirty="0" smtClean="0"/>
              <a:t>(0xA,0xB, 0xC);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60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066867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6932" y="522306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53887" y="5407735"/>
            <a:ext cx="11737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390326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[ORG 0x0100]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jmp</a:t>
            </a:r>
            <a:r>
              <a:rPr lang="en-US" sz="2000" dirty="0" smtClean="0"/>
              <a:t> 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min:	</a:t>
            </a:r>
            <a:r>
              <a:rPr lang="en-US" sz="2000" dirty="0" err="1" smtClean="0"/>
              <a:t>db</a:t>
            </a:r>
            <a:r>
              <a:rPr lang="en-US" sz="2000" dirty="0" smtClean="0"/>
              <a:t> 0xF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max: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total: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avg</a:t>
            </a:r>
            <a:r>
              <a:rPr lang="en-US" sz="2000" dirty="0" smtClean="0"/>
              <a:t>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ans</a:t>
            </a:r>
            <a:r>
              <a:rPr lang="en-US" sz="2000" dirty="0" smtClean="0"/>
              <a:t>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start:	</a:t>
            </a:r>
            <a:r>
              <a:rPr lang="en-US" sz="2400" b="1" dirty="0" err="1" smtClean="0">
                <a:solidFill>
                  <a:srgbClr val="C00000"/>
                </a:solidFill>
              </a:rPr>
              <a:t>mov</a:t>
            </a:r>
            <a:r>
              <a:rPr lang="en-US" sz="2400" b="1" dirty="0" smtClean="0">
                <a:solidFill>
                  <a:srgbClr val="C00000"/>
                </a:solidFill>
              </a:rPr>
              <a:t> ax, 0xA	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mov</a:t>
            </a:r>
            <a:r>
              <a:rPr lang="en-US" sz="2400" b="1" dirty="0" smtClean="0"/>
              <a:t> ax, 0xB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mov</a:t>
            </a:r>
            <a:r>
              <a:rPr lang="en-US" sz="2400" b="1" dirty="0" smtClean="0"/>
              <a:t> ax, 0xC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	call </a:t>
            </a:r>
            <a:r>
              <a:rPr lang="en-US" sz="2400" b="1" dirty="0" err="1" smtClean="0"/>
              <a:t>someFunc</a:t>
            </a:r>
            <a:endParaRPr lang="en-US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 ax, 0x4C00         	</a:t>
            </a:r>
            <a:r>
              <a:rPr lang="en-US" sz="2000" dirty="0" err="1" smtClean="0"/>
              <a:t>int</a:t>
            </a:r>
            <a:r>
              <a:rPr lang="en-US" sz="2000" dirty="0" smtClean="0"/>
              <a:t>  0x21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90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807992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0B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76932" y="45816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53887" y="4766289"/>
            <a:ext cx="11737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390326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[ORG 0x0100]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jmp</a:t>
            </a:r>
            <a:r>
              <a:rPr lang="en-US" sz="2000" dirty="0" smtClean="0"/>
              <a:t> 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min:	</a:t>
            </a:r>
            <a:r>
              <a:rPr lang="en-US" sz="2000" dirty="0" err="1" smtClean="0"/>
              <a:t>db</a:t>
            </a:r>
            <a:r>
              <a:rPr lang="en-US" sz="2000" dirty="0" smtClean="0"/>
              <a:t> 0xF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max: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total: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avg</a:t>
            </a:r>
            <a:r>
              <a:rPr lang="en-US" sz="2000" dirty="0" smtClean="0"/>
              <a:t>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ans</a:t>
            </a:r>
            <a:r>
              <a:rPr lang="en-US" sz="2000" dirty="0" smtClean="0"/>
              <a:t>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None/>
            </a:pPr>
            <a:r>
              <a:rPr lang="en-US" sz="2400" b="1" dirty="0" smtClean="0"/>
              <a:t>start:	</a:t>
            </a:r>
            <a:r>
              <a:rPr lang="en-US" sz="2400" b="1" dirty="0" err="1"/>
              <a:t>mov</a:t>
            </a:r>
            <a:r>
              <a:rPr lang="en-US" sz="2400" b="1" dirty="0"/>
              <a:t> ax, 0xA		push ax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>
                <a:solidFill>
                  <a:srgbClr val="C00000"/>
                </a:solidFill>
              </a:rPr>
              <a:t>mov</a:t>
            </a:r>
            <a:r>
              <a:rPr lang="en-US" sz="2400" b="1" dirty="0">
                <a:solidFill>
                  <a:srgbClr val="C00000"/>
                </a:solidFill>
              </a:rPr>
              <a:t> ax, 0xB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mov</a:t>
            </a:r>
            <a:r>
              <a:rPr lang="en-US" sz="2400" b="1" dirty="0" smtClean="0"/>
              <a:t> ax, 0xC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	call </a:t>
            </a:r>
            <a:r>
              <a:rPr lang="en-US" sz="2400" b="1" dirty="0" err="1" smtClean="0"/>
              <a:t>someFunc</a:t>
            </a:r>
            <a:endParaRPr lang="en-US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 ax, 0x4C00         	</a:t>
            </a:r>
            <a:r>
              <a:rPr lang="en-US" sz="2000" dirty="0" err="1" smtClean="0"/>
              <a:t>int</a:t>
            </a:r>
            <a:r>
              <a:rPr lang="en-US" sz="2000" dirty="0" smtClean="0"/>
              <a:t>  0x21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34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077215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04228" y="40084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81183" y="4193082"/>
            <a:ext cx="11737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390326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[ORG 0x0100]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jmp</a:t>
            </a:r>
            <a:r>
              <a:rPr lang="en-US" sz="2000" dirty="0" smtClean="0"/>
              <a:t> 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min:	</a:t>
            </a:r>
            <a:r>
              <a:rPr lang="en-US" sz="2000" dirty="0" err="1" smtClean="0"/>
              <a:t>db</a:t>
            </a:r>
            <a:r>
              <a:rPr lang="en-US" sz="2000" dirty="0" smtClean="0"/>
              <a:t> 0xF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max: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total: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avg</a:t>
            </a:r>
            <a:r>
              <a:rPr lang="en-US" sz="2000" dirty="0" smtClean="0"/>
              <a:t>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ans</a:t>
            </a:r>
            <a:r>
              <a:rPr lang="en-US" sz="2000" dirty="0" smtClean="0"/>
              <a:t>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None/>
            </a:pPr>
            <a:r>
              <a:rPr lang="en-US" sz="2400" b="1" dirty="0" smtClean="0"/>
              <a:t>start:	</a:t>
            </a:r>
            <a:r>
              <a:rPr lang="en-US" sz="2400" b="1" dirty="0" err="1"/>
              <a:t>mov</a:t>
            </a:r>
            <a:r>
              <a:rPr lang="en-US" sz="2400" b="1" dirty="0"/>
              <a:t> ax, 0xA		push ax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/>
              <a:t>mov</a:t>
            </a:r>
            <a:r>
              <a:rPr lang="en-US" sz="2400" b="1" dirty="0"/>
              <a:t> ax, 0xB</a:t>
            </a:r>
          </a:p>
          <a:p>
            <a:pPr marL="0" indent="0">
              <a:buNone/>
            </a:pPr>
            <a:r>
              <a:rPr lang="en-US" sz="2400" b="1" dirty="0"/>
              <a:t>	push ax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>
                <a:solidFill>
                  <a:srgbClr val="C00000"/>
                </a:solidFill>
              </a:rPr>
              <a:t>mov</a:t>
            </a:r>
            <a:r>
              <a:rPr lang="en-US" sz="2400" b="1" dirty="0">
                <a:solidFill>
                  <a:srgbClr val="C00000"/>
                </a:solidFill>
              </a:rPr>
              <a:t> ax, 0xC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	call </a:t>
            </a:r>
            <a:r>
              <a:rPr lang="en-US" sz="2400" b="1" dirty="0" err="1" smtClean="0"/>
              <a:t>someFunc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000" b="1" dirty="0" smtClean="0"/>
              <a:t>(0197)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 ax, 0x4C00         	</a:t>
            </a:r>
            <a:r>
              <a:rPr lang="en-US" sz="2000" dirty="0" err="1" smtClean="0"/>
              <a:t>int</a:t>
            </a:r>
            <a:r>
              <a:rPr lang="en-US" sz="2000" dirty="0" smtClean="0"/>
              <a:t>  0x21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1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844974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0580" y="336697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67535" y="3551637"/>
            <a:ext cx="11737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0" y="0"/>
            <a:ext cx="390326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[ORG 0x0100]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jmp</a:t>
            </a:r>
            <a:r>
              <a:rPr lang="en-US" sz="2000" dirty="0" smtClean="0"/>
              <a:t> 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min:	</a:t>
            </a:r>
            <a:r>
              <a:rPr lang="en-US" sz="2000" dirty="0" err="1" smtClean="0"/>
              <a:t>db</a:t>
            </a:r>
            <a:r>
              <a:rPr lang="en-US" sz="2000" dirty="0" smtClean="0"/>
              <a:t> 0xF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max: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total: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avg</a:t>
            </a:r>
            <a:r>
              <a:rPr lang="en-US" sz="2000" dirty="0" smtClean="0"/>
              <a:t>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/>
              <a:t>ans</a:t>
            </a:r>
            <a:r>
              <a:rPr lang="en-US" sz="2000" dirty="0" smtClean="0"/>
              <a:t>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None/>
            </a:pPr>
            <a:r>
              <a:rPr lang="en-US" sz="2400" b="1" dirty="0" smtClean="0"/>
              <a:t>start:	</a:t>
            </a:r>
            <a:r>
              <a:rPr lang="en-US" sz="2400" b="1" dirty="0" err="1"/>
              <a:t>mov</a:t>
            </a:r>
            <a:r>
              <a:rPr lang="en-US" sz="2400" b="1" dirty="0"/>
              <a:t> ax, 0xA		push ax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/>
              <a:t>mov</a:t>
            </a:r>
            <a:r>
              <a:rPr lang="en-US" sz="2400" b="1" dirty="0"/>
              <a:t> ax, 0xB</a:t>
            </a:r>
          </a:p>
          <a:p>
            <a:pPr marL="0" indent="0">
              <a:buNone/>
            </a:pPr>
            <a:r>
              <a:rPr lang="en-US" sz="2400" b="1" dirty="0"/>
              <a:t>	push ax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/>
              <a:t>mov</a:t>
            </a:r>
            <a:r>
              <a:rPr lang="en-US" sz="2400" b="1" dirty="0"/>
              <a:t> ax, 0xC</a:t>
            </a:r>
          </a:p>
          <a:p>
            <a:pPr marL="0" indent="0">
              <a:buNone/>
            </a:pPr>
            <a:r>
              <a:rPr lang="en-US" sz="2400" b="1" dirty="0"/>
              <a:t>	push ax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>
                <a:solidFill>
                  <a:srgbClr val="C00000"/>
                </a:solidFill>
              </a:rPr>
              <a:t>call </a:t>
            </a:r>
            <a:r>
              <a:rPr lang="en-US" sz="2400" b="1" dirty="0" err="1">
                <a:solidFill>
                  <a:srgbClr val="C00000"/>
                </a:solidFill>
              </a:rPr>
              <a:t>someFunc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(0197)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 ax, 0x4C00         	</a:t>
            </a:r>
            <a:r>
              <a:rPr lang="en-US" sz="2000" dirty="0" err="1" smtClean="0"/>
              <a:t>int</a:t>
            </a:r>
            <a:r>
              <a:rPr lang="en-US" sz="2000" dirty="0" smtClean="0"/>
              <a:t>  0x21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48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9631" y="34453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62939" y="3575713"/>
            <a:ext cx="586853" cy="32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13648"/>
            <a:ext cx="495342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</a:t>
            </a:r>
            <a:r>
              <a:rPr lang="en-US" sz="2000" b="1" dirty="0" err="1"/>
              <a:t>bp</a:t>
            </a:r>
            <a:r>
              <a:rPr lang="en-US" sz="2000" b="1" dirty="0"/>
              <a:t>, </a:t>
            </a:r>
            <a:r>
              <a:rPr lang="en-US" sz="2000" b="1" dirty="0" err="1" smtClean="0"/>
              <a:t>sp</a:t>
            </a:r>
            <a:endParaRPr lang="en-US" sz="2000" b="1" dirty="0" smtClean="0"/>
          </a:p>
          <a:p>
            <a:r>
              <a:rPr lang="en-US" sz="2000" b="1" dirty="0"/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;How can we read 3 			;parameters and save them 		;in AX, BX and CX???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add dx, ax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[total], dx</a:t>
            </a:r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</a:t>
            </a:r>
            <a:r>
              <a:rPr lang="en-US" sz="2000" b="1" dirty="0" err="1"/>
              <a:t>avg</a:t>
            </a:r>
            <a:r>
              <a:rPr lang="en-US" sz="2000" b="1" dirty="0"/>
              <a:t>], 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byte[</a:t>
            </a:r>
            <a:r>
              <a:rPr lang="en-US" sz="2000" dirty="0" err="1"/>
              <a:t>avg</a:t>
            </a:r>
            <a:r>
              <a:rPr lang="en-US" sz="2000" dirty="0"/>
              <a:t>], 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/>
              <a:t>:	</a:t>
            </a:r>
            <a:r>
              <a:rPr lang="en-US" sz="2000" b="1" dirty="0" err="1"/>
              <a:t>mov</a:t>
            </a:r>
            <a:r>
              <a:rPr lang="en-US" sz="2000" b="1" dirty="0"/>
              <a:t> [</a:t>
            </a:r>
            <a:r>
              <a:rPr lang="en-US" sz="2000" b="1" dirty="0" err="1"/>
              <a:t>ans</a:t>
            </a:r>
            <a:r>
              <a:rPr lang="en-US" sz="2000" b="1" dirty="0"/>
              <a:t>], al</a:t>
            </a:r>
          </a:p>
          <a:p>
            <a:r>
              <a:rPr lang="en-US" sz="2000" dirty="0"/>
              <a:t>		</a:t>
            </a:r>
            <a:r>
              <a:rPr lang="en-US" sz="2000" b="1" dirty="0"/>
              <a:t>ret </a:t>
            </a:r>
            <a:r>
              <a:rPr lang="en-US" sz="2000" b="1" dirty="0" smtClean="0"/>
              <a:t>6???</a:t>
            </a:r>
            <a:r>
              <a:rPr lang="en-US" sz="1600" b="1" dirty="0" smtClean="0"/>
              <a:t>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421" y="6294844"/>
            <a:ext cx="209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Why </a:t>
            </a:r>
            <a:r>
              <a:rPr lang="en-US" b="1" dirty="0" err="1" smtClean="0">
                <a:solidFill>
                  <a:srgbClr val="C00000"/>
                </a:solidFill>
              </a:rPr>
              <a:t>mov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bp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sp</a:t>
            </a:r>
            <a:r>
              <a:rPr lang="en-US" b="1" dirty="0" smtClean="0">
                <a:solidFill>
                  <a:srgbClr val="C00000"/>
                </a:solidFill>
              </a:rPr>
              <a:t> ???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9631" y="34453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62939" y="3575713"/>
            <a:ext cx="586853" cy="32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13648"/>
            <a:ext cx="495342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</a:t>
            </a:r>
            <a:r>
              <a:rPr lang="en-US" sz="2000" b="1" dirty="0" err="1"/>
              <a:t>bp</a:t>
            </a:r>
            <a:r>
              <a:rPr lang="en-US" sz="2000" b="1" dirty="0"/>
              <a:t>, </a:t>
            </a:r>
            <a:r>
              <a:rPr lang="en-US" sz="2000" b="1" dirty="0" err="1" smtClean="0"/>
              <a:t>sp</a:t>
            </a:r>
            <a:endParaRPr lang="en-US" sz="2000" b="1" dirty="0" smtClean="0"/>
          </a:p>
          <a:p>
            <a:r>
              <a:rPr lang="en-US" sz="2000" b="1" dirty="0"/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;How can we read 3 			;parameters and save them 		;in AX, BX and CX???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add dx, ax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[total], dx</a:t>
            </a:r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</a:t>
            </a:r>
            <a:r>
              <a:rPr lang="en-US" sz="2000" b="1" dirty="0" err="1"/>
              <a:t>avg</a:t>
            </a:r>
            <a:r>
              <a:rPr lang="en-US" sz="2000" b="1" dirty="0"/>
              <a:t>], 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byte[</a:t>
            </a:r>
            <a:r>
              <a:rPr lang="en-US" sz="2000" dirty="0" err="1"/>
              <a:t>avg</a:t>
            </a:r>
            <a:r>
              <a:rPr lang="en-US" sz="2000" dirty="0"/>
              <a:t>], 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/>
              <a:t>:	</a:t>
            </a:r>
            <a:r>
              <a:rPr lang="en-US" sz="2000" b="1" dirty="0" err="1"/>
              <a:t>mov</a:t>
            </a:r>
            <a:r>
              <a:rPr lang="en-US" sz="2000" b="1" dirty="0"/>
              <a:t> [</a:t>
            </a:r>
            <a:r>
              <a:rPr lang="en-US" sz="2000" b="1" dirty="0" err="1"/>
              <a:t>ans</a:t>
            </a:r>
            <a:r>
              <a:rPr lang="en-US" sz="2000" b="1" dirty="0"/>
              <a:t>], al</a:t>
            </a:r>
          </a:p>
          <a:p>
            <a:r>
              <a:rPr lang="en-US" sz="2000" dirty="0"/>
              <a:t>		</a:t>
            </a:r>
            <a:r>
              <a:rPr lang="en-US" sz="2000" b="1" dirty="0"/>
              <a:t>ret </a:t>
            </a:r>
            <a:r>
              <a:rPr lang="en-US" sz="2000" b="1" dirty="0" smtClean="0"/>
              <a:t>6???</a:t>
            </a:r>
            <a:r>
              <a:rPr lang="en-US" sz="1600" b="1" dirty="0" smtClean="0"/>
              <a:t>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9631" y="38119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62939" y="3701562"/>
            <a:ext cx="586853" cy="2407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421" y="6294844"/>
            <a:ext cx="380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can we use Base Pointer (BP) ???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9631" y="34453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62939" y="3575713"/>
            <a:ext cx="586853" cy="32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1" y="13648"/>
            <a:ext cx="495342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</a:t>
            </a:r>
            <a:r>
              <a:rPr lang="en-US" sz="2000" b="1" dirty="0" err="1"/>
              <a:t>bp</a:t>
            </a:r>
            <a:r>
              <a:rPr lang="en-US" sz="2000" b="1" dirty="0"/>
              <a:t>, </a:t>
            </a:r>
            <a:r>
              <a:rPr lang="en-US" sz="2000" b="1" dirty="0" err="1" smtClean="0"/>
              <a:t>sp</a:t>
            </a:r>
            <a:endParaRPr lang="en-US" sz="2000" b="1" dirty="0" smtClean="0"/>
          </a:p>
          <a:p>
            <a:r>
              <a:rPr lang="en-US" sz="2000" b="1" dirty="0"/>
              <a:t>		</a:t>
            </a:r>
            <a:r>
              <a:rPr lang="en-US" sz="2000" b="1" dirty="0" err="1">
                <a:solidFill>
                  <a:srgbClr val="C00000"/>
                </a:solidFill>
              </a:rPr>
              <a:t>mov</a:t>
            </a:r>
            <a:r>
              <a:rPr lang="en-US" sz="2000" b="1" dirty="0">
                <a:solidFill>
                  <a:srgbClr val="C00000"/>
                </a:solidFill>
              </a:rPr>
              <a:t> cx, [bp+2] 		</a:t>
            </a: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err="1" smtClean="0">
                <a:solidFill>
                  <a:srgbClr val="C00000"/>
                </a:solidFill>
              </a:rPr>
              <a:t>mov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bx</a:t>
            </a:r>
            <a:r>
              <a:rPr lang="en-US" sz="2000" b="1" dirty="0">
                <a:solidFill>
                  <a:srgbClr val="C00000"/>
                </a:solidFill>
              </a:rPr>
              <a:t>, [bp+4]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		</a:t>
            </a:r>
            <a:r>
              <a:rPr lang="en-US" sz="2000" b="1" dirty="0" err="1">
                <a:solidFill>
                  <a:srgbClr val="C00000"/>
                </a:solidFill>
              </a:rPr>
              <a:t>mov</a:t>
            </a:r>
            <a:r>
              <a:rPr lang="en-US" sz="2000" b="1" dirty="0">
                <a:solidFill>
                  <a:srgbClr val="C00000"/>
                </a:solidFill>
              </a:rPr>
              <a:t> ax, [bp+6</a:t>
            </a:r>
            <a:r>
              <a:rPr lang="en-US" sz="2000" b="1" dirty="0" smtClean="0">
                <a:solidFill>
                  <a:srgbClr val="C00000"/>
                </a:solidFill>
              </a:rPr>
              <a:t>]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add dx, ax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[total], dx</a:t>
            </a:r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</a:t>
            </a:r>
            <a:r>
              <a:rPr lang="en-US" sz="2000" b="1" dirty="0" err="1"/>
              <a:t>avg</a:t>
            </a:r>
            <a:r>
              <a:rPr lang="en-US" sz="2000" b="1" dirty="0"/>
              <a:t>], 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byte[</a:t>
            </a:r>
            <a:r>
              <a:rPr lang="en-US" sz="2000" dirty="0" err="1"/>
              <a:t>avg</a:t>
            </a:r>
            <a:r>
              <a:rPr lang="en-US" sz="2000" dirty="0"/>
              <a:t>], 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/>
              <a:t>:	</a:t>
            </a:r>
            <a:r>
              <a:rPr lang="en-US" sz="2000" b="1" dirty="0" err="1"/>
              <a:t>mov</a:t>
            </a:r>
            <a:r>
              <a:rPr lang="en-US" sz="2000" b="1" dirty="0"/>
              <a:t> [</a:t>
            </a:r>
            <a:r>
              <a:rPr lang="en-US" sz="2000" b="1" dirty="0" err="1"/>
              <a:t>ans</a:t>
            </a:r>
            <a:r>
              <a:rPr lang="en-US" sz="2000" b="1" dirty="0"/>
              <a:t>], al</a:t>
            </a:r>
          </a:p>
          <a:p>
            <a:r>
              <a:rPr lang="en-US" sz="2000" dirty="0"/>
              <a:t>		</a:t>
            </a:r>
            <a:r>
              <a:rPr lang="en-US" sz="2000" b="1" dirty="0"/>
              <a:t>ret </a:t>
            </a:r>
            <a:r>
              <a:rPr lang="en-US" sz="2000" b="1" dirty="0" smtClean="0"/>
              <a:t>6???</a:t>
            </a:r>
            <a:r>
              <a:rPr lang="en-US" sz="1600" b="1" dirty="0" smtClean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420" y="6294844"/>
            <a:ext cx="1166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Base Pointer (BP) is Base of Activation Record of </a:t>
            </a:r>
            <a:r>
              <a:rPr lang="en-US" b="1" dirty="0" err="1" smtClean="0">
                <a:solidFill>
                  <a:srgbClr val="C00000"/>
                </a:solidFill>
              </a:rPr>
              <a:t>SomeFunc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Why don’t we use [</a:t>
            </a:r>
            <a:r>
              <a:rPr lang="en-US" b="1" dirty="0" err="1">
                <a:solidFill>
                  <a:srgbClr val="C00000"/>
                </a:solidFill>
              </a:rPr>
              <a:t>sp+i</a:t>
            </a:r>
            <a:r>
              <a:rPr lang="en-US" b="1" dirty="0" smtClean="0">
                <a:solidFill>
                  <a:srgbClr val="C00000"/>
                </a:solidFill>
              </a:rPr>
              <a:t>] to read parameters???? </a:t>
            </a:r>
            <a:r>
              <a:rPr lang="en-US" b="1" dirty="0">
                <a:solidFill>
                  <a:srgbClr val="C00000"/>
                </a:solidFill>
              </a:rPr>
              <a:t>Problem with </a:t>
            </a:r>
            <a:r>
              <a:rPr lang="en-US" b="1" dirty="0" smtClean="0">
                <a:solidFill>
                  <a:srgbClr val="C00000"/>
                </a:solidFill>
              </a:rPr>
              <a:t>Pop CX Pop BX Pop AX????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9631" y="38119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62939" y="3701562"/>
            <a:ext cx="586853" cy="2407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903260" cy="6858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[ORG 0x0100]</a:t>
            </a:r>
          </a:p>
          <a:p>
            <a:pPr marL="0" indent="0">
              <a:buNone/>
            </a:pPr>
            <a:r>
              <a:rPr lang="en-US" sz="2000" dirty="0" err="1" smtClean="0"/>
              <a:t>jmp</a:t>
            </a:r>
            <a:r>
              <a:rPr lang="en-US" sz="2000" dirty="0" smtClean="0"/>
              <a:t> start</a:t>
            </a:r>
          </a:p>
          <a:p>
            <a:pPr marL="0" indent="0">
              <a:buNone/>
            </a:pPr>
            <a:r>
              <a:rPr lang="en-US" sz="2000" dirty="0" smtClean="0"/>
              <a:t>min:	</a:t>
            </a:r>
            <a:r>
              <a:rPr lang="en-US" sz="2000" dirty="0" err="1" smtClean="0"/>
              <a:t>db</a:t>
            </a:r>
            <a:r>
              <a:rPr lang="en-US" sz="2000" dirty="0" smtClean="0"/>
              <a:t> 0xF</a:t>
            </a:r>
          </a:p>
          <a:p>
            <a:pPr marL="0" indent="0">
              <a:buNone/>
            </a:pPr>
            <a:r>
              <a:rPr lang="en-US" sz="2000" dirty="0" smtClean="0"/>
              <a:t>max: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None/>
            </a:pPr>
            <a:r>
              <a:rPr lang="en-US" sz="2000" dirty="0" smtClean="0"/>
              <a:t>total: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None/>
            </a:pPr>
            <a:r>
              <a:rPr lang="en-US" sz="2000" dirty="0" err="1" smtClean="0"/>
              <a:t>avg</a:t>
            </a:r>
            <a:r>
              <a:rPr lang="en-US" sz="2000" dirty="0" smtClean="0"/>
              <a:t>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None/>
            </a:pPr>
            <a:r>
              <a:rPr lang="en-US" sz="2000" dirty="0" err="1" smtClean="0"/>
              <a:t>ans</a:t>
            </a:r>
            <a:r>
              <a:rPr lang="en-US" sz="2000" dirty="0" smtClean="0"/>
              <a:t>:	</a:t>
            </a:r>
            <a:r>
              <a:rPr lang="en-US" sz="2000" dirty="0" err="1" smtClean="0"/>
              <a:t>db</a:t>
            </a:r>
            <a:r>
              <a:rPr lang="en-US" sz="2000" dirty="0" smtClean="0"/>
              <a:t> 0x0</a:t>
            </a:r>
          </a:p>
          <a:p>
            <a:pPr marL="0" indent="0"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None/>
            </a:pPr>
            <a:r>
              <a:rPr lang="en-US" sz="2400" b="1" dirty="0" smtClean="0"/>
              <a:t>start:	</a:t>
            </a:r>
            <a:r>
              <a:rPr lang="en-US" sz="2400" b="1" dirty="0" err="1" smtClean="0"/>
              <a:t>mov</a:t>
            </a:r>
            <a:r>
              <a:rPr lang="en-US" sz="2400" b="1" dirty="0" smtClean="0"/>
              <a:t> ax, 0xA		push ax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mov</a:t>
            </a:r>
            <a:r>
              <a:rPr lang="en-US" sz="2400" b="1" dirty="0" smtClean="0"/>
              <a:t> ax, 0xB</a:t>
            </a:r>
          </a:p>
          <a:p>
            <a:pPr marL="0" indent="0">
              <a:buNone/>
            </a:pPr>
            <a:r>
              <a:rPr lang="en-US" sz="2400" b="1" dirty="0" smtClean="0"/>
              <a:t>	push ax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mov</a:t>
            </a:r>
            <a:r>
              <a:rPr lang="en-US" sz="2400" b="1" dirty="0" smtClean="0"/>
              <a:t> ax, 0xC</a:t>
            </a:r>
          </a:p>
          <a:p>
            <a:pPr marL="0" indent="0">
              <a:buNone/>
            </a:pPr>
            <a:r>
              <a:rPr lang="en-US" sz="2400" b="1" dirty="0" smtClean="0"/>
              <a:t>	push ax</a:t>
            </a:r>
          </a:p>
          <a:p>
            <a:pPr marL="0" indent="0">
              <a:buNone/>
            </a:pPr>
            <a:r>
              <a:rPr lang="en-US" sz="2400" b="1" dirty="0" smtClean="0"/>
              <a:t>	call </a:t>
            </a:r>
            <a:r>
              <a:rPr lang="en-US" sz="2400" b="1" dirty="0" err="1" smtClean="0"/>
              <a:t>someFunc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 ax, 0x4C00         	</a:t>
            </a:r>
            <a:r>
              <a:rPr lang="en-US" sz="2000" dirty="0" err="1"/>
              <a:t>int</a:t>
            </a:r>
            <a:r>
              <a:rPr lang="en-US" sz="2000" dirty="0"/>
              <a:t>  0x21 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1989" y="0"/>
            <a:ext cx="3280011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FindMinAndMax</a:t>
            </a:r>
            <a:r>
              <a:rPr lang="en-US" sz="2000" b="1" dirty="0"/>
              <a:t>: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[min], dx</a:t>
            </a:r>
            <a:r>
              <a:rPr lang="en-US" sz="2000" dirty="0"/>
              <a:t>	</a:t>
            </a:r>
          </a:p>
          <a:p>
            <a:r>
              <a:rPr lang="en-US" sz="2000" b="1" dirty="0" err="1"/>
              <a:t>FindMax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[max], dx</a:t>
            </a:r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jmp</a:t>
            </a:r>
            <a:r>
              <a:rPr lang="en-US" sz="2000" dirty="0"/>
              <a:t> 	</a:t>
            </a:r>
            <a:r>
              <a:rPr lang="en-US" sz="2000" dirty="0" err="1"/>
              <a:t>retFromFindMax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7853" y="2273"/>
            <a:ext cx="495413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</a:t>
            </a:r>
            <a:r>
              <a:rPr lang="en-US" sz="2000" b="1" dirty="0" err="1"/>
              <a:t>bp</a:t>
            </a:r>
            <a:r>
              <a:rPr lang="en-US" sz="2000" b="1" dirty="0"/>
              <a:t>, </a:t>
            </a:r>
            <a:r>
              <a:rPr lang="en-US" sz="2000" b="1" dirty="0" err="1" smtClean="0"/>
              <a:t>sp</a:t>
            </a:r>
            <a:endParaRPr lang="en-US" sz="2000" b="1" dirty="0" smtClean="0"/>
          </a:p>
          <a:p>
            <a:r>
              <a:rPr lang="en-US" sz="2000" b="1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cx, [bp+2] 		</a:t>
            </a:r>
            <a:r>
              <a:rPr lang="en-US" sz="2000" b="1" dirty="0" smtClean="0"/>
              <a:t>		</a:t>
            </a:r>
            <a:r>
              <a:rPr lang="en-US" sz="2000" b="1" dirty="0" err="1" smtClean="0"/>
              <a:t>mov</a:t>
            </a:r>
            <a:r>
              <a:rPr lang="en-US" sz="2000" b="1" dirty="0" smtClean="0"/>
              <a:t> </a:t>
            </a:r>
            <a:r>
              <a:rPr lang="en-US" sz="2000" b="1" dirty="0" err="1"/>
              <a:t>bx</a:t>
            </a:r>
            <a:r>
              <a:rPr lang="en-US" sz="2000" b="1" dirty="0"/>
              <a:t>, [bp+4]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ax, [bp+6</a:t>
            </a:r>
            <a:r>
              <a:rPr lang="en-US" sz="2000" b="1" dirty="0" smtClean="0"/>
              <a:t>]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add dx, ax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[total], </a:t>
            </a:r>
            <a:r>
              <a:rPr lang="en-US" sz="2000" b="1" dirty="0" smtClean="0"/>
              <a:t>dx;21</a:t>
            </a:r>
            <a:endParaRPr lang="en-US" sz="2000" b="1" dirty="0"/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</a:t>
            </a:r>
            <a:r>
              <a:rPr lang="en-US" sz="2000" b="1" dirty="0" err="1"/>
              <a:t>avg</a:t>
            </a:r>
            <a:r>
              <a:rPr lang="en-US" sz="2000" b="1" dirty="0"/>
              <a:t>], 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byte[</a:t>
            </a:r>
            <a:r>
              <a:rPr lang="en-US" sz="2000" dirty="0" err="1"/>
              <a:t>avg</a:t>
            </a:r>
            <a:r>
              <a:rPr lang="en-US" sz="2000" dirty="0"/>
              <a:t>], 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/>
              <a:t>:	</a:t>
            </a:r>
            <a:r>
              <a:rPr lang="en-US" sz="2000" b="1" dirty="0" err="1">
                <a:solidFill>
                  <a:srgbClr val="C00000"/>
                </a:solidFill>
              </a:rPr>
              <a:t>mov</a:t>
            </a:r>
            <a:r>
              <a:rPr lang="en-US" sz="2000" b="1" dirty="0">
                <a:solidFill>
                  <a:srgbClr val="C00000"/>
                </a:solidFill>
              </a:rPr>
              <a:t> [</a:t>
            </a:r>
            <a:r>
              <a:rPr lang="en-US" sz="2000" b="1" dirty="0" err="1">
                <a:solidFill>
                  <a:srgbClr val="C00000"/>
                </a:solidFill>
              </a:rPr>
              <a:t>ans</a:t>
            </a:r>
            <a:r>
              <a:rPr lang="en-US" sz="2000" b="1" dirty="0">
                <a:solidFill>
                  <a:srgbClr val="C00000"/>
                </a:solidFill>
              </a:rPr>
              <a:t>], al</a:t>
            </a:r>
          </a:p>
          <a:p>
            <a:r>
              <a:rPr lang="en-US" sz="2000" dirty="0">
                <a:solidFill>
                  <a:srgbClr val="C00000"/>
                </a:solidFill>
              </a:rPr>
              <a:t>		</a:t>
            </a:r>
            <a:r>
              <a:rPr lang="en-US" sz="2000" b="1" dirty="0">
                <a:solidFill>
                  <a:srgbClr val="C00000"/>
                </a:solidFill>
              </a:rPr>
              <a:t>ret </a:t>
            </a:r>
            <a:r>
              <a:rPr lang="en-US" sz="2000" b="1" dirty="0" smtClean="0">
                <a:solidFill>
                  <a:srgbClr val="C00000"/>
                </a:solidFill>
              </a:rPr>
              <a:t>6???</a:t>
            </a:r>
            <a:r>
              <a:rPr lang="en-US" sz="1600" b="1" dirty="0" smtClean="0">
                <a:solidFill>
                  <a:srgbClr val="C00000"/>
                </a:solidFill>
              </a:rPr>
              <a:t>	</a:t>
            </a:r>
            <a:r>
              <a:rPr lang="en-US" sz="1600" b="1" dirty="0" smtClean="0"/>
              <a:t>	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88155" y="5718412"/>
            <a:ext cx="1665027" cy="136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79878" y="5533746"/>
            <a:ext cx="258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Function has saved ans.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How can we return now?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9631" y="34453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62939" y="3575713"/>
            <a:ext cx="586853" cy="32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1903" y="30381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5439843" y="3222862"/>
            <a:ext cx="609949" cy="2224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385" y="0"/>
            <a:ext cx="495413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</a:t>
            </a:r>
            <a:r>
              <a:rPr lang="en-US" sz="2000" b="1" dirty="0" err="1"/>
              <a:t>bp</a:t>
            </a:r>
            <a:r>
              <a:rPr lang="en-US" sz="2000" b="1" dirty="0"/>
              <a:t>, </a:t>
            </a:r>
            <a:r>
              <a:rPr lang="en-US" sz="2000" b="1" dirty="0" err="1" smtClean="0"/>
              <a:t>sp</a:t>
            </a:r>
            <a:endParaRPr lang="en-US" sz="2000" b="1" dirty="0" smtClean="0"/>
          </a:p>
          <a:p>
            <a:r>
              <a:rPr lang="en-US" sz="2000" b="1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cx, [bp+2] 		</a:t>
            </a:r>
            <a:r>
              <a:rPr lang="en-US" sz="2000" b="1" dirty="0" smtClean="0"/>
              <a:t>		</a:t>
            </a:r>
            <a:r>
              <a:rPr lang="en-US" sz="2000" b="1" dirty="0" err="1" smtClean="0"/>
              <a:t>mov</a:t>
            </a:r>
            <a:r>
              <a:rPr lang="en-US" sz="2000" b="1" dirty="0" smtClean="0"/>
              <a:t> </a:t>
            </a:r>
            <a:r>
              <a:rPr lang="en-US" sz="2000" b="1" dirty="0" err="1"/>
              <a:t>bx</a:t>
            </a:r>
            <a:r>
              <a:rPr lang="en-US" sz="2000" b="1" dirty="0"/>
              <a:t>, [bp+4]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ax, [bp+6</a:t>
            </a:r>
            <a:r>
              <a:rPr lang="en-US" sz="2000" b="1" dirty="0" smtClean="0"/>
              <a:t>]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add dx, ax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[total], </a:t>
            </a:r>
            <a:r>
              <a:rPr lang="en-US" sz="2000" b="1" dirty="0" smtClean="0"/>
              <a:t>dx;21</a:t>
            </a:r>
            <a:endParaRPr lang="en-US" sz="2000" b="1" dirty="0"/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[</a:t>
            </a:r>
            <a:r>
              <a:rPr lang="en-US" sz="2000" b="1" dirty="0" err="1"/>
              <a:t>avg</a:t>
            </a:r>
            <a:r>
              <a:rPr lang="en-US" sz="2000" b="1" dirty="0"/>
              <a:t>], 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byte[</a:t>
            </a:r>
            <a:r>
              <a:rPr lang="en-US" sz="2000" dirty="0" err="1"/>
              <a:t>avg</a:t>
            </a:r>
            <a:r>
              <a:rPr lang="en-US" sz="2000" dirty="0"/>
              <a:t>], 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/>
              <a:t>:	</a:t>
            </a:r>
            <a:r>
              <a:rPr lang="en-US" sz="2000" b="1" dirty="0" err="1"/>
              <a:t>mov</a:t>
            </a:r>
            <a:r>
              <a:rPr lang="en-US" sz="2000" b="1" dirty="0"/>
              <a:t> [</a:t>
            </a:r>
            <a:r>
              <a:rPr lang="en-US" sz="2000" b="1" dirty="0" err="1"/>
              <a:t>ans</a:t>
            </a:r>
            <a:r>
              <a:rPr lang="en-US" sz="2000" b="1" dirty="0"/>
              <a:t>], al</a:t>
            </a:r>
          </a:p>
          <a:p>
            <a:r>
              <a:rPr lang="en-US" sz="2000" dirty="0">
                <a:solidFill>
                  <a:srgbClr val="C00000"/>
                </a:solidFill>
              </a:rPr>
              <a:t>		</a:t>
            </a:r>
            <a:r>
              <a:rPr lang="en-US" sz="2000" b="1" dirty="0">
                <a:solidFill>
                  <a:srgbClr val="C00000"/>
                </a:solidFill>
              </a:rPr>
              <a:t>ret </a:t>
            </a:r>
            <a:r>
              <a:rPr lang="en-US" sz="2000" b="1" dirty="0" smtClean="0">
                <a:solidFill>
                  <a:srgbClr val="C00000"/>
                </a:solidFill>
              </a:rPr>
              <a:t>6  ;Vs ret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???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6828" y="2161033"/>
            <a:ext cx="251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will RET work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With this Configuration?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 vs Ret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IP</a:t>
            </a:r>
          </a:p>
          <a:p>
            <a:r>
              <a:rPr lang="en-US" dirty="0" smtClean="0"/>
              <a:t>SP = SP+6 in case of Ret 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This is </a:t>
            </a:r>
            <a:r>
              <a:rPr lang="en-US" dirty="0" err="1" smtClean="0">
                <a:solidFill>
                  <a:srgbClr val="C00000"/>
                </a:solidFill>
              </a:rPr>
              <a:t>Callee’s</a:t>
            </a:r>
            <a:r>
              <a:rPr lang="en-US" dirty="0" smtClean="0">
                <a:solidFill>
                  <a:srgbClr val="C00000"/>
                </a:solidFill>
              </a:rPr>
              <a:t> responsibility to clear the parameters from stack.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0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890146" cy="6858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; subroutines call and ret instruction</a:t>
            </a:r>
          </a:p>
          <a:p>
            <a:pPr marL="0" indent="0">
              <a:buNone/>
            </a:pPr>
            <a:r>
              <a:rPr lang="en-US" dirty="0" smtClean="0"/>
              <a:t>[ORG 0x0100]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start</a:t>
            </a:r>
          </a:p>
          <a:p>
            <a:pPr marL="0" indent="0">
              <a:buNone/>
            </a:pPr>
            <a:r>
              <a:rPr lang="en-US" dirty="0" smtClean="0"/>
              <a:t>a: 	</a:t>
            </a:r>
            <a:r>
              <a:rPr lang="en-US" dirty="0" err="1" smtClean="0"/>
              <a:t>db</a:t>
            </a:r>
            <a:r>
              <a:rPr lang="en-US" dirty="0" smtClean="0"/>
              <a:t> 0xA</a:t>
            </a:r>
          </a:p>
          <a:p>
            <a:pPr marL="0" indent="0">
              <a:buNone/>
            </a:pPr>
            <a:r>
              <a:rPr lang="en-US" dirty="0" smtClean="0"/>
              <a:t>b: 	</a:t>
            </a:r>
            <a:r>
              <a:rPr lang="en-US" dirty="0" err="1" smtClean="0"/>
              <a:t>db</a:t>
            </a:r>
            <a:r>
              <a:rPr lang="en-US" dirty="0" smtClean="0"/>
              <a:t> 0xB</a:t>
            </a:r>
          </a:p>
          <a:p>
            <a:pPr marL="0" indent="0">
              <a:buNone/>
            </a:pPr>
            <a:r>
              <a:rPr lang="en-US" dirty="0" smtClean="0"/>
              <a:t>c: 	</a:t>
            </a:r>
            <a:r>
              <a:rPr lang="en-US" dirty="0" err="1" smtClean="0"/>
              <a:t>db</a:t>
            </a:r>
            <a:r>
              <a:rPr lang="en-US" dirty="0" smtClean="0"/>
              <a:t> 0xC</a:t>
            </a:r>
          </a:p>
          <a:p>
            <a:pPr marL="0" indent="0">
              <a:buNone/>
            </a:pPr>
            <a:r>
              <a:rPr lang="en-US" dirty="0" smtClean="0"/>
              <a:t>min:	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dirty="0" smtClean="0"/>
              <a:t>max:	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dirty="0" smtClean="0"/>
              <a:t>total:   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dirty="0" err="1" smtClean="0"/>
              <a:t>avg</a:t>
            </a:r>
            <a:r>
              <a:rPr lang="en-US" dirty="0" smtClean="0"/>
              <a:t>:	</a:t>
            </a:r>
            <a:r>
              <a:rPr lang="en-US" dirty="0" err="1" smtClean="0"/>
              <a:t>db</a:t>
            </a:r>
            <a:r>
              <a:rPr lang="en-US" dirty="0" smtClean="0"/>
              <a:t> 0x0</a:t>
            </a:r>
          </a:p>
          <a:p>
            <a:pPr marL="0" indent="0">
              <a:buNone/>
            </a:pPr>
            <a:r>
              <a:rPr lang="en-US" dirty="0" smtClean="0"/>
              <a:t>start:		</a:t>
            </a:r>
            <a:r>
              <a:rPr lang="en-US" b="1" dirty="0" smtClean="0">
                <a:solidFill>
                  <a:srgbClr val="C00000"/>
                </a:solidFill>
              </a:rPr>
              <a:t>call </a:t>
            </a:r>
            <a:r>
              <a:rPr lang="en-US" b="1" dirty="0" err="1" smtClean="0">
                <a:solidFill>
                  <a:srgbClr val="C00000"/>
                </a:solidFill>
              </a:rPr>
              <a:t>FindMin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 ax, 0x4C00  ;exit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/>
              <a:t>0x21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90146" y="0"/>
            <a:ext cx="6301854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FindMin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[a]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cmp</a:t>
            </a:r>
            <a:r>
              <a:rPr lang="en-US" sz="2400" dirty="0" smtClean="0"/>
              <a:t> al, [b]</a:t>
            </a:r>
          </a:p>
          <a:p>
            <a:r>
              <a:rPr lang="en-US" sz="2400" dirty="0" smtClean="0"/>
              <a:t>		ja </a:t>
            </a:r>
            <a:r>
              <a:rPr lang="en-US" sz="2400" dirty="0" err="1" smtClean="0"/>
              <a:t>bIsSmaller</a:t>
            </a:r>
            <a:r>
              <a:rPr lang="en-US" sz="2400" dirty="0" smtClean="0"/>
              <a:t> 	; b &lt; a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cmp</a:t>
            </a:r>
            <a:r>
              <a:rPr lang="en-US" sz="2400" dirty="0" smtClean="0"/>
              <a:t> al, [c]	; either a or c is min</a:t>
            </a:r>
          </a:p>
          <a:p>
            <a:r>
              <a:rPr lang="en-US" sz="2400" dirty="0" smtClean="0"/>
              <a:t>		ja </a:t>
            </a:r>
            <a:r>
              <a:rPr lang="en-US" sz="2400" dirty="0" err="1" smtClean="0"/>
              <a:t>cIsSmallest</a:t>
            </a:r>
            <a:r>
              <a:rPr lang="en-US" sz="2400" dirty="0" smtClean="0"/>
              <a:t>	; a&gt;c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mov</a:t>
            </a:r>
            <a:r>
              <a:rPr lang="en-US" sz="2400" dirty="0" smtClean="0"/>
              <a:t> dl, al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jmp</a:t>
            </a:r>
            <a:r>
              <a:rPr lang="en-US" sz="2400" dirty="0" smtClean="0"/>
              <a:t> return</a:t>
            </a:r>
          </a:p>
          <a:p>
            <a:r>
              <a:rPr lang="en-US" sz="2400" dirty="0" err="1" smtClean="0"/>
              <a:t>bIsSmaller</a:t>
            </a:r>
            <a:r>
              <a:rPr lang="en-US" sz="2400" dirty="0" smtClean="0"/>
              <a:t>:	</a:t>
            </a:r>
            <a:r>
              <a:rPr lang="en-US" sz="2400" dirty="0" err="1" smtClean="0"/>
              <a:t>mov</a:t>
            </a:r>
            <a:r>
              <a:rPr lang="en-US" sz="2400" dirty="0" smtClean="0"/>
              <a:t> al, [c]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cmp</a:t>
            </a:r>
            <a:r>
              <a:rPr lang="en-US" sz="2400" dirty="0" smtClean="0"/>
              <a:t> al, [b]</a:t>
            </a:r>
          </a:p>
          <a:p>
            <a:r>
              <a:rPr lang="en-US" sz="2400" dirty="0" smtClean="0"/>
              <a:t>		ja </a:t>
            </a:r>
            <a:r>
              <a:rPr lang="en-US" sz="2400" dirty="0" err="1" smtClean="0"/>
              <a:t>bIsSmallest</a:t>
            </a:r>
            <a:r>
              <a:rPr lang="en-US" sz="2400" dirty="0" smtClean="0"/>
              <a:t>	; b &lt; c		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mov</a:t>
            </a:r>
            <a:r>
              <a:rPr lang="en-US" sz="2400" dirty="0" smtClean="0"/>
              <a:t> dl, [c]	; c is smallest	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jmp</a:t>
            </a:r>
            <a:r>
              <a:rPr lang="en-US" sz="2400" dirty="0" smtClean="0"/>
              <a:t> return	</a:t>
            </a:r>
          </a:p>
          <a:p>
            <a:r>
              <a:rPr lang="en-US" sz="2400" dirty="0" err="1" smtClean="0"/>
              <a:t>bIsSmallest</a:t>
            </a:r>
            <a:r>
              <a:rPr lang="en-US" sz="2400" dirty="0" smtClean="0"/>
              <a:t>:	</a:t>
            </a:r>
            <a:r>
              <a:rPr lang="en-US" sz="2400" dirty="0" err="1" smtClean="0"/>
              <a:t>mov</a:t>
            </a:r>
            <a:r>
              <a:rPr lang="en-US" sz="2400" dirty="0" smtClean="0"/>
              <a:t> dl, [b]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jmp</a:t>
            </a:r>
            <a:r>
              <a:rPr lang="en-US" sz="2400" dirty="0" smtClean="0"/>
              <a:t> return</a:t>
            </a:r>
          </a:p>
          <a:p>
            <a:r>
              <a:rPr lang="en-US" sz="2400" dirty="0" err="1" smtClean="0"/>
              <a:t>cIsSmallest</a:t>
            </a:r>
            <a:r>
              <a:rPr lang="en-US" sz="2400" dirty="0" smtClean="0"/>
              <a:t>:	</a:t>
            </a:r>
            <a:r>
              <a:rPr lang="en-US" sz="2400" dirty="0" err="1" smtClean="0"/>
              <a:t>mov</a:t>
            </a:r>
            <a:r>
              <a:rPr lang="en-US" sz="2400" dirty="0" smtClean="0"/>
              <a:t> dl, [c]	;dl = c	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/>
              <a:t>return:		</a:t>
            </a:r>
            <a:r>
              <a:rPr lang="en-US" sz="2400" b="1" dirty="0" err="1" smtClean="0"/>
              <a:t>mov</a:t>
            </a:r>
            <a:r>
              <a:rPr lang="en-US" sz="2400" b="1" dirty="0" smtClean="0"/>
              <a:t> [min], dl	</a:t>
            </a:r>
          </a:p>
          <a:p>
            <a:r>
              <a:rPr lang="en-US" sz="2400" dirty="0" smtClean="0"/>
              <a:t>		</a:t>
            </a:r>
            <a:r>
              <a:rPr lang="en-US" sz="2400" b="1" dirty="0" smtClean="0">
                <a:solidFill>
                  <a:srgbClr val="C00000"/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5813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74"/>
            <a:ext cx="10515600" cy="835878"/>
          </a:xfrm>
        </p:spPr>
        <p:txBody>
          <a:bodyPr/>
          <a:lstStyle/>
          <a:p>
            <a:pPr algn="ctr"/>
            <a:r>
              <a:rPr lang="en-US" dirty="0" smtClean="0"/>
              <a:t>Program to implement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8"/>
            <a:ext cx="10515600" cy="589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SomeFunc</a:t>
            </a:r>
            <a:r>
              <a:rPr lang="en-US" b="1" dirty="0" smtClean="0"/>
              <a:t> ( </a:t>
            </a:r>
            <a:r>
              <a:rPr lang="en-US" b="1" dirty="0" err="1" smtClean="0"/>
              <a:t>int</a:t>
            </a:r>
            <a:r>
              <a:rPr lang="en-US" b="1" dirty="0" smtClean="0"/>
              <a:t> a, </a:t>
            </a:r>
            <a:r>
              <a:rPr lang="en-US" b="1" dirty="0" err="1" smtClean="0"/>
              <a:t>int</a:t>
            </a:r>
            <a:r>
              <a:rPr lang="en-US" b="1" dirty="0" smtClean="0"/>
              <a:t> b, </a:t>
            </a:r>
            <a:r>
              <a:rPr lang="en-US" b="1" dirty="0" err="1" smtClean="0"/>
              <a:t>int</a:t>
            </a:r>
            <a:r>
              <a:rPr lang="en-US" b="1" dirty="0" smtClean="0"/>
              <a:t> c 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min = … // code to find min of </a:t>
            </a:r>
            <a:r>
              <a:rPr lang="en-US" dirty="0" err="1" smtClean="0"/>
              <a:t>a,b</a:t>
            </a:r>
            <a:r>
              <a:rPr lang="en-US" dirty="0" smtClean="0"/>
              <a:t> and c here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max = … // code to find max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total = … // code to find total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= … // code to find </a:t>
            </a:r>
            <a:r>
              <a:rPr lang="en-US" dirty="0" err="1" smtClean="0"/>
              <a:t>avg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 </a:t>
            </a:r>
            <a:r>
              <a:rPr lang="en-US" dirty="0" err="1" smtClean="0"/>
              <a:t>avg</a:t>
            </a:r>
            <a:r>
              <a:rPr lang="en-US" dirty="0" smtClean="0"/>
              <a:t> &gt; 0xC)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max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min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7947" y="4141177"/>
            <a:ext cx="6644054" cy="2491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Void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</a:t>
            </a:r>
            <a:r>
              <a:rPr lang="en-US" b="1" dirty="0" err="1" smtClean="0">
                <a:solidFill>
                  <a:srgbClr val="C00000"/>
                </a:solidFill>
              </a:rPr>
              <a:t>SomeFunc</a:t>
            </a:r>
            <a:r>
              <a:rPr lang="en-US" b="1" dirty="0" smtClean="0">
                <a:solidFill>
                  <a:srgbClr val="C00000"/>
                </a:solidFill>
              </a:rPr>
              <a:t> has to return answer to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answer = </a:t>
            </a:r>
            <a:r>
              <a:rPr lang="en-US" dirty="0" err="1" smtClean="0"/>
              <a:t>Func</a:t>
            </a:r>
            <a:r>
              <a:rPr lang="en-US" dirty="0" smtClean="0"/>
              <a:t>(0xA, 0xB, 0xC);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34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358541"/>
              </p:ext>
            </p:extLst>
          </p:nvPr>
        </p:nvGraphicFramePr>
        <p:xfrm>
          <a:off x="4974336" y="3114929"/>
          <a:ext cx="1908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Local Variables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Return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Parameters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Return Value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454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903260" cy="6858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[ORG 0x0100]</a:t>
            </a:r>
          </a:p>
          <a:p>
            <a:pPr marL="0" indent="0">
              <a:buNone/>
            </a:pPr>
            <a:r>
              <a:rPr lang="en-US" sz="1400" b="1" dirty="0" err="1" smtClean="0"/>
              <a:t>jmp</a:t>
            </a:r>
            <a:r>
              <a:rPr lang="en-US" sz="1400" b="1" dirty="0" smtClean="0"/>
              <a:t> start</a:t>
            </a:r>
          </a:p>
          <a:p>
            <a:pPr marL="0" indent="0">
              <a:buNone/>
            </a:pPr>
            <a:r>
              <a:rPr lang="en-US" sz="1400" b="1" dirty="0" smtClean="0"/>
              <a:t>min:	</a:t>
            </a:r>
            <a:r>
              <a:rPr lang="en-US" sz="1400" b="1" dirty="0" err="1" smtClean="0"/>
              <a:t>db</a:t>
            </a:r>
            <a:r>
              <a:rPr lang="en-US" sz="1400" b="1" dirty="0" smtClean="0"/>
              <a:t> 0xF</a:t>
            </a:r>
          </a:p>
          <a:p>
            <a:pPr marL="0" indent="0">
              <a:buNone/>
            </a:pPr>
            <a:r>
              <a:rPr lang="en-US" sz="1400" b="1" dirty="0" smtClean="0"/>
              <a:t>max:	</a:t>
            </a:r>
            <a:r>
              <a:rPr lang="en-US" sz="1400" b="1" dirty="0" err="1" smtClean="0"/>
              <a:t>db</a:t>
            </a:r>
            <a:r>
              <a:rPr lang="en-US" sz="1400" b="1" dirty="0" smtClean="0"/>
              <a:t> 0x0</a:t>
            </a:r>
          </a:p>
          <a:p>
            <a:pPr marL="0" indent="0">
              <a:buNone/>
            </a:pPr>
            <a:r>
              <a:rPr lang="en-US" sz="1400" b="1" dirty="0" smtClean="0"/>
              <a:t>total:	</a:t>
            </a:r>
            <a:r>
              <a:rPr lang="en-US" sz="1400" b="1" dirty="0" err="1" smtClean="0"/>
              <a:t>db</a:t>
            </a:r>
            <a:r>
              <a:rPr lang="en-US" sz="1400" b="1" dirty="0" smtClean="0"/>
              <a:t> 0x0</a:t>
            </a:r>
          </a:p>
          <a:p>
            <a:pPr marL="0" indent="0">
              <a:buNone/>
            </a:pPr>
            <a:r>
              <a:rPr lang="en-US" sz="1400" b="1" dirty="0" err="1" smtClean="0"/>
              <a:t>avg</a:t>
            </a:r>
            <a:r>
              <a:rPr lang="en-US" sz="1400" b="1" dirty="0" smtClean="0"/>
              <a:t>:	</a:t>
            </a:r>
            <a:r>
              <a:rPr lang="en-US" sz="1400" b="1" dirty="0" err="1" smtClean="0"/>
              <a:t>db</a:t>
            </a:r>
            <a:r>
              <a:rPr lang="en-US" sz="1400" b="1" dirty="0" smtClean="0"/>
              <a:t> 0x0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; </a:t>
            </a:r>
            <a:r>
              <a:rPr lang="en-US" sz="2000" b="1" dirty="0" err="1" smtClean="0">
                <a:solidFill>
                  <a:srgbClr val="C00000"/>
                </a:solidFill>
              </a:rPr>
              <a:t>ans</a:t>
            </a:r>
            <a:r>
              <a:rPr lang="en-US" sz="2000" b="1" dirty="0" smtClean="0">
                <a:solidFill>
                  <a:srgbClr val="C00000"/>
                </a:solidFill>
              </a:rPr>
              <a:t> removed from global data</a:t>
            </a:r>
          </a:p>
          <a:p>
            <a:pPr marL="0" indent="0"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None/>
            </a:pPr>
            <a:r>
              <a:rPr lang="en-US" sz="2000" b="1" dirty="0" smtClean="0"/>
              <a:t>start:	</a:t>
            </a:r>
            <a:r>
              <a:rPr lang="en-US" sz="2000" b="1" dirty="0" smtClean="0">
                <a:solidFill>
                  <a:srgbClr val="C00000"/>
                </a:solidFill>
              </a:rPr>
              <a:t>;Make temporary storage 	;for return value on stack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0xA		push ax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0xB</a:t>
            </a:r>
          </a:p>
          <a:p>
            <a:pPr marL="0" indent="0"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0xC</a:t>
            </a:r>
          </a:p>
          <a:p>
            <a:pPr marL="0" indent="0"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None/>
            </a:pPr>
            <a:r>
              <a:rPr lang="en-US" sz="2000" b="1" dirty="0" smtClean="0"/>
              <a:t>	call </a:t>
            </a:r>
            <a:r>
              <a:rPr lang="en-US" sz="2000" b="1" dirty="0" err="1" smtClean="0"/>
              <a:t>someFunc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;Get return value here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800" dirty="0" err="1"/>
              <a:t>mov</a:t>
            </a:r>
            <a:r>
              <a:rPr lang="en-US" sz="1800" dirty="0"/>
              <a:t>  ax, 0x4C00         	</a:t>
            </a:r>
            <a:r>
              <a:rPr lang="en-US" sz="1800" dirty="0" err="1"/>
              <a:t>int</a:t>
            </a:r>
            <a:r>
              <a:rPr lang="en-US" sz="1800" dirty="0"/>
              <a:t>  0x21 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1989" y="0"/>
            <a:ext cx="3280011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FindMinAndMax</a:t>
            </a:r>
            <a:r>
              <a:rPr lang="en-US" sz="2000" b="1" dirty="0"/>
              <a:t>: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[min], dx	</a:t>
            </a:r>
          </a:p>
          <a:p>
            <a:r>
              <a:rPr lang="en-US" sz="2000" b="1" dirty="0" err="1"/>
              <a:t>FindMax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[max], dx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jmp</a:t>
            </a:r>
            <a:r>
              <a:rPr lang="en-US" sz="2000" dirty="0"/>
              <a:t> 	</a:t>
            </a:r>
            <a:r>
              <a:rPr lang="en-US" sz="2000" dirty="0" err="1"/>
              <a:t>retFromFindMax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7853" y="2273"/>
            <a:ext cx="495413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bp</a:t>
            </a:r>
            <a:r>
              <a:rPr lang="en-US" sz="2000" dirty="0"/>
              <a:t>, </a:t>
            </a:r>
            <a:r>
              <a:rPr lang="en-US" sz="2000" dirty="0" err="1" smtClean="0"/>
              <a:t>sp</a:t>
            </a:r>
            <a:endParaRPr lang="en-US" sz="2000" dirty="0" smtClean="0"/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cx, [bp+2] 		</a:t>
            </a:r>
            <a:r>
              <a:rPr lang="en-US" sz="2000" dirty="0" smtClean="0"/>
              <a:t>	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/>
              <a:t>bx</a:t>
            </a:r>
            <a:r>
              <a:rPr lang="en-US" sz="2000" dirty="0"/>
              <a:t>, [bp+4]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ax, [bp+6</a:t>
            </a:r>
            <a:r>
              <a:rPr lang="en-US" sz="2000" dirty="0" smtClean="0"/>
              <a:t>]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add dx, ax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[total], </a:t>
            </a:r>
            <a:r>
              <a:rPr lang="en-US" sz="2000" dirty="0" smtClean="0"/>
              <a:t>dx;21</a:t>
            </a:r>
            <a:endParaRPr lang="en-US" sz="2000" dirty="0"/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</a:t>
            </a:r>
            <a:r>
              <a:rPr lang="en-US" sz="2000" dirty="0" err="1"/>
              <a:t>avg</a:t>
            </a:r>
            <a:r>
              <a:rPr lang="en-US" sz="2000" dirty="0"/>
              <a:t>], 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byte[</a:t>
            </a:r>
            <a:r>
              <a:rPr lang="en-US" sz="2000" dirty="0" err="1"/>
              <a:t>avg</a:t>
            </a:r>
            <a:r>
              <a:rPr lang="en-US" sz="2000" dirty="0"/>
              <a:t>], 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/>
              <a:t>:	</a:t>
            </a:r>
            <a:r>
              <a:rPr lang="en-US" sz="2000" b="1" dirty="0" smtClean="0">
                <a:solidFill>
                  <a:srgbClr val="C00000"/>
                </a:solidFill>
              </a:rPr>
              <a:t>;Set Return Value Here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		ret </a:t>
            </a:r>
            <a:r>
              <a:rPr lang="en-US" sz="2000" dirty="0" smtClean="0"/>
              <a:t>6</a:t>
            </a:r>
            <a:r>
              <a:rPr lang="en-US" sz="1600" dirty="0" smtClean="0"/>
              <a:t>	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40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903260" cy="6858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[ORG 0x0100]</a:t>
            </a:r>
          </a:p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start</a:t>
            </a:r>
          </a:p>
          <a:p>
            <a:pPr marL="0" indent="0">
              <a:buNone/>
            </a:pPr>
            <a:r>
              <a:rPr lang="en-US" sz="1400" dirty="0" smtClean="0"/>
              <a:t>min:	</a:t>
            </a:r>
            <a:r>
              <a:rPr lang="en-US" sz="1400" dirty="0" err="1" smtClean="0"/>
              <a:t>db</a:t>
            </a:r>
            <a:r>
              <a:rPr lang="en-US" sz="1400" dirty="0" smtClean="0"/>
              <a:t> 0xF</a:t>
            </a:r>
          </a:p>
          <a:p>
            <a:pPr marL="0" indent="0">
              <a:buNone/>
            </a:pPr>
            <a:r>
              <a:rPr lang="en-US" sz="1400" dirty="0" smtClean="0"/>
              <a:t>max: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None/>
            </a:pPr>
            <a:r>
              <a:rPr lang="en-US" sz="1400" dirty="0" smtClean="0"/>
              <a:t>total: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None/>
            </a:pPr>
            <a:r>
              <a:rPr lang="en-US" sz="1400" dirty="0" err="1" smtClean="0"/>
              <a:t>avg</a:t>
            </a:r>
            <a:r>
              <a:rPr lang="en-US" sz="1400" dirty="0" smtClean="0"/>
              <a:t>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None/>
            </a:pPr>
            <a:r>
              <a:rPr lang="en-US" sz="2000" b="1" dirty="0" smtClean="0"/>
              <a:t>; </a:t>
            </a:r>
            <a:r>
              <a:rPr lang="en-US" sz="2000" b="1" dirty="0" err="1" smtClean="0"/>
              <a:t>ans</a:t>
            </a:r>
            <a:r>
              <a:rPr lang="en-US" sz="2000" b="1" dirty="0" smtClean="0"/>
              <a:t> removed from global data</a:t>
            </a:r>
          </a:p>
          <a:p>
            <a:pPr marL="0" indent="0"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None/>
            </a:pPr>
            <a:r>
              <a:rPr lang="en-US" sz="2000" b="1" dirty="0" smtClean="0"/>
              <a:t>start:	</a:t>
            </a:r>
            <a:r>
              <a:rPr lang="en-US" sz="2000" b="1" dirty="0" err="1" smtClean="0">
                <a:solidFill>
                  <a:srgbClr val="C00000"/>
                </a:solidFill>
              </a:rPr>
              <a:t>mov</a:t>
            </a:r>
            <a:r>
              <a:rPr lang="en-US" sz="2000" b="1" dirty="0" smtClean="0">
                <a:solidFill>
                  <a:srgbClr val="C00000"/>
                </a:solidFill>
              </a:rPr>
              <a:t> ax, 0xCCCC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push ax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0xA		push ax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0xB</a:t>
            </a:r>
          </a:p>
          <a:p>
            <a:pPr marL="0" indent="0"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0xC</a:t>
            </a:r>
          </a:p>
          <a:p>
            <a:pPr marL="0" indent="0"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None/>
            </a:pPr>
            <a:r>
              <a:rPr lang="en-US" sz="2000" b="1" dirty="0" smtClean="0"/>
              <a:t>	call </a:t>
            </a:r>
            <a:r>
              <a:rPr lang="en-US" sz="2000" b="1" dirty="0" err="1" smtClean="0"/>
              <a:t>someFunc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pop dx???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800" dirty="0" err="1"/>
              <a:t>mov</a:t>
            </a:r>
            <a:r>
              <a:rPr lang="en-US" sz="1800" dirty="0"/>
              <a:t>  ax, 0x4C00         	</a:t>
            </a:r>
            <a:r>
              <a:rPr lang="en-US" sz="1800" dirty="0" err="1"/>
              <a:t>int</a:t>
            </a:r>
            <a:r>
              <a:rPr lang="en-US" sz="1800" dirty="0"/>
              <a:t>  0x21 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1989" y="0"/>
            <a:ext cx="3280011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FindMinAndMax</a:t>
            </a:r>
            <a:r>
              <a:rPr lang="en-US" sz="2000" b="1" dirty="0"/>
              <a:t>: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[min], dx	</a:t>
            </a:r>
          </a:p>
          <a:p>
            <a:r>
              <a:rPr lang="en-US" sz="2000" b="1" dirty="0" err="1"/>
              <a:t>FindMax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[max], dx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jmp</a:t>
            </a:r>
            <a:r>
              <a:rPr lang="en-US" sz="2000" dirty="0"/>
              <a:t> 	</a:t>
            </a:r>
            <a:r>
              <a:rPr lang="en-US" sz="2000" dirty="0" err="1"/>
              <a:t>retFromFindMax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7853" y="2273"/>
            <a:ext cx="4954136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bp</a:t>
            </a:r>
            <a:r>
              <a:rPr lang="en-US" sz="2000" dirty="0"/>
              <a:t>, </a:t>
            </a:r>
            <a:r>
              <a:rPr lang="en-US" sz="2000" dirty="0" err="1" smtClean="0"/>
              <a:t>sp</a:t>
            </a:r>
            <a:endParaRPr lang="en-US" sz="2000" dirty="0" smtClean="0"/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cx, [bp+2] 		</a:t>
            </a:r>
            <a:r>
              <a:rPr lang="en-US" sz="2000" dirty="0" smtClean="0"/>
              <a:t>	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/>
              <a:t>bx</a:t>
            </a:r>
            <a:r>
              <a:rPr lang="en-US" sz="2000" dirty="0"/>
              <a:t>, [bp+4]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ax, [bp+6</a:t>
            </a:r>
            <a:r>
              <a:rPr lang="en-US" sz="2000" dirty="0" smtClean="0"/>
              <a:t>]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add dx, ax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[total], </a:t>
            </a:r>
            <a:r>
              <a:rPr lang="en-US" sz="2000" dirty="0" smtClean="0"/>
              <a:t>dx;21</a:t>
            </a:r>
            <a:endParaRPr lang="en-US" sz="2000" dirty="0"/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</a:t>
            </a:r>
            <a:r>
              <a:rPr lang="en-US" sz="2000" dirty="0" err="1"/>
              <a:t>avg</a:t>
            </a:r>
            <a:r>
              <a:rPr lang="en-US" sz="2000" dirty="0"/>
              <a:t>], 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byte[</a:t>
            </a:r>
            <a:r>
              <a:rPr lang="en-US" sz="2000" dirty="0" err="1"/>
              <a:t>avg</a:t>
            </a:r>
            <a:r>
              <a:rPr lang="en-US" sz="2000" dirty="0"/>
              <a:t>], 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/>
              <a:t>:	</a:t>
            </a:r>
            <a:r>
              <a:rPr lang="en-US" sz="2000" dirty="0" err="1" smtClean="0"/>
              <a:t>mov</a:t>
            </a:r>
            <a:r>
              <a:rPr lang="en-US" sz="2000" dirty="0" smtClean="0"/>
              <a:t> ah,0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</a:rPr>
              <a:t>mov</a:t>
            </a:r>
            <a:r>
              <a:rPr lang="en-US" sz="2000" b="1" dirty="0" smtClean="0">
                <a:solidFill>
                  <a:srgbClr val="C00000"/>
                </a:solidFill>
              </a:rPr>
              <a:t> [bp+8], ax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		ret </a:t>
            </a:r>
            <a:r>
              <a:rPr lang="en-US" sz="2000" dirty="0" smtClean="0"/>
              <a:t>6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653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955763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CC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9631" y="30495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62939" y="3179925"/>
            <a:ext cx="586853" cy="32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1903" y="26424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5439843" y="2827074"/>
            <a:ext cx="609949" cy="2224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390326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[ORG 0x0100]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min:	</a:t>
            </a:r>
            <a:r>
              <a:rPr lang="en-US" sz="1400" dirty="0" err="1" smtClean="0"/>
              <a:t>db</a:t>
            </a:r>
            <a:r>
              <a:rPr lang="en-US" sz="1400" dirty="0" smtClean="0"/>
              <a:t> 0xF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max: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total: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 smtClean="0"/>
              <a:t>avg</a:t>
            </a:r>
            <a:r>
              <a:rPr lang="en-US" sz="1400" dirty="0" smtClean="0"/>
              <a:t>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; </a:t>
            </a:r>
            <a:r>
              <a:rPr lang="en-US" sz="2000" b="1" dirty="0" err="1" smtClean="0"/>
              <a:t>ans</a:t>
            </a:r>
            <a:r>
              <a:rPr lang="en-US" sz="2000" b="1" dirty="0" smtClean="0"/>
              <a:t> removed from global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start:	</a:t>
            </a:r>
            <a:r>
              <a:rPr lang="en-US" sz="2000" b="1" dirty="0" err="1" smtClean="0">
                <a:solidFill>
                  <a:srgbClr val="C00000"/>
                </a:solidFill>
              </a:rPr>
              <a:t>mov</a:t>
            </a:r>
            <a:r>
              <a:rPr lang="en-US" sz="2000" b="1" dirty="0" smtClean="0">
                <a:solidFill>
                  <a:srgbClr val="C00000"/>
                </a:solidFill>
              </a:rPr>
              <a:t> ax, 0xCCCC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0xA	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	call </a:t>
            </a:r>
            <a:r>
              <a:rPr lang="en-US" sz="2000" b="1" dirty="0" err="1" smtClean="0"/>
              <a:t>someFunc</a:t>
            </a: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	pop dx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 ax, 0x4C00         	</a:t>
            </a:r>
            <a:r>
              <a:rPr lang="en-US" sz="1800" dirty="0" err="1" smtClean="0"/>
              <a:t>int</a:t>
            </a:r>
            <a:r>
              <a:rPr lang="en-US" sz="1800" dirty="0" smtClean="0"/>
              <a:t>  0x21 </a:t>
            </a:r>
            <a:endParaRPr lang="en-US" sz="1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30678" y="3068678"/>
            <a:ext cx="3306098" cy="2294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232004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CC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9631" y="30495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62939" y="3179925"/>
            <a:ext cx="586853" cy="32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1903" y="26424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5439843" y="2827074"/>
            <a:ext cx="609949" cy="2224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22631" y="5407269"/>
            <a:ext cx="1239715" cy="21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-712" y="0"/>
            <a:ext cx="5937487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</a:t>
            </a:r>
            <a:r>
              <a:rPr lang="en-US" sz="2000" b="1" dirty="0" err="1"/>
              <a:t>bp</a:t>
            </a:r>
            <a:r>
              <a:rPr lang="en-US" sz="2000" b="1" dirty="0"/>
              <a:t>, </a:t>
            </a:r>
            <a:r>
              <a:rPr lang="en-US" sz="2000" b="1" dirty="0" err="1" smtClean="0"/>
              <a:t>sp</a:t>
            </a:r>
            <a:endParaRPr lang="en-US" sz="2000" b="1" dirty="0" smtClean="0"/>
          </a:p>
          <a:p>
            <a:r>
              <a:rPr lang="en-US" sz="2000" b="1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cx, [bp+2] 		</a:t>
            </a:r>
            <a:r>
              <a:rPr lang="en-US" sz="2000" b="1" dirty="0" smtClean="0"/>
              <a:t>			</a:t>
            </a:r>
            <a:r>
              <a:rPr lang="en-US" sz="2000" b="1" dirty="0" err="1" smtClean="0"/>
              <a:t>mov</a:t>
            </a:r>
            <a:r>
              <a:rPr lang="en-US" sz="2000" b="1" dirty="0" smtClean="0"/>
              <a:t> </a:t>
            </a:r>
            <a:r>
              <a:rPr lang="en-US" sz="2000" b="1" dirty="0" err="1"/>
              <a:t>bx</a:t>
            </a:r>
            <a:r>
              <a:rPr lang="en-US" sz="2000" b="1" dirty="0"/>
              <a:t>, [bp+4]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ax, [bp+6</a:t>
            </a:r>
            <a:r>
              <a:rPr lang="en-US" sz="2000" b="1" dirty="0" smtClean="0"/>
              <a:t>]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add dx, ax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[total], </a:t>
            </a:r>
            <a:r>
              <a:rPr lang="en-US" sz="2000" dirty="0" smtClean="0"/>
              <a:t>dx;21</a:t>
            </a:r>
            <a:endParaRPr lang="en-US" sz="2000" dirty="0"/>
          </a:p>
          <a:p>
            <a:r>
              <a:rPr lang="en-US" sz="2000" dirty="0"/>
              <a:t>		;push ax???			</a:t>
            </a:r>
            <a:r>
              <a:rPr lang="en-US" sz="2000" dirty="0" smtClean="0"/>
              <a:t>	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</a:t>
            </a:r>
            <a:r>
              <a:rPr lang="en-US" sz="2000" dirty="0" err="1"/>
              <a:t>avg</a:t>
            </a:r>
            <a:r>
              <a:rPr lang="en-US" sz="2000" dirty="0"/>
              <a:t>], 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byte[</a:t>
            </a:r>
            <a:r>
              <a:rPr lang="en-US" sz="2000" dirty="0" err="1"/>
              <a:t>avg</a:t>
            </a:r>
            <a:r>
              <a:rPr lang="en-US" sz="2000" dirty="0"/>
              <a:t>], 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/>
              <a:t>:	</a:t>
            </a:r>
            <a:r>
              <a:rPr lang="en-US" sz="2000" b="1" dirty="0" smtClean="0">
                <a:solidFill>
                  <a:srgbClr val="C00000"/>
                </a:solidFill>
              </a:rPr>
              <a:t>;How can we set return value?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		ret </a:t>
            </a:r>
            <a:r>
              <a:rPr lang="en-US" sz="2000" dirty="0" smtClean="0"/>
              <a:t>6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31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988390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9631" y="30495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62939" y="3179925"/>
            <a:ext cx="586853" cy="32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1903" y="26424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5439843" y="2827074"/>
            <a:ext cx="609949" cy="2224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711" y="0"/>
            <a:ext cx="4954136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</a:t>
            </a:r>
            <a:r>
              <a:rPr lang="en-US" sz="2000" b="1" dirty="0" err="1"/>
              <a:t>bp</a:t>
            </a:r>
            <a:r>
              <a:rPr lang="en-US" sz="2000" b="1" dirty="0"/>
              <a:t>, </a:t>
            </a:r>
            <a:r>
              <a:rPr lang="en-US" sz="2000" b="1" dirty="0" err="1" smtClean="0"/>
              <a:t>sp</a:t>
            </a:r>
            <a:endParaRPr lang="en-US" sz="2000" b="1" dirty="0" smtClean="0"/>
          </a:p>
          <a:p>
            <a:r>
              <a:rPr lang="en-US" sz="2000" b="1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cx, [bp+2] 		</a:t>
            </a:r>
            <a:r>
              <a:rPr lang="en-US" sz="2000" b="1" dirty="0" smtClean="0"/>
              <a:t>		</a:t>
            </a:r>
            <a:r>
              <a:rPr lang="en-US" sz="2000" b="1" dirty="0" err="1" smtClean="0"/>
              <a:t>mov</a:t>
            </a:r>
            <a:r>
              <a:rPr lang="en-US" sz="2000" b="1" dirty="0" smtClean="0"/>
              <a:t> </a:t>
            </a:r>
            <a:r>
              <a:rPr lang="en-US" sz="2000" b="1" dirty="0" err="1"/>
              <a:t>bx</a:t>
            </a:r>
            <a:r>
              <a:rPr lang="en-US" sz="2000" b="1" dirty="0"/>
              <a:t>, [bp+4]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ax, [bp+6</a:t>
            </a:r>
            <a:r>
              <a:rPr lang="en-US" sz="2000" b="1" dirty="0" smtClean="0"/>
              <a:t>]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add dx, ax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[total], </a:t>
            </a:r>
            <a:r>
              <a:rPr lang="en-US" sz="2000" dirty="0" smtClean="0"/>
              <a:t>dx;21</a:t>
            </a:r>
            <a:endParaRPr lang="en-US" sz="2000" dirty="0"/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</a:t>
            </a:r>
            <a:r>
              <a:rPr lang="en-US" sz="2000" dirty="0" err="1"/>
              <a:t>avg</a:t>
            </a:r>
            <a:r>
              <a:rPr lang="en-US" sz="2000" dirty="0"/>
              <a:t>], 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byte[</a:t>
            </a:r>
            <a:r>
              <a:rPr lang="en-US" sz="2000" dirty="0" err="1"/>
              <a:t>avg</a:t>
            </a:r>
            <a:r>
              <a:rPr lang="en-US" sz="2000" dirty="0"/>
              <a:t>], 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/>
              <a:t>:	</a:t>
            </a:r>
            <a:r>
              <a:rPr lang="en-US" sz="2000" dirty="0" err="1"/>
              <a:t>mov</a:t>
            </a:r>
            <a:r>
              <a:rPr lang="en-US" sz="2000" dirty="0"/>
              <a:t> ah,0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</a:rPr>
              <a:t>mov</a:t>
            </a:r>
            <a:r>
              <a:rPr lang="en-US" sz="2000" b="1" dirty="0" smtClean="0">
                <a:solidFill>
                  <a:srgbClr val="C00000"/>
                </a:solidFill>
              </a:rPr>
              <a:t> [bp+8], ax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		ret </a:t>
            </a:r>
            <a:r>
              <a:rPr lang="en-US" sz="2000" dirty="0" smtClean="0"/>
              <a:t>6</a:t>
            </a:r>
            <a:r>
              <a:rPr lang="en-US" sz="1600" b="1" dirty="0" smtClean="0"/>
              <a:t>	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12191" y="5363570"/>
            <a:ext cx="2224585" cy="627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9631" y="30495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62939" y="3179925"/>
            <a:ext cx="586853" cy="32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1903" y="26424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5439843" y="2827074"/>
            <a:ext cx="609949" cy="2224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711" y="0"/>
            <a:ext cx="4954136" cy="65556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</a:t>
            </a:r>
            <a:r>
              <a:rPr lang="en-US" sz="2000" b="1" dirty="0" err="1"/>
              <a:t>bp</a:t>
            </a:r>
            <a:r>
              <a:rPr lang="en-US" sz="2000" b="1" dirty="0"/>
              <a:t>, </a:t>
            </a:r>
            <a:r>
              <a:rPr lang="en-US" sz="2000" b="1" dirty="0" err="1" smtClean="0"/>
              <a:t>sp</a:t>
            </a:r>
            <a:endParaRPr lang="en-US" sz="2000" b="1" dirty="0" smtClean="0"/>
          </a:p>
          <a:p>
            <a:r>
              <a:rPr lang="en-US" sz="2000" b="1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cx, [bp+2] 		</a:t>
            </a:r>
            <a:r>
              <a:rPr lang="en-US" sz="2000" b="1" dirty="0" smtClean="0"/>
              <a:t>		</a:t>
            </a:r>
            <a:r>
              <a:rPr lang="en-US" sz="2000" b="1" dirty="0" err="1" smtClean="0"/>
              <a:t>mov</a:t>
            </a:r>
            <a:r>
              <a:rPr lang="en-US" sz="2000" b="1" dirty="0" smtClean="0"/>
              <a:t> </a:t>
            </a:r>
            <a:r>
              <a:rPr lang="en-US" sz="2000" b="1" dirty="0" err="1"/>
              <a:t>bx</a:t>
            </a:r>
            <a:r>
              <a:rPr lang="en-US" sz="2000" b="1" dirty="0"/>
              <a:t>, [bp+4]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mov</a:t>
            </a:r>
            <a:r>
              <a:rPr lang="en-US" sz="2000" b="1" dirty="0"/>
              <a:t> ax, [bp+6</a:t>
            </a:r>
            <a:r>
              <a:rPr lang="en-US" sz="2000" b="1" dirty="0" smtClean="0"/>
              <a:t>]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add dx, ax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[total], </a:t>
            </a:r>
            <a:r>
              <a:rPr lang="en-US" sz="2000" dirty="0" smtClean="0"/>
              <a:t>dx;21</a:t>
            </a:r>
            <a:endParaRPr lang="en-US" sz="2000" dirty="0"/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</a:t>
            </a:r>
            <a:r>
              <a:rPr lang="en-US" sz="2000" dirty="0" err="1"/>
              <a:t>avg</a:t>
            </a:r>
            <a:r>
              <a:rPr lang="en-US" sz="2000" dirty="0"/>
              <a:t>], 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byte[</a:t>
            </a:r>
            <a:r>
              <a:rPr lang="en-US" sz="2000" dirty="0" err="1"/>
              <a:t>avg</a:t>
            </a:r>
            <a:r>
              <a:rPr lang="en-US" sz="2000" dirty="0"/>
              <a:t>], 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/>
              <a:t>:	</a:t>
            </a:r>
            <a:r>
              <a:rPr lang="en-US" sz="2000" dirty="0" err="1"/>
              <a:t>mov</a:t>
            </a:r>
            <a:r>
              <a:rPr lang="en-US" sz="2000" dirty="0"/>
              <a:t> ah,0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</a:rPr>
              <a:t>mov</a:t>
            </a:r>
            <a:r>
              <a:rPr lang="en-US" sz="2000" b="1" dirty="0" smtClean="0">
                <a:solidFill>
                  <a:srgbClr val="C00000"/>
                </a:solidFill>
              </a:rPr>
              <a:t> [bp+8], ax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		ret </a:t>
            </a:r>
            <a:r>
              <a:rPr lang="en-US" sz="2000" dirty="0" smtClean="0"/>
              <a:t>6</a:t>
            </a:r>
            <a:r>
              <a:rPr lang="en-US" sz="1600" b="1" dirty="0" smtClean="0"/>
              <a:t>	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12191" y="5363570"/>
            <a:ext cx="2224585" cy="627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73457" y="6110178"/>
            <a:ext cx="197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Why not Ret 8????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349912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2690" y="523197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79453" y="5443020"/>
            <a:ext cx="605985" cy="170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390326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[ORG 0x0100]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min:	</a:t>
            </a:r>
            <a:r>
              <a:rPr lang="en-US" sz="1400" dirty="0" err="1" smtClean="0"/>
              <a:t>db</a:t>
            </a:r>
            <a:r>
              <a:rPr lang="en-US" sz="1400" dirty="0" smtClean="0"/>
              <a:t> 0xF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max: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total: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 smtClean="0"/>
              <a:t>avg</a:t>
            </a:r>
            <a:r>
              <a:rPr lang="en-US" sz="1400" dirty="0" smtClean="0"/>
              <a:t>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; </a:t>
            </a:r>
            <a:r>
              <a:rPr lang="en-US" sz="2000" b="1" dirty="0" err="1" smtClean="0"/>
              <a:t>ans</a:t>
            </a:r>
            <a:r>
              <a:rPr lang="en-US" sz="2000" b="1" dirty="0" smtClean="0"/>
              <a:t> removed from global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start:	</a:t>
            </a:r>
            <a:r>
              <a:rPr lang="en-US" sz="2000" b="1" dirty="0" err="1" smtClean="0"/>
              <a:t>mov</a:t>
            </a:r>
            <a:r>
              <a:rPr lang="en-US" sz="2000" b="1" dirty="0" smtClean="0"/>
              <a:t> ax, 0xCCCC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0xA	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	call </a:t>
            </a:r>
            <a:r>
              <a:rPr lang="en-US" sz="2000" b="1" dirty="0" err="1" smtClean="0"/>
              <a:t>someFunc</a:t>
            </a: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pop dx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 ax, 0x4C00         	</a:t>
            </a:r>
            <a:r>
              <a:rPr lang="en-US" sz="1800" dirty="0" err="1" smtClean="0"/>
              <a:t>int</a:t>
            </a:r>
            <a:r>
              <a:rPr lang="en-US" sz="1800" dirty="0" smtClean="0"/>
              <a:t>  0x21 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949466" y="5363570"/>
            <a:ext cx="172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if we miss this Pop?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2" idx="1"/>
          </p:cNvCxnSpPr>
          <p:nvPr/>
        </p:nvCxnSpPr>
        <p:spPr>
          <a:xfrm flipH="1">
            <a:off x="2224586" y="5686736"/>
            <a:ext cx="1724880" cy="454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03260" y="113879"/>
            <a:ext cx="2232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Stack Configuration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After Return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5837" y="577216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5462939" y="5956827"/>
            <a:ext cx="58685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3903260" cy="685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[ORG 0x0100]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min:	</a:t>
            </a:r>
            <a:r>
              <a:rPr lang="en-US" sz="1400" dirty="0" err="1" smtClean="0"/>
              <a:t>db</a:t>
            </a:r>
            <a:r>
              <a:rPr lang="en-US" sz="1400" dirty="0" smtClean="0"/>
              <a:t> 0xF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max: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total: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 smtClean="0"/>
              <a:t>avg</a:t>
            </a:r>
            <a:r>
              <a:rPr lang="en-US" sz="1400" dirty="0" smtClean="0"/>
              <a:t>:	</a:t>
            </a:r>
            <a:r>
              <a:rPr lang="en-US" sz="1400" dirty="0" err="1" smtClean="0"/>
              <a:t>db</a:t>
            </a:r>
            <a:r>
              <a:rPr lang="en-US" sz="1400" dirty="0" smtClean="0"/>
              <a:t> 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; </a:t>
            </a:r>
            <a:r>
              <a:rPr lang="en-US" sz="2000" b="1" dirty="0" err="1" smtClean="0"/>
              <a:t>ans</a:t>
            </a:r>
            <a:r>
              <a:rPr lang="en-US" sz="2000" b="1" dirty="0" smtClean="0"/>
              <a:t> removed from global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start:	</a:t>
            </a:r>
            <a:r>
              <a:rPr lang="en-US" sz="2000" b="1" dirty="0" err="1" smtClean="0"/>
              <a:t>mov</a:t>
            </a:r>
            <a:r>
              <a:rPr lang="en-US" sz="2000" b="1" dirty="0" smtClean="0"/>
              <a:t> ax, 0xCCCC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0xA	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	call </a:t>
            </a:r>
            <a:r>
              <a:rPr lang="en-US" sz="2000" b="1" dirty="0" err="1" smtClean="0"/>
              <a:t>someFunc</a:t>
            </a:r>
            <a:endParaRPr lang="en-US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pop dx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 ax, 0x4C00         	</a:t>
            </a:r>
            <a:r>
              <a:rPr lang="en-US" sz="1800" dirty="0" err="1" smtClean="0"/>
              <a:t>int</a:t>
            </a:r>
            <a:r>
              <a:rPr lang="en-US" sz="1800" dirty="0" smtClean="0"/>
              <a:t>  0x21 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949466" y="5363570"/>
            <a:ext cx="172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Pop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2" idx="1"/>
          </p:cNvCxnSpPr>
          <p:nvPr/>
        </p:nvCxnSpPr>
        <p:spPr>
          <a:xfrm flipH="1">
            <a:off x="2224586" y="5548236"/>
            <a:ext cx="1724880" cy="593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 to write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FunctionLabel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	&lt;your code here&gt;</a:t>
            </a:r>
          </a:p>
          <a:p>
            <a:pPr marL="0" indent="0">
              <a:buNone/>
            </a:pPr>
            <a:r>
              <a:rPr lang="en-US" dirty="0" smtClean="0"/>
              <a:t>			&lt;your code here&gt;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&lt;your code here&gt;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b="1" dirty="0" smtClean="0">
                <a:solidFill>
                  <a:srgbClr val="C00000"/>
                </a:solidFill>
              </a:rPr>
              <a:t>ret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Start:</a:t>
            </a:r>
            <a:r>
              <a:rPr lang="en-US" b="1" dirty="0" smtClean="0"/>
              <a:t>			</a:t>
            </a:r>
            <a:r>
              <a:rPr lang="en-US" b="1" dirty="0" smtClean="0">
                <a:solidFill>
                  <a:srgbClr val="C00000"/>
                </a:solidFill>
              </a:rPr>
              <a:t>call </a:t>
            </a:r>
            <a:r>
              <a:rPr lang="en-US" b="1" dirty="0" err="1" smtClean="0">
                <a:solidFill>
                  <a:srgbClr val="C00000"/>
                </a:solidFill>
              </a:rPr>
              <a:t>FunctionLabel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mov</a:t>
            </a:r>
            <a:r>
              <a:rPr lang="en-US" dirty="0" smtClean="0"/>
              <a:t>  ax, 0x4C00  ;exit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 0x21 </a:t>
            </a:r>
            <a:r>
              <a:rPr lang="en-US" b="1" dirty="0" smtClean="0"/>
              <a:t>	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23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3667" y="2706935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BP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81069" y="3002507"/>
            <a:ext cx="1468723" cy="32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37574"/>
            <a:ext cx="5483777" cy="128136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Activation Record of </a:t>
            </a:r>
            <a:r>
              <a:rPr lang="en-US" sz="3200" b="1" dirty="0" err="1" smtClean="0"/>
              <a:t>SomeFunc</a:t>
            </a:r>
            <a:endParaRPr lang="en-US" sz="3200" b="1" dirty="0"/>
          </a:p>
        </p:txBody>
      </p:sp>
      <p:sp>
        <p:nvSpPr>
          <p:cNvPr id="10" name="Left Brace 9"/>
          <p:cNvSpPr/>
          <p:nvPr/>
        </p:nvSpPr>
        <p:spPr>
          <a:xfrm>
            <a:off x="5595233" y="3414221"/>
            <a:ext cx="341543" cy="184016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38775" y="4025962"/>
            <a:ext cx="452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Parameters located at BP + 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4784" y="5083379"/>
            <a:ext cx="320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Return Value: BP + k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56045" y="5393145"/>
            <a:ext cx="1468723" cy="32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2012" y="1393267"/>
            <a:ext cx="2218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Reason???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3867" y="2319628"/>
            <a:ext cx="4093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Base of Activation Record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74"/>
            <a:ext cx="10515600" cy="835878"/>
          </a:xfrm>
        </p:spPr>
        <p:txBody>
          <a:bodyPr/>
          <a:lstStyle/>
          <a:p>
            <a:pPr algn="ctr"/>
            <a:r>
              <a:rPr lang="en-US" dirty="0" smtClean="0"/>
              <a:t>Program to implement in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8"/>
            <a:ext cx="10515600" cy="5895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SomeFunc</a:t>
            </a:r>
            <a:r>
              <a:rPr lang="en-US" b="1" dirty="0" smtClean="0"/>
              <a:t> ( </a:t>
            </a:r>
            <a:r>
              <a:rPr lang="en-US" b="1" dirty="0" err="1" smtClean="0"/>
              <a:t>int</a:t>
            </a:r>
            <a:r>
              <a:rPr lang="en-US" b="1" dirty="0" smtClean="0"/>
              <a:t> a, </a:t>
            </a:r>
            <a:r>
              <a:rPr lang="en-US" b="1" dirty="0" err="1" smtClean="0"/>
              <a:t>int</a:t>
            </a:r>
            <a:r>
              <a:rPr lang="en-US" b="1" dirty="0" smtClean="0"/>
              <a:t> b, </a:t>
            </a:r>
            <a:r>
              <a:rPr lang="en-US" b="1" dirty="0" err="1" smtClean="0"/>
              <a:t>int</a:t>
            </a:r>
            <a:r>
              <a:rPr lang="en-US" b="1" dirty="0" smtClean="0"/>
              <a:t> c 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//Now we have to save local variables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min</a:t>
            </a:r>
            <a:r>
              <a:rPr lang="en-US" dirty="0" smtClean="0"/>
              <a:t> = … // code to find min of </a:t>
            </a:r>
            <a:r>
              <a:rPr lang="en-US" dirty="0" err="1" smtClean="0"/>
              <a:t>a,b</a:t>
            </a:r>
            <a:r>
              <a:rPr lang="en-US" dirty="0" smtClean="0"/>
              <a:t> and c here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max</a:t>
            </a:r>
            <a:r>
              <a:rPr lang="en-US" dirty="0" smtClean="0"/>
              <a:t> = … // code to find max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total</a:t>
            </a:r>
            <a:r>
              <a:rPr lang="en-US" b="1" dirty="0" smtClean="0"/>
              <a:t> </a:t>
            </a:r>
            <a:r>
              <a:rPr lang="en-US" dirty="0" smtClean="0"/>
              <a:t>= … // code to find total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C00000"/>
                </a:solidFill>
              </a:rPr>
              <a:t>avg</a:t>
            </a:r>
            <a:r>
              <a:rPr lang="en-US" dirty="0" smtClean="0"/>
              <a:t> = … // code to find </a:t>
            </a:r>
            <a:r>
              <a:rPr lang="en-US" dirty="0" err="1" smtClean="0"/>
              <a:t>avg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 </a:t>
            </a:r>
            <a:r>
              <a:rPr lang="en-US" dirty="0" err="1" smtClean="0"/>
              <a:t>avg</a:t>
            </a:r>
            <a:r>
              <a:rPr lang="en-US" dirty="0" smtClean="0"/>
              <a:t> &gt; 0xC)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max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min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04065" y="3559794"/>
            <a:ext cx="4587935" cy="30730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Void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answer = </a:t>
            </a:r>
            <a:r>
              <a:rPr lang="en-US" dirty="0" err="1" smtClean="0"/>
              <a:t>Func</a:t>
            </a:r>
            <a:r>
              <a:rPr lang="en-US" dirty="0" smtClean="0"/>
              <a:t>(0xA, 			0xB, 0xC)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37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358541"/>
              </p:ext>
            </p:extLst>
          </p:nvPr>
        </p:nvGraphicFramePr>
        <p:xfrm>
          <a:off x="4974336" y="3114929"/>
          <a:ext cx="19080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Local Variables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Return Address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Parameters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Return Value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454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/>
                <a:gridCol w="2875129"/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rgbClr val="C00000"/>
                          </a:solidFill>
                        </a:rPr>
                        <a:t>avg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total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max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min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0C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FFF8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0B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CC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1509" y="2755890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B</a:t>
            </a:r>
            <a:r>
              <a:rPr lang="en-US" sz="2800" b="1" dirty="0" smtClean="0">
                <a:solidFill>
                  <a:srgbClr val="C00000"/>
                </a:solidFill>
              </a:rPr>
              <a:t>P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08133" y="3005721"/>
            <a:ext cx="1541659" cy="11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7574"/>
            <a:ext cx="4161431" cy="835878"/>
          </a:xfrm>
        </p:spPr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5445279" y="395785"/>
            <a:ext cx="395964" cy="2471179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8517" y="1369764"/>
            <a:ext cx="479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Local Variables </a:t>
            </a:r>
            <a:r>
              <a:rPr lang="en-US" sz="2800" b="1" dirty="0">
                <a:solidFill>
                  <a:srgbClr val="C00000"/>
                </a:solidFill>
              </a:rPr>
              <a:t>located at BP </a:t>
            </a:r>
            <a:r>
              <a:rPr lang="en-US" sz="2800" b="1" dirty="0" smtClean="0">
                <a:solidFill>
                  <a:srgbClr val="C00000"/>
                </a:solidFill>
              </a:rPr>
              <a:t>- </a:t>
            </a:r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5595233" y="3414221"/>
            <a:ext cx="341543" cy="184016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8775" y="4025962"/>
            <a:ext cx="452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Parameters located at BP + j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784" y="5083379"/>
            <a:ext cx="320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Return Value: BP + k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6045" y="5393145"/>
            <a:ext cx="1468723" cy="32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903260" cy="6858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[ORG 0x0100]</a:t>
            </a:r>
          </a:p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start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; min, max, total, </a:t>
            </a:r>
            <a:r>
              <a:rPr lang="en-US" sz="2000" b="1" dirty="0" err="1" smtClean="0">
                <a:solidFill>
                  <a:srgbClr val="C00000"/>
                </a:solidFill>
              </a:rPr>
              <a:t>avg</a:t>
            </a:r>
            <a:r>
              <a:rPr lang="en-US" sz="2000" b="1" dirty="0" smtClean="0">
                <a:solidFill>
                  <a:srgbClr val="C00000"/>
                </a:solidFill>
              </a:rPr>
              <a:t> removed from global data. Will be local variables now</a:t>
            </a:r>
          </a:p>
          <a:p>
            <a:pPr marL="0" indent="0"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None/>
            </a:pPr>
            <a:r>
              <a:rPr lang="en-US" sz="2000" b="1" dirty="0" smtClean="0"/>
              <a:t>start:	</a:t>
            </a:r>
            <a:r>
              <a:rPr lang="en-US" sz="2000" dirty="0" err="1"/>
              <a:t>mov</a:t>
            </a:r>
            <a:r>
              <a:rPr lang="en-US" sz="2000" dirty="0"/>
              <a:t> ax, </a:t>
            </a:r>
            <a:r>
              <a:rPr lang="en-US" sz="2000" dirty="0" smtClean="0"/>
              <a:t>0xCCCC</a:t>
            </a:r>
            <a:r>
              <a:rPr lang="en-US" sz="2000" dirty="0"/>
              <a:t>		push ax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0xA		push ax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0xB</a:t>
            </a:r>
          </a:p>
          <a:p>
            <a:pPr marL="0" indent="0"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0xC</a:t>
            </a:r>
          </a:p>
          <a:p>
            <a:pPr marL="0" indent="0"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None/>
            </a:pPr>
            <a:r>
              <a:rPr lang="en-US" sz="2000" b="1" dirty="0" smtClean="0"/>
              <a:t>	call </a:t>
            </a:r>
            <a:r>
              <a:rPr lang="en-US" sz="2000" b="1" dirty="0" err="1" smtClean="0"/>
              <a:t>someFunc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1800" dirty="0"/>
              <a:t>pop dx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dirty="0"/>
              <a:t>	</a:t>
            </a:r>
            <a:r>
              <a:rPr lang="en-US" sz="1800" dirty="0" err="1"/>
              <a:t>mov</a:t>
            </a:r>
            <a:r>
              <a:rPr lang="en-US" sz="1800" dirty="0"/>
              <a:t>  ax, 0x4C00         	</a:t>
            </a:r>
            <a:r>
              <a:rPr lang="en-US" sz="1800" dirty="0" err="1"/>
              <a:t>int</a:t>
            </a:r>
            <a:r>
              <a:rPr lang="en-US" sz="1800" dirty="0"/>
              <a:t>  0x21 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1989" y="0"/>
            <a:ext cx="3280011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FindMinAndMax</a:t>
            </a:r>
            <a:r>
              <a:rPr lang="en-US" sz="2000" b="1" dirty="0"/>
              <a:t>: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[min], </a:t>
            </a:r>
            <a:r>
              <a:rPr lang="en-US" sz="2000" dirty="0"/>
              <a:t>dx	</a:t>
            </a:r>
          </a:p>
          <a:p>
            <a:r>
              <a:rPr lang="en-US" sz="2000" b="1" dirty="0" err="1"/>
              <a:t>FindMax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[max], </a:t>
            </a:r>
            <a:r>
              <a:rPr lang="en-US" sz="2000" dirty="0"/>
              <a:t>dx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jmp</a:t>
            </a:r>
            <a:r>
              <a:rPr lang="en-US" sz="2000" dirty="0"/>
              <a:t> 	</a:t>
            </a:r>
            <a:r>
              <a:rPr lang="en-US" sz="2000" dirty="0" err="1"/>
              <a:t>retFromFindMax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7853" y="2273"/>
            <a:ext cx="4954136" cy="64940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bp</a:t>
            </a:r>
            <a:r>
              <a:rPr lang="en-US" sz="2000" dirty="0"/>
              <a:t>, </a:t>
            </a:r>
            <a:r>
              <a:rPr lang="en-US" sz="2000" dirty="0" err="1" smtClean="0"/>
              <a:t>sp</a:t>
            </a:r>
            <a:endParaRPr lang="en-US" sz="2000" dirty="0" smtClean="0"/>
          </a:p>
          <a:p>
            <a:r>
              <a:rPr lang="en-US" sz="2000" b="1" dirty="0"/>
              <a:t>		</a:t>
            </a:r>
            <a:r>
              <a:rPr lang="en-US" sz="2000" b="1" dirty="0">
                <a:solidFill>
                  <a:srgbClr val="C00000"/>
                </a:solidFill>
              </a:rPr>
              <a:t>sub </a:t>
            </a:r>
            <a:r>
              <a:rPr lang="en-US" sz="2000" b="1" dirty="0" err="1">
                <a:solidFill>
                  <a:srgbClr val="C00000"/>
                </a:solidFill>
              </a:rPr>
              <a:t>sp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8????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cx, [bp+2] 		</a:t>
            </a:r>
            <a:r>
              <a:rPr lang="en-US" sz="2000" dirty="0" smtClean="0"/>
              <a:t>	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/>
              <a:t>bx</a:t>
            </a:r>
            <a:r>
              <a:rPr lang="en-US" sz="2000" dirty="0"/>
              <a:t>, [bp+4]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ax, [bp+6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[total], </a:t>
            </a:r>
            <a:r>
              <a:rPr lang="en-US" sz="2000" dirty="0" smtClean="0"/>
              <a:t>dx;21</a:t>
            </a:r>
            <a:endParaRPr lang="en-US" sz="2000" dirty="0"/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</a:t>
            </a:r>
            <a:r>
              <a:rPr lang="en-US" sz="2000" b="1" dirty="0">
                <a:solidFill>
                  <a:srgbClr val="FF0000"/>
                </a:solidFill>
              </a:rPr>
              <a:t>[total]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en-US" sz="2000" b="1" dirty="0" err="1">
                <a:solidFill>
                  <a:srgbClr val="FF0000"/>
                </a:solidFill>
              </a:rPr>
              <a:t>avg</a:t>
            </a:r>
            <a:r>
              <a:rPr lang="en-US" sz="2000" b="1" dirty="0">
                <a:solidFill>
                  <a:srgbClr val="FF0000"/>
                </a:solidFill>
              </a:rPr>
              <a:t>], </a:t>
            </a:r>
            <a:r>
              <a:rPr lang="en-US" sz="2000" dirty="0"/>
              <a:t>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byte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en-US" sz="2000" b="1" dirty="0" err="1">
                <a:solidFill>
                  <a:srgbClr val="FF0000"/>
                </a:solidFill>
              </a:rPr>
              <a:t>avg</a:t>
            </a:r>
            <a:r>
              <a:rPr lang="en-US" sz="2000" b="1" dirty="0">
                <a:solidFill>
                  <a:srgbClr val="FF0000"/>
                </a:solidFill>
              </a:rPr>
              <a:t>], </a:t>
            </a:r>
            <a:r>
              <a:rPr lang="en-US" sz="2000" dirty="0"/>
              <a:t>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 smtClean="0"/>
              <a:t>: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dh,0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[bp+8], dx	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		add </a:t>
            </a:r>
            <a:r>
              <a:rPr lang="en-US" sz="2000" b="1" dirty="0" err="1">
                <a:solidFill>
                  <a:srgbClr val="C00000"/>
                </a:solidFill>
              </a:rPr>
              <a:t>sp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8???</a:t>
            </a:r>
            <a:r>
              <a:rPr lang="en-US" sz="2000" dirty="0"/>
              <a:t>	</a:t>
            </a:r>
            <a:r>
              <a:rPr lang="en-US" sz="2000" dirty="0" smtClean="0"/>
              <a:t>			ret 6</a:t>
            </a:r>
            <a:r>
              <a:rPr lang="en-US" sz="1600" b="1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94935" y="5363570"/>
            <a:ext cx="256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can we access these variables now?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7424383" y="4967795"/>
            <a:ext cx="1970552" cy="7189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424382" y="3349991"/>
            <a:ext cx="2142335" cy="19772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903260" cy="6858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[ORG 0x0100]</a:t>
            </a:r>
          </a:p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start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; min, max, total, </a:t>
            </a:r>
            <a:r>
              <a:rPr lang="en-US" sz="2000" b="1" dirty="0" err="1" smtClean="0">
                <a:solidFill>
                  <a:srgbClr val="C00000"/>
                </a:solidFill>
              </a:rPr>
              <a:t>avg</a:t>
            </a:r>
            <a:r>
              <a:rPr lang="en-US" sz="2000" b="1" dirty="0" smtClean="0">
                <a:solidFill>
                  <a:srgbClr val="C00000"/>
                </a:solidFill>
              </a:rPr>
              <a:t> removed from global data. Will be local variables now</a:t>
            </a:r>
          </a:p>
          <a:p>
            <a:pPr marL="0" indent="0">
              <a:buNone/>
            </a:pPr>
            <a:r>
              <a:rPr lang="en-US" sz="1600" b="1" dirty="0" smtClean="0"/>
              <a:t>;-------------------------------</a:t>
            </a:r>
          </a:p>
          <a:p>
            <a:pPr marL="0" indent="0">
              <a:buNone/>
            </a:pPr>
            <a:r>
              <a:rPr lang="en-US" sz="2000" b="1" dirty="0" smtClean="0"/>
              <a:t>start:	</a:t>
            </a:r>
            <a:r>
              <a:rPr lang="en-US" sz="2000" dirty="0" err="1"/>
              <a:t>mov</a:t>
            </a:r>
            <a:r>
              <a:rPr lang="en-US" sz="2000" dirty="0"/>
              <a:t> ax, </a:t>
            </a:r>
            <a:r>
              <a:rPr lang="en-US" sz="2000" dirty="0" smtClean="0"/>
              <a:t>0xCCCC</a:t>
            </a:r>
            <a:r>
              <a:rPr lang="en-US" sz="2000" dirty="0"/>
              <a:t>		push ax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0xA		push ax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0xB</a:t>
            </a:r>
          </a:p>
          <a:p>
            <a:pPr marL="0" indent="0"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mov</a:t>
            </a:r>
            <a:r>
              <a:rPr lang="en-US" sz="1800" dirty="0" smtClean="0"/>
              <a:t> ax, 0xC</a:t>
            </a:r>
          </a:p>
          <a:p>
            <a:pPr marL="0" indent="0">
              <a:buNone/>
            </a:pPr>
            <a:r>
              <a:rPr lang="en-US" sz="1800" dirty="0" smtClean="0"/>
              <a:t>	push ax</a:t>
            </a:r>
          </a:p>
          <a:p>
            <a:pPr marL="0" indent="0">
              <a:buNone/>
            </a:pPr>
            <a:r>
              <a:rPr lang="en-US" sz="2000" b="1" dirty="0" smtClean="0"/>
              <a:t>	call </a:t>
            </a:r>
            <a:r>
              <a:rPr lang="en-US" sz="2000" b="1" dirty="0" err="1" smtClean="0"/>
              <a:t>someFunc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1800" dirty="0"/>
              <a:t>pop dx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dirty="0"/>
              <a:t>	</a:t>
            </a:r>
            <a:r>
              <a:rPr lang="en-US" sz="1800" dirty="0" err="1"/>
              <a:t>mov</a:t>
            </a:r>
            <a:r>
              <a:rPr lang="en-US" sz="1800" dirty="0"/>
              <a:t>  ax, 0x4C00         	</a:t>
            </a:r>
            <a:r>
              <a:rPr lang="en-US" sz="1800" dirty="0" err="1"/>
              <a:t>int</a:t>
            </a:r>
            <a:r>
              <a:rPr lang="en-US" sz="1800" dirty="0"/>
              <a:t>  0x21 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1989" y="0"/>
            <a:ext cx="3280011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FindMinAndMax</a:t>
            </a:r>
            <a:r>
              <a:rPr lang="en-US" sz="2000" b="1" dirty="0"/>
              <a:t>: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[bp-2], </a:t>
            </a:r>
            <a:r>
              <a:rPr lang="en-US" sz="2000" dirty="0"/>
              <a:t>dx	</a:t>
            </a:r>
          </a:p>
          <a:p>
            <a:r>
              <a:rPr lang="en-US" sz="2000" b="1" dirty="0" err="1"/>
              <a:t>FindMax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cmp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en-US" sz="2000" dirty="0"/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[bp-4], </a:t>
            </a:r>
            <a:r>
              <a:rPr lang="en-US" sz="2000" dirty="0"/>
              <a:t>dx	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jmp</a:t>
            </a:r>
            <a:r>
              <a:rPr lang="en-US" sz="2000" dirty="0"/>
              <a:t> 	</a:t>
            </a:r>
            <a:r>
              <a:rPr lang="en-US" sz="2000" dirty="0" err="1"/>
              <a:t>retFromFindMax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957853" y="2273"/>
            <a:ext cx="4954136" cy="64940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someFunc</a:t>
            </a:r>
            <a:r>
              <a:rPr lang="en-US" sz="2000" b="1" dirty="0"/>
              <a:t>:</a:t>
            </a: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bp</a:t>
            </a:r>
            <a:r>
              <a:rPr lang="en-US" sz="2000" dirty="0"/>
              <a:t>, </a:t>
            </a:r>
            <a:r>
              <a:rPr lang="en-US" sz="2000" dirty="0" err="1" smtClean="0"/>
              <a:t>sp</a:t>
            </a:r>
            <a:endParaRPr lang="en-US" sz="2000" dirty="0" smtClean="0"/>
          </a:p>
          <a:p>
            <a:r>
              <a:rPr lang="en-US" sz="2000" b="1" dirty="0"/>
              <a:t>		</a:t>
            </a:r>
            <a:r>
              <a:rPr lang="en-US" sz="2000" b="1" dirty="0">
                <a:solidFill>
                  <a:srgbClr val="C00000"/>
                </a:solidFill>
              </a:rPr>
              <a:t>sub </a:t>
            </a:r>
            <a:r>
              <a:rPr lang="en-US" sz="2000" b="1" dirty="0" err="1">
                <a:solidFill>
                  <a:srgbClr val="C00000"/>
                </a:solidFill>
              </a:rPr>
              <a:t>sp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8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cx, [bp+2] 		</a:t>
            </a:r>
            <a:r>
              <a:rPr lang="en-US" sz="2000" dirty="0" smtClean="0"/>
              <a:t>	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/>
              <a:t>bx</a:t>
            </a:r>
            <a:r>
              <a:rPr lang="en-US" sz="2000" dirty="0"/>
              <a:t>, [bp+4]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ax, [bp+6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dirty="0" err="1"/>
              <a:t>FindMinAndMax</a:t>
            </a:r>
            <a:endParaRPr lang="en-US" sz="2000" dirty="0"/>
          </a:p>
          <a:p>
            <a:r>
              <a:rPr lang="en-US" sz="2000" dirty="0" err="1"/>
              <a:t>retFromFindMax</a:t>
            </a:r>
            <a:r>
              <a:rPr lang="en-US" sz="2000" dirty="0" smtClean="0"/>
              <a:t>: 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dx, 0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[bp-6], </a:t>
            </a:r>
            <a:r>
              <a:rPr lang="en-US" sz="2000" dirty="0" smtClean="0"/>
              <a:t>dx;21</a:t>
            </a:r>
            <a:endParaRPr lang="en-US" sz="2000" dirty="0"/>
          </a:p>
          <a:p>
            <a:r>
              <a:rPr lang="en-US" sz="2000" dirty="0"/>
              <a:t>		;push ax???			</a:t>
            </a:r>
            <a:r>
              <a:rPr lang="en-US" sz="2000" dirty="0" smtClean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</a:t>
            </a:r>
            <a:r>
              <a:rPr lang="en-US" sz="2000" b="1" dirty="0" smtClean="0">
                <a:solidFill>
                  <a:srgbClr val="FF0000"/>
                </a:solidFill>
              </a:rPr>
              <a:t>[bp-6]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cl, 3</a:t>
            </a:r>
          </a:p>
          <a:p>
            <a:r>
              <a:rPr lang="en-US" sz="2000" dirty="0"/>
              <a:t>		div </a:t>
            </a:r>
            <a:r>
              <a:rPr lang="en-US" sz="2000" dirty="0" smtClean="0"/>
              <a:t>cl	;al </a:t>
            </a:r>
            <a:r>
              <a:rPr lang="en-US" sz="2000" dirty="0"/>
              <a:t>= al/cl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[bp-8], </a:t>
            </a:r>
            <a:r>
              <a:rPr lang="en-US" sz="2000" dirty="0"/>
              <a:t>al</a:t>
            </a:r>
          </a:p>
          <a:p>
            <a:r>
              <a:rPr lang="en-US" sz="2000" dirty="0"/>
              <a:t>		;pop ax???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cmp</a:t>
            </a:r>
            <a:r>
              <a:rPr lang="en-US" sz="2000" dirty="0"/>
              <a:t> </a:t>
            </a:r>
            <a:r>
              <a:rPr lang="en-US" sz="2000" dirty="0" smtClean="0"/>
              <a:t>byte</a:t>
            </a:r>
            <a:r>
              <a:rPr lang="en-US" sz="2000" b="1" dirty="0" smtClean="0">
                <a:solidFill>
                  <a:srgbClr val="FF0000"/>
                </a:solidFill>
              </a:rPr>
              <a:t>[bp-8], </a:t>
            </a:r>
            <a:r>
              <a:rPr lang="en-US" sz="2000" dirty="0"/>
              <a:t>0xC</a:t>
            </a:r>
          </a:p>
          <a:p>
            <a:r>
              <a:rPr lang="en-US" sz="2000" dirty="0"/>
              <a:t>		…</a:t>
            </a:r>
          </a:p>
          <a:p>
            <a:r>
              <a:rPr lang="en-US" sz="2000" dirty="0" err="1"/>
              <a:t>ReturnFunc</a:t>
            </a:r>
            <a:r>
              <a:rPr lang="en-US" sz="2000" dirty="0" smtClean="0"/>
              <a:t>: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dh,0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[bp+8], dx	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		add </a:t>
            </a:r>
            <a:r>
              <a:rPr lang="en-US" sz="2000" b="1" dirty="0" err="1">
                <a:solidFill>
                  <a:srgbClr val="C00000"/>
                </a:solidFill>
              </a:rPr>
              <a:t>sp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8</a:t>
            </a:r>
            <a:r>
              <a:rPr lang="en-US" sz="2000" dirty="0"/>
              <a:t>	</a:t>
            </a:r>
            <a:r>
              <a:rPr lang="en-US" sz="2000" dirty="0" smtClean="0"/>
              <a:t>			ret 6</a:t>
            </a:r>
            <a:r>
              <a:rPr lang="en-US" sz="16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09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153096" y="455513"/>
          <a:ext cx="287512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/>
              </a:tblGrid>
              <a:tr h="268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Prev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ious value of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n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Prev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ious value of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Prev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ious value of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Reg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Previous value of BP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Parameter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Parameter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Parameter 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38711" y="290697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1735" y="20807"/>
            <a:ext cx="6395113" cy="1108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Saving and Restoring Registers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8715799" y="1732422"/>
            <a:ext cx="322459" cy="117455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23476" y="1829811"/>
            <a:ext cx="207665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Local Variables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BP -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493" y="1522825"/>
            <a:ext cx="49348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800" dirty="0" err="1" smtClean="0"/>
              <a:t>Callee</a:t>
            </a:r>
            <a:r>
              <a:rPr lang="en-US" sz="2800" dirty="0" smtClean="0"/>
              <a:t> has to save previous values of all registers it is going to use</a:t>
            </a:r>
          </a:p>
          <a:p>
            <a:pPr marL="285750" indent="-285750" algn="just">
              <a:buFontTx/>
              <a:buChar char="-"/>
            </a:pPr>
            <a:r>
              <a:rPr lang="en-US" sz="2800" dirty="0" smtClean="0"/>
              <a:t>Push all these registers on stack</a:t>
            </a:r>
          </a:p>
          <a:p>
            <a:pPr marL="285750" indent="-285750" algn="just">
              <a:buFontTx/>
              <a:buChar char="-"/>
            </a:pPr>
            <a:r>
              <a:rPr lang="en-US" sz="2800" dirty="0" smtClean="0"/>
              <a:t>Perform </a:t>
            </a:r>
            <a:r>
              <a:rPr lang="en-US" sz="2800" dirty="0" err="1" smtClean="0"/>
              <a:t>callee’s</a:t>
            </a:r>
            <a:r>
              <a:rPr lang="en-US" sz="2800" dirty="0" smtClean="0"/>
              <a:t> functionality, freely use the registers</a:t>
            </a:r>
          </a:p>
          <a:p>
            <a:pPr marL="285750" indent="-285750" algn="just">
              <a:buFontTx/>
              <a:buChar char="-"/>
            </a:pPr>
            <a:r>
              <a:rPr lang="en-US" sz="2800" dirty="0" smtClean="0"/>
              <a:t>Before leaving the function, pop all the values in their respective register to restore their original values</a:t>
            </a:r>
          </a:p>
          <a:p>
            <a:pPr algn="just"/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314594" y="5198110"/>
            <a:ext cx="2552131" cy="78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8729051" y="3507983"/>
            <a:ext cx="386794" cy="1519529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40374" y="3507984"/>
            <a:ext cx="24213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And Return Value</a:t>
            </a: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BP +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58915" y="520591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– bit cell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29074" y="5583044"/>
            <a:ext cx="314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Activation Record of a function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060349" y="3091641"/>
            <a:ext cx="977909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8715799" y="465537"/>
            <a:ext cx="322459" cy="117455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76848" y="783397"/>
            <a:ext cx="15699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C00000"/>
                </a:solidFill>
              </a:rPr>
              <a:t>Regs</a:t>
            </a:r>
            <a:r>
              <a:rPr lang="en-US" sz="2400" b="1" dirty="0" smtClean="0">
                <a:solidFill>
                  <a:srgbClr val="C00000"/>
                </a:solidFill>
              </a:rPr>
              <a:t>/State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 – Caller’s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Space for Return Value(s) (if required)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Push Parameters (if required)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Subroutine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Pop Return Values(s)</a:t>
            </a:r>
          </a:p>
        </p:txBody>
      </p:sp>
    </p:spTree>
    <p:extLst>
      <p:ext uri="{BB962C8B-B14F-4D97-AF65-F5344CB8AC3E}">
        <p14:creationId xmlns:p14="http://schemas.microsoft.com/office/powerpoint/2010/main" val="3703504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 – </a:t>
            </a:r>
            <a:r>
              <a:rPr lang="en-US" dirty="0" err="1" smtClean="0"/>
              <a:t>Callee’s</a:t>
            </a:r>
            <a:r>
              <a:rPr lang="en-US" dirty="0" smtClean="0"/>
              <a:t>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Callee’s</a:t>
            </a:r>
            <a:r>
              <a:rPr lang="en-US" dirty="0" smtClean="0"/>
              <a:t> Responsibility </a:t>
            </a:r>
            <a:r>
              <a:rPr lang="en-US" u="sng" dirty="0" smtClean="0"/>
              <a:t>after entering </a:t>
            </a:r>
            <a:r>
              <a:rPr lang="en-US" dirty="0" smtClean="0"/>
              <a:t>the function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 smtClean="0"/>
              <a:t>Push BP, Mark BP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 smtClean="0"/>
              <a:t>Create Space for Locals if required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 smtClean="0"/>
              <a:t>Save </a:t>
            </a:r>
            <a:r>
              <a:rPr lang="en-US" sz="2800" dirty="0" smtClean="0"/>
              <a:t>State (Registers)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</a:t>
            </a:r>
            <a:r>
              <a:rPr lang="en-US" dirty="0" smtClean="0"/>
              <a:t> </a:t>
            </a:r>
            <a:r>
              <a:rPr lang="en-US" dirty="0" err="1" smtClean="0"/>
              <a:t>Callee’s</a:t>
            </a:r>
            <a:r>
              <a:rPr lang="en-US" dirty="0" smtClean="0"/>
              <a:t> Task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Callee’s</a:t>
            </a:r>
            <a:r>
              <a:rPr lang="en-US" dirty="0"/>
              <a:t> Responsibility </a:t>
            </a:r>
            <a:r>
              <a:rPr lang="en-US" u="sng" dirty="0" smtClean="0"/>
              <a:t>before leaving </a:t>
            </a:r>
            <a:r>
              <a:rPr lang="en-US" dirty="0" smtClean="0"/>
              <a:t>the function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 smtClean="0"/>
              <a:t>Restore </a:t>
            </a:r>
            <a:r>
              <a:rPr lang="en-US" sz="2800" dirty="0" smtClean="0"/>
              <a:t>State </a:t>
            </a:r>
            <a:r>
              <a:rPr lang="en-US" sz="2800" smtClean="0"/>
              <a:t>(Registers)</a:t>
            </a:r>
            <a:endParaRPr lang="en-US" sz="2800" dirty="0" smtClean="0"/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 smtClean="0"/>
              <a:t>Release Space of Local Variables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 smtClean="0"/>
              <a:t>Pop/Restore BP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 smtClean="0"/>
              <a:t>Release Space of Parameters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660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Memory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4525"/>
            <a:ext cx="10515600" cy="565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Offest</a:t>
            </a:r>
            <a:r>
              <a:rPr lang="en-US" b="1" dirty="0" smtClean="0"/>
              <a:t> Registers:</a:t>
            </a:r>
            <a:r>
              <a:rPr lang="en-US" dirty="0" smtClean="0"/>
              <a:t> BX, SI, DI, BP, SP, IP</a:t>
            </a:r>
          </a:p>
          <a:p>
            <a:pPr marL="0" indent="0">
              <a:buNone/>
            </a:pPr>
            <a:r>
              <a:rPr lang="en-US" dirty="0" smtClean="0"/>
              <a:t>[BX], [SI], [DI] give data</a:t>
            </a:r>
          </a:p>
          <a:p>
            <a:pPr marL="0" indent="0">
              <a:buNone/>
            </a:pPr>
            <a:r>
              <a:rPr lang="en-US" dirty="0" smtClean="0"/>
              <a:t>[IP] is next instruction/opcode</a:t>
            </a:r>
          </a:p>
          <a:p>
            <a:pPr marL="0" indent="0">
              <a:buNone/>
            </a:pPr>
            <a:r>
              <a:rPr lang="en-US" dirty="0" smtClean="0"/>
              <a:t>Offset register contains address of data (or instruction)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Size of offset registers = 16-bit </a:t>
            </a:r>
          </a:p>
          <a:p>
            <a:pPr marL="0" indent="0">
              <a:buNone/>
            </a:pPr>
            <a:r>
              <a:rPr lang="en-US" dirty="0" smtClean="0"/>
              <a:t>Minimum address possible in offset register</a:t>
            </a:r>
          </a:p>
          <a:p>
            <a:pPr marL="0" indent="0">
              <a:buNone/>
            </a:pPr>
            <a:r>
              <a:rPr lang="en-US" dirty="0" smtClean="0"/>
              <a:t>Maximum address possible in offset register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 memory space offset register can cover = 2</a:t>
            </a:r>
            <a:r>
              <a:rPr lang="en-US" baseline="30000" dirty="0" smtClean="0"/>
              <a:t>16 </a:t>
            </a:r>
            <a:r>
              <a:rPr lang="en-US" dirty="0" smtClean="0"/>
              <a:t>= 2</a:t>
            </a:r>
            <a:r>
              <a:rPr lang="en-US" baseline="30000" dirty="0" smtClean="0"/>
              <a:t>6 </a:t>
            </a:r>
            <a:r>
              <a:rPr lang="en-US" dirty="0" smtClean="0"/>
              <a:t>x2</a:t>
            </a:r>
            <a:r>
              <a:rPr lang="en-US" baseline="30000" dirty="0" smtClean="0"/>
              <a:t>10</a:t>
            </a:r>
            <a:r>
              <a:rPr lang="en-US" dirty="0" smtClean="0"/>
              <a:t> = 64KB</a:t>
            </a:r>
          </a:p>
          <a:p>
            <a:pPr marL="0" indent="0">
              <a:buNone/>
            </a:pPr>
            <a:r>
              <a:rPr lang="en-US" u="sng" dirty="0" smtClean="0"/>
              <a:t>This memory space is called </a:t>
            </a:r>
            <a:r>
              <a:rPr lang="en-US" b="1" u="sng" dirty="0" smtClean="0"/>
              <a:t>Segment</a:t>
            </a:r>
            <a:r>
              <a:rPr lang="en-US" u="sng" dirty="0" smtClean="0"/>
              <a:t>.</a:t>
            </a:r>
            <a:endParaRPr lang="en-US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88748"/>
              </p:ext>
            </p:extLst>
          </p:nvPr>
        </p:nvGraphicFramePr>
        <p:xfrm>
          <a:off x="8134065" y="3638450"/>
          <a:ext cx="2189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4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4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74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8316"/>
              </p:ext>
            </p:extLst>
          </p:nvPr>
        </p:nvGraphicFramePr>
        <p:xfrm>
          <a:off x="8134065" y="4144227"/>
          <a:ext cx="2189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4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4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74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8480"/>
              </p:ext>
            </p:extLst>
          </p:nvPr>
        </p:nvGraphicFramePr>
        <p:xfrm>
          <a:off x="8134065" y="4707905"/>
          <a:ext cx="2189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4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4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74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0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78710"/>
            <a:ext cx="10515600" cy="1325563"/>
          </a:xfrm>
        </p:spPr>
        <p:txBody>
          <a:bodyPr/>
          <a:lstStyle/>
          <a:p>
            <a:r>
              <a:rPr lang="en-US" dirty="0" smtClean="0"/>
              <a:t>Memory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06468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0002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0009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000A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000F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0100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400" b="1" baseline="30000" dirty="0" smtClean="0">
                          <a:solidFill>
                            <a:srgbClr val="C00000"/>
                          </a:solidFill>
                        </a:rPr>
                        <a:t>st</a:t>
                      </a:r>
                      <a:r>
                        <a:rPr lang="en-US" sz="1400" b="1" baseline="0" dirty="0" smtClean="0">
                          <a:solidFill>
                            <a:srgbClr val="C00000"/>
                          </a:solidFill>
                        </a:rPr>
                        <a:t> line of 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Our</a:t>
                      </a:r>
                      <a:r>
                        <a:rPr lang="en-US" sz="1400" b="1" baseline="0" dirty="0" smtClean="0">
                          <a:solidFill>
                            <a:srgbClr val="C00000"/>
                          </a:solidFill>
                        </a:rPr>
                        <a:t> Program</a:t>
                      </a:r>
                      <a:endParaRPr lang="en-US" sz="1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0103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0xA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0104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0xB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0105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0109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010A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start:</a:t>
                      </a:r>
                      <a:r>
                        <a:rPr lang="en-US" sz="1400" b="1" baseline="0" dirty="0" smtClean="0"/>
                        <a:t>  </a:t>
                      </a:r>
                      <a:r>
                        <a:rPr lang="en-US" sz="1400" b="1" dirty="0" smtClean="0"/>
                        <a:t>call </a:t>
                      </a:r>
                      <a:r>
                        <a:rPr lang="en-US" sz="1400" b="1" dirty="0" err="1" smtClean="0"/>
                        <a:t>FindMin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Rest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of our program here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0144 - 0145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INT  0x21 ; 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0146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>
            <a:off x="5284177" y="3727938"/>
            <a:ext cx="677008" cy="1529861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1658" y="4308202"/>
            <a:ext cx="21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of our program</a:t>
            </a:r>
            <a:endParaRPr lang="en-US" b="1" dirty="0"/>
          </a:p>
        </p:txBody>
      </p:sp>
      <p:sp>
        <p:nvSpPr>
          <p:cNvPr id="6" name="Left Brace 5"/>
          <p:cNvSpPr/>
          <p:nvPr/>
        </p:nvSpPr>
        <p:spPr>
          <a:xfrm>
            <a:off x="5284177" y="5257800"/>
            <a:ext cx="677008" cy="879232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31658" y="5512750"/>
            <a:ext cx="21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Code of our 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27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78710"/>
            <a:ext cx="10515600" cy="1325563"/>
          </a:xfrm>
        </p:spPr>
        <p:txBody>
          <a:bodyPr/>
          <a:lstStyle/>
          <a:p>
            <a:r>
              <a:rPr lang="en-US" dirty="0" smtClean="0"/>
              <a:t>Memory Continued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208980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193" y="1404273"/>
            <a:ext cx="54045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Memory required by a program:</a:t>
            </a:r>
          </a:p>
          <a:p>
            <a:pPr algn="just"/>
            <a:r>
              <a:rPr lang="en-US" sz="2400" dirty="0" smtClean="0"/>
              <a:t>	1- Code Segment</a:t>
            </a:r>
          </a:p>
          <a:p>
            <a:pPr algn="just"/>
            <a:r>
              <a:rPr lang="en-US" sz="2400" dirty="0" smtClean="0"/>
              <a:t>	2- Data Segment</a:t>
            </a:r>
          </a:p>
          <a:p>
            <a:pPr algn="just"/>
            <a:r>
              <a:rPr lang="en-US" sz="2400" dirty="0" smtClean="0"/>
              <a:t>	3- Stack Segment</a:t>
            </a:r>
          </a:p>
          <a:p>
            <a:pPr algn="just"/>
            <a:endParaRPr lang="en-US" sz="2400" dirty="0"/>
          </a:p>
          <a:p>
            <a:pPr marL="285750" indent="-285750" algn="just">
              <a:buFontTx/>
              <a:buChar char="-"/>
            </a:pPr>
            <a:r>
              <a:rPr lang="en-US" sz="2400" dirty="0" smtClean="0"/>
              <a:t>DOS  defines the format of COM file of </a:t>
            </a:r>
            <a:r>
              <a:rPr lang="en-US" sz="2400" u="sng" dirty="0" smtClean="0"/>
              <a:t>shared segment</a:t>
            </a:r>
            <a:r>
              <a:rPr lang="en-US" sz="2400" dirty="0" smtClean="0"/>
              <a:t> (i.e. one single segment contains code, data and stack)</a:t>
            </a:r>
          </a:p>
          <a:p>
            <a:pPr marL="285750" indent="-285750" algn="just">
              <a:buFontTx/>
              <a:buChar char="-"/>
            </a:pPr>
            <a:r>
              <a:rPr lang="en-US" sz="2400" dirty="0" smtClean="0"/>
              <a:t>Which offsets contain our code?</a:t>
            </a:r>
          </a:p>
          <a:p>
            <a:pPr marL="285750" indent="-285750" algn="just">
              <a:buFontTx/>
              <a:buChar char="-"/>
            </a:pPr>
            <a:r>
              <a:rPr lang="en-US" sz="2400" dirty="0" smtClean="0"/>
              <a:t>Which offsets contain our data?</a:t>
            </a:r>
          </a:p>
          <a:p>
            <a:pPr marL="285750" indent="-285750" algn="just">
              <a:buFontTx/>
              <a:buChar char="-"/>
            </a:pPr>
            <a:r>
              <a:rPr lang="en-US" sz="2400" dirty="0" smtClean="0"/>
              <a:t>Stack starts from offset 0xFFFF and it is decrementing stack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2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78710"/>
            <a:ext cx="10515600" cy="1325563"/>
          </a:xfrm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3767" y="5837218"/>
            <a:ext cx="182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(Stack Pointer) </a:t>
            </a:r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53887" y="6021884"/>
            <a:ext cx="11737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313" y="1287282"/>
            <a:ext cx="42598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800" dirty="0" smtClean="0"/>
              <a:t>Stack operations are of word size.</a:t>
            </a:r>
          </a:p>
          <a:p>
            <a:pPr marL="285750" indent="-285750" algn="just">
              <a:buFontTx/>
              <a:buChar char="-"/>
            </a:pPr>
            <a:r>
              <a:rPr lang="en-US" sz="2800" dirty="0" smtClean="0"/>
              <a:t>Push 16-bits on stack</a:t>
            </a:r>
          </a:p>
          <a:p>
            <a:pPr marL="285750" indent="-285750" algn="just">
              <a:buFontTx/>
              <a:buChar char="-"/>
            </a:pPr>
            <a:r>
              <a:rPr lang="en-US" sz="2800" dirty="0" smtClean="0"/>
              <a:t>Pop 16-bits from stack</a:t>
            </a:r>
          </a:p>
          <a:p>
            <a:pPr marL="285750" indent="-285750" algn="just">
              <a:buFontTx/>
              <a:buChar char="-"/>
            </a:pPr>
            <a:r>
              <a:rPr lang="en-US" sz="2800" dirty="0" smtClean="0"/>
              <a:t>16-bit Data or address can be saved</a:t>
            </a:r>
          </a:p>
          <a:p>
            <a:pPr marL="285750" indent="-285750" algn="just">
              <a:buFontTx/>
              <a:buChar char="-"/>
            </a:pPr>
            <a:r>
              <a:rPr lang="en-US" sz="2800" b="1" dirty="0" smtClean="0"/>
              <a:t>Stack Pointer (SP) </a:t>
            </a:r>
            <a:r>
              <a:rPr lang="en-US" sz="2800" dirty="0" smtClean="0"/>
              <a:t>contains the address of top of stack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78710"/>
            <a:ext cx="10515600" cy="1325563"/>
          </a:xfrm>
        </p:spPr>
        <p:txBody>
          <a:bodyPr/>
          <a:lstStyle/>
          <a:p>
            <a:r>
              <a:rPr lang="en-US" dirty="0" smtClean="0"/>
              <a:t>Stack – Push Operation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114972"/>
              </p:ext>
            </p:extLst>
          </p:nvPr>
        </p:nvGraphicFramePr>
        <p:xfrm>
          <a:off x="6095998" y="78710"/>
          <a:ext cx="575025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0147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0148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FFEF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FFF6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FFF7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FFF8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FFF9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FFFB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Space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New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Data Here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Free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3767" y="5209419"/>
            <a:ext cx="182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(Stack Pointer) </a:t>
            </a:r>
            <a:r>
              <a:rPr lang="en-US" b="1" dirty="0" smtClean="0">
                <a:solidFill>
                  <a:srgbClr val="C00000"/>
                </a:solidFill>
              </a:rPr>
              <a:t>SP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53887" y="5394085"/>
            <a:ext cx="11737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821" y="1404273"/>
            <a:ext cx="28216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 smtClean="0"/>
              <a:t>Push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AX</a:t>
            </a:r>
            <a:r>
              <a:rPr lang="en-US" sz="2800" b="1" dirty="0" smtClean="0"/>
              <a:t>:</a:t>
            </a:r>
          </a:p>
          <a:p>
            <a:pPr algn="just"/>
            <a:r>
              <a:rPr lang="en-US" sz="2800" dirty="0" smtClean="0"/>
              <a:t>	1- SP = SP-2</a:t>
            </a:r>
          </a:p>
          <a:p>
            <a:pPr algn="just"/>
            <a:r>
              <a:rPr lang="en-US" sz="2800" dirty="0" smtClean="0"/>
              <a:t>	2- [SP] = AX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0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2421</Words>
  <Application>Microsoft Office PowerPoint</Application>
  <PresentationFormat>Custom</PresentationFormat>
  <Paragraphs>1932</Paragraphs>
  <Slides>48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Subroutines</vt:lpstr>
      <vt:lpstr>Program to implement in Assembly</vt:lpstr>
      <vt:lpstr>PowerPoint Presentation</vt:lpstr>
      <vt:lpstr>Syntax to write function</vt:lpstr>
      <vt:lpstr>Memory Configuration</vt:lpstr>
      <vt:lpstr>Memory Configuration</vt:lpstr>
      <vt:lpstr>Memory Continued</vt:lpstr>
      <vt:lpstr>Stack</vt:lpstr>
      <vt:lpstr>Stack – Push Operation</vt:lpstr>
      <vt:lpstr>Stack – Pop Operation</vt:lpstr>
      <vt:lpstr>PowerPoint Presentation</vt:lpstr>
      <vt:lpstr>Call Functionality</vt:lpstr>
      <vt:lpstr>Ret Functionality</vt:lpstr>
      <vt:lpstr>PowerPoint Presentation</vt:lpstr>
      <vt:lpstr>PowerPoint Presentation</vt:lpstr>
      <vt:lpstr>Program to implement in Assembly</vt:lpstr>
      <vt:lpstr>Activation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 vs Ret 6</vt:lpstr>
      <vt:lpstr>Program to implement in Assembly</vt:lpstr>
      <vt:lpstr>Activation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Record of SomeFunc</vt:lpstr>
      <vt:lpstr>Program to implement in Assembly</vt:lpstr>
      <vt:lpstr>Activation Record</vt:lpstr>
      <vt:lpstr>Local Variables</vt:lpstr>
      <vt:lpstr>PowerPoint Presentation</vt:lpstr>
      <vt:lpstr>PowerPoint Presentation</vt:lpstr>
      <vt:lpstr>Saving and Restoring Registers</vt:lpstr>
      <vt:lpstr>Subroutines – Caller’s Responsibilities</vt:lpstr>
      <vt:lpstr>Subroutines – Callee’s Responsibilities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</dc:title>
  <dc:creator>Samin Iftikhar</dc:creator>
  <cp:lastModifiedBy>Admin</cp:lastModifiedBy>
  <cp:revision>380</cp:revision>
  <dcterms:created xsi:type="dcterms:W3CDTF">2019-03-06T04:04:36Z</dcterms:created>
  <dcterms:modified xsi:type="dcterms:W3CDTF">2022-09-22T08:32:12Z</dcterms:modified>
</cp:coreProperties>
</file>