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7" r:id="rId9"/>
    <p:sldId id="266" r:id="rId10"/>
    <p:sldId id="260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4B09-9CC1-4853-BDB9-61A371C37A9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Instructions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LES/LDS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les di, [bp+4</a:t>
            </a:r>
            <a:r>
              <a:rPr lang="en-US" b="1" dirty="0" smtClean="0"/>
              <a:t>]:</a:t>
            </a:r>
          </a:p>
          <a:p>
            <a:pPr marL="0" indent="0">
              <a:buNone/>
            </a:pPr>
            <a:r>
              <a:rPr lang="en-US" sz="2400" dirty="0" err="1" smtClean="0"/>
              <a:t>Mov</a:t>
            </a:r>
            <a:r>
              <a:rPr lang="en-US" sz="2400" dirty="0" smtClean="0"/>
              <a:t> di, [bp+4]</a:t>
            </a:r>
          </a:p>
          <a:p>
            <a:pPr marL="0" indent="0">
              <a:buNone/>
            </a:pP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, [bp+6]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45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MOVS (</a:t>
            </a:r>
            <a:r>
              <a:rPr lang="en-US" dirty="0" err="1" smtClean="0"/>
              <a:t>movsw</a:t>
            </a:r>
            <a:r>
              <a:rPr lang="en-US" dirty="0" smtClean="0"/>
              <a:t>/</a:t>
            </a:r>
            <a:r>
              <a:rPr lang="en-US" dirty="0" err="1" smtClean="0"/>
              <a:t>movsb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Rep </a:t>
            </a:r>
            <a:r>
              <a:rPr lang="en-US" b="1" dirty="0" err="1" smtClean="0"/>
              <a:t>movsw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es:di</a:t>
            </a:r>
            <a:r>
              <a:rPr lang="en-US" dirty="0" smtClean="0"/>
              <a:t>], [</a:t>
            </a:r>
            <a:r>
              <a:rPr lang="en-US" dirty="0" err="1" smtClean="0"/>
              <a:t>ds:si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Repeat until cx is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CMPS is prefixed with REPE </a:t>
            </a:r>
            <a:r>
              <a:rPr lang="en-US" dirty="0" smtClean="0"/>
              <a:t>or REPZ</a:t>
            </a:r>
            <a:r>
              <a:rPr lang="en-US" dirty="0"/>
              <a:t>, the operation is interpreted </a:t>
            </a:r>
            <a:r>
              <a:rPr lang="en-US" dirty="0" smtClean="0"/>
              <a:t>as </a:t>
            </a:r>
            <a:r>
              <a:rPr lang="en-US" dirty="0"/>
              <a:t>"compare while </a:t>
            </a:r>
            <a:r>
              <a:rPr lang="en-US" dirty="0" smtClean="0"/>
              <a:t>not end-of-string </a:t>
            </a:r>
            <a:r>
              <a:rPr lang="en-US" dirty="0"/>
              <a:t>(CX </a:t>
            </a:r>
            <a:r>
              <a:rPr lang="en-US" dirty="0" smtClean="0"/>
              <a:t>not zero</a:t>
            </a:r>
            <a:r>
              <a:rPr lang="en-US" dirty="0"/>
              <a:t>) </a:t>
            </a:r>
            <a:r>
              <a:rPr lang="en-US" dirty="0" smtClean="0"/>
              <a:t>and strings </a:t>
            </a:r>
            <a:r>
              <a:rPr lang="en-US" dirty="0"/>
              <a:t>are equal (ZF = 1)."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CMPS </a:t>
            </a:r>
            <a:r>
              <a:rPr lang="en-US" dirty="0" smtClean="0"/>
              <a:t>is preceded </a:t>
            </a:r>
            <a:r>
              <a:rPr lang="en-US" dirty="0"/>
              <a:t>by REPNE or REPNZ, the </a:t>
            </a:r>
            <a:r>
              <a:rPr lang="en-US" dirty="0" smtClean="0"/>
              <a:t>operation is interpreted </a:t>
            </a:r>
            <a:r>
              <a:rPr lang="en-US" dirty="0"/>
              <a:t>as "compare while not </a:t>
            </a:r>
            <a:r>
              <a:rPr lang="en-US" dirty="0" smtClean="0"/>
              <a:t>end-of-string </a:t>
            </a:r>
            <a:r>
              <a:rPr lang="en-US" dirty="0"/>
              <a:t>(CX not zero) and strings are not </a:t>
            </a:r>
            <a:r>
              <a:rPr lang="en-US" dirty="0" smtClean="0"/>
              <a:t>equal (ZF </a:t>
            </a:r>
            <a:r>
              <a:rPr lang="en-US" dirty="0"/>
              <a:t>= 0</a:t>
            </a:r>
            <a:r>
              <a:rPr lang="en-US" dirty="0" smtClean="0"/>
              <a:t>).“ [Page 2-64 </a:t>
            </a:r>
            <a:r>
              <a:rPr lang="en-US" dirty="0" err="1" smtClean="0"/>
              <a:t>iAPX</a:t>
            </a:r>
            <a:r>
              <a:rPr lang="en-US" dirty="0" smtClean="0"/>
              <a:t> 88 Book]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REP, REPE, REPNE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 is used in conjunction with the MOVS (Move String) and STOS (Store String) instructions and is interpreted as "repeat while not end-of-string" (CX not 0</a:t>
            </a:r>
            <a:r>
              <a:rPr lang="en-US" dirty="0" smtClean="0"/>
              <a:t>). [Page 2-133 </a:t>
            </a:r>
            <a:r>
              <a:rPr lang="en-US" dirty="0" err="1"/>
              <a:t>iAPX</a:t>
            </a:r>
            <a:r>
              <a:rPr lang="en-US"/>
              <a:t> 88 Book</a:t>
            </a:r>
            <a:r>
              <a:rPr lang="en-US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1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1- Clear Screen using String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54864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org 0x0100]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b="1" dirty="0" smtClean="0"/>
              <a:t>start</a:t>
            </a:r>
            <a:r>
              <a:rPr lang="en-US" b="1" dirty="0"/>
              <a:t>:</a:t>
            </a:r>
            <a:r>
              <a:rPr lang="en-US" dirty="0"/>
              <a:t>	</a:t>
            </a:r>
            <a:r>
              <a:rPr lang="en-US" dirty="0" smtClean="0"/>
              <a:t>	call </a:t>
            </a:r>
            <a:r>
              <a:rPr lang="en-US" dirty="0" err="1" smtClean="0"/>
              <a:t>clrscr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</a:t>
            </a:r>
            <a:r>
              <a:rPr lang="en-US" dirty="0" smtClean="0"/>
              <a:t>0x4c00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0x21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; subroutine to clear the screen</a:t>
            </a:r>
          </a:p>
          <a:p>
            <a:pPr marL="0" indent="0">
              <a:buNone/>
            </a:pPr>
            <a:r>
              <a:rPr lang="en-US" b="1" dirty="0" err="1"/>
              <a:t>clrscr</a:t>
            </a:r>
            <a:r>
              <a:rPr lang="en-US" b="1" dirty="0"/>
              <a:t>:</a:t>
            </a:r>
            <a:r>
              <a:rPr lang="en-US" dirty="0"/>
              <a:t>	</a:t>
            </a:r>
            <a:r>
              <a:rPr lang="en-US" dirty="0" smtClean="0"/>
              <a:t>	push </a:t>
            </a:r>
            <a:r>
              <a:rPr lang="en-US" dirty="0" err="1"/>
              <a:t>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push 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push cx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push </a:t>
            </a:r>
            <a:r>
              <a:rPr lang="en-US" dirty="0"/>
              <a:t>di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988" y="696036"/>
            <a:ext cx="5486400" cy="54809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 0xb800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ax ; point </a:t>
            </a:r>
            <a:r>
              <a:rPr lang="en-US" dirty="0" err="1" smtClean="0"/>
              <a:t>es</a:t>
            </a:r>
            <a:r>
              <a:rPr lang="en-US" dirty="0" smtClean="0"/>
              <a:t> to video base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xor</a:t>
            </a:r>
            <a:r>
              <a:rPr lang="en-US" b="1" dirty="0" smtClean="0">
                <a:solidFill>
                  <a:srgbClr val="C00000"/>
                </a:solidFill>
              </a:rPr>
              <a:t> di, di ; </a:t>
            </a:r>
            <a:r>
              <a:rPr lang="en-US" dirty="0" smtClean="0"/>
              <a:t>point di to top left column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ax, 0x0720</a:t>
            </a:r>
            <a:r>
              <a:rPr lang="en-US" dirty="0" smtClean="0"/>
              <a:t> ; space char in normal attribute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cx, 2000</a:t>
            </a:r>
            <a:r>
              <a:rPr lang="en-US" dirty="0" smtClean="0"/>
              <a:t> ; number of screen locations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cld</a:t>
            </a:r>
            <a:r>
              <a:rPr lang="en-US" b="1" dirty="0" smtClean="0"/>
              <a:t> </a:t>
            </a:r>
            <a:r>
              <a:rPr lang="en-US" dirty="0" smtClean="0"/>
              <a:t>; auto increment mode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rep </a:t>
            </a:r>
            <a:r>
              <a:rPr lang="en-US" b="1" dirty="0" err="1" smtClean="0">
                <a:solidFill>
                  <a:srgbClr val="C00000"/>
                </a:solidFill>
              </a:rPr>
              <a:t>stosw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; clear the whole screen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 di </a:t>
            </a:r>
          </a:p>
          <a:p>
            <a:pPr marL="0" indent="0">
              <a:buNone/>
            </a:pPr>
            <a:r>
              <a:rPr lang="en-US" dirty="0" smtClean="0"/>
              <a:t>pop cx</a:t>
            </a:r>
          </a:p>
          <a:p>
            <a:pPr marL="0" indent="0">
              <a:buNone/>
            </a:pPr>
            <a:r>
              <a:rPr lang="en-US" dirty="0" smtClean="0"/>
              <a:t>pop ax</a:t>
            </a:r>
          </a:p>
          <a:p>
            <a:pPr marL="0" indent="0">
              <a:buNone/>
            </a:pPr>
            <a:r>
              <a:rPr lang="en-US" dirty="0" smtClean="0"/>
              <a:t>pop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52467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Store String - STOS </a:t>
            </a:r>
            <a:r>
              <a:rPr lang="en-US" b="1" dirty="0" smtClean="0"/>
              <a:t>(</a:t>
            </a:r>
            <a:r>
              <a:rPr lang="en-US" b="1" dirty="0" err="1" smtClean="0"/>
              <a:t>stosw</a:t>
            </a:r>
            <a:r>
              <a:rPr lang="en-US" b="1" dirty="0" smtClean="0"/>
              <a:t>/</a:t>
            </a:r>
            <a:r>
              <a:rPr lang="en-US" b="1" dirty="0" err="1" smtClean="0"/>
              <a:t>stosb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/>
              <a:t>Stosw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Mov</a:t>
            </a:r>
            <a:r>
              <a:rPr lang="en-US" sz="2400" dirty="0" smtClean="0"/>
              <a:t> [</a:t>
            </a:r>
            <a:r>
              <a:rPr lang="en-US" sz="2400" dirty="0" err="1" smtClean="0"/>
              <a:t>es:di</a:t>
            </a:r>
            <a:r>
              <a:rPr lang="en-US" sz="2400" dirty="0" smtClean="0"/>
              <a:t>], ax</a:t>
            </a:r>
          </a:p>
          <a:p>
            <a:pPr marL="0" indent="0">
              <a:buNone/>
            </a:pPr>
            <a:r>
              <a:rPr lang="en-US" sz="2400" dirty="0" smtClean="0"/>
              <a:t>Add di, 2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DF = 0:</a:t>
            </a:r>
          </a:p>
          <a:p>
            <a:pPr marL="0" indent="0">
              <a:buNone/>
            </a:pPr>
            <a:r>
              <a:rPr lang="en-US" sz="2400" dirty="0" smtClean="0"/>
              <a:t>Add di,2 / add di,1</a:t>
            </a:r>
          </a:p>
          <a:p>
            <a:pPr marL="0" indent="0">
              <a:buNone/>
            </a:pPr>
            <a:r>
              <a:rPr lang="en-US" sz="2400" b="1" dirty="0"/>
              <a:t>DF = </a:t>
            </a:r>
            <a:r>
              <a:rPr lang="en-US" sz="2400" b="1" dirty="0" smtClean="0"/>
              <a:t>1: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sub </a:t>
            </a:r>
            <a:r>
              <a:rPr lang="en-US" sz="2400" dirty="0"/>
              <a:t>di,2 / </a:t>
            </a:r>
            <a:r>
              <a:rPr lang="en-US" sz="2400" dirty="0" smtClean="0"/>
              <a:t>sub </a:t>
            </a:r>
            <a:r>
              <a:rPr lang="en-US" sz="2400" dirty="0"/>
              <a:t>di,1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See details of each instruction from </a:t>
            </a:r>
            <a:r>
              <a:rPr lang="en-US" sz="2400" dirty="0" err="1" smtClean="0"/>
              <a:t>iAPX</a:t>
            </a:r>
            <a:r>
              <a:rPr lang="en-US" sz="2400" dirty="0" smtClean="0"/>
              <a:t> 88 Book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033087" y="1690688"/>
            <a:ext cx="3723712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Stosb</a:t>
            </a:r>
            <a:r>
              <a:rPr lang="en-US" sz="2400" b="1" dirty="0" smtClean="0"/>
              <a:t>:</a:t>
            </a:r>
          </a:p>
          <a:p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/>
              <a:t>es:di</a:t>
            </a:r>
            <a:r>
              <a:rPr lang="en-US" sz="2400" dirty="0"/>
              <a:t>], </a:t>
            </a:r>
            <a:r>
              <a:rPr lang="en-US" sz="2400" dirty="0" smtClean="0"/>
              <a:t>al</a:t>
            </a:r>
            <a:endParaRPr lang="en-US" sz="2400" dirty="0"/>
          </a:p>
          <a:p>
            <a:r>
              <a:rPr lang="en-US" sz="2400" dirty="0"/>
              <a:t>Add di, </a:t>
            </a:r>
            <a:r>
              <a:rPr lang="en-US" sz="2400" dirty="0" smtClean="0"/>
              <a:t>1</a:t>
            </a:r>
          </a:p>
          <a:p>
            <a:endParaRPr lang="en-US" sz="2400" dirty="0"/>
          </a:p>
          <a:p>
            <a:r>
              <a:rPr lang="en-US" sz="2400" b="1" dirty="0" smtClean="0"/>
              <a:t>Rep </a:t>
            </a:r>
            <a:r>
              <a:rPr lang="en-US" sz="2400" b="1" dirty="0" err="1" smtClean="0"/>
              <a:t>stosw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[</a:t>
            </a:r>
            <a:r>
              <a:rPr lang="en-US" sz="2400" dirty="0" err="1"/>
              <a:t>es:di</a:t>
            </a:r>
            <a:r>
              <a:rPr lang="en-US" sz="2400" dirty="0"/>
              <a:t>], ax</a:t>
            </a:r>
          </a:p>
          <a:p>
            <a:r>
              <a:rPr lang="en-US" sz="2400" dirty="0"/>
              <a:t>Add di, </a:t>
            </a:r>
            <a:r>
              <a:rPr lang="en-US" sz="2400" dirty="0" smtClean="0"/>
              <a:t>2</a:t>
            </a:r>
          </a:p>
          <a:p>
            <a:r>
              <a:rPr lang="en-US" sz="2400" dirty="0" smtClean="0"/>
              <a:t>Dec CX</a:t>
            </a:r>
          </a:p>
          <a:p>
            <a:r>
              <a:rPr lang="en-US" sz="2400" dirty="0" smtClean="0"/>
              <a:t>Repeat the process CX times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20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2- Hello World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5" y="709684"/>
            <a:ext cx="3900986" cy="60459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smtClean="0"/>
              <a:t>[</a:t>
            </a:r>
            <a:r>
              <a:rPr lang="en-US" sz="2100" dirty="0"/>
              <a:t>org 0x0100]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 smtClean="0"/>
              <a:t>jmp</a:t>
            </a:r>
            <a:r>
              <a:rPr lang="en-US" sz="2100" dirty="0" smtClean="0"/>
              <a:t> </a:t>
            </a:r>
            <a:r>
              <a:rPr lang="en-US" sz="2100" dirty="0"/>
              <a:t>start</a:t>
            </a:r>
          </a:p>
          <a:p>
            <a:pPr marL="0" indent="0">
              <a:buNone/>
            </a:pPr>
            <a:r>
              <a:rPr lang="en-US" sz="2100" dirty="0"/>
              <a:t>message:	</a:t>
            </a:r>
            <a:r>
              <a:rPr lang="en-US" sz="2100" dirty="0" err="1"/>
              <a:t>db</a:t>
            </a:r>
            <a:r>
              <a:rPr lang="en-US" sz="2100" dirty="0"/>
              <a:t> 'hello world'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length</a:t>
            </a:r>
            <a:r>
              <a:rPr lang="en-US" sz="2100" dirty="0"/>
              <a:t>:	</a:t>
            </a:r>
            <a:r>
              <a:rPr lang="en-US" sz="2100" dirty="0" err="1" smtClean="0"/>
              <a:t>dw</a:t>
            </a:r>
            <a:r>
              <a:rPr lang="en-US" sz="2100" dirty="0" smtClean="0"/>
              <a:t> </a:t>
            </a:r>
            <a:r>
              <a:rPr lang="en-US" sz="2100" dirty="0"/>
              <a:t>11 </a:t>
            </a:r>
            <a:endParaRPr lang="en-US" sz="2100" dirty="0" smtClean="0"/>
          </a:p>
          <a:p>
            <a:pPr marL="0" indent="0">
              <a:buNone/>
            </a:pPr>
            <a:r>
              <a:rPr lang="en-US" b="1" dirty="0"/>
              <a:t>start: 	</a:t>
            </a:r>
            <a:r>
              <a:rPr lang="en-US" dirty="0" smtClean="0"/>
              <a:t>call </a:t>
            </a:r>
            <a:r>
              <a:rPr lang="en-US" dirty="0" err="1" smtClean="0"/>
              <a:t>clrscr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</a:t>
            </a:r>
            <a:r>
              <a:rPr lang="en-US" dirty="0" smtClean="0"/>
              <a:t>x </a:t>
            </a: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</a:t>
            </a:r>
            <a:r>
              <a:rPr lang="en-US" dirty="0" smtClean="0"/>
              <a:t>y </a:t>
            </a: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1 ; blue on </a:t>
            </a:r>
            <a:r>
              <a:rPr lang="en-US" dirty="0" smtClean="0"/>
              <a:t>black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push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message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word [length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call </a:t>
            </a:r>
            <a:r>
              <a:rPr lang="en-US" b="1" dirty="0" err="1" smtClean="0"/>
              <a:t>printstr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100" dirty="0" err="1" smtClean="0"/>
              <a:t>mov</a:t>
            </a:r>
            <a:r>
              <a:rPr lang="en-US" sz="2100" dirty="0" smtClean="0"/>
              <a:t> </a:t>
            </a:r>
            <a:r>
              <a:rPr lang="en-US" sz="2100" dirty="0"/>
              <a:t>ax, </a:t>
            </a:r>
            <a:r>
              <a:rPr lang="en-US" sz="2100" dirty="0" smtClean="0"/>
              <a:t>0x4c00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/>
              <a:t>0x21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4884" y="696036"/>
            <a:ext cx="4012442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si</a:t>
            </a:r>
            <a:r>
              <a:rPr lang="en-US" sz="1600" dirty="0"/>
              <a:t>, [bp+6] ; point </a:t>
            </a:r>
            <a:r>
              <a:rPr lang="en-US" sz="1600" dirty="0" err="1"/>
              <a:t>si</a:t>
            </a:r>
            <a:r>
              <a:rPr lang="en-US" sz="1600" dirty="0"/>
              <a:t> to string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cx, [bp+4] ; load </a:t>
            </a:r>
            <a:r>
              <a:rPr lang="en-US" sz="1600" dirty="0" err="1" smtClean="0"/>
              <a:t>strlen</a:t>
            </a:r>
            <a:r>
              <a:rPr lang="en-US" sz="1600" dirty="0" smtClean="0"/>
              <a:t> in </a:t>
            </a:r>
            <a:r>
              <a:rPr lang="en-US" sz="1600" dirty="0"/>
              <a:t>cx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mov</a:t>
            </a:r>
            <a:r>
              <a:rPr lang="en-US" sz="1600" b="1" dirty="0" smtClean="0"/>
              <a:t> </a:t>
            </a:r>
            <a:r>
              <a:rPr lang="en-US" sz="1600" b="1" dirty="0"/>
              <a:t>ah, [bp+8] </a:t>
            </a:r>
            <a:r>
              <a:rPr lang="en-US" sz="1600" dirty="0"/>
              <a:t>; load </a:t>
            </a:r>
            <a:r>
              <a:rPr lang="en-US" sz="1600" dirty="0" smtClean="0"/>
              <a:t>attribute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cld</a:t>
            </a:r>
            <a:r>
              <a:rPr lang="en-US" sz="1600" b="1" dirty="0" smtClean="0"/>
              <a:t> </a:t>
            </a:r>
            <a:r>
              <a:rPr lang="en-US" sz="1600" dirty="0"/>
              <a:t>; auto increment mode</a:t>
            </a:r>
          </a:p>
          <a:p>
            <a:pPr marL="0" indent="0">
              <a:buNone/>
            </a:pPr>
            <a:r>
              <a:rPr lang="en-US" sz="1600" b="1" dirty="0" err="1" smtClean="0"/>
              <a:t>nextchar</a:t>
            </a:r>
            <a:r>
              <a:rPr lang="en-US" sz="1600" b="1" dirty="0"/>
              <a:t>: 	</a:t>
            </a:r>
            <a:r>
              <a:rPr lang="en-US" sz="1600" b="1" dirty="0" err="1"/>
              <a:t>lodsb</a:t>
            </a:r>
            <a:r>
              <a:rPr lang="en-US" sz="1600" b="1" dirty="0"/>
              <a:t> ; load next char in al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stosw</a:t>
            </a:r>
            <a:r>
              <a:rPr lang="en-US" sz="1600" dirty="0" smtClean="0"/>
              <a:t> </a:t>
            </a:r>
            <a:r>
              <a:rPr lang="en-US" sz="1600" dirty="0"/>
              <a:t>; print char/attribute pair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loop </a:t>
            </a:r>
            <a:r>
              <a:rPr lang="en-US" sz="1600" b="1" dirty="0" err="1"/>
              <a:t>nextchar</a:t>
            </a:r>
            <a:r>
              <a:rPr lang="en-US" sz="1600" b="1" dirty="0"/>
              <a:t> </a:t>
            </a:r>
            <a:r>
              <a:rPr lang="en-US" sz="1600" dirty="0"/>
              <a:t>; repeat for </a:t>
            </a:r>
            <a:r>
              <a:rPr lang="en-US" sz="1600" dirty="0" err="1" smtClean="0"/>
              <a:t>strlen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pop di</a:t>
            </a:r>
          </a:p>
          <a:p>
            <a:pPr marL="0" indent="0">
              <a:buNone/>
            </a:pPr>
            <a:r>
              <a:rPr lang="en-US" sz="1600" dirty="0"/>
              <a:t>	pop </a:t>
            </a:r>
            <a:r>
              <a:rPr lang="en-US" sz="1600" dirty="0" err="1"/>
              <a:t>si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pop cx</a:t>
            </a:r>
          </a:p>
          <a:p>
            <a:pPr marL="0" indent="0">
              <a:buNone/>
            </a:pPr>
            <a:r>
              <a:rPr lang="en-US" sz="1600" dirty="0"/>
              <a:t>	pop ax</a:t>
            </a:r>
          </a:p>
          <a:p>
            <a:pPr marL="0" indent="0">
              <a:buNone/>
            </a:pPr>
            <a:r>
              <a:rPr lang="en-US" sz="1600" dirty="0"/>
              <a:t>	pop </a:t>
            </a:r>
            <a:r>
              <a:rPr lang="en-US" sz="1600" dirty="0" err="1"/>
              <a:t>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pop </a:t>
            </a:r>
            <a:r>
              <a:rPr lang="en-US" sz="1600" dirty="0" err="1"/>
              <a:t>bp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ret 10</a:t>
            </a:r>
            <a:endParaRPr lang="en-US" sz="16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6091" y="709684"/>
            <a:ext cx="3998793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printstr</a:t>
            </a:r>
            <a:r>
              <a:rPr lang="en-US" sz="1600" b="1" dirty="0"/>
              <a:t>:</a:t>
            </a:r>
            <a:r>
              <a:rPr lang="en-US" sz="1600" dirty="0"/>
              <a:t>	push </a:t>
            </a:r>
            <a:r>
              <a:rPr lang="en-US" sz="1600" dirty="0" err="1"/>
              <a:t>bp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bp</a:t>
            </a:r>
            <a:r>
              <a:rPr lang="en-US" sz="1600" dirty="0"/>
              <a:t>, </a:t>
            </a:r>
            <a:r>
              <a:rPr lang="en-US" sz="1600" dirty="0" err="1"/>
              <a:t>sp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 err="1"/>
              <a:t>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/>
              <a:t>ax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/>
              <a:t>cx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 err="1"/>
              <a:t>si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/>
              <a:t>di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0xb800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es</a:t>
            </a:r>
            <a:r>
              <a:rPr lang="en-US" sz="1600" dirty="0"/>
              <a:t>, ax ; point </a:t>
            </a:r>
            <a:r>
              <a:rPr lang="en-US" sz="1600" dirty="0" err="1"/>
              <a:t>es</a:t>
            </a:r>
            <a:r>
              <a:rPr lang="en-US" sz="1600" dirty="0"/>
              <a:t> to video base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al, 80 ; </a:t>
            </a:r>
            <a:r>
              <a:rPr lang="en-US" sz="1600" dirty="0" smtClean="0"/>
              <a:t>columns </a:t>
            </a:r>
            <a:r>
              <a:rPr lang="en-US" sz="1600" dirty="0"/>
              <a:t>per row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byte [bp+10] ; multiply with y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add </a:t>
            </a:r>
            <a:r>
              <a:rPr lang="en-US" sz="1600" dirty="0"/>
              <a:t>ax, [bp+12] ; add x position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shl</a:t>
            </a:r>
            <a:r>
              <a:rPr lang="en-US" sz="1600" dirty="0" smtClean="0"/>
              <a:t> </a:t>
            </a:r>
            <a:r>
              <a:rPr lang="en-US" sz="1600" dirty="0"/>
              <a:t>ax, 1 ; turn into byte offset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di,ax</a:t>
            </a:r>
            <a:r>
              <a:rPr lang="en-US" sz="1600" dirty="0"/>
              <a:t> ; point di to required </a:t>
            </a:r>
            <a:r>
              <a:rPr lang="en-US" sz="1600" dirty="0" err="1" smtClean="0"/>
              <a:t>loc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065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String - LODS </a:t>
            </a:r>
            <a:r>
              <a:rPr lang="en-US" dirty="0" smtClean="0"/>
              <a:t>(</a:t>
            </a:r>
            <a:r>
              <a:rPr lang="en-US" dirty="0" err="1" smtClean="0"/>
              <a:t>lodsb</a:t>
            </a:r>
            <a:r>
              <a:rPr lang="en-US" dirty="0" smtClean="0"/>
              <a:t>/</a:t>
            </a:r>
            <a:r>
              <a:rPr lang="en-US" dirty="0" err="1" smtClean="0"/>
              <a:t>lodsw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99" y="15889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LODSB: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al, [</a:t>
            </a:r>
            <a:r>
              <a:rPr lang="en-US" dirty="0" err="1" smtClean="0"/>
              <a:t>ds:si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si</a:t>
            </a:r>
            <a:r>
              <a:rPr lang="en-US" dirty="0" smtClean="0"/>
              <a:t>,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DF = 0: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smtClean="0"/>
              <a:t>si,2 </a:t>
            </a:r>
            <a:r>
              <a:rPr lang="en-US" dirty="0"/>
              <a:t>/ add </a:t>
            </a:r>
            <a:r>
              <a:rPr lang="en-US" dirty="0" smtClean="0"/>
              <a:t>si,1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DF = 1:</a:t>
            </a:r>
          </a:p>
          <a:p>
            <a:pPr marL="0" indent="0">
              <a:buNone/>
            </a:pPr>
            <a:r>
              <a:rPr lang="en-US" dirty="0"/>
              <a:t>sub </a:t>
            </a:r>
            <a:r>
              <a:rPr lang="en-US" dirty="0" smtClean="0"/>
              <a:t>si,2 </a:t>
            </a:r>
            <a:r>
              <a:rPr lang="en-US" dirty="0"/>
              <a:t>/ sub </a:t>
            </a:r>
            <a:r>
              <a:rPr lang="en-US" dirty="0" smtClean="0"/>
              <a:t>si,1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will rep </a:t>
            </a:r>
            <a:r>
              <a:rPr lang="en-US" dirty="0" err="1" smtClean="0">
                <a:solidFill>
                  <a:srgbClr val="C00000"/>
                </a:solidFill>
              </a:rPr>
              <a:t>lodsb</a:t>
            </a:r>
            <a:r>
              <a:rPr lang="en-US" dirty="0" smtClean="0">
                <a:solidFill>
                  <a:srgbClr val="C00000"/>
                </a:solidFill>
              </a:rPr>
              <a:t> do?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1667" y="1825625"/>
            <a:ext cx="3186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LODSW:</a:t>
            </a:r>
          </a:p>
          <a:p>
            <a:r>
              <a:rPr lang="en-US" sz="4000" dirty="0" err="1" smtClean="0"/>
              <a:t>Mov</a:t>
            </a:r>
            <a:r>
              <a:rPr lang="en-US" sz="4000" dirty="0" smtClean="0"/>
              <a:t> ax, [</a:t>
            </a:r>
            <a:r>
              <a:rPr lang="en-US" sz="4000" dirty="0" err="1" smtClean="0"/>
              <a:t>ds:si</a:t>
            </a:r>
            <a:r>
              <a:rPr lang="en-US" sz="4000" dirty="0" smtClean="0"/>
              <a:t>]</a:t>
            </a:r>
          </a:p>
          <a:p>
            <a:r>
              <a:rPr lang="en-US" sz="4000" dirty="0" smtClean="0"/>
              <a:t>Add </a:t>
            </a:r>
            <a:r>
              <a:rPr lang="en-US" sz="4000" dirty="0" err="1" smtClean="0"/>
              <a:t>si</a:t>
            </a:r>
            <a:r>
              <a:rPr lang="en-US" sz="4000" dirty="0" smtClean="0"/>
              <a:t>,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4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19465"/>
            <a:ext cx="11341289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3- Hello World Printing null terminated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5" y="709684"/>
            <a:ext cx="3900986" cy="60459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smtClean="0"/>
              <a:t>[</a:t>
            </a:r>
            <a:r>
              <a:rPr lang="en-US" sz="2100" dirty="0"/>
              <a:t>org 0x0100]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 smtClean="0"/>
              <a:t>jmp</a:t>
            </a:r>
            <a:r>
              <a:rPr lang="en-US" sz="2100" dirty="0" smtClean="0"/>
              <a:t> </a:t>
            </a:r>
            <a:r>
              <a:rPr lang="en-US" sz="2100" dirty="0"/>
              <a:t>start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message: </a:t>
            </a:r>
            <a:r>
              <a:rPr lang="en-US" sz="2600" b="1" dirty="0" err="1" smtClean="0">
                <a:solidFill>
                  <a:srgbClr val="C00000"/>
                </a:solidFill>
              </a:rPr>
              <a:t>db</a:t>
            </a:r>
            <a:r>
              <a:rPr lang="en-US" sz="2600" b="1" dirty="0" smtClean="0">
                <a:solidFill>
                  <a:srgbClr val="C00000"/>
                </a:solidFill>
              </a:rPr>
              <a:t> 'hello world', 0 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;null terminated string</a:t>
            </a:r>
          </a:p>
          <a:p>
            <a:pPr marL="0" indent="0">
              <a:buNone/>
            </a:pPr>
            <a:r>
              <a:rPr lang="en-US" b="1" dirty="0" smtClean="0"/>
              <a:t>start</a:t>
            </a:r>
            <a:r>
              <a:rPr lang="en-US" b="1" dirty="0"/>
              <a:t>: 	</a:t>
            </a:r>
            <a:r>
              <a:rPr lang="en-US" dirty="0" smtClean="0"/>
              <a:t>call </a:t>
            </a:r>
            <a:r>
              <a:rPr lang="en-US" dirty="0" err="1" smtClean="0"/>
              <a:t>clrscr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</a:t>
            </a:r>
            <a:r>
              <a:rPr lang="en-US" dirty="0" smtClean="0"/>
              <a:t>x </a:t>
            </a: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</a:t>
            </a:r>
            <a:r>
              <a:rPr lang="en-US" dirty="0" smtClean="0"/>
              <a:t>y </a:t>
            </a: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1 ; blue on </a:t>
            </a:r>
            <a:r>
              <a:rPr lang="en-US" dirty="0" smtClean="0"/>
              <a:t>black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ax ; push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message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ax</a:t>
            </a:r>
          </a:p>
          <a:p>
            <a:pPr marL="0" indent="0">
              <a:buNone/>
            </a:pPr>
            <a:r>
              <a:rPr lang="en-US" b="1" dirty="0" smtClean="0"/>
              <a:t>	;not passing </a:t>
            </a:r>
            <a:r>
              <a:rPr lang="en-US" b="1" dirty="0" err="1" smtClean="0"/>
              <a:t>strlen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call </a:t>
            </a:r>
            <a:r>
              <a:rPr lang="en-US" b="1" dirty="0" err="1" smtClean="0"/>
              <a:t>printstr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100" dirty="0" err="1" smtClean="0"/>
              <a:t>mov</a:t>
            </a:r>
            <a:r>
              <a:rPr lang="en-US" sz="2100" dirty="0" smtClean="0"/>
              <a:t> </a:t>
            </a:r>
            <a:r>
              <a:rPr lang="en-US" sz="2100" dirty="0"/>
              <a:t>ax, </a:t>
            </a:r>
            <a:r>
              <a:rPr lang="en-US" sz="2100" dirty="0" smtClean="0"/>
              <a:t>0x4c00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/>
              <a:t>0x21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4884" y="696036"/>
            <a:ext cx="4012442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ax, 0xb800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es</a:t>
            </a:r>
            <a:r>
              <a:rPr lang="en-US" sz="1100" dirty="0"/>
              <a:t>, ax ; point </a:t>
            </a:r>
            <a:r>
              <a:rPr lang="en-US" sz="1100" dirty="0" err="1"/>
              <a:t>es</a:t>
            </a:r>
            <a:r>
              <a:rPr lang="en-US" sz="1100" dirty="0"/>
              <a:t> to video base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al, 80 ; load al with columns per row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mul</a:t>
            </a:r>
            <a:r>
              <a:rPr lang="en-US" sz="1100" dirty="0" smtClean="0"/>
              <a:t> </a:t>
            </a:r>
            <a:r>
              <a:rPr lang="en-US" sz="1100" dirty="0"/>
              <a:t>byte [bp+8] ; multiply with y position</a:t>
            </a:r>
          </a:p>
          <a:p>
            <a:pPr marL="0" indent="0">
              <a:buNone/>
            </a:pPr>
            <a:r>
              <a:rPr lang="en-US" sz="1100" dirty="0" smtClean="0"/>
              <a:t>	add </a:t>
            </a:r>
            <a:r>
              <a:rPr lang="en-US" sz="1100" dirty="0"/>
              <a:t>ax, [bp+10] ; add x position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shl</a:t>
            </a:r>
            <a:r>
              <a:rPr lang="en-US" sz="1100" dirty="0" smtClean="0"/>
              <a:t> </a:t>
            </a:r>
            <a:r>
              <a:rPr lang="en-US" sz="1100" dirty="0"/>
              <a:t>ax, 1 ; turn into byte offset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di,ax</a:t>
            </a:r>
            <a:r>
              <a:rPr lang="en-US" sz="1100" dirty="0"/>
              <a:t> ; point di to required location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si</a:t>
            </a:r>
            <a:r>
              <a:rPr lang="en-US" sz="1100" dirty="0"/>
              <a:t>, [bp+4] ; point </a:t>
            </a:r>
            <a:r>
              <a:rPr lang="en-US" sz="1100" dirty="0" err="1"/>
              <a:t>si</a:t>
            </a:r>
            <a:r>
              <a:rPr lang="en-US" sz="1100" dirty="0"/>
              <a:t> to string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ah, [bp+6] ; load attribute in ah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cld</a:t>
            </a:r>
            <a:r>
              <a:rPr lang="en-US" sz="1600" dirty="0" smtClean="0"/>
              <a:t> </a:t>
            </a:r>
            <a:r>
              <a:rPr lang="en-US" sz="1600" dirty="0"/>
              <a:t>; auto increment mode</a:t>
            </a:r>
          </a:p>
          <a:p>
            <a:pPr marL="0" indent="0">
              <a:buNone/>
            </a:pPr>
            <a:r>
              <a:rPr lang="en-US" sz="1600" dirty="0" err="1"/>
              <a:t>nextchar</a:t>
            </a:r>
            <a:r>
              <a:rPr lang="en-US" sz="1600" dirty="0"/>
              <a:t>: 	</a:t>
            </a:r>
            <a:r>
              <a:rPr lang="en-US" sz="1600" dirty="0" err="1"/>
              <a:t>lodsb</a:t>
            </a:r>
            <a:r>
              <a:rPr lang="en-US" sz="1600" dirty="0"/>
              <a:t> ; load next char in al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stosw</a:t>
            </a:r>
            <a:r>
              <a:rPr lang="en-US" sz="1600" dirty="0"/>
              <a:t> ; print char/attribute pair</a:t>
            </a:r>
          </a:p>
          <a:p>
            <a:pPr marL="0" indent="0">
              <a:buNone/>
            </a:pPr>
            <a:r>
              <a:rPr lang="en-US" sz="1600" dirty="0"/>
              <a:t>	loop </a:t>
            </a:r>
            <a:r>
              <a:rPr lang="en-US" sz="1600" dirty="0" err="1"/>
              <a:t>nextchar</a:t>
            </a:r>
            <a:r>
              <a:rPr lang="en-US" sz="1600" dirty="0"/>
              <a:t> ; repeat for </a:t>
            </a:r>
            <a:r>
              <a:rPr lang="en-US" sz="1600" dirty="0" err="1" smtClean="0"/>
              <a:t>strlen</a:t>
            </a: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exit:	pop </a:t>
            </a:r>
            <a:r>
              <a:rPr lang="en-US" sz="1100" dirty="0"/>
              <a:t>di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si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/>
              <a:t>cx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/>
              <a:t>ax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es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bp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ret </a:t>
            </a:r>
            <a:r>
              <a:rPr lang="en-US" sz="1100" dirty="0"/>
              <a:t>8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6091" y="709684"/>
            <a:ext cx="3998793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err="1"/>
              <a:t>printstr</a:t>
            </a:r>
            <a:r>
              <a:rPr lang="en-US" sz="1100" b="1" dirty="0"/>
              <a:t>:</a:t>
            </a:r>
            <a:r>
              <a:rPr lang="en-US" sz="1100" dirty="0"/>
              <a:t> 	push </a:t>
            </a:r>
            <a:r>
              <a:rPr lang="en-US" sz="1100" dirty="0" err="1"/>
              <a:t>bp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bp</a:t>
            </a:r>
            <a:r>
              <a:rPr lang="en-US" sz="1100" dirty="0"/>
              <a:t>, </a:t>
            </a:r>
            <a:r>
              <a:rPr lang="en-US" sz="1100" dirty="0" err="1"/>
              <a:t>sp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 err="1"/>
              <a:t>es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/>
              <a:t>ax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/>
              <a:t>cx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 err="1"/>
              <a:t>si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di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</a:rPr>
              <a:t>push </a:t>
            </a:r>
            <a:r>
              <a:rPr lang="en-US" sz="1600" b="1" dirty="0">
                <a:solidFill>
                  <a:srgbClr val="C00000"/>
                </a:solidFill>
              </a:rPr>
              <a:t>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</a:rPr>
              <a:t>pop </a:t>
            </a:r>
            <a:r>
              <a:rPr lang="en-US" sz="1600" b="1" dirty="0" err="1">
                <a:solidFill>
                  <a:srgbClr val="C00000"/>
                </a:solidFill>
              </a:rPr>
              <a:t>es</a:t>
            </a:r>
            <a:r>
              <a:rPr lang="en-US" sz="1600" b="1" dirty="0">
                <a:solidFill>
                  <a:srgbClr val="C00000"/>
                </a:solidFill>
              </a:rPr>
              <a:t> ; load ds in </a:t>
            </a:r>
            <a:r>
              <a:rPr lang="en-US" sz="1600" b="1" dirty="0" err="1" smtClean="0">
                <a:solidFill>
                  <a:srgbClr val="C00000"/>
                </a:solidFill>
              </a:rPr>
              <a:t>es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mov</a:t>
            </a:r>
            <a:r>
              <a:rPr lang="en-US" sz="1600" b="1" dirty="0" smtClean="0"/>
              <a:t> </a:t>
            </a:r>
            <a:r>
              <a:rPr lang="en-US" sz="1600" b="1" dirty="0"/>
              <a:t>di, [bp+4] </a:t>
            </a:r>
            <a:r>
              <a:rPr lang="en-US" sz="1600" dirty="0"/>
              <a:t>; point di to string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mov</a:t>
            </a:r>
            <a:r>
              <a:rPr lang="en-US" sz="1600" b="1" dirty="0" smtClean="0"/>
              <a:t> </a:t>
            </a:r>
            <a:r>
              <a:rPr lang="en-US" sz="1600" b="1" dirty="0"/>
              <a:t>cx, </a:t>
            </a:r>
            <a:r>
              <a:rPr lang="en-US" sz="1600" b="1" dirty="0" smtClean="0"/>
              <a:t>0xffff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xor</a:t>
            </a:r>
            <a:r>
              <a:rPr lang="en-US" sz="1600" b="1" dirty="0" smtClean="0"/>
              <a:t> </a:t>
            </a:r>
            <a:r>
              <a:rPr lang="en-US" sz="1600" b="1" dirty="0"/>
              <a:t>al, al</a:t>
            </a:r>
            <a:r>
              <a:rPr lang="en-US" sz="1600" dirty="0"/>
              <a:t> ; load a zero in al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>
                <a:solidFill>
                  <a:srgbClr val="C00000"/>
                </a:solidFill>
              </a:rPr>
              <a:t>repne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scasb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; find </a:t>
            </a:r>
            <a:r>
              <a:rPr lang="en-US" sz="1600" dirty="0"/>
              <a:t>zero in the string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mov</a:t>
            </a:r>
            <a:r>
              <a:rPr lang="en-US" sz="1600" b="1" dirty="0"/>
              <a:t> </a:t>
            </a:r>
            <a:r>
              <a:rPr lang="en-US" sz="1600" b="1" dirty="0" smtClean="0"/>
              <a:t>ax</a:t>
            </a:r>
            <a:r>
              <a:rPr lang="en-US" sz="1600" b="1" dirty="0"/>
              <a:t>, </a:t>
            </a:r>
            <a:r>
              <a:rPr lang="en-US" sz="1600" b="1" dirty="0" smtClean="0"/>
              <a:t>0xffff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sub ax, cx</a:t>
            </a:r>
            <a:r>
              <a:rPr lang="en-US" sz="1600" dirty="0"/>
              <a:t> ; find change in cx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dec</a:t>
            </a:r>
            <a:r>
              <a:rPr lang="en-US" sz="1600" b="1" dirty="0" smtClean="0"/>
              <a:t> </a:t>
            </a:r>
            <a:r>
              <a:rPr lang="en-US" sz="1600" b="1" dirty="0"/>
              <a:t>ax</a:t>
            </a:r>
            <a:r>
              <a:rPr lang="en-US" sz="1600" dirty="0"/>
              <a:t> ; exclude null from </a:t>
            </a:r>
            <a:r>
              <a:rPr lang="en-US" sz="1600" dirty="0" smtClean="0"/>
              <a:t>length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jz</a:t>
            </a:r>
            <a:r>
              <a:rPr lang="en-US" sz="1600" b="1" dirty="0"/>
              <a:t> exit</a:t>
            </a:r>
            <a:r>
              <a:rPr lang="en-US" sz="1600" dirty="0"/>
              <a:t> ; no printing if string </a:t>
            </a:r>
            <a:r>
              <a:rPr lang="en-US" sz="1600" dirty="0" smtClean="0"/>
              <a:t>empty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mov</a:t>
            </a:r>
            <a:r>
              <a:rPr lang="en-US" sz="1600" b="1" dirty="0"/>
              <a:t> cx, ax</a:t>
            </a:r>
            <a:r>
              <a:rPr lang="en-US" sz="1600" dirty="0"/>
              <a:t> ; load string length in cx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21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Scan String - SCAS </a:t>
            </a:r>
            <a:r>
              <a:rPr lang="en-US" dirty="0" smtClean="0"/>
              <a:t>(</a:t>
            </a:r>
            <a:r>
              <a:rPr lang="en-US" dirty="0" err="1" smtClean="0"/>
              <a:t>scasb</a:t>
            </a:r>
            <a:r>
              <a:rPr lang="en-US" dirty="0" smtClean="0"/>
              <a:t>/</a:t>
            </a:r>
            <a:r>
              <a:rPr lang="en-US" dirty="0" err="1" smtClean="0"/>
              <a:t>scasw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Scasb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Cmp</a:t>
            </a:r>
            <a:r>
              <a:rPr lang="en-US" dirty="0" smtClean="0"/>
              <a:t> [ES:DI], AL ; Flags updated</a:t>
            </a:r>
          </a:p>
          <a:p>
            <a:pPr marL="0" indent="0">
              <a:buNone/>
            </a:pPr>
            <a:r>
              <a:rPr lang="en-US" dirty="0" smtClean="0"/>
              <a:t>Add DI,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REPE/REPZ:</a:t>
            </a:r>
            <a:r>
              <a:rPr lang="en-US" dirty="0" smtClean="0"/>
              <a:t> Repeat while zero flag is set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REPNE/REPNZ:</a:t>
            </a:r>
            <a:r>
              <a:rPr lang="en-US" dirty="0" smtClean="0"/>
              <a:t> Repeat while Zero Flag is not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0515" y="4735773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Scasw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Cmp</a:t>
            </a:r>
            <a:r>
              <a:rPr lang="en-US" dirty="0"/>
              <a:t> [ES:DI], </a:t>
            </a:r>
            <a:r>
              <a:rPr lang="en-US" dirty="0" smtClean="0"/>
              <a:t>AX </a:t>
            </a:r>
            <a:r>
              <a:rPr lang="en-US" dirty="0"/>
              <a:t>; Flags updated</a:t>
            </a:r>
          </a:p>
          <a:p>
            <a:r>
              <a:rPr lang="en-US" dirty="0"/>
              <a:t>Add DI, 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19465"/>
            <a:ext cx="11341289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3- Hello World Printing null terminated string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8918" y="696036"/>
            <a:ext cx="4012442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ax, 0xb800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es</a:t>
            </a:r>
            <a:r>
              <a:rPr lang="en-US" sz="1100" dirty="0"/>
              <a:t>, ax ; point </a:t>
            </a:r>
            <a:r>
              <a:rPr lang="en-US" sz="1100" dirty="0" err="1"/>
              <a:t>es</a:t>
            </a:r>
            <a:r>
              <a:rPr lang="en-US" sz="1100" dirty="0"/>
              <a:t> to video base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al, 80 ; load al with columns per row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mul</a:t>
            </a:r>
            <a:r>
              <a:rPr lang="en-US" sz="1100" dirty="0" smtClean="0"/>
              <a:t> </a:t>
            </a:r>
            <a:r>
              <a:rPr lang="en-US" sz="1100" dirty="0"/>
              <a:t>byte [bp+8] ; multiply with y position</a:t>
            </a:r>
          </a:p>
          <a:p>
            <a:pPr marL="0" indent="0">
              <a:buNone/>
            </a:pPr>
            <a:r>
              <a:rPr lang="en-US" sz="1100" dirty="0" smtClean="0"/>
              <a:t>	add </a:t>
            </a:r>
            <a:r>
              <a:rPr lang="en-US" sz="1100" dirty="0"/>
              <a:t>ax, [bp+10] ; add x position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shl</a:t>
            </a:r>
            <a:r>
              <a:rPr lang="en-US" sz="1100" dirty="0" smtClean="0"/>
              <a:t> </a:t>
            </a:r>
            <a:r>
              <a:rPr lang="en-US" sz="1100" dirty="0"/>
              <a:t>ax, 1 ; turn into byte offset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di,ax</a:t>
            </a:r>
            <a:r>
              <a:rPr lang="en-US" sz="1100" dirty="0"/>
              <a:t> ; point di to required location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si</a:t>
            </a:r>
            <a:r>
              <a:rPr lang="en-US" sz="1100" dirty="0"/>
              <a:t>, [bp+4] ; point </a:t>
            </a:r>
            <a:r>
              <a:rPr lang="en-US" sz="1100" dirty="0" err="1"/>
              <a:t>si</a:t>
            </a:r>
            <a:r>
              <a:rPr lang="en-US" sz="1100" dirty="0"/>
              <a:t> to string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/>
              <a:t>ah, [bp+6] ; load attribute in ah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cld</a:t>
            </a:r>
            <a:r>
              <a:rPr lang="en-US" sz="1600" dirty="0" smtClean="0"/>
              <a:t> </a:t>
            </a:r>
            <a:r>
              <a:rPr lang="en-US" sz="1600" dirty="0"/>
              <a:t>; auto increment mode</a:t>
            </a:r>
          </a:p>
          <a:p>
            <a:pPr marL="0" indent="0">
              <a:buNone/>
            </a:pPr>
            <a:r>
              <a:rPr lang="en-US" sz="1600" dirty="0" err="1"/>
              <a:t>nextchar</a:t>
            </a:r>
            <a:r>
              <a:rPr lang="en-US" sz="1600" dirty="0"/>
              <a:t>: 	</a:t>
            </a:r>
            <a:r>
              <a:rPr lang="en-US" sz="1600" dirty="0" err="1"/>
              <a:t>lodsb</a:t>
            </a:r>
            <a:r>
              <a:rPr lang="en-US" sz="1600" dirty="0"/>
              <a:t> ; load next char in al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stosw</a:t>
            </a:r>
            <a:r>
              <a:rPr lang="en-US" sz="1600" dirty="0"/>
              <a:t> ; print char/attribute pair</a:t>
            </a:r>
          </a:p>
          <a:p>
            <a:pPr marL="0" indent="0">
              <a:buNone/>
            </a:pPr>
            <a:r>
              <a:rPr lang="en-US" sz="1600" dirty="0"/>
              <a:t>	loop </a:t>
            </a:r>
            <a:r>
              <a:rPr lang="en-US" sz="1600" dirty="0" err="1"/>
              <a:t>nextchar</a:t>
            </a:r>
            <a:r>
              <a:rPr lang="en-US" sz="1600" dirty="0"/>
              <a:t> ; repeat for </a:t>
            </a:r>
            <a:r>
              <a:rPr lang="en-US" sz="1600" dirty="0" err="1" smtClean="0"/>
              <a:t>strlen</a:t>
            </a: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exit:	pop </a:t>
            </a:r>
            <a:r>
              <a:rPr lang="en-US" sz="1100" dirty="0"/>
              <a:t>di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si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/>
              <a:t>cx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/>
              <a:t>ax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es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pop </a:t>
            </a:r>
            <a:r>
              <a:rPr lang="en-US" sz="1100" dirty="0" err="1"/>
              <a:t>bp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ret </a:t>
            </a:r>
            <a:r>
              <a:rPr lang="en-US" sz="1100" dirty="0"/>
              <a:t>8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125" y="696036"/>
            <a:ext cx="3998793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err="1"/>
              <a:t>printstr</a:t>
            </a:r>
            <a:r>
              <a:rPr lang="en-US" sz="1100" b="1" dirty="0"/>
              <a:t>:</a:t>
            </a:r>
            <a:r>
              <a:rPr lang="en-US" sz="1100" dirty="0"/>
              <a:t> 	push </a:t>
            </a:r>
            <a:r>
              <a:rPr lang="en-US" sz="1100" dirty="0" err="1"/>
              <a:t>bp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mov</a:t>
            </a:r>
            <a:r>
              <a:rPr lang="en-US" sz="1100" dirty="0" smtClean="0"/>
              <a:t> </a:t>
            </a:r>
            <a:r>
              <a:rPr lang="en-US" sz="1100" dirty="0" err="1"/>
              <a:t>bp</a:t>
            </a:r>
            <a:r>
              <a:rPr lang="en-US" sz="1100" dirty="0"/>
              <a:t>, </a:t>
            </a:r>
            <a:r>
              <a:rPr lang="en-US" sz="1100" dirty="0" err="1"/>
              <a:t>sp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 err="1"/>
              <a:t>es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/>
              <a:t>ax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/>
              <a:t>cx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</a:t>
            </a:r>
            <a:r>
              <a:rPr lang="en-US" sz="1100" dirty="0" err="1"/>
              <a:t>si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push di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push </a:t>
            </a:r>
            <a:r>
              <a:rPr lang="en-US" sz="1800" b="1" dirty="0"/>
              <a:t>ds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pop </a:t>
            </a:r>
            <a:r>
              <a:rPr lang="en-US" sz="1800" b="1" dirty="0" err="1"/>
              <a:t>es</a:t>
            </a:r>
            <a:r>
              <a:rPr lang="en-US" sz="1800" b="1" dirty="0"/>
              <a:t> ; load ds in </a:t>
            </a:r>
            <a:r>
              <a:rPr lang="en-US" sz="1800" b="1" dirty="0" err="1" smtClean="0"/>
              <a:t>es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 smtClean="0"/>
              <a:t>mov</a:t>
            </a:r>
            <a:r>
              <a:rPr lang="en-US" sz="1800" b="1" dirty="0" smtClean="0"/>
              <a:t> </a:t>
            </a:r>
            <a:r>
              <a:rPr lang="en-US" sz="1800" b="1" dirty="0"/>
              <a:t>di, [bp+4]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 smtClean="0"/>
              <a:t>mov</a:t>
            </a:r>
            <a:r>
              <a:rPr lang="en-US" sz="1800" b="1" dirty="0" smtClean="0"/>
              <a:t> </a:t>
            </a:r>
            <a:r>
              <a:rPr lang="en-US" sz="1800" b="1" dirty="0"/>
              <a:t>cx, </a:t>
            </a:r>
            <a:r>
              <a:rPr lang="en-US" sz="1800" b="1" dirty="0" smtClean="0"/>
              <a:t>0xffff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 smtClean="0"/>
              <a:t>xor</a:t>
            </a:r>
            <a:r>
              <a:rPr lang="en-US" sz="1800" b="1" dirty="0" smtClean="0"/>
              <a:t> </a:t>
            </a:r>
            <a:r>
              <a:rPr lang="en-US" sz="1800" b="1" dirty="0"/>
              <a:t>al, </a:t>
            </a:r>
            <a:r>
              <a:rPr lang="en-US" sz="1800" b="1" dirty="0" smtClean="0"/>
              <a:t>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 smtClean="0"/>
              <a:t>repne</a:t>
            </a:r>
            <a:r>
              <a:rPr lang="en-US" sz="1800" b="1" dirty="0" smtClean="0"/>
              <a:t> </a:t>
            </a:r>
            <a:r>
              <a:rPr lang="en-US" sz="1800" b="1" dirty="0" err="1"/>
              <a:t>scasb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mov</a:t>
            </a:r>
            <a:r>
              <a:rPr lang="en-US" sz="1800" b="1" dirty="0"/>
              <a:t> ax, </a:t>
            </a:r>
            <a:r>
              <a:rPr lang="en-US" sz="1800" b="1" dirty="0" smtClean="0"/>
              <a:t>0xffff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sub ax, </a:t>
            </a:r>
            <a:r>
              <a:rPr lang="en-US" sz="1800" b="1" dirty="0" smtClean="0"/>
              <a:t>cx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dec</a:t>
            </a:r>
            <a:r>
              <a:rPr lang="en-US" sz="1800" b="1" dirty="0" smtClean="0"/>
              <a:t> ax</a:t>
            </a:r>
          </a:p>
          <a:p>
            <a:pPr marL="0" indent="0">
              <a:buNone/>
            </a:pPr>
            <a:r>
              <a:rPr lang="en-US" sz="1100" b="1" dirty="0"/>
              <a:t>	</a:t>
            </a:r>
            <a:r>
              <a:rPr lang="en-US" sz="1100" dirty="0" err="1"/>
              <a:t>jz</a:t>
            </a:r>
            <a:r>
              <a:rPr lang="en-US" sz="1100" dirty="0"/>
              <a:t> exit ; no printing if string </a:t>
            </a:r>
            <a:r>
              <a:rPr lang="en-US" sz="1100" dirty="0" smtClean="0"/>
              <a:t>empty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mov</a:t>
            </a:r>
            <a:r>
              <a:rPr lang="en-US" sz="1100" dirty="0"/>
              <a:t> cx, ax ; load string length in cx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684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19465"/>
            <a:ext cx="11341289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4- </a:t>
            </a:r>
            <a:r>
              <a:rPr lang="en-US" dirty="0" err="1" smtClean="0"/>
              <a:t>strlen</a:t>
            </a:r>
            <a:r>
              <a:rPr lang="en-US" dirty="0" smtClean="0"/>
              <a:t>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5" y="709684"/>
            <a:ext cx="3900986" cy="60459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 err="1"/>
              <a:t>strlen</a:t>
            </a:r>
            <a:r>
              <a:rPr lang="en-US" sz="2100" b="1" dirty="0"/>
              <a:t>: </a:t>
            </a:r>
            <a:r>
              <a:rPr lang="en-US" sz="1800" dirty="0" smtClean="0"/>
              <a:t>	push </a:t>
            </a:r>
            <a:r>
              <a:rPr lang="en-US" sz="1800" dirty="0" err="1"/>
              <a:t>bp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bp,sp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push </a:t>
            </a:r>
            <a:r>
              <a:rPr lang="en-US" sz="1800" dirty="0" err="1"/>
              <a:t>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push cx</a:t>
            </a:r>
          </a:p>
          <a:p>
            <a:pPr marL="0" indent="0">
              <a:buNone/>
            </a:pPr>
            <a:r>
              <a:rPr lang="en-US" sz="1800" dirty="0"/>
              <a:t>	push di</a:t>
            </a:r>
          </a:p>
          <a:p>
            <a:pPr marL="0" indent="0">
              <a:buNone/>
            </a:pPr>
            <a:r>
              <a:rPr lang="en-US" sz="2100" dirty="0"/>
              <a:t>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b="1" dirty="0">
                <a:solidFill>
                  <a:srgbClr val="C00000"/>
                </a:solidFill>
              </a:rPr>
              <a:t>les di, [bp+4] </a:t>
            </a:r>
            <a:r>
              <a:rPr lang="en-US" sz="2300" b="1" dirty="0"/>
              <a:t>;</a:t>
            </a:r>
            <a:r>
              <a:rPr lang="en-US" sz="2300" dirty="0"/>
              <a:t> point </a:t>
            </a:r>
            <a:r>
              <a:rPr lang="en-US" sz="2300" dirty="0" err="1"/>
              <a:t>es:di</a:t>
            </a:r>
            <a:r>
              <a:rPr lang="en-US" sz="2300" dirty="0"/>
              <a:t> to </a:t>
            </a:r>
            <a:r>
              <a:rPr lang="en-US" sz="2300" dirty="0" smtClean="0"/>
              <a:t>				</a:t>
            </a:r>
            <a:r>
              <a:rPr lang="en-US" sz="2300" dirty="0" err="1" smtClean="0"/>
              <a:t>ds:message</a:t>
            </a: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	</a:t>
            </a:r>
            <a:r>
              <a:rPr lang="en-US" sz="2300" b="1" dirty="0" err="1"/>
              <a:t>mov</a:t>
            </a:r>
            <a:r>
              <a:rPr lang="en-US" sz="2300" b="1" dirty="0"/>
              <a:t> cx, 0xffff </a:t>
            </a:r>
            <a:endParaRPr lang="en-US" sz="2300" b="1" dirty="0" smtClean="0"/>
          </a:p>
          <a:p>
            <a:pPr marL="0" indent="0">
              <a:buNone/>
            </a:pPr>
            <a:r>
              <a:rPr lang="en-US" sz="2300" b="1" dirty="0"/>
              <a:t>	</a:t>
            </a:r>
            <a:r>
              <a:rPr lang="en-US" sz="2300" b="1" dirty="0" err="1"/>
              <a:t>xor</a:t>
            </a:r>
            <a:r>
              <a:rPr lang="en-US" sz="2300" b="1" dirty="0"/>
              <a:t> al, al </a:t>
            </a:r>
            <a:endParaRPr lang="en-US" sz="2300" b="1" dirty="0" smtClean="0"/>
          </a:p>
          <a:p>
            <a:pPr marL="0" indent="0">
              <a:buNone/>
            </a:pPr>
            <a:r>
              <a:rPr lang="en-US" sz="2300" b="1" dirty="0"/>
              <a:t>	</a:t>
            </a:r>
            <a:r>
              <a:rPr lang="en-US" sz="2300" b="1" dirty="0" err="1"/>
              <a:t>repne</a:t>
            </a:r>
            <a:r>
              <a:rPr lang="en-US" sz="2300" b="1" dirty="0"/>
              <a:t> </a:t>
            </a:r>
            <a:r>
              <a:rPr lang="en-US" sz="2300" b="1" dirty="0" err="1"/>
              <a:t>scasb</a:t>
            </a:r>
            <a:r>
              <a:rPr lang="en-US" sz="2300" b="1" dirty="0"/>
              <a:t> </a:t>
            </a:r>
            <a:endParaRPr lang="en-US" sz="2300" b="1" dirty="0" smtClean="0"/>
          </a:p>
          <a:p>
            <a:pPr marL="0" indent="0">
              <a:buNone/>
            </a:pPr>
            <a:r>
              <a:rPr lang="en-US" sz="2300" b="1" dirty="0"/>
              <a:t>	</a:t>
            </a:r>
            <a:r>
              <a:rPr lang="en-US" sz="2300" b="1" dirty="0" err="1"/>
              <a:t>mov</a:t>
            </a:r>
            <a:r>
              <a:rPr lang="en-US" sz="2300" b="1" dirty="0"/>
              <a:t> ax, </a:t>
            </a:r>
            <a:r>
              <a:rPr lang="en-US" sz="2300" b="1" dirty="0" smtClean="0"/>
              <a:t>0xffff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	sub ax, </a:t>
            </a:r>
            <a:r>
              <a:rPr lang="en-US" sz="2300" b="1" dirty="0" smtClean="0"/>
              <a:t>cx</a:t>
            </a:r>
          </a:p>
          <a:p>
            <a:pPr marL="0" indent="0">
              <a:buNone/>
            </a:pPr>
            <a:r>
              <a:rPr lang="en-US" sz="2300" b="1" dirty="0"/>
              <a:t>	</a:t>
            </a:r>
            <a:r>
              <a:rPr lang="en-US" sz="2300" b="1" dirty="0" err="1"/>
              <a:t>dec</a:t>
            </a:r>
            <a:r>
              <a:rPr lang="en-US" sz="2300" b="1" dirty="0"/>
              <a:t> </a:t>
            </a:r>
            <a:r>
              <a:rPr lang="en-US" sz="2300" b="1" dirty="0" smtClean="0"/>
              <a:t>ax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1800" dirty="0"/>
              <a:t>	pop di</a:t>
            </a:r>
          </a:p>
          <a:p>
            <a:pPr marL="0" indent="0">
              <a:buNone/>
            </a:pPr>
            <a:r>
              <a:rPr lang="en-US" sz="1800" dirty="0"/>
              <a:t>	pop cx</a:t>
            </a:r>
          </a:p>
          <a:p>
            <a:pPr marL="0" indent="0">
              <a:buNone/>
            </a:pPr>
            <a:r>
              <a:rPr lang="en-US" sz="1800" dirty="0"/>
              <a:t>	pop </a:t>
            </a:r>
            <a:r>
              <a:rPr lang="en-US" sz="1800" dirty="0" err="1"/>
              <a:t>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pop </a:t>
            </a:r>
            <a:r>
              <a:rPr lang="en-US" sz="1800" dirty="0" err="1"/>
              <a:t>bp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ret 4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4884" y="696036"/>
            <a:ext cx="4012442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al, 80 ; load al with columns per row</a:t>
            </a:r>
          </a:p>
          <a:p>
            <a:pPr marL="0" indent="0">
              <a:buNone/>
            </a:pPr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byte [bp+8] ; multiply with y position</a:t>
            </a:r>
          </a:p>
          <a:p>
            <a:pPr marL="0" indent="0">
              <a:buNone/>
            </a:pPr>
            <a:r>
              <a:rPr lang="en-US" sz="1600" dirty="0" smtClean="0"/>
              <a:t>add </a:t>
            </a:r>
            <a:r>
              <a:rPr lang="en-US" sz="1600" dirty="0"/>
              <a:t>ax, [bp+10] ; add x position</a:t>
            </a:r>
          </a:p>
          <a:p>
            <a:pPr marL="0" indent="0">
              <a:buNone/>
            </a:pPr>
            <a:r>
              <a:rPr lang="en-US" sz="1600" dirty="0" err="1" smtClean="0"/>
              <a:t>shl</a:t>
            </a:r>
            <a:r>
              <a:rPr lang="en-US" sz="1600" dirty="0" smtClean="0"/>
              <a:t> </a:t>
            </a:r>
            <a:r>
              <a:rPr lang="en-US" sz="1600" dirty="0"/>
              <a:t>ax, 1 ; turn into byte offset</a:t>
            </a:r>
          </a:p>
          <a:p>
            <a:pPr marL="0" indent="0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di,ax</a:t>
            </a:r>
            <a:r>
              <a:rPr lang="en-US" sz="1600" dirty="0"/>
              <a:t> ; point di to required location</a:t>
            </a:r>
          </a:p>
          <a:p>
            <a:pPr marL="0" indent="0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/>
              <a:t>si</a:t>
            </a:r>
            <a:r>
              <a:rPr lang="en-US" sz="1600" dirty="0"/>
              <a:t>, [bp+4] ; point </a:t>
            </a:r>
            <a:r>
              <a:rPr lang="en-US" sz="1600" dirty="0" err="1"/>
              <a:t>si</a:t>
            </a:r>
            <a:r>
              <a:rPr lang="en-US" sz="1600" dirty="0"/>
              <a:t> to string</a:t>
            </a:r>
          </a:p>
          <a:p>
            <a:pPr marL="0" indent="0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ah, [bp+6] ; load attribute in ah</a:t>
            </a:r>
          </a:p>
          <a:p>
            <a:pPr marL="0" indent="0">
              <a:buNone/>
            </a:pPr>
            <a:r>
              <a:rPr lang="en-US" sz="1600" dirty="0" err="1" smtClean="0"/>
              <a:t>cld</a:t>
            </a:r>
            <a:r>
              <a:rPr lang="en-US" sz="1600" dirty="0" smtClean="0"/>
              <a:t> </a:t>
            </a:r>
            <a:r>
              <a:rPr lang="en-US" sz="1600" dirty="0"/>
              <a:t>; auto increment mode</a:t>
            </a:r>
          </a:p>
          <a:p>
            <a:pPr marL="0" indent="0">
              <a:buNone/>
            </a:pPr>
            <a:r>
              <a:rPr lang="en-US" sz="1600" dirty="0" err="1"/>
              <a:t>nextchar</a:t>
            </a:r>
            <a:r>
              <a:rPr lang="en-US" sz="1600" dirty="0"/>
              <a:t>: 	</a:t>
            </a:r>
            <a:r>
              <a:rPr lang="en-US" sz="1600" dirty="0" err="1"/>
              <a:t>lodsb</a:t>
            </a:r>
            <a:r>
              <a:rPr lang="en-US" sz="1600" dirty="0"/>
              <a:t> ; load next char in al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stosw</a:t>
            </a:r>
            <a:r>
              <a:rPr lang="en-US" sz="1600" dirty="0"/>
              <a:t> ; print char/attribute pair</a:t>
            </a:r>
          </a:p>
          <a:p>
            <a:pPr marL="0" indent="0">
              <a:buNone/>
            </a:pPr>
            <a:r>
              <a:rPr lang="en-US" sz="1600" dirty="0"/>
              <a:t>	loop </a:t>
            </a:r>
            <a:r>
              <a:rPr lang="en-US" sz="1600" dirty="0" err="1"/>
              <a:t>nextchar</a:t>
            </a:r>
            <a:r>
              <a:rPr lang="en-US" sz="1600" dirty="0"/>
              <a:t> ; repeat for the whole string</a:t>
            </a:r>
          </a:p>
          <a:p>
            <a:pPr marL="0" indent="0">
              <a:buNone/>
            </a:pPr>
            <a:r>
              <a:rPr lang="en-US" sz="1200" dirty="0" smtClean="0"/>
              <a:t>exit:</a:t>
            </a:r>
            <a:r>
              <a:rPr lang="en-US" sz="1200" dirty="0"/>
              <a:t>	pop di</a:t>
            </a:r>
          </a:p>
          <a:p>
            <a:pPr marL="0" indent="0">
              <a:buNone/>
            </a:pPr>
            <a:r>
              <a:rPr lang="en-US" sz="1200" dirty="0"/>
              <a:t>	pop </a:t>
            </a:r>
            <a:r>
              <a:rPr lang="en-US" sz="1200" dirty="0" err="1"/>
              <a:t>si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pop cx</a:t>
            </a:r>
          </a:p>
          <a:p>
            <a:pPr marL="0" indent="0">
              <a:buNone/>
            </a:pPr>
            <a:r>
              <a:rPr lang="en-US" sz="1200" dirty="0"/>
              <a:t>	pop ax</a:t>
            </a:r>
          </a:p>
          <a:p>
            <a:pPr marL="0" indent="0">
              <a:buNone/>
            </a:pPr>
            <a:r>
              <a:rPr lang="en-US" sz="1200" dirty="0"/>
              <a:t>	pop </a:t>
            </a:r>
            <a:r>
              <a:rPr lang="en-US" sz="1200" dirty="0" err="1"/>
              <a:t>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pop </a:t>
            </a:r>
            <a:r>
              <a:rPr lang="en-US" sz="1200" dirty="0" err="1"/>
              <a:t>bp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ret 8 </a:t>
            </a:r>
            <a:endParaRPr lang="en-US" sz="12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6091" y="709684"/>
            <a:ext cx="3998793" cy="6045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printstr</a:t>
            </a:r>
            <a:r>
              <a:rPr lang="en-US" sz="1600" b="1" dirty="0"/>
              <a:t>:</a:t>
            </a:r>
            <a:r>
              <a:rPr lang="en-US" sz="1400" dirty="0"/>
              <a:t>	push </a:t>
            </a:r>
            <a:r>
              <a:rPr lang="en-US" sz="1400" dirty="0" err="1" smtClean="0"/>
              <a:t>bp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 err="1"/>
              <a:t>bp</a:t>
            </a:r>
            <a:r>
              <a:rPr lang="en-US" sz="1400" dirty="0"/>
              <a:t>, </a:t>
            </a:r>
            <a:r>
              <a:rPr lang="en-US" sz="1400" dirty="0" err="1"/>
              <a:t>sp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push </a:t>
            </a:r>
            <a:r>
              <a:rPr lang="en-US" sz="1400" dirty="0" err="1"/>
              <a:t>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push </a:t>
            </a:r>
            <a:r>
              <a:rPr lang="en-US" sz="1400" dirty="0"/>
              <a:t>ax</a:t>
            </a:r>
          </a:p>
          <a:p>
            <a:pPr marL="0" indent="0">
              <a:buNone/>
            </a:pPr>
            <a:r>
              <a:rPr lang="en-US" sz="1400" dirty="0"/>
              <a:t>	push cx</a:t>
            </a:r>
          </a:p>
          <a:p>
            <a:pPr marL="0" indent="0">
              <a:buNone/>
            </a:pPr>
            <a:r>
              <a:rPr lang="en-US" sz="1400" dirty="0"/>
              <a:t>	push </a:t>
            </a:r>
            <a:r>
              <a:rPr lang="en-US" sz="1400" dirty="0" err="1"/>
              <a:t>si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push di</a:t>
            </a:r>
          </a:p>
          <a:p>
            <a:pPr marL="0" indent="0">
              <a:buNone/>
            </a:pPr>
            <a:r>
              <a:rPr lang="en-US" sz="2000" b="1" dirty="0"/>
              <a:t>	push </a:t>
            </a:r>
            <a:r>
              <a:rPr lang="en-US" sz="2000" b="1" dirty="0" smtClean="0"/>
              <a:t>ds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ax, [bp+4]</a:t>
            </a:r>
          </a:p>
          <a:p>
            <a:pPr marL="0" indent="0">
              <a:buNone/>
            </a:pPr>
            <a:r>
              <a:rPr lang="en-US" sz="2000" b="1" dirty="0"/>
              <a:t>	push ax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	call </a:t>
            </a:r>
            <a:r>
              <a:rPr lang="en-US" sz="2000" b="1" dirty="0" err="1" smtClean="0"/>
              <a:t>strlen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cmp</a:t>
            </a:r>
            <a:r>
              <a:rPr lang="en-US" sz="2000" b="1" dirty="0"/>
              <a:t> ax, </a:t>
            </a:r>
            <a:r>
              <a:rPr lang="en-US" sz="2000" b="1" dirty="0" smtClean="0"/>
              <a:t>0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jz</a:t>
            </a:r>
            <a:r>
              <a:rPr lang="en-US" sz="2000" b="1" dirty="0"/>
              <a:t> </a:t>
            </a:r>
            <a:r>
              <a:rPr lang="en-US" sz="2000" b="1" dirty="0" smtClean="0"/>
              <a:t>exit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cx, </a:t>
            </a:r>
            <a:r>
              <a:rPr lang="en-US" sz="2000" b="1" dirty="0" smtClean="0"/>
              <a:t>ax</a:t>
            </a:r>
          </a:p>
          <a:p>
            <a:pPr marL="0" indent="0">
              <a:buNone/>
            </a:pPr>
            <a:r>
              <a:rPr lang="en-US" sz="1600" dirty="0" err="1"/>
              <a:t>mov</a:t>
            </a:r>
            <a:r>
              <a:rPr lang="en-US" sz="1600" dirty="0"/>
              <a:t> ax, 0xb800</a:t>
            </a:r>
          </a:p>
          <a:p>
            <a:pPr marL="0" indent="0">
              <a:buNone/>
            </a:pP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, ax ; point </a:t>
            </a:r>
            <a:r>
              <a:rPr lang="en-US" sz="1600" dirty="0" err="1"/>
              <a:t>es</a:t>
            </a:r>
            <a:r>
              <a:rPr lang="en-US" sz="1600" dirty="0"/>
              <a:t> to video base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01504" y="4749422"/>
            <a:ext cx="3125338" cy="109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489</Words>
  <Application>Microsoft Office PowerPoint</Application>
  <PresentationFormat>Custom</PresentationFormat>
  <Paragraphs>283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String Instructions</vt:lpstr>
      <vt:lpstr>Example 1- Clear Screen using String Instructions</vt:lpstr>
      <vt:lpstr>Store String - STOS (stosw/stosb)</vt:lpstr>
      <vt:lpstr>Example 2- Hello World Printing</vt:lpstr>
      <vt:lpstr>Load String - LODS (lodsb/lodsw)</vt:lpstr>
      <vt:lpstr>Example 3- Hello World Printing null terminated string</vt:lpstr>
      <vt:lpstr>Scan String - SCAS (scasb/scasw)</vt:lpstr>
      <vt:lpstr>Example 3- Hello World Printing null terminated string</vt:lpstr>
      <vt:lpstr>Example 4- strlen subroutine</vt:lpstr>
      <vt:lpstr>LES/LDS</vt:lpstr>
      <vt:lpstr>MOVS (movsw/movsb)</vt:lpstr>
      <vt:lpstr>CMPS</vt:lpstr>
      <vt:lpstr>REP, REPE, REPNE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Instructions</dc:title>
  <dc:creator>Samin Iftikhar</dc:creator>
  <cp:lastModifiedBy>Admin</cp:lastModifiedBy>
  <cp:revision>148</cp:revision>
  <dcterms:created xsi:type="dcterms:W3CDTF">2019-03-18T12:41:04Z</dcterms:created>
  <dcterms:modified xsi:type="dcterms:W3CDTF">2022-10-03T06:28:15Z</dcterms:modified>
</cp:coreProperties>
</file>