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1" r:id="rId3"/>
    <p:sldId id="282" r:id="rId4"/>
    <p:sldId id="257" r:id="rId5"/>
    <p:sldId id="277" r:id="rId6"/>
    <p:sldId id="278" r:id="rId7"/>
    <p:sldId id="276" r:id="rId8"/>
    <p:sldId id="259" r:id="rId9"/>
    <p:sldId id="260" r:id="rId10"/>
    <p:sldId id="261" r:id="rId11"/>
    <p:sldId id="262" r:id="rId12"/>
    <p:sldId id="279" r:id="rId13"/>
    <p:sldId id="283" r:id="rId14"/>
    <p:sldId id="284" r:id="rId15"/>
    <p:sldId id="285" r:id="rId16"/>
    <p:sldId id="263" r:id="rId17"/>
    <p:sldId id="269" r:id="rId18"/>
    <p:sldId id="272" r:id="rId19"/>
    <p:sldId id="271"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76" autoAdjust="0"/>
  </p:normalViewPr>
  <p:slideViewPr>
    <p:cSldViewPr snapToGrid="0">
      <p:cViewPr varScale="1">
        <p:scale>
          <a:sx n="73" d="100"/>
          <a:sy n="73" d="100"/>
        </p:scale>
        <p:origin x="-101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2BDA7-9DC6-44F8-B253-92A4521CEC51}"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B95F4-E266-48D2-AAB9-F92DEC3CDAF4}" type="slidenum">
              <a:rPr lang="en-US" smtClean="0"/>
              <a:t>‹#›</a:t>
            </a:fld>
            <a:endParaRPr lang="en-US"/>
          </a:p>
        </p:txBody>
      </p:sp>
    </p:spTree>
    <p:extLst>
      <p:ext uri="{BB962C8B-B14F-4D97-AF65-F5344CB8AC3E}">
        <p14:creationId xmlns:p14="http://schemas.microsoft.com/office/powerpoint/2010/main" val="368617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F11B2-8038-40A8-B117-37735EC3043B}" type="slidenum">
              <a:rPr lang="en-US" smtClean="0"/>
              <a:t>3</a:t>
            </a:fld>
            <a:endParaRPr lang="en-US"/>
          </a:p>
        </p:txBody>
      </p:sp>
    </p:spTree>
    <p:extLst>
      <p:ext uri="{BB962C8B-B14F-4D97-AF65-F5344CB8AC3E}">
        <p14:creationId xmlns:p14="http://schemas.microsoft.com/office/powerpoint/2010/main" val="113296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if a program is busy in some calculations for three minutes the key strokes that are hit meanwhile should not be wasted. Therefore when a key is pressed, the INT signal is sent, an interrupt generated and the interrupt handler stores the key for later use. Similarly when the printer is busy printing we cannot send it more data. As soon as it gets free from the previous job it interrupts the processor to inform that it is free now.</a:t>
            </a:r>
            <a:endParaRPr lang="en-US" dirty="0"/>
          </a:p>
        </p:txBody>
      </p:sp>
      <p:sp>
        <p:nvSpPr>
          <p:cNvPr id="4" name="Slide Number Placeholder 3"/>
          <p:cNvSpPr>
            <a:spLocks noGrp="1"/>
          </p:cNvSpPr>
          <p:nvPr>
            <p:ph type="sldNum" sz="quarter" idx="10"/>
          </p:nvPr>
        </p:nvSpPr>
        <p:spPr/>
        <p:txBody>
          <a:bodyPr/>
          <a:lstStyle/>
          <a:p>
            <a:fld id="{2EFB95F4-E266-48D2-AAB9-F92DEC3CDAF4}" type="slidenum">
              <a:rPr lang="en-US" smtClean="0"/>
              <a:t>4</a:t>
            </a:fld>
            <a:endParaRPr lang="en-US"/>
          </a:p>
        </p:txBody>
      </p:sp>
    </p:spTree>
    <p:extLst>
      <p:ext uri="{BB962C8B-B14F-4D97-AF65-F5344CB8AC3E}">
        <p14:creationId xmlns:p14="http://schemas.microsoft.com/office/powerpoint/2010/main" val="1974268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FB95F4-E266-48D2-AAB9-F92DEC3CDAF4}" type="slidenum">
              <a:rPr lang="en-US" smtClean="0"/>
              <a:t>5</a:t>
            </a:fld>
            <a:endParaRPr lang="en-US"/>
          </a:p>
        </p:txBody>
      </p:sp>
    </p:spTree>
    <p:extLst>
      <p:ext uri="{BB962C8B-B14F-4D97-AF65-F5344CB8AC3E}">
        <p14:creationId xmlns:p14="http://schemas.microsoft.com/office/powerpoint/2010/main" val="1974268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FB95F4-E266-48D2-AAB9-F92DEC3CDAF4}" type="slidenum">
              <a:rPr lang="en-US" smtClean="0"/>
              <a:t>6</a:t>
            </a:fld>
            <a:endParaRPr lang="en-US"/>
          </a:p>
        </p:txBody>
      </p:sp>
    </p:spTree>
    <p:extLst>
      <p:ext uri="{BB962C8B-B14F-4D97-AF65-F5344CB8AC3E}">
        <p14:creationId xmlns:p14="http://schemas.microsoft.com/office/powerpoint/2010/main" val="197426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FB95F4-E266-48D2-AAB9-F92DEC3CDAF4}" type="slidenum">
              <a:rPr lang="en-US" smtClean="0"/>
              <a:t>7</a:t>
            </a:fld>
            <a:endParaRPr lang="en-US"/>
          </a:p>
        </p:txBody>
      </p:sp>
    </p:spTree>
    <p:extLst>
      <p:ext uri="{BB962C8B-B14F-4D97-AF65-F5344CB8AC3E}">
        <p14:creationId xmlns:p14="http://schemas.microsoft.com/office/powerpoint/2010/main" val="197426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Printer, Keyboard</a:t>
            </a:r>
            <a:endParaRPr lang="en-US" dirty="0"/>
          </a:p>
        </p:txBody>
      </p:sp>
      <p:sp>
        <p:nvSpPr>
          <p:cNvPr id="4" name="Slide Number Placeholder 3"/>
          <p:cNvSpPr>
            <a:spLocks noGrp="1"/>
          </p:cNvSpPr>
          <p:nvPr>
            <p:ph type="sldNum" sz="quarter" idx="10"/>
          </p:nvPr>
        </p:nvSpPr>
        <p:spPr/>
        <p:txBody>
          <a:bodyPr/>
          <a:lstStyle/>
          <a:p>
            <a:fld id="{2EFB95F4-E266-48D2-AAB9-F92DEC3CDAF4}" type="slidenum">
              <a:rPr lang="en-US" smtClean="0"/>
              <a:t>8</a:t>
            </a:fld>
            <a:endParaRPr lang="en-US"/>
          </a:p>
        </p:txBody>
      </p:sp>
    </p:spTree>
    <p:extLst>
      <p:ext uri="{BB962C8B-B14F-4D97-AF65-F5344CB8AC3E}">
        <p14:creationId xmlns:p14="http://schemas.microsoft.com/office/powerpoint/2010/main" val="94975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5BEE9-2E7B-471B-A727-C5CF1925DE2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169674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5BEE9-2E7B-471B-A727-C5CF1925DE2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91034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5BEE9-2E7B-471B-A727-C5CF1925DE2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324085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5BEE9-2E7B-471B-A727-C5CF1925DE2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36235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5BEE9-2E7B-471B-A727-C5CF1925DE2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96456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5BEE9-2E7B-471B-A727-C5CF1925DE2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204662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5BEE9-2E7B-471B-A727-C5CF1925DE27}"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308172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5BEE9-2E7B-471B-A727-C5CF1925DE27}"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272000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5BEE9-2E7B-471B-A727-C5CF1925DE27}"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383674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5BEE9-2E7B-471B-A727-C5CF1925DE2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347778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5BEE9-2E7B-471B-A727-C5CF1925DE2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0C1A3-4227-4C53-88D1-9836789B7E20}" type="slidenum">
              <a:rPr lang="en-US" smtClean="0"/>
              <a:t>‹#›</a:t>
            </a:fld>
            <a:endParaRPr lang="en-US"/>
          </a:p>
        </p:txBody>
      </p:sp>
    </p:spTree>
    <p:extLst>
      <p:ext uri="{BB962C8B-B14F-4D97-AF65-F5344CB8AC3E}">
        <p14:creationId xmlns:p14="http://schemas.microsoft.com/office/powerpoint/2010/main" val="128984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5BEE9-2E7B-471B-A727-C5CF1925DE27}" type="datetimeFigureOut">
              <a:rPr lang="en-US" smtClean="0"/>
              <a:t>10/13/2022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0C1A3-4227-4C53-88D1-9836789B7E20}" type="slidenum">
              <a:rPr lang="en-US" smtClean="0"/>
              <a:t>‹#›</a:t>
            </a:fld>
            <a:endParaRPr lang="en-US"/>
          </a:p>
        </p:txBody>
      </p:sp>
    </p:spTree>
    <p:extLst>
      <p:ext uri="{BB962C8B-B14F-4D97-AF65-F5344CB8AC3E}">
        <p14:creationId xmlns:p14="http://schemas.microsoft.com/office/powerpoint/2010/main" val="3808961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Real Time Interrupts and Hardware Interfacing</a:t>
            </a:r>
            <a:endParaRPr lang="en-US" dirty="0"/>
          </a:p>
        </p:txBody>
      </p:sp>
      <p:sp>
        <p:nvSpPr>
          <p:cNvPr id="3" name="Subtitle 2"/>
          <p:cNvSpPr>
            <a:spLocks noGrp="1"/>
          </p:cNvSpPr>
          <p:nvPr>
            <p:ph type="subTitle" idx="1"/>
          </p:nvPr>
        </p:nvSpPr>
        <p:spPr/>
        <p:txBody>
          <a:bodyPr/>
          <a:lstStyle/>
          <a:p>
            <a:r>
              <a:rPr lang="en-US" dirty="0" smtClean="0"/>
              <a:t>Textbook - Chapter 9</a:t>
            </a:r>
          </a:p>
        </p:txBody>
      </p:sp>
    </p:spTree>
    <p:extLst>
      <p:ext uri="{BB962C8B-B14F-4D97-AF65-F5344CB8AC3E}">
        <p14:creationId xmlns:p14="http://schemas.microsoft.com/office/powerpoint/2010/main" val="268269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I/O Ports</a:t>
            </a:r>
            <a:endParaRPr lang="en-US" dirty="0"/>
          </a:p>
        </p:txBody>
      </p:sp>
      <p:sp>
        <p:nvSpPr>
          <p:cNvPr id="3" name="Content Placeholder 2"/>
          <p:cNvSpPr>
            <a:spLocks noGrp="1"/>
          </p:cNvSpPr>
          <p:nvPr>
            <p:ph idx="1"/>
          </p:nvPr>
        </p:nvSpPr>
        <p:spPr>
          <a:xfrm>
            <a:off x="838200" y="1325563"/>
            <a:ext cx="10515600" cy="2714174"/>
          </a:xfrm>
        </p:spPr>
        <p:txBody>
          <a:bodyPr>
            <a:normAutofit lnSpcReduction="10000"/>
          </a:bodyPr>
          <a:lstStyle/>
          <a:p>
            <a:pPr algn="just"/>
            <a:r>
              <a:rPr lang="en-US" b="1" dirty="0" smtClean="0"/>
              <a:t>Peripheral Devices:</a:t>
            </a:r>
            <a:r>
              <a:rPr lang="en-US" dirty="0" smtClean="0"/>
              <a:t> Keyboard, sound card, network card, PIC etc.</a:t>
            </a:r>
          </a:p>
          <a:p>
            <a:pPr algn="just"/>
            <a:r>
              <a:rPr lang="en-US" dirty="0" smtClean="0"/>
              <a:t>To communicate with peripheral devices (read or write data), processor uses </a:t>
            </a:r>
            <a:r>
              <a:rPr lang="en-US" b="1" dirty="0" smtClean="0"/>
              <a:t>I/O ports</a:t>
            </a:r>
          </a:p>
          <a:p>
            <a:pPr algn="just"/>
            <a:r>
              <a:rPr lang="en-US" b="1" dirty="0" smtClean="0"/>
              <a:t>Port Numbers:</a:t>
            </a:r>
            <a:r>
              <a:rPr lang="en-US" dirty="0" smtClean="0"/>
              <a:t> PIC (20, 21), Keyboard </a:t>
            </a:r>
            <a:r>
              <a:rPr lang="en-US" dirty="0"/>
              <a:t>(60 to 64), Parallel Port (378)</a:t>
            </a:r>
          </a:p>
          <a:p>
            <a:pPr algn="just"/>
            <a:r>
              <a:rPr lang="en-US" b="1" dirty="0" smtClean="0"/>
              <a:t>Communication:</a:t>
            </a:r>
            <a:r>
              <a:rPr lang="en-US" dirty="0" smtClean="0"/>
              <a:t> Read or write I/O port</a:t>
            </a:r>
          </a:p>
          <a:p>
            <a:pPr algn="just"/>
            <a:r>
              <a:rPr lang="en-US" dirty="0" smtClean="0"/>
              <a:t>Same Address and data buses are used to read/write data from port</a:t>
            </a:r>
          </a:p>
        </p:txBody>
      </p:sp>
      <p:sp>
        <p:nvSpPr>
          <p:cNvPr id="4" name="TextBox 3"/>
          <p:cNvSpPr txBox="1"/>
          <p:nvPr/>
        </p:nvSpPr>
        <p:spPr>
          <a:xfrm>
            <a:off x="1861526" y="4148918"/>
            <a:ext cx="3916650" cy="2062103"/>
          </a:xfrm>
          <a:prstGeom prst="rect">
            <a:avLst/>
          </a:prstGeom>
          <a:noFill/>
          <a:ln>
            <a:solidFill>
              <a:schemeClr val="tx1"/>
            </a:solidFill>
          </a:ln>
        </p:spPr>
        <p:txBody>
          <a:bodyPr wrap="none" rtlCol="0">
            <a:spAutoFit/>
          </a:bodyPr>
          <a:lstStyle/>
          <a:p>
            <a:r>
              <a:rPr lang="en-US" sz="3200" b="1" dirty="0" smtClean="0"/>
              <a:t>Read data from a Port</a:t>
            </a:r>
          </a:p>
          <a:p>
            <a:r>
              <a:rPr lang="en-US" sz="3200" b="1" dirty="0" smtClean="0"/>
              <a:t>in </a:t>
            </a:r>
            <a:r>
              <a:rPr lang="en-US" sz="3200" b="1" dirty="0"/>
              <a:t>al, 0x21</a:t>
            </a:r>
          </a:p>
          <a:p>
            <a:r>
              <a:rPr lang="en-US" sz="3200" b="1" dirty="0" err="1"/>
              <a:t>mov</a:t>
            </a:r>
            <a:r>
              <a:rPr lang="en-US" sz="3200" b="1" dirty="0"/>
              <a:t> dx, 0x378</a:t>
            </a:r>
          </a:p>
          <a:p>
            <a:r>
              <a:rPr lang="en-US" sz="3200" b="1" dirty="0"/>
              <a:t>In al, </a:t>
            </a:r>
            <a:r>
              <a:rPr lang="en-US" sz="3200" b="1" dirty="0" smtClean="0"/>
              <a:t>dx</a:t>
            </a:r>
            <a:endParaRPr lang="en-US" sz="3200" b="1" dirty="0"/>
          </a:p>
        </p:txBody>
      </p:sp>
      <p:sp>
        <p:nvSpPr>
          <p:cNvPr id="5" name="TextBox 4"/>
          <p:cNvSpPr txBox="1"/>
          <p:nvPr/>
        </p:nvSpPr>
        <p:spPr>
          <a:xfrm>
            <a:off x="6096000" y="4148918"/>
            <a:ext cx="3549946" cy="2062103"/>
          </a:xfrm>
          <a:prstGeom prst="rect">
            <a:avLst/>
          </a:prstGeom>
          <a:noFill/>
          <a:ln>
            <a:solidFill>
              <a:schemeClr val="tx1"/>
            </a:solidFill>
          </a:ln>
        </p:spPr>
        <p:txBody>
          <a:bodyPr wrap="none" rtlCol="0">
            <a:spAutoFit/>
          </a:bodyPr>
          <a:lstStyle/>
          <a:p>
            <a:r>
              <a:rPr lang="en-US" sz="3200" b="1" dirty="0" smtClean="0"/>
              <a:t>Write </a:t>
            </a:r>
            <a:r>
              <a:rPr lang="en-US" sz="3200" b="1" dirty="0"/>
              <a:t>data </a:t>
            </a:r>
            <a:r>
              <a:rPr lang="en-US" sz="3200" b="1" dirty="0" smtClean="0"/>
              <a:t>to a Port</a:t>
            </a:r>
            <a:endParaRPr lang="en-US" sz="3200" b="1" dirty="0"/>
          </a:p>
          <a:p>
            <a:r>
              <a:rPr lang="en-US" sz="3200" b="1" dirty="0" smtClean="0"/>
              <a:t>out 0x21, al</a:t>
            </a:r>
            <a:endParaRPr lang="en-US" sz="3200" b="1" dirty="0"/>
          </a:p>
          <a:p>
            <a:r>
              <a:rPr lang="en-US" sz="3200" b="1" dirty="0" err="1"/>
              <a:t>mov</a:t>
            </a:r>
            <a:r>
              <a:rPr lang="en-US" sz="3200" b="1" dirty="0"/>
              <a:t> dx, 0x378</a:t>
            </a:r>
          </a:p>
          <a:p>
            <a:r>
              <a:rPr lang="en-US" sz="3200" b="1" dirty="0" smtClean="0"/>
              <a:t>out dx, al</a:t>
            </a:r>
            <a:endParaRPr lang="en-US" sz="3200" b="1" dirty="0"/>
          </a:p>
        </p:txBody>
      </p:sp>
    </p:spTree>
    <p:extLst>
      <p:ext uri="{BB962C8B-B14F-4D97-AF65-F5344CB8AC3E}">
        <p14:creationId xmlns:p14="http://schemas.microsoft.com/office/powerpoint/2010/main" val="3212079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Example 9.1</a:t>
            </a:r>
            <a:endParaRPr lang="en-US" dirty="0"/>
          </a:p>
        </p:txBody>
      </p:sp>
      <p:sp>
        <p:nvSpPr>
          <p:cNvPr id="3" name="Content Placeholder 2"/>
          <p:cNvSpPr>
            <a:spLocks noGrp="1"/>
          </p:cNvSpPr>
          <p:nvPr>
            <p:ph idx="1"/>
          </p:nvPr>
        </p:nvSpPr>
        <p:spPr>
          <a:xfrm>
            <a:off x="838200" y="1325562"/>
            <a:ext cx="10515600" cy="5102533"/>
          </a:xfrm>
        </p:spPr>
        <p:txBody>
          <a:bodyPr>
            <a:normAutofit/>
          </a:bodyPr>
          <a:lstStyle/>
          <a:p>
            <a:pPr marL="0" indent="0">
              <a:buNone/>
            </a:pPr>
            <a:r>
              <a:rPr lang="en-US" b="1" dirty="0"/>
              <a:t>; disable keyboard interrupt in PIC mask register </a:t>
            </a:r>
            <a:endParaRPr lang="en-US" b="1" dirty="0" smtClean="0"/>
          </a:p>
          <a:p>
            <a:pPr marL="0" indent="0">
              <a:buNone/>
            </a:pPr>
            <a:r>
              <a:rPr lang="en-US" dirty="0" smtClean="0"/>
              <a:t>[</a:t>
            </a:r>
            <a:r>
              <a:rPr lang="en-US" dirty="0"/>
              <a:t>org 0x0100] </a:t>
            </a:r>
            <a:endParaRPr lang="en-US" dirty="0" smtClean="0"/>
          </a:p>
          <a:p>
            <a:pPr marL="0" indent="0">
              <a:buNone/>
            </a:pPr>
            <a:endParaRPr lang="en-US" dirty="0" smtClean="0"/>
          </a:p>
          <a:p>
            <a:pPr marL="0" indent="0">
              <a:buNone/>
            </a:pPr>
            <a:r>
              <a:rPr lang="en-US" sz="3600" b="1" dirty="0" smtClean="0"/>
              <a:t>in </a:t>
            </a:r>
            <a:r>
              <a:rPr lang="en-US" sz="3600" b="1" dirty="0"/>
              <a:t>al, 0x21 </a:t>
            </a:r>
            <a:r>
              <a:rPr lang="en-US" sz="3600" b="1" dirty="0" smtClean="0"/>
              <a:t>		; </a:t>
            </a:r>
            <a:r>
              <a:rPr lang="en-US" sz="3600" b="1" dirty="0"/>
              <a:t>read interrupt mask register </a:t>
            </a:r>
            <a:endParaRPr lang="en-US" sz="3600" b="1" dirty="0" smtClean="0"/>
          </a:p>
          <a:p>
            <a:pPr marL="0" indent="0">
              <a:buNone/>
            </a:pPr>
            <a:r>
              <a:rPr lang="en-US" sz="3600" b="1" dirty="0" smtClean="0"/>
              <a:t>or </a:t>
            </a:r>
            <a:r>
              <a:rPr lang="en-US" sz="3600" b="1" dirty="0"/>
              <a:t>al, 2 </a:t>
            </a:r>
            <a:r>
              <a:rPr lang="en-US" sz="3600" b="1" dirty="0" smtClean="0"/>
              <a:t>			; </a:t>
            </a:r>
            <a:r>
              <a:rPr lang="en-US" sz="3600" b="1" dirty="0"/>
              <a:t>set bit for IRQ2 </a:t>
            </a:r>
            <a:endParaRPr lang="en-US" sz="3600" b="1" dirty="0" smtClean="0"/>
          </a:p>
          <a:p>
            <a:pPr marL="0" indent="0">
              <a:buNone/>
            </a:pPr>
            <a:r>
              <a:rPr lang="en-US" sz="3600" b="1" dirty="0" smtClean="0"/>
              <a:t>out </a:t>
            </a:r>
            <a:r>
              <a:rPr lang="en-US" sz="3600" b="1" dirty="0"/>
              <a:t>0x21, al </a:t>
            </a:r>
            <a:r>
              <a:rPr lang="en-US" sz="3600" b="1" dirty="0" smtClean="0"/>
              <a:t>		; </a:t>
            </a:r>
            <a:r>
              <a:rPr lang="en-US" sz="3600" b="1" dirty="0"/>
              <a:t>write back mask register </a:t>
            </a:r>
            <a:endParaRPr lang="en-US" sz="3600" b="1" dirty="0" smtClean="0"/>
          </a:p>
          <a:p>
            <a:pPr marL="0" indent="0">
              <a:buNone/>
            </a:pPr>
            <a:endParaRPr lang="en-US" dirty="0" smtClean="0"/>
          </a:p>
          <a:p>
            <a:pPr marL="0" indent="0">
              <a:buNone/>
            </a:pPr>
            <a:r>
              <a:rPr lang="en-US" dirty="0" err="1" smtClean="0"/>
              <a:t>mov</a:t>
            </a:r>
            <a:r>
              <a:rPr lang="en-US" dirty="0" smtClean="0"/>
              <a:t> </a:t>
            </a:r>
            <a:r>
              <a:rPr lang="en-US" dirty="0"/>
              <a:t>ax, 0x4c00 </a:t>
            </a:r>
            <a:r>
              <a:rPr lang="en-US" dirty="0" smtClean="0"/>
              <a:t>		; </a:t>
            </a:r>
            <a:r>
              <a:rPr lang="en-US" dirty="0"/>
              <a:t>terminate program </a:t>
            </a:r>
            <a:endParaRPr lang="en-US" dirty="0" smtClean="0"/>
          </a:p>
          <a:p>
            <a:pPr marL="0" indent="0">
              <a:buNone/>
            </a:pPr>
            <a:r>
              <a:rPr lang="en-US" dirty="0" err="1" smtClean="0"/>
              <a:t>int</a:t>
            </a:r>
            <a:r>
              <a:rPr lang="en-US" dirty="0" smtClean="0"/>
              <a:t> </a:t>
            </a:r>
            <a:r>
              <a:rPr lang="en-US" dirty="0"/>
              <a:t>0x21 </a:t>
            </a:r>
          </a:p>
        </p:txBody>
      </p:sp>
    </p:spTree>
    <p:extLst>
      <p:ext uri="{BB962C8B-B14F-4D97-AF65-F5344CB8AC3E}">
        <p14:creationId xmlns:p14="http://schemas.microsoft.com/office/powerpoint/2010/main" val="414272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Code</a:t>
            </a:r>
            <a:endParaRPr lang="en-US" dirty="0"/>
          </a:p>
        </p:txBody>
      </p:sp>
      <p:sp>
        <p:nvSpPr>
          <p:cNvPr id="3" name="Content Placeholder 2"/>
          <p:cNvSpPr>
            <a:spLocks noGrp="1"/>
          </p:cNvSpPr>
          <p:nvPr>
            <p:ph idx="1"/>
          </p:nvPr>
        </p:nvSpPr>
        <p:spPr/>
        <p:txBody>
          <a:bodyPr/>
          <a:lstStyle/>
          <a:p>
            <a:r>
              <a:rPr lang="en-US" dirty="0" smtClean="0"/>
              <a:t>Press Code </a:t>
            </a:r>
            <a:r>
              <a:rPr lang="en-US" dirty="0" err="1" smtClean="0"/>
              <a:t>vs</a:t>
            </a:r>
            <a:r>
              <a:rPr lang="en-US" dirty="0" smtClean="0"/>
              <a:t> Release Code</a:t>
            </a:r>
          </a:p>
          <a:p>
            <a:pPr lvl="1"/>
            <a:r>
              <a:rPr lang="en-US" dirty="0" smtClean="0"/>
              <a:t>Most Significant bit is clear in press code and set in release code</a:t>
            </a:r>
            <a:endParaRPr lang="en-US" dirty="0"/>
          </a:p>
        </p:txBody>
      </p:sp>
    </p:spTree>
    <p:extLst>
      <p:ext uri="{BB962C8B-B14F-4D97-AF65-F5344CB8AC3E}">
        <p14:creationId xmlns:p14="http://schemas.microsoft.com/office/powerpoint/2010/main" val="261672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Autofit/>
          </a:bodyPr>
          <a:lstStyle/>
          <a:p>
            <a:r>
              <a:rPr lang="en-US" sz="4800" dirty="0" smtClean="0"/>
              <a:t>Operations of Processor after getting Interrupt N</a:t>
            </a:r>
            <a:endParaRPr lang="en-US" sz="4800" dirty="0"/>
          </a:p>
        </p:txBody>
      </p:sp>
      <p:sp>
        <p:nvSpPr>
          <p:cNvPr id="3" name="Content Placeholder 2"/>
          <p:cNvSpPr>
            <a:spLocks noGrp="1"/>
          </p:cNvSpPr>
          <p:nvPr>
            <p:ph idx="1"/>
          </p:nvPr>
        </p:nvSpPr>
        <p:spPr>
          <a:xfrm>
            <a:off x="6469039" y="4462817"/>
            <a:ext cx="5377217" cy="1842447"/>
          </a:xfrm>
        </p:spPr>
        <p:txBody>
          <a:bodyPr>
            <a:noAutofit/>
          </a:bodyPr>
          <a:lstStyle/>
          <a:p>
            <a:pPr marL="0" indent="0" algn="just">
              <a:buNone/>
            </a:pPr>
            <a:r>
              <a:rPr lang="en-US" sz="2400" dirty="0" smtClean="0">
                <a:solidFill>
                  <a:srgbClr val="C00000"/>
                </a:solidFill>
              </a:rPr>
              <a:t>Which instruction will be executed next?</a:t>
            </a:r>
          </a:p>
          <a:p>
            <a:pPr marL="0" indent="0" algn="just">
              <a:buNone/>
            </a:pPr>
            <a:r>
              <a:rPr lang="en-US" sz="2400" dirty="0" smtClean="0"/>
              <a:t>As </a:t>
            </a:r>
            <a:r>
              <a:rPr lang="en-US" sz="2400" dirty="0"/>
              <a:t>soon as these values are loaded in CS and IP execution goes to the start of the interrupt </a:t>
            </a:r>
            <a:r>
              <a:rPr lang="en-US" sz="2400" dirty="0" smtClean="0"/>
              <a:t>handler or ISR of Nth interrupt.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533064927"/>
              </p:ext>
            </p:extLst>
          </p:nvPr>
        </p:nvGraphicFramePr>
        <p:xfrm>
          <a:off x="9498841" y="1050802"/>
          <a:ext cx="2347415" cy="2682240"/>
        </p:xfrm>
        <a:graphic>
          <a:graphicData uri="http://schemas.openxmlformats.org/drawingml/2006/table">
            <a:tbl>
              <a:tblPr bandRow="1">
                <a:tableStyleId>{5C22544A-7EE6-4342-B048-85BDC9FD1C3A}</a:tableStyleId>
              </a:tblPr>
              <a:tblGrid>
                <a:gridCol w="2347415">
                  <a:extLst>
                    <a:ext uri="{9D8B030D-6E8A-4147-A177-3AD203B41FA5}">
                      <a16:colId xmlns="" xmlns:a16="http://schemas.microsoft.com/office/drawing/2014/main" val="20000"/>
                    </a:ext>
                  </a:extLst>
                </a:gridCol>
              </a:tblGrid>
              <a:tr h="370840">
                <a:tc>
                  <a:txBody>
                    <a:bodyPr/>
                    <a:lstStyle/>
                    <a:p>
                      <a:pPr algn="ct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endParaRPr 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sz="2000" b="1" dirty="0" smtClean="0"/>
                        <a: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ctr"/>
                      <a:r>
                        <a:rPr lang="en-US" sz="2000" b="1" dirty="0" smtClean="0"/>
                        <a:t>Offset</a:t>
                      </a:r>
                      <a:r>
                        <a:rPr lang="en-US" sz="2000" b="1" baseline="0" dirty="0" smtClean="0"/>
                        <a:t> of Next Instruction</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ctr"/>
                      <a:r>
                        <a:rPr lang="en-US" sz="2000" b="1" dirty="0" smtClean="0"/>
                        <a:t>CS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60168">
                <a:tc>
                  <a:txBody>
                    <a:bodyPr/>
                    <a:lstStyle/>
                    <a:p>
                      <a:pPr algn="ctr"/>
                      <a:r>
                        <a:rPr lang="en-US" sz="2000" b="1" dirty="0" smtClean="0"/>
                        <a:t>FLAGS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5" name="TextBox 4"/>
          <p:cNvSpPr txBox="1"/>
          <p:nvPr/>
        </p:nvSpPr>
        <p:spPr>
          <a:xfrm>
            <a:off x="10326459" y="3746687"/>
            <a:ext cx="692177" cy="369332"/>
          </a:xfrm>
          <a:prstGeom prst="rect">
            <a:avLst/>
          </a:prstGeom>
          <a:noFill/>
        </p:spPr>
        <p:txBody>
          <a:bodyPr wrap="none" rtlCol="0">
            <a:spAutoFit/>
          </a:bodyPr>
          <a:lstStyle/>
          <a:p>
            <a:r>
              <a:rPr lang="en-US" b="1" dirty="0" smtClean="0"/>
              <a:t>Stack</a:t>
            </a:r>
            <a:endParaRPr lang="en-US" b="1" dirty="0"/>
          </a:p>
        </p:txBody>
      </p:sp>
      <p:sp>
        <p:nvSpPr>
          <p:cNvPr id="6" name="Content Placeholder 2"/>
          <p:cNvSpPr txBox="1">
            <a:spLocks/>
          </p:cNvSpPr>
          <p:nvPr/>
        </p:nvSpPr>
        <p:spPr>
          <a:xfrm>
            <a:off x="838200" y="1109592"/>
            <a:ext cx="5412475" cy="553243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Complete current Instruction</a:t>
            </a:r>
          </a:p>
          <a:p>
            <a:pPr marL="0" indent="0">
              <a:buFont typeface="Arial" panose="020B0604020202020204" pitchFamily="34" charset="0"/>
              <a:buNone/>
            </a:pPr>
            <a:r>
              <a:rPr lang="en-US" dirty="0" err="1" smtClean="0"/>
              <a:t>sp</a:t>
            </a:r>
            <a:r>
              <a:rPr lang="en-US" dirty="0" smtClean="0"/>
              <a:t> ← sp-2 </a:t>
            </a:r>
          </a:p>
          <a:p>
            <a:pPr marL="0" indent="0">
              <a:buFont typeface="Arial" panose="020B0604020202020204" pitchFamily="34" charset="0"/>
              <a:buNone/>
            </a:pPr>
            <a:r>
              <a:rPr lang="en-US" dirty="0" smtClean="0"/>
              <a:t>[</a:t>
            </a:r>
            <a:r>
              <a:rPr lang="en-US" dirty="0" err="1" smtClean="0"/>
              <a:t>sp</a:t>
            </a:r>
            <a:r>
              <a:rPr lang="en-US" dirty="0" smtClean="0"/>
              <a:t>] ← flag  (Save Current State)</a:t>
            </a:r>
          </a:p>
          <a:p>
            <a:pPr marL="0" indent="0">
              <a:buFont typeface="Arial" panose="020B0604020202020204" pitchFamily="34" charset="0"/>
              <a:buNone/>
            </a:pPr>
            <a:r>
              <a:rPr lang="en-US" dirty="0" smtClean="0"/>
              <a:t>if ← 0 </a:t>
            </a:r>
          </a:p>
          <a:p>
            <a:pPr marL="0" indent="0">
              <a:buFont typeface="Arial" panose="020B0604020202020204" pitchFamily="34" charset="0"/>
              <a:buNone/>
            </a:pPr>
            <a:r>
              <a:rPr lang="en-US" dirty="0" err="1" smtClean="0"/>
              <a:t>tf</a:t>
            </a:r>
            <a:r>
              <a:rPr lang="en-US" dirty="0" smtClean="0"/>
              <a:t> ← 0 </a:t>
            </a:r>
          </a:p>
          <a:p>
            <a:pPr marL="0" indent="0">
              <a:buFont typeface="Arial" panose="020B0604020202020204" pitchFamily="34" charset="0"/>
              <a:buNone/>
            </a:pPr>
            <a:r>
              <a:rPr lang="en-US" dirty="0" err="1" smtClean="0"/>
              <a:t>sp</a:t>
            </a:r>
            <a:r>
              <a:rPr lang="en-US" dirty="0" smtClean="0"/>
              <a:t> ← sp-2 </a:t>
            </a:r>
          </a:p>
          <a:p>
            <a:pPr marL="0" indent="0">
              <a:buFont typeface="Arial" panose="020B0604020202020204" pitchFamily="34" charset="0"/>
              <a:buNone/>
            </a:pPr>
            <a:r>
              <a:rPr lang="en-US" dirty="0" smtClean="0"/>
              <a:t>[</a:t>
            </a:r>
            <a:r>
              <a:rPr lang="en-US" dirty="0" err="1" smtClean="0"/>
              <a:t>sp</a:t>
            </a:r>
            <a:r>
              <a:rPr lang="en-US" dirty="0" smtClean="0"/>
              <a:t>] ← </a:t>
            </a:r>
            <a:r>
              <a:rPr lang="en-US" dirty="0" err="1" smtClean="0"/>
              <a:t>cs</a:t>
            </a:r>
            <a:r>
              <a:rPr lang="en-US" dirty="0" smtClean="0"/>
              <a:t> </a:t>
            </a:r>
          </a:p>
          <a:p>
            <a:pPr marL="0" indent="0">
              <a:buFont typeface="Arial" panose="020B0604020202020204" pitchFamily="34" charset="0"/>
              <a:buNone/>
            </a:pPr>
            <a:r>
              <a:rPr lang="en-US" dirty="0" err="1" smtClean="0"/>
              <a:t>sp</a:t>
            </a:r>
            <a:r>
              <a:rPr lang="en-US" dirty="0" smtClean="0"/>
              <a:t> ← sp-2 </a:t>
            </a:r>
          </a:p>
          <a:p>
            <a:pPr marL="0" indent="0">
              <a:buFont typeface="Arial" panose="020B0604020202020204" pitchFamily="34" charset="0"/>
              <a:buNone/>
            </a:pPr>
            <a:r>
              <a:rPr lang="en-US" dirty="0" smtClean="0"/>
              <a:t>[</a:t>
            </a:r>
            <a:r>
              <a:rPr lang="en-US" dirty="0" err="1" smtClean="0"/>
              <a:t>sp</a:t>
            </a:r>
            <a:r>
              <a:rPr lang="en-US" dirty="0" smtClean="0"/>
              <a:t>] ← </a:t>
            </a:r>
            <a:r>
              <a:rPr lang="en-US" dirty="0" err="1" smtClean="0"/>
              <a:t>ip</a:t>
            </a:r>
            <a:r>
              <a:rPr lang="en-US" dirty="0" smtClean="0"/>
              <a:t> </a:t>
            </a:r>
          </a:p>
          <a:p>
            <a:pPr marL="0" indent="0">
              <a:buFont typeface="Arial" panose="020B0604020202020204" pitchFamily="34" charset="0"/>
              <a:buNone/>
            </a:pPr>
            <a:r>
              <a:rPr lang="en-US" dirty="0" err="1" smtClean="0"/>
              <a:t>ip</a:t>
            </a:r>
            <a:r>
              <a:rPr lang="en-US" dirty="0" smtClean="0"/>
              <a:t> ← [0:N*4]         (for Nth Interrupt)</a:t>
            </a:r>
          </a:p>
          <a:p>
            <a:pPr marL="0" indent="0">
              <a:buFont typeface="Arial" panose="020B0604020202020204" pitchFamily="34" charset="0"/>
              <a:buNone/>
            </a:pPr>
            <a:r>
              <a:rPr lang="en-US" dirty="0" err="1" smtClean="0"/>
              <a:t>cs</a:t>
            </a:r>
            <a:r>
              <a:rPr lang="en-US" dirty="0" smtClean="0"/>
              <a:t> ← [0:N*4+2] </a:t>
            </a:r>
            <a:endParaRPr lang="en-US" dirty="0"/>
          </a:p>
        </p:txBody>
      </p:sp>
      <p:sp>
        <p:nvSpPr>
          <p:cNvPr id="7" name="TextBox 6"/>
          <p:cNvSpPr txBox="1"/>
          <p:nvPr/>
        </p:nvSpPr>
        <p:spPr>
          <a:xfrm>
            <a:off x="6469039" y="2825086"/>
            <a:ext cx="2534092" cy="646331"/>
          </a:xfrm>
          <a:prstGeom prst="rect">
            <a:avLst/>
          </a:prstGeom>
          <a:noFill/>
          <a:ln>
            <a:solidFill>
              <a:schemeClr val="tx1"/>
            </a:solidFill>
          </a:ln>
        </p:spPr>
        <p:txBody>
          <a:bodyPr wrap="none" rtlCol="0">
            <a:spAutoFit/>
          </a:bodyPr>
          <a:lstStyle/>
          <a:p>
            <a:r>
              <a:rPr lang="en-US" dirty="0" smtClean="0"/>
              <a:t>CS:IP for Next Instruction</a:t>
            </a:r>
          </a:p>
          <a:p>
            <a:r>
              <a:rPr lang="en-US" dirty="0" smtClean="0"/>
              <a:t>To be executed on return</a:t>
            </a:r>
            <a:endParaRPr lang="en-US" dirty="0"/>
          </a:p>
        </p:txBody>
      </p:sp>
      <p:cxnSp>
        <p:nvCxnSpPr>
          <p:cNvPr id="10" name="Straight Arrow Connector 9"/>
          <p:cNvCxnSpPr>
            <a:endCxn id="7" idx="1"/>
          </p:cNvCxnSpPr>
          <p:nvPr/>
        </p:nvCxnSpPr>
        <p:spPr>
          <a:xfrm flipV="1">
            <a:off x="2906973" y="3148252"/>
            <a:ext cx="3562066" cy="13145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784143" y="3370997"/>
            <a:ext cx="3684896" cy="20130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6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800" dirty="0" smtClean="0"/>
              <a:t>Interrupt and Trap Flags</a:t>
            </a:r>
            <a:endParaRPr lang="en-US" sz="4800" dirty="0"/>
          </a:p>
        </p:txBody>
      </p:sp>
      <p:pic>
        <p:nvPicPr>
          <p:cNvPr id="4" name="Content Placeholder 3"/>
          <p:cNvPicPr>
            <a:picLocks noGrp="1" noChangeAspect="1"/>
          </p:cNvPicPr>
          <p:nvPr>
            <p:ph idx="1"/>
          </p:nvPr>
        </p:nvPicPr>
        <p:blipFill>
          <a:blip r:embed="rId2"/>
          <a:stretch>
            <a:fillRect/>
          </a:stretch>
        </p:blipFill>
        <p:spPr>
          <a:xfrm>
            <a:off x="2817338" y="1690688"/>
            <a:ext cx="5629275" cy="571500"/>
          </a:xfrm>
          <a:prstGeom prst="rect">
            <a:avLst/>
          </a:prstGeom>
        </p:spPr>
      </p:pic>
      <p:sp>
        <p:nvSpPr>
          <p:cNvPr id="5" name="TextBox 4"/>
          <p:cNvSpPr txBox="1"/>
          <p:nvPr/>
        </p:nvSpPr>
        <p:spPr>
          <a:xfrm>
            <a:off x="838201" y="2456597"/>
            <a:ext cx="10515599" cy="2062103"/>
          </a:xfrm>
          <a:prstGeom prst="rect">
            <a:avLst/>
          </a:prstGeom>
          <a:noFill/>
        </p:spPr>
        <p:txBody>
          <a:bodyPr wrap="square" rtlCol="0">
            <a:spAutoFit/>
          </a:bodyPr>
          <a:lstStyle/>
          <a:p>
            <a:pPr algn="just"/>
            <a:r>
              <a:rPr lang="en-US" sz="3200" b="1" dirty="0"/>
              <a:t>Trap Flag (T)</a:t>
            </a:r>
            <a:r>
              <a:rPr lang="en-US" sz="3200" dirty="0"/>
              <a:t> - The trap flag has a special role in debugging </a:t>
            </a:r>
            <a:endParaRPr lang="en-US" sz="3200" dirty="0" smtClean="0"/>
          </a:p>
          <a:p>
            <a:pPr algn="just"/>
            <a:endParaRPr lang="en-US" sz="3200" dirty="0" smtClean="0"/>
          </a:p>
          <a:p>
            <a:pPr algn="just"/>
            <a:r>
              <a:rPr lang="en-US" sz="3200" b="1" dirty="0" smtClean="0"/>
              <a:t>Interrupt </a:t>
            </a:r>
            <a:r>
              <a:rPr lang="en-US" sz="3200" b="1" dirty="0"/>
              <a:t>Flag (I)</a:t>
            </a:r>
            <a:r>
              <a:rPr lang="en-US" sz="3200" dirty="0"/>
              <a:t> - It tells whether the processor can be interrupted from outside or not. </a:t>
            </a:r>
          </a:p>
        </p:txBody>
      </p:sp>
    </p:spTree>
    <p:extLst>
      <p:ext uri="{BB962C8B-B14F-4D97-AF65-F5344CB8AC3E}">
        <p14:creationId xmlns:p14="http://schemas.microsoft.com/office/powerpoint/2010/main" val="103473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800" dirty="0" smtClean="0"/>
              <a:t>After Execution of ISR</a:t>
            </a:r>
            <a:endParaRPr lang="en-US" sz="4800" dirty="0"/>
          </a:p>
        </p:txBody>
      </p:sp>
      <p:sp>
        <p:nvSpPr>
          <p:cNvPr id="3" name="Content Placeholder 2"/>
          <p:cNvSpPr>
            <a:spLocks noGrp="1"/>
          </p:cNvSpPr>
          <p:nvPr>
            <p:ph idx="1"/>
          </p:nvPr>
        </p:nvSpPr>
        <p:spPr>
          <a:xfrm>
            <a:off x="838200" y="1325563"/>
            <a:ext cx="6981967" cy="5226207"/>
          </a:xfrm>
        </p:spPr>
        <p:txBody>
          <a:bodyPr>
            <a:noAutofit/>
          </a:bodyPr>
          <a:lstStyle/>
          <a:p>
            <a:pPr algn="just"/>
            <a:r>
              <a:rPr lang="en-US" sz="3200" dirty="0"/>
              <a:t>When the handler finishes its work it uses the IRET instruction to return to the caller</a:t>
            </a:r>
            <a:r>
              <a:rPr lang="en-US" sz="3200" dirty="0" smtClean="0"/>
              <a:t>.</a:t>
            </a:r>
          </a:p>
          <a:p>
            <a:pPr marL="0" indent="0">
              <a:buNone/>
            </a:pPr>
            <a:r>
              <a:rPr lang="en-US" sz="3200" dirty="0" err="1"/>
              <a:t>ip</a:t>
            </a:r>
            <a:r>
              <a:rPr lang="en-US" sz="3200" dirty="0"/>
              <a:t> ← [</a:t>
            </a:r>
            <a:r>
              <a:rPr lang="en-US" sz="3200" dirty="0" err="1"/>
              <a:t>sp</a:t>
            </a:r>
            <a:r>
              <a:rPr lang="en-US" sz="3200" dirty="0"/>
              <a:t>] </a:t>
            </a:r>
          </a:p>
          <a:p>
            <a:pPr marL="0" indent="0">
              <a:buNone/>
            </a:pPr>
            <a:r>
              <a:rPr lang="en-US" sz="3200" dirty="0" err="1"/>
              <a:t>sp</a:t>
            </a:r>
            <a:r>
              <a:rPr lang="en-US" sz="3200" dirty="0"/>
              <a:t> ← sp+2 </a:t>
            </a:r>
          </a:p>
          <a:p>
            <a:pPr marL="0" indent="0">
              <a:buNone/>
            </a:pPr>
            <a:r>
              <a:rPr lang="en-US" sz="3200" dirty="0" err="1"/>
              <a:t>cs</a:t>
            </a:r>
            <a:r>
              <a:rPr lang="en-US" sz="3200" dirty="0"/>
              <a:t> ← [</a:t>
            </a:r>
            <a:r>
              <a:rPr lang="en-US" sz="3200" dirty="0" err="1"/>
              <a:t>sp</a:t>
            </a:r>
            <a:r>
              <a:rPr lang="en-US" sz="3200" dirty="0"/>
              <a:t>] </a:t>
            </a:r>
          </a:p>
          <a:p>
            <a:pPr marL="0" indent="0">
              <a:buNone/>
            </a:pPr>
            <a:r>
              <a:rPr lang="en-US" sz="3200" dirty="0" err="1"/>
              <a:t>sp</a:t>
            </a:r>
            <a:r>
              <a:rPr lang="en-US" sz="3200" dirty="0"/>
              <a:t> ← sp+2 </a:t>
            </a:r>
          </a:p>
          <a:p>
            <a:pPr marL="0" indent="0">
              <a:buNone/>
            </a:pPr>
            <a:r>
              <a:rPr lang="en-US" sz="3200" dirty="0"/>
              <a:t>flag ← [</a:t>
            </a:r>
            <a:r>
              <a:rPr lang="en-US" sz="3200" dirty="0" err="1"/>
              <a:t>sp</a:t>
            </a:r>
            <a:r>
              <a:rPr lang="en-US" sz="3200" dirty="0"/>
              <a:t>] </a:t>
            </a:r>
          </a:p>
          <a:p>
            <a:pPr marL="0" indent="0">
              <a:buNone/>
            </a:pPr>
            <a:r>
              <a:rPr lang="en-US" sz="3200" dirty="0" err="1"/>
              <a:t>sp</a:t>
            </a:r>
            <a:r>
              <a:rPr lang="en-US" sz="3200" dirty="0"/>
              <a:t> ← sp+2 </a:t>
            </a:r>
          </a:p>
          <a:p>
            <a:pPr algn="just"/>
            <a:endParaRPr lang="en-US" sz="3200" dirty="0" smtClean="0"/>
          </a:p>
          <a:p>
            <a:pPr algn="just"/>
            <a:endParaRPr lang="en-US" sz="3200" dirty="0" smtClean="0"/>
          </a:p>
        </p:txBody>
      </p:sp>
      <p:sp>
        <p:nvSpPr>
          <p:cNvPr id="4" name="TextBox 3"/>
          <p:cNvSpPr txBox="1"/>
          <p:nvPr/>
        </p:nvSpPr>
        <p:spPr>
          <a:xfrm>
            <a:off x="8761863" y="4121626"/>
            <a:ext cx="3117841" cy="1938992"/>
          </a:xfrm>
          <a:prstGeom prst="rect">
            <a:avLst/>
          </a:prstGeom>
          <a:noFill/>
          <a:ln>
            <a:solidFill>
              <a:schemeClr val="tx1"/>
            </a:solidFill>
          </a:ln>
        </p:spPr>
        <p:txBody>
          <a:bodyPr wrap="none" rtlCol="0">
            <a:spAutoFit/>
          </a:bodyPr>
          <a:lstStyle/>
          <a:p>
            <a:r>
              <a:rPr lang="en-US" sz="2000" b="1" dirty="0" smtClean="0"/>
              <a:t>ISRN: </a:t>
            </a:r>
            <a:r>
              <a:rPr lang="en-US" sz="2000" dirty="0" smtClean="0"/>
              <a:t>…</a:t>
            </a:r>
          </a:p>
          <a:p>
            <a:r>
              <a:rPr lang="en-US" sz="2000" dirty="0" smtClean="0"/>
              <a:t>           ;Assembly Code Here</a:t>
            </a:r>
          </a:p>
          <a:p>
            <a:r>
              <a:rPr lang="en-US" sz="2000" dirty="0"/>
              <a:t>  </a:t>
            </a:r>
            <a:r>
              <a:rPr lang="en-US" sz="2000" dirty="0" smtClean="0"/>
              <a:t>         …</a:t>
            </a:r>
          </a:p>
          <a:p>
            <a:r>
              <a:rPr lang="en-US" sz="2000" dirty="0" smtClean="0"/>
              <a:t>           …</a:t>
            </a:r>
          </a:p>
          <a:p>
            <a:r>
              <a:rPr lang="en-US" sz="2000" dirty="0" smtClean="0"/>
              <a:t>           </a:t>
            </a:r>
            <a:r>
              <a:rPr lang="en-US" sz="2000" b="1" dirty="0" smtClean="0"/>
              <a:t>IRET</a:t>
            </a:r>
            <a:r>
              <a:rPr lang="en-US" sz="2000" dirty="0" smtClean="0"/>
              <a:t> ; Return from ISR</a:t>
            </a:r>
            <a:endParaRPr lang="en-US" sz="2000" dirty="0"/>
          </a:p>
          <a:p>
            <a:endParaRPr lang="en-US" sz="2000" dirty="0"/>
          </a:p>
        </p:txBody>
      </p:sp>
      <p:sp>
        <p:nvSpPr>
          <p:cNvPr id="5" name="TextBox 4"/>
          <p:cNvSpPr txBox="1"/>
          <p:nvPr/>
        </p:nvSpPr>
        <p:spPr>
          <a:xfrm>
            <a:off x="9703558" y="6182438"/>
            <a:ext cx="1242648" cy="369332"/>
          </a:xfrm>
          <a:prstGeom prst="rect">
            <a:avLst/>
          </a:prstGeom>
          <a:noFill/>
        </p:spPr>
        <p:txBody>
          <a:bodyPr wrap="none" rtlCol="0">
            <a:spAutoFit/>
          </a:bodyPr>
          <a:lstStyle/>
          <a:p>
            <a:r>
              <a:rPr lang="en-US" b="1" dirty="0" smtClean="0"/>
              <a:t>Sample ISR</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4246340504"/>
              </p:ext>
            </p:extLst>
          </p:nvPr>
        </p:nvGraphicFramePr>
        <p:xfrm>
          <a:off x="9266829" y="818992"/>
          <a:ext cx="2347415" cy="2682240"/>
        </p:xfrm>
        <a:graphic>
          <a:graphicData uri="http://schemas.openxmlformats.org/drawingml/2006/table">
            <a:tbl>
              <a:tblPr bandRow="1">
                <a:tableStyleId>{5C22544A-7EE6-4342-B048-85BDC9FD1C3A}</a:tableStyleId>
              </a:tblPr>
              <a:tblGrid>
                <a:gridCol w="2347415">
                  <a:extLst>
                    <a:ext uri="{9D8B030D-6E8A-4147-A177-3AD203B41FA5}">
                      <a16:colId xmlns="" xmlns:a16="http://schemas.microsoft.com/office/drawing/2014/main" val="20000"/>
                    </a:ext>
                  </a:extLst>
                </a:gridCol>
              </a:tblGrid>
              <a:tr h="370840">
                <a:tc>
                  <a:txBody>
                    <a:bodyPr/>
                    <a:lstStyle/>
                    <a:p>
                      <a:pPr algn="ct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endParaRPr lang="en-US" sz="20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sz="2000" b="1" dirty="0" smtClean="0"/>
                        <a: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ctr"/>
                      <a:r>
                        <a:rPr lang="en-US" sz="2000" b="1" dirty="0" smtClean="0"/>
                        <a:t>Offset</a:t>
                      </a:r>
                      <a:r>
                        <a:rPr lang="en-US" sz="2000" b="1" baseline="0" dirty="0" smtClean="0"/>
                        <a:t> of Next Instruction</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ctr"/>
                      <a:r>
                        <a:rPr lang="en-US" sz="2000" b="1" dirty="0" smtClean="0"/>
                        <a:t>CS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60168">
                <a:tc>
                  <a:txBody>
                    <a:bodyPr/>
                    <a:lstStyle/>
                    <a:p>
                      <a:pPr algn="ctr"/>
                      <a:r>
                        <a:rPr lang="en-US" sz="2000" b="1" dirty="0" smtClean="0"/>
                        <a:t>FLAGS</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7" name="TextBox 6"/>
          <p:cNvSpPr txBox="1"/>
          <p:nvPr/>
        </p:nvSpPr>
        <p:spPr>
          <a:xfrm>
            <a:off x="10094447" y="3623042"/>
            <a:ext cx="692177" cy="369332"/>
          </a:xfrm>
          <a:prstGeom prst="rect">
            <a:avLst/>
          </a:prstGeom>
          <a:noFill/>
        </p:spPr>
        <p:txBody>
          <a:bodyPr wrap="none" rtlCol="0">
            <a:spAutoFit/>
          </a:bodyPr>
          <a:lstStyle/>
          <a:p>
            <a:r>
              <a:rPr lang="en-US" b="1" dirty="0" smtClean="0"/>
              <a:t>Stack</a:t>
            </a:r>
            <a:endParaRPr lang="en-US" b="1" dirty="0"/>
          </a:p>
        </p:txBody>
      </p:sp>
    </p:spTree>
    <p:extLst>
      <p:ext uri="{BB962C8B-B14F-4D97-AF65-F5344CB8AC3E}">
        <p14:creationId xmlns:p14="http://schemas.microsoft.com/office/powerpoint/2010/main" val="28023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207224" cy="2388357"/>
          </a:xfrm>
        </p:spPr>
        <p:txBody>
          <a:bodyPr>
            <a:normAutofit/>
          </a:bodyPr>
          <a:lstStyle/>
          <a:p>
            <a:r>
              <a:rPr lang="en-US" sz="4000" dirty="0" smtClean="0"/>
              <a:t>Memory Configuration before Hooking</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3295796"/>
              </p:ext>
            </p:extLst>
          </p:nvPr>
        </p:nvGraphicFramePr>
        <p:xfrm>
          <a:off x="3357349" y="165500"/>
          <a:ext cx="8682251" cy="6273800"/>
        </p:xfrm>
        <a:graphic>
          <a:graphicData uri="http://schemas.openxmlformats.org/drawingml/2006/table">
            <a:tbl>
              <a:tblPr firstRow="1" bandRow="1">
                <a:tableStyleId>{5C22544A-7EE6-4342-B048-85BDC9FD1C3A}</a:tableStyleId>
              </a:tblPr>
              <a:tblGrid>
                <a:gridCol w="2811213">
                  <a:extLst>
                    <a:ext uri="{9D8B030D-6E8A-4147-A177-3AD203B41FA5}">
                      <a16:colId xmlns="" xmlns:a16="http://schemas.microsoft.com/office/drawing/2014/main" val="20000"/>
                    </a:ext>
                  </a:extLst>
                </a:gridCol>
                <a:gridCol w="5871038">
                  <a:extLst>
                    <a:ext uri="{9D8B030D-6E8A-4147-A177-3AD203B41FA5}">
                      <a16:colId xmlns="" xmlns:a16="http://schemas.microsoft.com/office/drawing/2014/main" val="20001"/>
                    </a:ext>
                  </a:extLst>
                </a:gridCol>
              </a:tblGrid>
              <a:tr h="370840">
                <a:tc>
                  <a:txBody>
                    <a:bodyPr/>
                    <a:lstStyle/>
                    <a:p>
                      <a:pPr algn="ctr"/>
                      <a:r>
                        <a:rPr lang="en-US" b="1" dirty="0" smtClean="0">
                          <a:solidFill>
                            <a:schemeClr val="tx1"/>
                          </a:solidFill>
                        </a:rPr>
                        <a:t>Physical Memory</a:t>
                      </a:r>
                      <a:r>
                        <a:rPr lang="en-US" b="1" baseline="0" dirty="0" smtClean="0">
                          <a:solidFill>
                            <a:schemeClr val="tx1"/>
                          </a:solidFill>
                        </a:rPr>
                        <a:t> Address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Memory Content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r"/>
                      <a:r>
                        <a:rPr lang="en-US" b="0" dirty="0" smtClean="0">
                          <a:solidFill>
                            <a:schemeClr val="tx1"/>
                          </a:solidFill>
                        </a:rPr>
                        <a:t>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rPr>
                        <a:t>INT 0 </a:t>
                      </a:r>
                      <a:r>
                        <a:rPr lang="en-US" b="0" dirty="0" smtClean="0">
                          <a:solidFill>
                            <a:schemeClr val="tx1"/>
                          </a:solidFill>
                        </a:rPr>
                        <a:t>Handler (</a:t>
                      </a:r>
                      <a:r>
                        <a:rPr lang="en-US" b="0" baseline="0" dirty="0" smtClean="0">
                          <a:solidFill>
                            <a:schemeClr val="tx1"/>
                          </a:solidFill>
                        </a:rPr>
                        <a:t>IP+CS)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r"/>
                      <a:r>
                        <a:rPr lang="en-US" b="0" dirty="0" smtClean="0">
                          <a:solidFill>
                            <a:schemeClr val="tx1"/>
                          </a:solidFill>
                        </a:rPr>
                        <a:t>0:36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Default INT 9 Handler IP + CS </a:t>
                      </a:r>
                      <a:r>
                        <a:rPr lang="en-US" b="1" dirty="0" smtClean="0">
                          <a:solidFill>
                            <a:schemeClr val="tx1"/>
                          </a:solidFill>
                        </a:rPr>
                        <a:t>( F000 : E987 )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pPr algn="r"/>
                      <a:r>
                        <a:rPr lang="en-US" b="0" dirty="0" smtClean="0">
                          <a:solidFill>
                            <a:schemeClr val="tx1"/>
                          </a:solidFill>
                        </a:rPr>
                        <a:t>19F5:0100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rPr>
                        <a:t>Jmp</a:t>
                      </a:r>
                      <a:r>
                        <a:rPr lang="en-US" b="0" baseline="0" dirty="0" smtClean="0">
                          <a:solidFill>
                            <a:schemeClr val="tx1"/>
                          </a:solidFill>
                        </a:rPr>
                        <a:t> start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Message1: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70840">
                <a:tc>
                  <a:txBody>
                    <a:bodyPr/>
                    <a:lstStyle/>
                    <a:p>
                      <a:pPr algn="r"/>
                      <a:r>
                        <a:rPr lang="en-US" b="1" dirty="0" smtClean="0">
                          <a:solidFill>
                            <a:schemeClr val="tx1"/>
                          </a:solidFill>
                        </a:rPr>
                        <a:t>19F5:0120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rPr>
                        <a:t>Oldisr</a:t>
                      </a:r>
                      <a:r>
                        <a:rPr lang="en-US" b="0" dirty="0" smtClean="0">
                          <a:solidFill>
                            <a:schemeClr val="tx1"/>
                          </a:solidFill>
                        </a:rPr>
                        <a:t>:</a:t>
                      </a:r>
                      <a:r>
                        <a:rPr lang="en-US" b="0" baseline="0" dirty="0" smtClean="0">
                          <a:solidFill>
                            <a:schemeClr val="tx1"/>
                          </a:solidFill>
                        </a:rPr>
                        <a:t> </a:t>
                      </a:r>
                      <a:r>
                        <a:rPr lang="en-US" b="1" baseline="0" dirty="0" smtClean="0">
                          <a:solidFill>
                            <a:schemeClr val="tx1"/>
                          </a:solidFill>
                        </a:rPr>
                        <a:t>0:0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70840">
                <a:tc>
                  <a:txBody>
                    <a:bodyPr/>
                    <a:lstStyle/>
                    <a:p>
                      <a:pPr algn="r"/>
                      <a:r>
                        <a:rPr lang="en-US" b="1" dirty="0" smtClean="0">
                          <a:solidFill>
                            <a:schemeClr val="tx1"/>
                          </a:solidFill>
                        </a:rPr>
                        <a:t>19F5:0124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rPr>
                        <a:t>Kbisr</a:t>
                      </a:r>
                      <a:r>
                        <a:rPr lang="en-US" b="0" dirty="0" smtClean="0">
                          <a:solidFill>
                            <a:schemeClr val="tx1"/>
                          </a:solidFill>
                        </a:rPr>
                        <a:t>:….</a:t>
                      </a:r>
                    </a:p>
                    <a:p>
                      <a:endParaRPr lang="en-US" b="0" dirty="0" smtClean="0">
                        <a:solidFill>
                          <a:schemeClr val="tx1"/>
                        </a:solidFill>
                      </a:endParaRP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370840">
                <a:tc>
                  <a:txBody>
                    <a:bodyPr/>
                    <a:lstStyle/>
                    <a:p>
                      <a:pPr algn="r"/>
                      <a:r>
                        <a:rPr lang="en-US" b="0" dirty="0" smtClean="0">
                          <a:solidFill>
                            <a:schemeClr val="tx1"/>
                          </a:solidFill>
                        </a:rPr>
                        <a:t>19F5:014B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Start:…</a:t>
                      </a: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19F5:017D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kern="1200" dirty="0" err="1" smtClean="0">
                          <a:solidFill>
                            <a:schemeClr val="dk1"/>
                          </a:solidFill>
                          <a:latin typeface="+mn-lt"/>
                          <a:ea typeface="+mn-ea"/>
                          <a:cs typeface="+mn-cs"/>
                        </a:rPr>
                        <a:t>int</a:t>
                      </a:r>
                      <a:r>
                        <a:rPr lang="en-US" sz="1800" b="0" kern="1200" dirty="0" smtClean="0">
                          <a:solidFill>
                            <a:schemeClr val="dk1"/>
                          </a:solidFill>
                          <a:latin typeface="+mn-lt"/>
                          <a:ea typeface="+mn-ea"/>
                          <a:cs typeface="+mn-cs"/>
                        </a:rPr>
                        <a:t> 0x21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F000:E987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 original</a:t>
                      </a:r>
                      <a:r>
                        <a:rPr lang="en-US" b="0" baseline="0" dirty="0" smtClean="0">
                          <a:solidFill>
                            <a:schemeClr val="tx1"/>
                          </a:solidFill>
                        </a:rPr>
                        <a:t> keyboard handler</a:t>
                      </a:r>
                    </a:p>
                    <a:p>
                      <a:r>
                        <a:rPr lang="en-US" b="0" baseline="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bl>
          </a:graphicData>
        </a:graphic>
      </p:graphicFrame>
      <p:cxnSp>
        <p:nvCxnSpPr>
          <p:cNvPr id="6" name="Straight Arrow Connector 5"/>
          <p:cNvCxnSpPr/>
          <p:nvPr/>
        </p:nvCxnSpPr>
        <p:spPr>
          <a:xfrm flipH="1">
            <a:off x="8993875" y="1419364"/>
            <a:ext cx="1521725" cy="45310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156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207224" cy="2388357"/>
          </a:xfrm>
        </p:spPr>
        <p:txBody>
          <a:bodyPr>
            <a:normAutofit/>
          </a:bodyPr>
          <a:lstStyle/>
          <a:p>
            <a:r>
              <a:rPr lang="en-US" sz="4000" dirty="0" smtClean="0"/>
              <a:t>Memory Configuration after</a:t>
            </a:r>
            <a:br>
              <a:rPr lang="en-US" sz="4000" dirty="0" smtClean="0"/>
            </a:br>
            <a:r>
              <a:rPr lang="en-US" sz="4000" dirty="0" smtClean="0"/>
              <a:t>Hooking</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9023852"/>
              </p:ext>
            </p:extLst>
          </p:nvPr>
        </p:nvGraphicFramePr>
        <p:xfrm>
          <a:off x="3357349" y="165500"/>
          <a:ext cx="8682251" cy="6273800"/>
        </p:xfrm>
        <a:graphic>
          <a:graphicData uri="http://schemas.openxmlformats.org/drawingml/2006/table">
            <a:tbl>
              <a:tblPr firstRow="1" bandRow="1">
                <a:tableStyleId>{5C22544A-7EE6-4342-B048-85BDC9FD1C3A}</a:tableStyleId>
              </a:tblPr>
              <a:tblGrid>
                <a:gridCol w="2811213">
                  <a:extLst>
                    <a:ext uri="{9D8B030D-6E8A-4147-A177-3AD203B41FA5}">
                      <a16:colId xmlns="" xmlns:a16="http://schemas.microsoft.com/office/drawing/2014/main" val="20000"/>
                    </a:ext>
                  </a:extLst>
                </a:gridCol>
                <a:gridCol w="5871038">
                  <a:extLst>
                    <a:ext uri="{9D8B030D-6E8A-4147-A177-3AD203B41FA5}">
                      <a16:colId xmlns="" xmlns:a16="http://schemas.microsoft.com/office/drawing/2014/main" val="20001"/>
                    </a:ext>
                  </a:extLst>
                </a:gridCol>
              </a:tblGrid>
              <a:tr h="370840">
                <a:tc>
                  <a:txBody>
                    <a:bodyPr/>
                    <a:lstStyle/>
                    <a:p>
                      <a:pPr algn="ctr"/>
                      <a:r>
                        <a:rPr lang="en-US" b="1" dirty="0" smtClean="0">
                          <a:solidFill>
                            <a:schemeClr val="tx1"/>
                          </a:solidFill>
                        </a:rPr>
                        <a:t>Physical Memory</a:t>
                      </a:r>
                      <a:r>
                        <a:rPr lang="en-US" b="1" baseline="0" dirty="0" smtClean="0">
                          <a:solidFill>
                            <a:schemeClr val="tx1"/>
                          </a:solidFill>
                        </a:rPr>
                        <a:t> Address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Memory Content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r"/>
                      <a:r>
                        <a:rPr lang="en-US" b="0" dirty="0" smtClean="0">
                          <a:solidFill>
                            <a:schemeClr val="tx1"/>
                          </a:solidFill>
                        </a:rPr>
                        <a:t>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INT0 Handler (</a:t>
                      </a:r>
                      <a:r>
                        <a:rPr lang="en-US" b="0" baseline="0" dirty="0" smtClean="0">
                          <a:solidFill>
                            <a:schemeClr val="tx1"/>
                          </a:solidFill>
                        </a:rPr>
                        <a:t>IP+CS)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r"/>
                      <a:r>
                        <a:rPr lang="en-US" b="0" dirty="0" smtClean="0">
                          <a:solidFill>
                            <a:schemeClr val="tx1"/>
                          </a:solidFill>
                        </a:rPr>
                        <a:t>0:36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Default INT 9 Handler IP + CS </a:t>
                      </a:r>
                      <a:r>
                        <a:rPr lang="en-US" b="1" dirty="0" smtClean="0">
                          <a:solidFill>
                            <a:schemeClr val="tx1"/>
                          </a:solidFill>
                        </a:rPr>
                        <a:t>(19F5:0124)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pPr algn="r"/>
                      <a:r>
                        <a:rPr lang="en-US" b="0" dirty="0" smtClean="0">
                          <a:solidFill>
                            <a:schemeClr val="tx1"/>
                          </a:solidFill>
                        </a:rPr>
                        <a:t>19F5:0100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rPr>
                        <a:t>Jmp</a:t>
                      </a:r>
                      <a:r>
                        <a:rPr lang="en-US" b="0" baseline="0" dirty="0" smtClean="0">
                          <a:solidFill>
                            <a:schemeClr val="tx1"/>
                          </a:solidFill>
                        </a:rPr>
                        <a:t> start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Message1: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70840">
                <a:tc>
                  <a:txBody>
                    <a:bodyPr/>
                    <a:lstStyle/>
                    <a:p>
                      <a:pPr algn="r"/>
                      <a:r>
                        <a:rPr lang="en-US" b="1" dirty="0" smtClean="0">
                          <a:solidFill>
                            <a:schemeClr val="tx1"/>
                          </a:solidFill>
                        </a:rPr>
                        <a:t>19F5:0120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rPr>
                        <a:t>Oldisr</a:t>
                      </a:r>
                      <a:r>
                        <a:rPr lang="en-US" b="0" dirty="0" smtClean="0">
                          <a:solidFill>
                            <a:schemeClr val="tx1"/>
                          </a:solidFill>
                        </a:rPr>
                        <a:t>:</a:t>
                      </a:r>
                      <a:r>
                        <a:rPr lang="en-US" b="0" baseline="0" dirty="0" smtClean="0">
                          <a:solidFill>
                            <a:schemeClr val="tx1"/>
                          </a:solidFill>
                        </a:rPr>
                        <a:t> </a:t>
                      </a:r>
                      <a:r>
                        <a:rPr lang="en-US" b="1" dirty="0" smtClean="0">
                          <a:solidFill>
                            <a:schemeClr val="tx1"/>
                          </a:solidFill>
                        </a:rPr>
                        <a:t>( F000 : E987 )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70840">
                <a:tc>
                  <a:txBody>
                    <a:bodyPr/>
                    <a:lstStyle/>
                    <a:p>
                      <a:pPr algn="r"/>
                      <a:r>
                        <a:rPr lang="en-US" b="1" dirty="0" smtClean="0">
                          <a:solidFill>
                            <a:schemeClr val="tx1"/>
                          </a:solidFill>
                        </a:rPr>
                        <a:t>19F5:0124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rPr>
                        <a:t>Kbisr</a:t>
                      </a:r>
                      <a:r>
                        <a:rPr lang="en-US" b="0" dirty="0" smtClean="0">
                          <a:solidFill>
                            <a:schemeClr val="tx1"/>
                          </a:solidFill>
                        </a:rPr>
                        <a:t>:….</a:t>
                      </a:r>
                    </a:p>
                    <a:p>
                      <a:endParaRPr lang="en-US" b="0" dirty="0" smtClean="0">
                        <a:solidFill>
                          <a:schemeClr val="tx1"/>
                        </a:solidFill>
                      </a:endParaRP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370840">
                <a:tc>
                  <a:txBody>
                    <a:bodyPr/>
                    <a:lstStyle/>
                    <a:p>
                      <a:pPr algn="r"/>
                      <a:r>
                        <a:rPr lang="en-US" b="0" dirty="0" smtClean="0">
                          <a:solidFill>
                            <a:schemeClr val="tx1"/>
                          </a:solidFill>
                        </a:rPr>
                        <a:t>19F5:014B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Start:…</a:t>
                      </a:r>
                    </a:p>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19F5:017D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kern="1200" dirty="0" err="1" smtClean="0">
                          <a:solidFill>
                            <a:schemeClr val="dk1"/>
                          </a:solidFill>
                          <a:latin typeface="+mn-lt"/>
                          <a:ea typeface="+mn-ea"/>
                          <a:cs typeface="+mn-cs"/>
                        </a:rPr>
                        <a:t>int</a:t>
                      </a:r>
                      <a:r>
                        <a:rPr lang="en-US" sz="1800" b="0" kern="1200" dirty="0" smtClean="0">
                          <a:solidFill>
                            <a:schemeClr val="dk1"/>
                          </a:solidFill>
                          <a:latin typeface="+mn-lt"/>
                          <a:ea typeface="+mn-ea"/>
                          <a:cs typeface="+mn-cs"/>
                        </a:rPr>
                        <a:t> 0x21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F000:E987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 original</a:t>
                      </a:r>
                      <a:r>
                        <a:rPr lang="en-US" b="0" baseline="0" dirty="0" smtClean="0">
                          <a:solidFill>
                            <a:schemeClr val="tx1"/>
                          </a:solidFill>
                        </a:rPr>
                        <a:t> keyboard handler</a:t>
                      </a:r>
                    </a:p>
                    <a:p>
                      <a:r>
                        <a:rPr lang="en-US" b="0" baseline="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bl>
          </a:graphicData>
        </a:graphic>
      </p:graphicFrame>
      <p:cxnSp>
        <p:nvCxnSpPr>
          <p:cNvPr id="6" name="Straight Arrow Connector 5"/>
          <p:cNvCxnSpPr/>
          <p:nvPr/>
        </p:nvCxnSpPr>
        <p:spPr>
          <a:xfrm flipH="1">
            <a:off x="7424382" y="1487603"/>
            <a:ext cx="2927446" cy="24702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126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207224" cy="2388357"/>
          </a:xfrm>
        </p:spPr>
        <p:txBody>
          <a:bodyPr>
            <a:normAutofit/>
          </a:bodyPr>
          <a:lstStyle/>
          <a:p>
            <a:r>
              <a:rPr lang="en-US" sz="4000" dirty="0" smtClean="0"/>
              <a:t>Memory Configuration after</a:t>
            </a:r>
            <a:br>
              <a:rPr lang="en-US" sz="4000" dirty="0" smtClean="0"/>
            </a:br>
            <a:r>
              <a:rPr lang="en-US" sz="4000" dirty="0" smtClean="0"/>
              <a:t>Hooking</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3248867"/>
              </p:ext>
            </p:extLst>
          </p:nvPr>
        </p:nvGraphicFramePr>
        <p:xfrm>
          <a:off x="3357349" y="165500"/>
          <a:ext cx="8682251" cy="6273800"/>
        </p:xfrm>
        <a:graphic>
          <a:graphicData uri="http://schemas.openxmlformats.org/drawingml/2006/table">
            <a:tbl>
              <a:tblPr firstRow="1" bandRow="1">
                <a:tableStyleId>{5C22544A-7EE6-4342-B048-85BDC9FD1C3A}</a:tableStyleId>
              </a:tblPr>
              <a:tblGrid>
                <a:gridCol w="2811213">
                  <a:extLst>
                    <a:ext uri="{9D8B030D-6E8A-4147-A177-3AD203B41FA5}">
                      <a16:colId xmlns="" xmlns:a16="http://schemas.microsoft.com/office/drawing/2014/main" val="20000"/>
                    </a:ext>
                  </a:extLst>
                </a:gridCol>
                <a:gridCol w="5871038">
                  <a:extLst>
                    <a:ext uri="{9D8B030D-6E8A-4147-A177-3AD203B41FA5}">
                      <a16:colId xmlns="" xmlns:a16="http://schemas.microsoft.com/office/drawing/2014/main" val="20001"/>
                    </a:ext>
                  </a:extLst>
                </a:gridCol>
              </a:tblGrid>
              <a:tr h="370840">
                <a:tc>
                  <a:txBody>
                    <a:bodyPr/>
                    <a:lstStyle/>
                    <a:p>
                      <a:pPr algn="ctr"/>
                      <a:r>
                        <a:rPr lang="en-US" b="1" dirty="0" smtClean="0">
                          <a:solidFill>
                            <a:schemeClr val="tx1"/>
                          </a:solidFill>
                        </a:rPr>
                        <a:t>Physical Memory</a:t>
                      </a:r>
                      <a:r>
                        <a:rPr lang="en-US" b="1" baseline="0" dirty="0" smtClean="0">
                          <a:solidFill>
                            <a:schemeClr val="tx1"/>
                          </a:solidFill>
                        </a:rPr>
                        <a:t> Address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Memory Content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r"/>
                      <a:r>
                        <a:rPr lang="en-US" b="0" dirty="0" smtClean="0">
                          <a:solidFill>
                            <a:schemeClr val="tx1"/>
                          </a:solidFill>
                        </a:rPr>
                        <a:t>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INT0 Handler (</a:t>
                      </a:r>
                      <a:r>
                        <a:rPr lang="en-US" b="0" baseline="0" dirty="0" smtClean="0">
                          <a:solidFill>
                            <a:schemeClr val="tx1"/>
                          </a:solidFill>
                        </a:rPr>
                        <a:t>IP+CS)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r"/>
                      <a:r>
                        <a:rPr lang="en-US" b="0" dirty="0" smtClean="0">
                          <a:solidFill>
                            <a:schemeClr val="tx1"/>
                          </a:solidFill>
                        </a:rPr>
                        <a:t>0:36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Default INT 9 Handler IP + CS </a:t>
                      </a:r>
                      <a:r>
                        <a:rPr lang="en-US" b="1" dirty="0" smtClean="0">
                          <a:solidFill>
                            <a:schemeClr val="tx1"/>
                          </a:solidFill>
                        </a:rPr>
                        <a:t>(19F5:0124)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pPr algn="r"/>
                      <a:r>
                        <a:rPr lang="en-US" b="1" dirty="0" smtClean="0">
                          <a:solidFill>
                            <a:schemeClr val="tx1"/>
                          </a:solidFill>
                        </a:rPr>
                        <a:t>19F5:0100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err="1" smtClean="0">
                          <a:solidFill>
                            <a:schemeClr val="tx1"/>
                          </a:solidFill>
                        </a:rPr>
                        <a:t>Jmp</a:t>
                      </a:r>
                      <a:r>
                        <a:rPr lang="en-US" b="1" baseline="0" dirty="0" smtClean="0">
                          <a:solidFill>
                            <a:schemeClr val="tx1"/>
                          </a:solidFill>
                        </a:rPr>
                        <a:t> start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Message1: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70840">
                <a:tc>
                  <a:txBody>
                    <a:bodyPr/>
                    <a:lstStyle/>
                    <a:p>
                      <a:pPr algn="r"/>
                      <a:r>
                        <a:rPr lang="en-US" b="1" dirty="0" smtClean="0">
                          <a:solidFill>
                            <a:schemeClr val="tx1"/>
                          </a:solidFill>
                        </a:rPr>
                        <a:t>19F5:0120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err="1" smtClean="0">
                          <a:solidFill>
                            <a:schemeClr val="tx1"/>
                          </a:solidFill>
                        </a:rPr>
                        <a:t>Oldisr</a:t>
                      </a:r>
                      <a:r>
                        <a:rPr lang="en-US" b="1" dirty="0" smtClean="0">
                          <a:solidFill>
                            <a:schemeClr val="tx1"/>
                          </a:solidFill>
                        </a:rPr>
                        <a:t>:</a:t>
                      </a:r>
                      <a:r>
                        <a:rPr lang="en-US" b="1" baseline="0" dirty="0" smtClean="0">
                          <a:solidFill>
                            <a:schemeClr val="tx1"/>
                          </a:solidFill>
                        </a:rPr>
                        <a:t> </a:t>
                      </a:r>
                      <a:r>
                        <a:rPr lang="en-US" b="1" dirty="0" smtClean="0">
                          <a:solidFill>
                            <a:schemeClr val="tx1"/>
                          </a:solidFill>
                        </a:rPr>
                        <a:t>( F000 : E987 )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70840">
                <a:tc>
                  <a:txBody>
                    <a:bodyPr/>
                    <a:lstStyle/>
                    <a:p>
                      <a:pPr algn="r"/>
                      <a:r>
                        <a:rPr lang="en-US" b="1" dirty="0" smtClean="0">
                          <a:solidFill>
                            <a:schemeClr val="tx1"/>
                          </a:solidFill>
                        </a:rPr>
                        <a:t>19F5:0124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err="1" smtClean="0">
                          <a:solidFill>
                            <a:schemeClr val="tx1"/>
                          </a:solidFill>
                        </a:rPr>
                        <a:t>Kbisr</a:t>
                      </a:r>
                      <a:r>
                        <a:rPr lang="en-US" b="1" dirty="0" smtClean="0">
                          <a:solidFill>
                            <a:schemeClr val="tx1"/>
                          </a:solidFill>
                        </a:rPr>
                        <a:t>:….</a:t>
                      </a:r>
                    </a:p>
                    <a:p>
                      <a:endParaRPr lang="en-US" b="1" dirty="0" smtClean="0">
                        <a:solidFill>
                          <a:schemeClr val="tx1"/>
                        </a:solidFill>
                      </a:endParaRPr>
                    </a:p>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370840">
                <a:tc>
                  <a:txBody>
                    <a:bodyPr/>
                    <a:lstStyle/>
                    <a:p>
                      <a:pPr algn="r"/>
                      <a:r>
                        <a:rPr lang="en-US" b="1" dirty="0" smtClean="0">
                          <a:solidFill>
                            <a:schemeClr val="tx1"/>
                          </a:solidFill>
                        </a:rPr>
                        <a:t>19F5:014B</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Start:…</a:t>
                      </a:r>
                    </a:p>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19F5:017D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kern="1200" dirty="0" err="1" smtClean="0">
                          <a:solidFill>
                            <a:schemeClr val="dk1"/>
                          </a:solidFill>
                          <a:latin typeface="+mn-lt"/>
                          <a:ea typeface="+mn-ea"/>
                          <a:cs typeface="+mn-cs"/>
                        </a:rPr>
                        <a:t>int</a:t>
                      </a:r>
                      <a:r>
                        <a:rPr lang="en-US" sz="1800" b="1" kern="1200" dirty="0" smtClean="0">
                          <a:solidFill>
                            <a:schemeClr val="dk1"/>
                          </a:solidFill>
                          <a:latin typeface="+mn-lt"/>
                          <a:ea typeface="+mn-ea"/>
                          <a:cs typeface="+mn-cs"/>
                        </a:rPr>
                        <a:t> 0x21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F000:E987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 original</a:t>
                      </a:r>
                      <a:r>
                        <a:rPr lang="en-US" b="0" baseline="0" dirty="0" smtClean="0">
                          <a:solidFill>
                            <a:schemeClr val="tx1"/>
                          </a:solidFill>
                        </a:rPr>
                        <a:t> keyboard handler</a:t>
                      </a:r>
                    </a:p>
                    <a:p>
                      <a:r>
                        <a:rPr lang="en-US" b="0" baseline="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bl>
          </a:graphicData>
        </a:graphic>
      </p:graphicFrame>
      <p:cxnSp>
        <p:nvCxnSpPr>
          <p:cNvPr id="6" name="Straight Arrow Connector 5"/>
          <p:cNvCxnSpPr/>
          <p:nvPr/>
        </p:nvCxnSpPr>
        <p:spPr>
          <a:xfrm flipH="1">
            <a:off x="7424382" y="1487603"/>
            <a:ext cx="2927446" cy="24702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044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207224" cy="2879677"/>
          </a:xfrm>
        </p:spPr>
        <p:txBody>
          <a:bodyPr>
            <a:normAutofit/>
          </a:bodyPr>
          <a:lstStyle/>
          <a:p>
            <a:r>
              <a:rPr lang="en-US" sz="4000" dirty="0" smtClean="0"/>
              <a:t>Memory Configuration after</a:t>
            </a:r>
            <a:br>
              <a:rPr lang="en-US" sz="4000" dirty="0" smtClean="0"/>
            </a:br>
            <a:r>
              <a:rPr lang="en-US" sz="4000" dirty="0" smtClean="0"/>
              <a:t>loading</a:t>
            </a:r>
            <a:br>
              <a:rPr lang="en-US" sz="4000" dirty="0" smtClean="0"/>
            </a:br>
            <a:r>
              <a:rPr lang="en-US" sz="4000" dirty="0" smtClean="0"/>
              <a:t>new exe</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1102270"/>
              </p:ext>
            </p:extLst>
          </p:nvPr>
        </p:nvGraphicFramePr>
        <p:xfrm>
          <a:off x="3357349" y="165500"/>
          <a:ext cx="8682251" cy="6268720"/>
        </p:xfrm>
        <a:graphic>
          <a:graphicData uri="http://schemas.openxmlformats.org/drawingml/2006/table">
            <a:tbl>
              <a:tblPr firstRow="1" bandRow="1">
                <a:tableStyleId>{5C22544A-7EE6-4342-B048-85BDC9FD1C3A}</a:tableStyleId>
              </a:tblPr>
              <a:tblGrid>
                <a:gridCol w="2811213">
                  <a:extLst>
                    <a:ext uri="{9D8B030D-6E8A-4147-A177-3AD203B41FA5}">
                      <a16:colId xmlns="" xmlns:a16="http://schemas.microsoft.com/office/drawing/2014/main" val="20000"/>
                    </a:ext>
                  </a:extLst>
                </a:gridCol>
                <a:gridCol w="5871038">
                  <a:extLst>
                    <a:ext uri="{9D8B030D-6E8A-4147-A177-3AD203B41FA5}">
                      <a16:colId xmlns="" xmlns:a16="http://schemas.microsoft.com/office/drawing/2014/main" val="20001"/>
                    </a:ext>
                  </a:extLst>
                </a:gridCol>
              </a:tblGrid>
              <a:tr h="370840">
                <a:tc>
                  <a:txBody>
                    <a:bodyPr/>
                    <a:lstStyle/>
                    <a:p>
                      <a:pPr algn="ctr"/>
                      <a:r>
                        <a:rPr lang="en-US" b="1" dirty="0" smtClean="0">
                          <a:solidFill>
                            <a:schemeClr val="tx1"/>
                          </a:solidFill>
                        </a:rPr>
                        <a:t>Physical Memory</a:t>
                      </a:r>
                      <a:r>
                        <a:rPr lang="en-US" b="1" baseline="0" dirty="0" smtClean="0">
                          <a:solidFill>
                            <a:schemeClr val="tx1"/>
                          </a:solidFill>
                        </a:rPr>
                        <a:t> Address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Memory Content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r"/>
                      <a:r>
                        <a:rPr lang="en-US" b="0" dirty="0" smtClean="0">
                          <a:solidFill>
                            <a:schemeClr val="tx1"/>
                          </a:solidFill>
                        </a:rPr>
                        <a:t>0:0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INT0 Handler (</a:t>
                      </a:r>
                      <a:r>
                        <a:rPr lang="en-US" b="0" baseline="0" dirty="0" smtClean="0">
                          <a:solidFill>
                            <a:schemeClr val="tx1"/>
                          </a:solidFill>
                        </a:rPr>
                        <a:t>IP+CS)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r"/>
                      <a:r>
                        <a:rPr lang="en-US" b="0" dirty="0" smtClean="0">
                          <a:solidFill>
                            <a:schemeClr val="tx1"/>
                          </a:solidFill>
                        </a:rPr>
                        <a:t>0:36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Default INT 9 Handler IP + CS </a:t>
                      </a:r>
                      <a:r>
                        <a:rPr lang="en-US" b="1" dirty="0" smtClean="0">
                          <a:solidFill>
                            <a:schemeClr val="tx1"/>
                          </a:solidFill>
                        </a:rPr>
                        <a:t>(19F5:0124)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r"/>
                      <a:r>
                        <a:rPr lang="en-US" b="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pPr algn="r"/>
                      <a:r>
                        <a:rPr lang="en-US" b="1" dirty="0" smtClean="0">
                          <a:solidFill>
                            <a:schemeClr val="tx1"/>
                          </a:solidFill>
                        </a:rPr>
                        <a:t>19F5:0100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err="1" smtClean="0">
                          <a:solidFill>
                            <a:schemeClr val="tx1"/>
                          </a:solidFill>
                        </a:rPr>
                        <a:t>Jmp</a:t>
                      </a:r>
                      <a:r>
                        <a:rPr lang="en-US" b="1" baseline="0" dirty="0" smtClean="0">
                          <a:solidFill>
                            <a:schemeClr val="tx1"/>
                          </a:solidFill>
                        </a:rPr>
                        <a:t> start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Message1: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70840">
                <a:tc>
                  <a:txBody>
                    <a:bodyPr/>
                    <a:lstStyle/>
                    <a:p>
                      <a:pPr algn="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70840">
                <a:tc>
                  <a:txBody>
                    <a:bodyPr/>
                    <a:lstStyle/>
                    <a:p>
                      <a:pPr algn="r"/>
                      <a:r>
                        <a:rPr lang="en-US" b="1" dirty="0" smtClean="0">
                          <a:solidFill>
                            <a:schemeClr val="tx1"/>
                          </a:solidFill>
                        </a:rPr>
                        <a:t>19F5:0120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err="1" smtClean="0">
                          <a:solidFill>
                            <a:schemeClr val="tx1"/>
                          </a:solidFill>
                        </a:rPr>
                        <a:t>Oldisr</a:t>
                      </a:r>
                      <a:r>
                        <a:rPr lang="en-US" b="1" dirty="0" smtClean="0">
                          <a:solidFill>
                            <a:schemeClr val="tx1"/>
                          </a:solidFill>
                        </a:rPr>
                        <a:t>:</a:t>
                      </a:r>
                      <a:r>
                        <a:rPr lang="en-US" b="1" baseline="0" dirty="0" smtClean="0">
                          <a:solidFill>
                            <a:schemeClr val="tx1"/>
                          </a:solidFill>
                        </a:rPr>
                        <a:t> </a:t>
                      </a:r>
                      <a:r>
                        <a:rPr lang="en-US" b="1" dirty="0" smtClean="0">
                          <a:solidFill>
                            <a:schemeClr val="tx1"/>
                          </a:solidFill>
                        </a:rPr>
                        <a:t>( F000 : E987 )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70840">
                <a:tc>
                  <a:txBody>
                    <a:bodyPr/>
                    <a:lstStyle/>
                    <a:p>
                      <a:pPr algn="r"/>
                      <a:r>
                        <a:rPr lang="en-US" b="1" dirty="0" smtClean="0">
                          <a:solidFill>
                            <a:schemeClr val="tx1"/>
                          </a:solidFill>
                        </a:rPr>
                        <a:t>19F5:0124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kern="1200" dirty="0" smtClean="0">
                          <a:solidFill>
                            <a:schemeClr val="dk1"/>
                          </a:solidFill>
                          <a:latin typeface="+mn-lt"/>
                          <a:ea typeface="+mn-ea"/>
                          <a:cs typeface="+mn-cs"/>
                        </a:rPr>
                        <a:t>6C6F20776F72…</a:t>
                      </a:r>
                      <a:endParaRPr lang="en-US" b="1" dirty="0" smtClean="0">
                        <a:solidFill>
                          <a:schemeClr val="tx1"/>
                        </a:solidFill>
                      </a:endParaRPr>
                    </a:p>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370840">
                <a:tc>
                  <a:txBody>
                    <a:bodyPr/>
                    <a:lstStyle/>
                    <a:p>
                      <a:pPr algn="r"/>
                      <a:r>
                        <a:rPr lang="en-US" b="1" dirty="0" smtClean="0">
                          <a:solidFill>
                            <a:schemeClr val="tx1"/>
                          </a:solidFill>
                        </a:rPr>
                        <a:t>19F5:014B</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Start:…</a:t>
                      </a:r>
                    </a:p>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19F5:017D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smtClean="0">
                          <a:solidFill>
                            <a:schemeClr val="tx1"/>
                          </a:solidFill>
                        </a:rPr>
                        <a: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19F5:0202</a:t>
                      </a:r>
                    </a:p>
                    <a:p>
                      <a:pPr marL="0" marR="0" indent="0" algn="r"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kern="1200" dirty="0" err="1" smtClean="0">
                          <a:solidFill>
                            <a:schemeClr val="dk1"/>
                          </a:solidFill>
                          <a:latin typeface="+mn-lt"/>
                          <a:ea typeface="+mn-ea"/>
                          <a:cs typeface="+mn-cs"/>
                        </a:rPr>
                        <a:t>int</a:t>
                      </a:r>
                      <a:r>
                        <a:rPr lang="en-US" sz="1800" b="1" kern="1200" dirty="0" smtClean="0">
                          <a:solidFill>
                            <a:schemeClr val="dk1"/>
                          </a:solidFill>
                          <a:latin typeface="+mn-lt"/>
                          <a:ea typeface="+mn-ea"/>
                          <a:cs typeface="+mn-cs"/>
                        </a:rPr>
                        <a:t> 0x21</a:t>
                      </a:r>
                    </a:p>
                    <a:p>
                      <a:r>
                        <a:rPr lang="en-US" sz="1800" b="0" kern="1200" dirty="0" smtClean="0">
                          <a:solidFill>
                            <a:schemeClr val="dk1"/>
                          </a:solidFill>
                          <a:latin typeface="+mn-lt"/>
                          <a:ea typeface="+mn-ea"/>
                          <a:cs typeface="+mn-cs"/>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F000:E987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rPr>
                        <a:t>… original</a:t>
                      </a:r>
                      <a:r>
                        <a:rPr lang="en-US" b="0" baseline="0" dirty="0" smtClean="0">
                          <a:solidFill>
                            <a:schemeClr val="tx1"/>
                          </a:solidFill>
                        </a:rPr>
                        <a:t> keyboard handler</a:t>
                      </a:r>
                    </a:p>
                    <a:p>
                      <a:r>
                        <a:rPr lang="en-US" b="0" baseline="0" dirty="0" smtClean="0">
                          <a:solidFill>
                            <a:schemeClr val="tx1"/>
                          </a:solidFill>
                        </a:rPr>
                        <a:t>….</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3"/>
                  </a:ext>
                </a:extLst>
              </a:tr>
            </a:tbl>
          </a:graphicData>
        </a:graphic>
      </p:graphicFrame>
      <p:cxnSp>
        <p:nvCxnSpPr>
          <p:cNvPr id="6" name="Straight Arrow Connector 5"/>
          <p:cNvCxnSpPr/>
          <p:nvPr/>
        </p:nvCxnSpPr>
        <p:spPr>
          <a:xfrm flipH="1">
            <a:off x="7424382" y="1487603"/>
            <a:ext cx="2927446" cy="24702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840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800" dirty="0" smtClean="0"/>
              <a:t>Interrupt</a:t>
            </a:r>
            <a:r>
              <a:rPr lang="en-US" sz="4800" dirty="0"/>
              <a:t>:</a:t>
            </a:r>
          </a:p>
        </p:txBody>
      </p:sp>
      <p:sp>
        <p:nvSpPr>
          <p:cNvPr id="3" name="Content Placeholder 2"/>
          <p:cNvSpPr>
            <a:spLocks noGrp="1"/>
          </p:cNvSpPr>
          <p:nvPr>
            <p:ph idx="1"/>
          </p:nvPr>
        </p:nvSpPr>
        <p:spPr>
          <a:xfrm>
            <a:off x="838200" y="1143237"/>
            <a:ext cx="10515600" cy="5434984"/>
          </a:xfrm>
        </p:spPr>
        <p:txBody>
          <a:bodyPr>
            <a:normAutofit/>
          </a:bodyPr>
          <a:lstStyle/>
          <a:p>
            <a:pPr marL="0" indent="0" algn="just">
              <a:buNone/>
            </a:pPr>
            <a:r>
              <a:rPr lang="en-US" sz="3200" dirty="0" smtClean="0"/>
              <a:t>“An </a:t>
            </a:r>
            <a:r>
              <a:rPr lang="en-US" sz="3200" dirty="0"/>
              <a:t>interrupt is an input signal to the processor indicating an event that needs immediate attention</a:t>
            </a:r>
            <a:r>
              <a:rPr lang="en-US" sz="3200" dirty="0" smtClean="0"/>
              <a:t>.”</a:t>
            </a:r>
          </a:p>
          <a:p>
            <a:pPr marL="0" indent="0" algn="just">
              <a:buNone/>
            </a:pPr>
            <a:r>
              <a:rPr lang="en-US" sz="3200" dirty="0" smtClean="0"/>
              <a:t>Interrupts are Events that occur outside the processor and the processor must be informed about them</a:t>
            </a:r>
          </a:p>
          <a:p>
            <a:pPr marL="0" indent="0">
              <a:buNone/>
            </a:pPr>
            <a:endParaRPr lang="en-US" sz="3200" dirty="0" smtClean="0"/>
          </a:p>
          <a:p>
            <a:endParaRPr lang="en-US" sz="3200" dirty="0"/>
          </a:p>
        </p:txBody>
      </p:sp>
    </p:spTree>
    <p:extLst>
      <p:ext uri="{BB962C8B-B14F-4D97-AF65-F5344CB8AC3E}">
        <p14:creationId xmlns:p14="http://schemas.microsoft.com/office/powerpoint/2010/main" val="39146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Concepts…</a:t>
            </a:r>
            <a:endParaRPr lang="en-US" dirty="0"/>
          </a:p>
        </p:txBody>
      </p:sp>
      <p:sp>
        <p:nvSpPr>
          <p:cNvPr id="3" name="Content Placeholder 2"/>
          <p:cNvSpPr>
            <a:spLocks noGrp="1"/>
          </p:cNvSpPr>
          <p:nvPr>
            <p:ph idx="1"/>
          </p:nvPr>
        </p:nvSpPr>
        <p:spPr/>
        <p:txBody>
          <a:bodyPr/>
          <a:lstStyle/>
          <a:p>
            <a:r>
              <a:rPr lang="en-US" dirty="0"/>
              <a:t>Key Press VS Key Released</a:t>
            </a:r>
            <a:endParaRPr lang="en-US" dirty="0" smtClean="0"/>
          </a:p>
          <a:p>
            <a:pPr lvl="1"/>
            <a:r>
              <a:rPr lang="en-US" dirty="0" err="1" smtClean="0"/>
              <a:t>MSbit</a:t>
            </a:r>
            <a:r>
              <a:rPr lang="en-US" dirty="0" smtClean="0"/>
              <a:t> in Key Press </a:t>
            </a:r>
            <a:r>
              <a:rPr lang="en-US" dirty="0" err="1" smtClean="0"/>
              <a:t>scancode</a:t>
            </a:r>
            <a:r>
              <a:rPr lang="en-US" dirty="0" smtClean="0"/>
              <a:t> is 0</a:t>
            </a:r>
          </a:p>
          <a:p>
            <a:pPr lvl="1"/>
            <a:r>
              <a:rPr lang="en-US" dirty="0" err="1" smtClean="0"/>
              <a:t>MSbit</a:t>
            </a:r>
            <a:r>
              <a:rPr lang="en-US" dirty="0" smtClean="0"/>
              <a:t> </a:t>
            </a:r>
            <a:r>
              <a:rPr lang="en-US" dirty="0"/>
              <a:t>in Key </a:t>
            </a:r>
            <a:r>
              <a:rPr lang="en-US" dirty="0" smtClean="0"/>
              <a:t>Release </a:t>
            </a:r>
            <a:r>
              <a:rPr lang="en-US" dirty="0" err="1"/>
              <a:t>scancode</a:t>
            </a:r>
            <a:r>
              <a:rPr lang="en-US" dirty="0"/>
              <a:t> is </a:t>
            </a:r>
            <a:r>
              <a:rPr lang="en-US" dirty="0" smtClean="0"/>
              <a:t>1</a:t>
            </a:r>
          </a:p>
          <a:p>
            <a:r>
              <a:rPr lang="en-US" dirty="0" smtClean="0"/>
              <a:t>Chaining VS Selective Chaining</a:t>
            </a:r>
            <a:endParaRPr lang="en-US" dirty="0"/>
          </a:p>
          <a:p>
            <a:endParaRPr lang="en-US" dirty="0"/>
          </a:p>
        </p:txBody>
      </p:sp>
    </p:spTree>
    <p:extLst>
      <p:ext uri="{BB962C8B-B14F-4D97-AF65-F5344CB8AC3E}">
        <p14:creationId xmlns:p14="http://schemas.microsoft.com/office/powerpoint/2010/main" val="367358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Terminate and Stay Resident (TSR)</a:t>
            </a:r>
            <a:endParaRPr lang="en-US" dirty="0"/>
          </a:p>
        </p:txBody>
      </p:sp>
      <p:sp>
        <p:nvSpPr>
          <p:cNvPr id="3" name="Content Placeholder 2"/>
          <p:cNvSpPr>
            <a:spLocks noGrp="1"/>
          </p:cNvSpPr>
          <p:nvPr>
            <p:ph idx="1"/>
          </p:nvPr>
        </p:nvSpPr>
        <p:spPr>
          <a:xfrm>
            <a:off x="838200" y="1825625"/>
            <a:ext cx="5592097" cy="2923356"/>
          </a:xfrm>
        </p:spPr>
        <p:txBody>
          <a:bodyPr>
            <a:normAutofit/>
          </a:bodyPr>
          <a:lstStyle/>
          <a:p>
            <a:r>
              <a:rPr lang="en-US" dirty="0" smtClean="0"/>
              <a:t>DOS Service 4C VS 31</a:t>
            </a:r>
          </a:p>
          <a:p>
            <a:pPr lvl="1"/>
            <a:r>
              <a:rPr lang="en-US" dirty="0" err="1" smtClean="0"/>
              <a:t>FreeMem</a:t>
            </a:r>
            <a:r>
              <a:rPr lang="en-US" dirty="0" smtClean="0"/>
              <a:t> = </a:t>
            </a:r>
            <a:r>
              <a:rPr lang="en-US" dirty="0" err="1" smtClean="0"/>
              <a:t>FreeMem</a:t>
            </a:r>
            <a:r>
              <a:rPr lang="en-US" dirty="0" smtClean="0"/>
              <a:t> + X Bytes</a:t>
            </a:r>
          </a:p>
          <a:p>
            <a:pPr marL="0" indent="0">
              <a:buNone/>
            </a:pPr>
            <a:r>
              <a:rPr lang="en-US" dirty="0" smtClean="0"/>
              <a:t>1 Paragraph = 16 Bytes</a:t>
            </a:r>
          </a:p>
          <a:p>
            <a:pPr marL="0" indent="0">
              <a:buNone/>
            </a:pPr>
            <a:endParaRPr lang="en-US" dirty="0" smtClean="0"/>
          </a:p>
          <a:p>
            <a:pPr marL="0" indent="0">
              <a:buNone/>
            </a:pPr>
            <a:r>
              <a:rPr lang="en-US" dirty="0" smtClean="0"/>
              <a:t>337/16 = 21.1</a:t>
            </a:r>
            <a:endParaRPr lang="en-US" dirty="0"/>
          </a:p>
          <a:p>
            <a:pPr marL="0" indent="0">
              <a:buNone/>
            </a:pPr>
            <a:r>
              <a:rPr lang="en-US" dirty="0" smtClean="0"/>
              <a:t>337 + 15 = 352/16 = 22</a:t>
            </a:r>
          </a:p>
        </p:txBody>
      </p:sp>
      <p:pic>
        <p:nvPicPr>
          <p:cNvPr id="4" name="Picture 3"/>
          <p:cNvPicPr>
            <a:picLocks noChangeAspect="1"/>
          </p:cNvPicPr>
          <p:nvPr/>
        </p:nvPicPr>
        <p:blipFill>
          <a:blip r:embed="rId2"/>
          <a:stretch>
            <a:fillRect/>
          </a:stretch>
        </p:blipFill>
        <p:spPr>
          <a:xfrm>
            <a:off x="7706493" y="1377744"/>
            <a:ext cx="4256907" cy="4892445"/>
          </a:xfrm>
          <a:prstGeom prst="rect">
            <a:avLst/>
          </a:prstGeom>
        </p:spPr>
      </p:pic>
      <p:cxnSp>
        <p:nvCxnSpPr>
          <p:cNvPr id="6" name="Straight Arrow Connector 5"/>
          <p:cNvCxnSpPr/>
          <p:nvPr/>
        </p:nvCxnSpPr>
        <p:spPr>
          <a:xfrm>
            <a:off x="7806813" y="3726426"/>
            <a:ext cx="55060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4907" y="3401738"/>
            <a:ext cx="1216359" cy="646331"/>
          </a:xfrm>
          <a:prstGeom prst="rect">
            <a:avLst/>
          </a:prstGeom>
          <a:noFill/>
          <a:ln>
            <a:solidFill>
              <a:schemeClr val="tx1"/>
            </a:solidFill>
          </a:ln>
        </p:spPr>
        <p:txBody>
          <a:bodyPr wrap="none" rtlCol="0">
            <a:spAutoFit/>
          </a:bodyPr>
          <a:lstStyle/>
          <a:p>
            <a:r>
              <a:rPr lang="en-US" b="1" dirty="0" err="1" smtClean="0"/>
              <a:t>FreeMem</a:t>
            </a:r>
            <a:endParaRPr lang="en-US" b="1" dirty="0" smtClean="0"/>
          </a:p>
          <a:p>
            <a:r>
              <a:rPr lang="en-US" b="1" dirty="0" smtClean="0"/>
              <a:t>Pointer (A)</a:t>
            </a:r>
            <a:endParaRPr lang="en-US" b="1" dirty="0"/>
          </a:p>
        </p:txBody>
      </p:sp>
      <p:sp>
        <p:nvSpPr>
          <p:cNvPr id="12" name="TextBox 11"/>
          <p:cNvSpPr txBox="1"/>
          <p:nvPr/>
        </p:nvSpPr>
        <p:spPr>
          <a:xfrm>
            <a:off x="8672051" y="4157746"/>
            <a:ext cx="3116827" cy="923330"/>
          </a:xfrm>
          <a:prstGeom prst="rect">
            <a:avLst/>
          </a:prstGeom>
          <a:noFill/>
          <a:ln w="38100">
            <a:solidFill>
              <a:srgbClr val="0070C0"/>
            </a:solidFill>
          </a:ln>
        </p:spPr>
        <p:txBody>
          <a:bodyPr wrap="square" rtlCol="0">
            <a:spAutoFit/>
          </a:bodyPr>
          <a:lstStyle/>
          <a:p>
            <a:r>
              <a:rPr lang="en-US" b="1" dirty="0" smtClean="0">
                <a:solidFill>
                  <a:srgbClr val="0070C0"/>
                </a:solidFill>
              </a:rPr>
              <a:t>Your </a:t>
            </a:r>
          </a:p>
          <a:p>
            <a:r>
              <a:rPr lang="en-US" b="1" dirty="0" smtClean="0">
                <a:solidFill>
                  <a:srgbClr val="0070C0"/>
                </a:solidFill>
              </a:rPr>
              <a:t>Code </a:t>
            </a:r>
          </a:p>
          <a:p>
            <a:r>
              <a:rPr lang="en-US" b="1" dirty="0" smtClean="0">
                <a:solidFill>
                  <a:srgbClr val="0070C0"/>
                </a:solidFill>
              </a:rPr>
              <a:t>Here</a:t>
            </a:r>
            <a:endParaRPr lang="en-US" b="1" dirty="0">
              <a:solidFill>
                <a:srgbClr val="0070C0"/>
              </a:solidFill>
            </a:endParaRPr>
          </a:p>
        </p:txBody>
      </p:sp>
      <p:cxnSp>
        <p:nvCxnSpPr>
          <p:cNvPr id="13" name="Straight Arrow Connector 12"/>
          <p:cNvCxnSpPr/>
          <p:nvPr/>
        </p:nvCxnSpPr>
        <p:spPr>
          <a:xfrm>
            <a:off x="7900219" y="5095825"/>
            <a:ext cx="55060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7908" y="4831378"/>
            <a:ext cx="6618863" cy="1938992"/>
          </a:xfrm>
          <a:prstGeom prst="rect">
            <a:avLst/>
          </a:prstGeom>
          <a:noFill/>
        </p:spPr>
        <p:txBody>
          <a:bodyPr wrap="none" rtlCol="0">
            <a:spAutoFit/>
          </a:bodyPr>
          <a:lstStyle/>
          <a:p>
            <a:r>
              <a:rPr lang="en-US" sz="2400" dirty="0"/>
              <a:t>INT 21 - DOS 2+ - TERMINATE AND STAY RESIDENT</a:t>
            </a:r>
          </a:p>
          <a:p>
            <a:endParaRPr lang="en-US" sz="2400" dirty="0"/>
          </a:p>
          <a:p>
            <a:r>
              <a:rPr lang="en-US" sz="2400" dirty="0"/>
              <a:t>	AH = 31h</a:t>
            </a:r>
          </a:p>
          <a:p>
            <a:r>
              <a:rPr lang="en-US" sz="2400" dirty="0"/>
              <a:t>	AL = return code</a:t>
            </a:r>
          </a:p>
          <a:p>
            <a:r>
              <a:rPr lang="en-US" sz="2400" dirty="0"/>
              <a:t>	DX = number of paragraphs to keep resident</a:t>
            </a:r>
          </a:p>
        </p:txBody>
      </p:sp>
      <p:sp>
        <p:nvSpPr>
          <p:cNvPr id="14" name="TextBox 13"/>
          <p:cNvSpPr txBox="1"/>
          <p:nvPr/>
        </p:nvSpPr>
        <p:spPr>
          <a:xfrm>
            <a:off x="6646671" y="4877544"/>
            <a:ext cx="1502334" cy="923330"/>
          </a:xfrm>
          <a:prstGeom prst="rect">
            <a:avLst/>
          </a:prstGeom>
          <a:noFill/>
          <a:ln>
            <a:solidFill>
              <a:schemeClr val="tx1"/>
            </a:solidFill>
          </a:ln>
        </p:spPr>
        <p:txBody>
          <a:bodyPr wrap="none" rtlCol="0">
            <a:spAutoFit/>
          </a:bodyPr>
          <a:lstStyle/>
          <a:p>
            <a:r>
              <a:rPr lang="en-US" b="1" dirty="0" smtClean="0"/>
              <a:t>X = 0x151</a:t>
            </a:r>
          </a:p>
          <a:p>
            <a:r>
              <a:rPr lang="en-US" b="1" dirty="0" smtClean="0"/>
              <a:t>= (337)10</a:t>
            </a:r>
          </a:p>
          <a:p>
            <a:r>
              <a:rPr lang="en-US" b="1" dirty="0" smtClean="0"/>
              <a:t>337/16 = 21.1</a:t>
            </a:r>
            <a:endParaRPr lang="en-US" b="1" dirty="0"/>
          </a:p>
        </p:txBody>
      </p:sp>
      <p:cxnSp>
        <p:nvCxnSpPr>
          <p:cNvPr id="15" name="Straight Arrow Connector 14"/>
          <p:cNvCxnSpPr/>
          <p:nvPr/>
        </p:nvCxnSpPr>
        <p:spPr>
          <a:xfrm>
            <a:off x="7806813" y="4440485"/>
            <a:ext cx="55060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91281" y="4146558"/>
            <a:ext cx="1334981" cy="646331"/>
          </a:xfrm>
          <a:prstGeom prst="rect">
            <a:avLst/>
          </a:prstGeom>
          <a:noFill/>
          <a:ln>
            <a:solidFill>
              <a:schemeClr val="tx1"/>
            </a:solidFill>
          </a:ln>
        </p:spPr>
        <p:txBody>
          <a:bodyPr wrap="none" rtlCol="0">
            <a:spAutoFit/>
          </a:bodyPr>
          <a:lstStyle/>
          <a:p>
            <a:r>
              <a:rPr lang="en-US" b="1" dirty="0" err="1" smtClean="0"/>
              <a:t>FreeMem</a:t>
            </a:r>
            <a:endParaRPr lang="en-US" b="1" dirty="0" smtClean="0"/>
          </a:p>
          <a:p>
            <a:r>
              <a:rPr lang="en-US" b="1" dirty="0" smtClean="0"/>
              <a:t>Pointer + 16</a:t>
            </a:r>
            <a:endParaRPr lang="en-US" b="1" dirty="0"/>
          </a:p>
        </p:txBody>
      </p:sp>
    </p:spTree>
    <p:extLst>
      <p:ext uri="{BB962C8B-B14F-4D97-AF65-F5344CB8AC3E}">
        <p14:creationId xmlns:p14="http://schemas.microsoft.com/office/powerpoint/2010/main" val="45175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Interval Timer</a:t>
            </a:r>
            <a:endParaRPr lang="en-US" dirty="0"/>
          </a:p>
        </p:txBody>
      </p:sp>
      <p:sp>
        <p:nvSpPr>
          <p:cNvPr id="3" name="Content Placeholder 2"/>
          <p:cNvSpPr>
            <a:spLocks noGrp="1"/>
          </p:cNvSpPr>
          <p:nvPr>
            <p:ph idx="1"/>
          </p:nvPr>
        </p:nvSpPr>
        <p:spPr/>
        <p:txBody>
          <a:bodyPr/>
          <a:lstStyle/>
          <a:p>
            <a:r>
              <a:rPr lang="en-US" dirty="0" smtClean="0"/>
              <a:t>IRQ 0 is generated 18.2 times per second</a:t>
            </a:r>
          </a:p>
          <a:p>
            <a:r>
              <a:rPr lang="en-US" dirty="0" smtClean="0"/>
              <a:t>One timer Tick after every 55ms</a:t>
            </a:r>
            <a:endParaRPr lang="en-US" dirty="0"/>
          </a:p>
        </p:txBody>
      </p:sp>
    </p:spTree>
    <p:extLst>
      <p:ext uri="{BB962C8B-B14F-4D97-AF65-F5344CB8AC3E}">
        <p14:creationId xmlns:p14="http://schemas.microsoft.com/office/powerpoint/2010/main" val="168506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800" smtClean="0"/>
              <a:t>Interrupt Handler (ISR)</a:t>
            </a:r>
            <a:endParaRPr lang="en-US" sz="4800" dirty="0"/>
          </a:p>
        </p:txBody>
      </p:sp>
      <p:sp>
        <p:nvSpPr>
          <p:cNvPr id="3" name="Content Placeholder 2"/>
          <p:cNvSpPr>
            <a:spLocks noGrp="1"/>
          </p:cNvSpPr>
          <p:nvPr>
            <p:ph idx="1"/>
          </p:nvPr>
        </p:nvSpPr>
        <p:spPr>
          <a:xfrm>
            <a:off x="838199" y="1325563"/>
            <a:ext cx="8518425" cy="4851400"/>
          </a:xfrm>
        </p:spPr>
        <p:txBody>
          <a:bodyPr>
            <a:normAutofit/>
          </a:bodyPr>
          <a:lstStyle/>
          <a:p>
            <a:pPr marL="0" indent="0" algn="ctr">
              <a:buNone/>
            </a:pPr>
            <a:r>
              <a:rPr lang="en-US" sz="3200" dirty="0" smtClean="0"/>
              <a:t>“The Routine that executes in response to an INT instruction is called the </a:t>
            </a:r>
            <a:r>
              <a:rPr lang="en-US" sz="3200" b="1" u="sng" dirty="0" smtClean="0"/>
              <a:t>Interrupt Service Routine (ISR) </a:t>
            </a:r>
            <a:r>
              <a:rPr lang="en-US" sz="3200" u="sng" dirty="0" smtClean="0"/>
              <a:t>or </a:t>
            </a:r>
            <a:r>
              <a:rPr lang="en-US" sz="3200" b="1" u="sng" dirty="0" smtClean="0"/>
              <a:t>Interrupt Handler</a:t>
            </a:r>
            <a:r>
              <a:rPr lang="en-US" sz="3200" dirty="0" smtClean="0"/>
              <a:t>”</a:t>
            </a:r>
          </a:p>
          <a:p>
            <a:pPr marL="0" indent="0" algn="just">
              <a:buNone/>
            </a:pPr>
            <a:endParaRPr lang="en-US" sz="2400" dirty="0" smtClean="0"/>
          </a:p>
          <a:p>
            <a:pPr marL="0" indent="0" algn="just">
              <a:buNone/>
            </a:pPr>
            <a:r>
              <a:rPr lang="en-US" sz="2400" dirty="0" smtClean="0"/>
              <a:t>ISR </a:t>
            </a:r>
            <a:r>
              <a:rPr lang="en-US" sz="2400" dirty="0"/>
              <a:t>is just a piece of code (list of instructions) or program residing somewhere in </a:t>
            </a:r>
            <a:r>
              <a:rPr lang="en-US" sz="2400" dirty="0" smtClean="0"/>
              <a:t>memory. </a:t>
            </a:r>
          </a:p>
          <a:p>
            <a:pPr marL="0" indent="0" algn="just">
              <a:buNone/>
            </a:pPr>
            <a:r>
              <a:rPr lang="en-US" sz="2400" dirty="0" smtClean="0"/>
              <a:t>For example, </a:t>
            </a:r>
            <a:r>
              <a:rPr lang="en-US" sz="2400" b="1" dirty="0" err="1"/>
              <a:t>KeyboardISR</a:t>
            </a:r>
            <a:r>
              <a:rPr lang="en-US" sz="2400" dirty="0"/>
              <a:t>, is </a:t>
            </a:r>
            <a:r>
              <a:rPr lang="en-US" sz="2400" dirty="0" smtClean="0"/>
              <a:t>handling all the keys and </a:t>
            </a:r>
            <a:r>
              <a:rPr lang="en-US" sz="2400" dirty="0"/>
              <a:t>showing you different </a:t>
            </a:r>
            <a:r>
              <a:rPr lang="en-US" sz="2400" dirty="0" smtClean="0"/>
              <a:t>screens/functionalities </a:t>
            </a:r>
            <a:r>
              <a:rPr lang="en-US" sz="2400" dirty="0"/>
              <a:t>for different </a:t>
            </a:r>
            <a:r>
              <a:rPr lang="en-US" sz="2400" dirty="0" smtClean="0"/>
              <a:t>combinations </a:t>
            </a:r>
            <a:r>
              <a:rPr lang="en-US" sz="2400" dirty="0" err="1" smtClean="0"/>
              <a:t>i.e</a:t>
            </a:r>
            <a:r>
              <a:rPr lang="en-US" sz="2400" dirty="0" smtClean="0"/>
              <a:t>  </a:t>
            </a:r>
            <a:r>
              <a:rPr lang="en-US" sz="2400" dirty="0" err="1" smtClean="0"/>
              <a:t>Ctrl+Alt+Del</a:t>
            </a:r>
            <a:r>
              <a:rPr lang="en-US" sz="2400" dirty="0" smtClean="0"/>
              <a:t>, </a:t>
            </a:r>
            <a:r>
              <a:rPr lang="en-US" sz="2400" dirty="0" err="1" smtClean="0"/>
              <a:t>WindowsKey+D</a:t>
            </a:r>
            <a:r>
              <a:rPr lang="en-US" sz="2400" dirty="0" smtClean="0"/>
              <a:t>, Esc, </a:t>
            </a:r>
            <a:r>
              <a:rPr lang="en-US" sz="2400" dirty="0" err="1" smtClean="0"/>
              <a:t>Ctrl+C</a:t>
            </a:r>
            <a:r>
              <a:rPr lang="en-US" sz="2400" dirty="0" smtClean="0"/>
              <a:t>, </a:t>
            </a:r>
            <a:r>
              <a:rPr lang="en-US" sz="2400" dirty="0" err="1" smtClean="0"/>
              <a:t>Ctrl+V</a:t>
            </a:r>
            <a:r>
              <a:rPr lang="en-US" sz="2400" dirty="0" smtClean="0"/>
              <a:t> etc.</a:t>
            </a:r>
          </a:p>
          <a:p>
            <a:pPr marL="0" indent="0" algn="just">
              <a:buNone/>
            </a:pPr>
            <a:endParaRPr lang="en-US" sz="2400" dirty="0"/>
          </a:p>
          <a:p>
            <a:pPr marL="0" indent="0" algn="just">
              <a:buNone/>
            </a:pPr>
            <a:endParaRPr lang="en-US" sz="3200" dirty="0" smtClean="0"/>
          </a:p>
        </p:txBody>
      </p:sp>
      <p:sp>
        <p:nvSpPr>
          <p:cNvPr id="4" name="TextBox 3"/>
          <p:cNvSpPr txBox="1"/>
          <p:nvPr/>
        </p:nvSpPr>
        <p:spPr>
          <a:xfrm>
            <a:off x="10359074" y="1140705"/>
            <a:ext cx="1667957" cy="5632311"/>
          </a:xfrm>
          <a:prstGeom prst="rect">
            <a:avLst/>
          </a:prstGeom>
          <a:noFill/>
          <a:ln>
            <a:solidFill>
              <a:schemeClr val="tx1"/>
            </a:solidFill>
          </a:ln>
        </p:spPr>
        <p:txBody>
          <a:bodyPr wrap="none" rtlCol="0">
            <a:spAutoFit/>
          </a:bodyPr>
          <a:lstStyle/>
          <a:p>
            <a:endParaRPr lang="en-US" dirty="0" smtClean="0"/>
          </a:p>
          <a:p>
            <a:endParaRPr lang="en-US" dirty="0" smtClean="0"/>
          </a:p>
          <a:p>
            <a:endParaRPr lang="en-US" dirty="0"/>
          </a:p>
          <a:p>
            <a:endParaRPr lang="en-US" dirty="0"/>
          </a:p>
          <a:p>
            <a:r>
              <a:rPr lang="en-US" dirty="0" smtClean="0"/>
              <a:t>….</a:t>
            </a:r>
          </a:p>
          <a:p>
            <a:r>
              <a:rPr lang="en-US" b="1" dirty="0" err="1" smtClean="0">
                <a:solidFill>
                  <a:srgbClr val="C00000"/>
                </a:solidFill>
              </a:rPr>
              <a:t>KeyboardISR</a:t>
            </a:r>
            <a:r>
              <a:rPr lang="en-US" b="1" dirty="0" smtClean="0">
                <a:solidFill>
                  <a:srgbClr val="C00000"/>
                </a:solidFill>
              </a:rPr>
              <a:t>:</a:t>
            </a:r>
            <a:r>
              <a:rPr lang="en-US" dirty="0" smtClean="0"/>
              <a:t> …</a:t>
            </a:r>
          </a:p>
          <a:p>
            <a:r>
              <a:rPr lang="en-US" dirty="0" smtClean="0"/>
              <a:t>…</a:t>
            </a:r>
          </a:p>
          <a:p>
            <a:endParaRPr lang="en-US" dirty="0"/>
          </a:p>
          <a:p>
            <a:r>
              <a:rPr lang="en-US" dirty="0"/>
              <a:t>….</a:t>
            </a:r>
          </a:p>
          <a:p>
            <a:r>
              <a:rPr lang="en-US" b="1" dirty="0" err="1" smtClean="0">
                <a:solidFill>
                  <a:srgbClr val="C00000"/>
                </a:solidFill>
              </a:rPr>
              <a:t>MouseISR</a:t>
            </a:r>
            <a:r>
              <a:rPr lang="en-US" b="1" dirty="0">
                <a:solidFill>
                  <a:srgbClr val="C00000"/>
                </a:solidFill>
              </a:rPr>
              <a:t>:</a:t>
            </a:r>
            <a:r>
              <a:rPr lang="en-US" dirty="0"/>
              <a:t> …</a:t>
            </a:r>
          </a:p>
          <a:p>
            <a:r>
              <a:rPr lang="en-US" dirty="0"/>
              <a:t>…</a:t>
            </a:r>
          </a:p>
          <a:p>
            <a:endParaRPr lang="en-US" dirty="0" smtClean="0"/>
          </a:p>
          <a:p>
            <a:r>
              <a:rPr lang="en-US" dirty="0" smtClean="0"/>
              <a:t>….</a:t>
            </a:r>
          </a:p>
          <a:p>
            <a:r>
              <a:rPr lang="en-US" b="1" dirty="0" smtClean="0">
                <a:solidFill>
                  <a:srgbClr val="C00000"/>
                </a:solidFill>
              </a:rPr>
              <a:t>USBISR</a:t>
            </a:r>
            <a:r>
              <a:rPr lang="en-US" b="1" dirty="0">
                <a:solidFill>
                  <a:srgbClr val="C00000"/>
                </a:solidFill>
              </a:rPr>
              <a:t>:</a:t>
            </a:r>
            <a:r>
              <a:rPr lang="en-US" dirty="0"/>
              <a:t> …</a:t>
            </a:r>
          </a:p>
          <a:p>
            <a:r>
              <a:rPr lang="en-US" dirty="0"/>
              <a:t>…</a:t>
            </a:r>
          </a:p>
          <a:p>
            <a:endParaRPr lang="en-US" dirty="0" smtClean="0"/>
          </a:p>
          <a:p>
            <a:endParaRPr lang="en-US" dirty="0"/>
          </a:p>
          <a:p>
            <a:endParaRPr lang="en-US" dirty="0" smtClean="0"/>
          </a:p>
          <a:p>
            <a:endParaRPr lang="en-US" dirty="0" smtClean="0"/>
          </a:p>
          <a:p>
            <a:endParaRPr lang="en-US" dirty="0"/>
          </a:p>
        </p:txBody>
      </p:sp>
      <p:sp>
        <p:nvSpPr>
          <p:cNvPr id="5" name="TextBox 4"/>
          <p:cNvSpPr txBox="1"/>
          <p:nvPr/>
        </p:nvSpPr>
        <p:spPr>
          <a:xfrm>
            <a:off x="9561257" y="1140705"/>
            <a:ext cx="769763" cy="369332"/>
          </a:xfrm>
          <a:prstGeom prst="rect">
            <a:avLst/>
          </a:prstGeom>
          <a:noFill/>
        </p:spPr>
        <p:txBody>
          <a:bodyPr wrap="none" rtlCol="0">
            <a:spAutoFit/>
          </a:bodyPr>
          <a:lstStyle/>
          <a:p>
            <a:r>
              <a:rPr lang="en-US" b="1" dirty="0" smtClean="0"/>
              <a:t>00000</a:t>
            </a:r>
            <a:endParaRPr lang="en-US" b="1" dirty="0"/>
          </a:p>
        </p:txBody>
      </p:sp>
      <p:sp>
        <p:nvSpPr>
          <p:cNvPr id="6" name="TextBox 5"/>
          <p:cNvSpPr txBox="1"/>
          <p:nvPr/>
        </p:nvSpPr>
        <p:spPr>
          <a:xfrm>
            <a:off x="9617363" y="6201778"/>
            <a:ext cx="713657" cy="369332"/>
          </a:xfrm>
          <a:prstGeom prst="rect">
            <a:avLst/>
          </a:prstGeom>
          <a:noFill/>
        </p:spPr>
        <p:txBody>
          <a:bodyPr wrap="none" rtlCol="0">
            <a:spAutoFit/>
          </a:bodyPr>
          <a:lstStyle/>
          <a:p>
            <a:r>
              <a:rPr lang="en-US" b="1" dirty="0" smtClean="0"/>
              <a:t>FFFFF</a:t>
            </a:r>
            <a:endParaRPr lang="en-US" b="1" dirty="0"/>
          </a:p>
        </p:txBody>
      </p:sp>
      <p:sp>
        <p:nvSpPr>
          <p:cNvPr id="8" name="TextBox 7"/>
          <p:cNvSpPr txBox="1"/>
          <p:nvPr/>
        </p:nvSpPr>
        <p:spPr>
          <a:xfrm>
            <a:off x="9520383" y="2554038"/>
            <a:ext cx="838691" cy="369332"/>
          </a:xfrm>
          <a:prstGeom prst="rect">
            <a:avLst/>
          </a:prstGeom>
          <a:noFill/>
        </p:spPr>
        <p:txBody>
          <a:bodyPr wrap="none" rtlCol="0">
            <a:spAutoFit/>
          </a:bodyPr>
          <a:lstStyle/>
          <a:p>
            <a:r>
              <a:rPr lang="en-US" b="1" dirty="0" smtClean="0">
                <a:solidFill>
                  <a:srgbClr val="C00000"/>
                </a:solidFill>
              </a:rPr>
              <a:t>0ABCD</a:t>
            </a:r>
            <a:endParaRPr lang="en-US" b="1" dirty="0">
              <a:solidFill>
                <a:srgbClr val="C00000"/>
              </a:solidFill>
            </a:endParaRPr>
          </a:p>
        </p:txBody>
      </p:sp>
      <p:cxnSp>
        <p:nvCxnSpPr>
          <p:cNvPr id="10" name="Straight Arrow Connector 9"/>
          <p:cNvCxnSpPr>
            <a:endCxn id="8" idx="1"/>
          </p:cNvCxnSpPr>
          <p:nvPr/>
        </p:nvCxnSpPr>
        <p:spPr>
          <a:xfrm flipV="1">
            <a:off x="4176215" y="2738704"/>
            <a:ext cx="5344168" cy="12954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568470" y="3664790"/>
            <a:ext cx="811441" cy="369332"/>
          </a:xfrm>
          <a:prstGeom prst="rect">
            <a:avLst/>
          </a:prstGeom>
          <a:noFill/>
        </p:spPr>
        <p:txBody>
          <a:bodyPr wrap="none" rtlCol="0">
            <a:spAutoFit/>
          </a:bodyPr>
          <a:lstStyle/>
          <a:p>
            <a:r>
              <a:rPr lang="en-US" b="1" dirty="0" smtClean="0">
                <a:solidFill>
                  <a:srgbClr val="C00000"/>
                </a:solidFill>
              </a:rPr>
              <a:t>0BCDE</a:t>
            </a:r>
            <a:endParaRPr lang="en-US" b="1" dirty="0">
              <a:solidFill>
                <a:srgbClr val="C00000"/>
              </a:solidFill>
            </a:endParaRPr>
          </a:p>
        </p:txBody>
      </p:sp>
      <p:sp>
        <p:nvSpPr>
          <p:cNvPr id="14" name="TextBox 13"/>
          <p:cNvSpPr txBox="1"/>
          <p:nvPr/>
        </p:nvSpPr>
        <p:spPr>
          <a:xfrm>
            <a:off x="9533606" y="4775542"/>
            <a:ext cx="787395" cy="369332"/>
          </a:xfrm>
          <a:prstGeom prst="rect">
            <a:avLst/>
          </a:prstGeom>
          <a:noFill/>
        </p:spPr>
        <p:txBody>
          <a:bodyPr wrap="none" rtlCol="0">
            <a:spAutoFit/>
          </a:bodyPr>
          <a:lstStyle/>
          <a:p>
            <a:r>
              <a:rPr lang="en-US" b="1" dirty="0" smtClean="0">
                <a:solidFill>
                  <a:srgbClr val="C00000"/>
                </a:solidFill>
              </a:rPr>
              <a:t>0CDEF</a:t>
            </a:r>
            <a:endParaRPr lang="en-US" b="1" dirty="0">
              <a:solidFill>
                <a:srgbClr val="C00000"/>
              </a:solidFill>
            </a:endParaRPr>
          </a:p>
        </p:txBody>
      </p:sp>
    </p:spTree>
    <p:extLst>
      <p:ext uri="{BB962C8B-B14F-4D97-AF65-F5344CB8AC3E}">
        <p14:creationId xmlns:p14="http://schemas.microsoft.com/office/powerpoint/2010/main" val="229465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8"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651"/>
            <a:ext cx="10515600" cy="1325563"/>
          </a:xfrm>
        </p:spPr>
        <p:txBody>
          <a:bodyPr/>
          <a:lstStyle/>
          <a:p>
            <a:r>
              <a:rPr lang="en-US" dirty="0" smtClean="0"/>
              <a:t>Hardware Interrupts</a:t>
            </a:r>
            <a:endParaRPr lang="en-US" dirty="0"/>
          </a:p>
        </p:txBody>
      </p:sp>
      <p:sp>
        <p:nvSpPr>
          <p:cNvPr id="3" name="Content Placeholder 2"/>
          <p:cNvSpPr>
            <a:spLocks noGrp="1"/>
          </p:cNvSpPr>
          <p:nvPr>
            <p:ph idx="1"/>
          </p:nvPr>
        </p:nvSpPr>
        <p:spPr>
          <a:xfrm>
            <a:off x="838199" y="1324560"/>
            <a:ext cx="5304767" cy="5403786"/>
          </a:xfrm>
          <a:ln>
            <a:solidFill>
              <a:schemeClr val="tx1"/>
            </a:solidFill>
          </a:ln>
        </p:spPr>
        <p:txBody>
          <a:bodyPr>
            <a:normAutofit lnSpcReduction="10000"/>
          </a:bodyPr>
          <a:lstStyle/>
          <a:p>
            <a:pPr algn="just"/>
            <a:r>
              <a:rPr lang="en-US" dirty="0" smtClean="0"/>
              <a:t>External devices that need to communicate with processor: keyboard, hard disk, floppy disk, sound card etc.</a:t>
            </a:r>
          </a:p>
          <a:p>
            <a:pPr algn="just"/>
            <a:r>
              <a:rPr lang="en-US" dirty="0" smtClean="0"/>
              <a:t>If more </a:t>
            </a:r>
            <a:r>
              <a:rPr lang="en-US" dirty="0"/>
              <a:t>than one interrupt comes at the same times, the highest priority one </a:t>
            </a:r>
            <a:r>
              <a:rPr lang="en-US" dirty="0" smtClean="0"/>
              <a:t>is forwarded </a:t>
            </a:r>
            <a:r>
              <a:rPr lang="en-US" dirty="0"/>
              <a:t>and the rest are held till that is serviced</a:t>
            </a:r>
            <a:r>
              <a:rPr lang="en-US" dirty="0" smtClean="0"/>
              <a:t>.</a:t>
            </a:r>
          </a:p>
          <a:p>
            <a:pPr algn="just"/>
            <a:r>
              <a:rPr lang="en-US" dirty="0"/>
              <a:t>The rest are </a:t>
            </a:r>
            <a:r>
              <a:rPr lang="en-US" dirty="0" smtClean="0"/>
              <a:t>forwarded one </a:t>
            </a:r>
            <a:r>
              <a:rPr lang="en-US" dirty="0"/>
              <a:t>by one according to priority after the highest priority one is completed</a:t>
            </a:r>
            <a:r>
              <a:rPr lang="en-US" dirty="0" smtClean="0"/>
              <a:t>.</a:t>
            </a:r>
          </a:p>
          <a:p>
            <a:r>
              <a:rPr lang="en-US" b="1" dirty="0" smtClean="0"/>
              <a:t>Programmable Interrupt Controller(PIC)</a:t>
            </a:r>
            <a:endParaRPr lang="en-US" b="1" dirty="0"/>
          </a:p>
        </p:txBody>
      </p:sp>
      <p:sp>
        <p:nvSpPr>
          <p:cNvPr id="4" name="Rectangle 3"/>
          <p:cNvSpPr/>
          <p:nvPr/>
        </p:nvSpPr>
        <p:spPr>
          <a:xfrm>
            <a:off x="8264360" y="1001998"/>
            <a:ext cx="2674966" cy="50913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Programmable </a:t>
            </a:r>
          </a:p>
          <a:p>
            <a:pPr algn="ctr"/>
            <a:r>
              <a:rPr lang="en-US" b="1" dirty="0" smtClean="0">
                <a:solidFill>
                  <a:schemeClr val="tx1"/>
                </a:solidFill>
              </a:rPr>
              <a:t>Interrupt Controller</a:t>
            </a:r>
          </a:p>
          <a:p>
            <a:pPr algn="ctr"/>
            <a:r>
              <a:rPr lang="en-US" b="1" dirty="0" smtClean="0">
                <a:solidFill>
                  <a:schemeClr val="tx1"/>
                </a:solidFill>
              </a:rPr>
              <a:t>(PIC)</a:t>
            </a:r>
            <a:endParaRPr lang="en-US" b="1" dirty="0">
              <a:solidFill>
                <a:schemeClr val="tx1"/>
              </a:solidFill>
            </a:endParaRPr>
          </a:p>
        </p:txBody>
      </p:sp>
      <p:cxnSp>
        <p:nvCxnSpPr>
          <p:cNvPr id="6" name="Straight Connector 5"/>
          <p:cNvCxnSpPr/>
          <p:nvPr/>
        </p:nvCxnSpPr>
        <p:spPr>
          <a:xfrm>
            <a:off x="10945516" y="3684896"/>
            <a:ext cx="354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245763" y="3500230"/>
            <a:ext cx="867545" cy="369332"/>
          </a:xfrm>
          <a:prstGeom prst="rect">
            <a:avLst/>
          </a:prstGeom>
          <a:noFill/>
        </p:spPr>
        <p:txBody>
          <a:bodyPr wrap="none" rtlCol="0">
            <a:spAutoFit/>
          </a:bodyPr>
          <a:lstStyle/>
          <a:p>
            <a:r>
              <a:rPr lang="en-US" b="1" dirty="0" smtClean="0"/>
              <a:t>INT Pin</a:t>
            </a:r>
            <a:endParaRPr lang="en-US" b="1" dirty="0"/>
          </a:p>
        </p:txBody>
      </p:sp>
      <p:cxnSp>
        <p:nvCxnSpPr>
          <p:cNvPr id="12" name="Straight Connector 11"/>
          <p:cNvCxnSpPr/>
          <p:nvPr/>
        </p:nvCxnSpPr>
        <p:spPr>
          <a:xfrm>
            <a:off x="7997588" y="5908643"/>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97846" y="5723977"/>
            <a:ext cx="648896" cy="369332"/>
          </a:xfrm>
          <a:prstGeom prst="rect">
            <a:avLst/>
          </a:prstGeom>
          <a:noFill/>
        </p:spPr>
        <p:txBody>
          <a:bodyPr wrap="none" rtlCol="0">
            <a:spAutoFit/>
          </a:bodyPr>
          <a:lstStyle/>
          <a:p>
            <a:r>
              <a:rPr lang="en-US" b="1" dirty="0" smtClean="0"/>
              <a:t>IRQ7</a:t>
            </a:r>
            <a:endParaRPr lang="en-US" b="1" dirty="0"/>
          </a:p>
        </p:txBody>
      </p:sp>
      <p:sp>
        <p:nvSpPr>
          <p:cNvPr id="22" name="TextBox 21"/>
          <p:cNvSpPr txBox="1"/>
          <p:nvPr/>
        </p:nvSpPr>
        <p:spPr>
          <a:xfrm>
            <a:off x="8291656" y="1061401"/>
            <a:ext cx="648896" cy="369332"/>
          </a:xfrm>
          <a:prstGeom prst="rect">
            <a:avLst/>
          </a:prstGeom>
          <a:noFill/>
        </p:spPr>
        <p:txBody>
          <a:bodyPr wrap="none" rtlCol="0">
            <a:spAutoFit/>
          </a:bodyPr>
          <a:lstStyle/>
          <a:p>
            <a:r>
              <a:rPr lang="en-US" b="1" dirty="0" smtClean="0"/>
              <a:t>IRQ0</a:t>
            </a:r>
            <a:endParaRPr lang="en-US" b="1" dirty="0"/>
          </a:p>
        </p:txBody>
      </p:sp>
      <p:sp>
        <p:nvSpPr>
          <p:cNvPr id="23" name="TextBox 22"/>
          <p:cNvSpPr txBox="1"/>
          <p:nvPr/>
        </p:nvSpPr>
        <p:spPr>
          <a:xfrm>
            <a:off x="8286735" y="1509923"/>
            <a:ext cx="648896" cy="369332"/>
          </a:xfrm>
          <a:prstGeom prst="rect">
            <a:avLst/>
          </a:prstGeom>
          <a:noFill/>
        </p:spPr>
        <p:txBody>
          <a:bodyPr wrap="none" rtlCol="0">
            <a:spAutoFit/>
          </a:bodyPr>
          <a:lstStyle/>
          <a:p>
            <a:r>
              <a:rPr lang="en-US" b="1" dirty="0" smtClean="0"/>
              <a:t>IRQ1</a:t>
            </a:r>
            <a:endParaRPr lang="en-US" b="1" dirty="0"/>
          </a:p>
        </p:txBody>
      </p:sp>
      <p:sp>
        <p:nvSpPr>
          <p:cNvPr id="24" name="TextBox 23"/>
          <p:cNvSpPr txBox="1"/>
          <p:nvPr/>
        </p:nvSpPr>
        <p:spPr>
          <a:xfrm>
            <a:off x="8291656" y="1962577"/>
            <a:ext cx="648896" cy="369332"/>
          </a:xfrm>
          <a:prstGeom prst="rect">
            <a:avLst/>
          </a:prstGeom>
          <a:noFill/>
        </p:spPr>
        <p:txBody>
          <a:bodyPr wrap="none" rtlCol="0">
            <a:spAutoFit/>
          </a:bodyPr>
          <a:lstStyle/>
          <a:p>
            <a:r>
              <a:rPr lang="en-US" b="1" dirty="0" smtClean="0"/>
              <a:t>IRQ2</a:t>
            </a:r>
            <a:endParaRPr lang="en-US" b="1" dirty="0"/>
          </a:p>
        </p:txBody>
      </p:sp>
      <p:sp>
        <p:nvSpPr>
          <p:cNvPr id="25" name="TextBox 24"/>
          <p:cNvSpPr txBox="1"/>
          <p:nvPr/>
        </p:nvSpPr>
        <p:spPr>
          <a:xfrm>
            <a:off x="8291656" y="2687230"/>
            <a:ext cx="648896" cy="369332"/>
          </a:xfrm>
          <a:prstGeom prst="rect">
            <a:avLst/>
          </a:prstGeom>
          <a:noFill/>
        </p:spPr>
        <p:txBody>
          <a:bodyPr wrap="none" rtlCol="0">
            <a:spAutoFit/>
          </a:bodyPr>
          <a:lstStyle/>
          <a:p>
            <a:r>
              <a:rPr lang="en-US" b="1" dirty="0" smtClean="0"/>
              <a:t>IRQ3</a:t>
            </a:r>
            <a:endParaRPr lang="en-US" b="1" dirty="0"/>
          </a:p>
        </p:txBody>
      </p:sp>
      <p:sp>
        <p:nvSpPr>
          <p:cNvPr id="26" name="TextBox 25"/>
          <p:cNvSpPr txBox="1"/>
          <p:nvPr/>
        </p:nvSpPr>
        <p:spPr>
          <a:xfrm>
            <a:off x="8300941" y="3712251"/>
            <a:ext cx="648896" cy="369332"/>
          </a:xfrm>
          <a:prstGeom prst="rect">
            <a:avLst/>
          </a:prstGeom>
          <a:noFill/>
        </p:spPr>
        <p:txBody>
          <a:bodyPr wrap="none" rtlCol="0">
            <a:spAutoFit/>
          </a:bodyPr>
          <a:lstStyle/>
          <a:p>
            <a:r>
              <a:rPr lang="en-US" b="1" dirty="0" smtClean="0"/>
              <a:t>IRQ4</a:t>
            </a:r>
            <a:endParaRPr lang="en-US" b="1" dirty="0"/>
          </a:p>
        </p:txBody>
      </p:sp>
      <p:sp>
        <p:nvSpPr>
          <p:cNvPr id="27" name="TextBox 26"/>
          <p:cNvSpPr txBox="1"/>
          <p:nvPr/>
        </p:nvSpPr>
        <p:spPr>
          <a:xfrm>
            <a:off x="8300941" y="4547507"/>
            <a:ext cx="648896" cy="369332"/>
          </a:xfrm>
          <a:prstGeom prst="rect">
            <a:avLst/>
          </a:prstGeom>
          <a:noFill/>
        </p:spPr>
        <p:txBody>
          <a:bodyPr wrap="none" rtlCol="0">
            <a:spAutoFit/>
          </a:bodyPr>
          <a:lstStyle/>
          <a:p>
            <a:r>
              <a:rPr lang="en-US" b="1" dirty="0" smtClean="0"/>
              <a:t>IRQ5</a:t>
            </a:r>
            <a:endParaRPr lang="en-US" b="1" dirty="0"/>
          </a:p>
        </p:txBody>
      </p:sp>
      <p:sp>
        <p:nvSpPr>
          <p:cNvPr id="28" name="TextBox 27"/>
          <p:cNvSpPr txBox="1"/>
          <p:nvPr/>
        </p:nvSpPr>
        <p:spPr>
          <a:xfrm>
            <a:off x="8300941" y="5270017"/>
            <a:ext cx="648896" cy="369332"/>
          </a:xfrm>
          <a:prstGeom prst="rect">
            <a:avLst/>
          </a:prstGeom>
          <a:noFill/>
        </p:spPr>
        <p:txBody>
          <a:bodyPr wrap="none" rtlCol="0">
            <a:spAutoFit/>
          </a:bodyPr>
          <a:lstStyle/>
          <a:p>
            <a:r>
              <a:rPr lang="en-US" b="1" dirty="0" smtClean="0"/>
              <a:t>IRQ6</a:t>
            </a:r>
            <a:endParaRPr lang="en-US" b="1" dirty="0"/>
          </a:p>
        </p:txBody>
      </p:sp>
      <p:cxnSp>
        <p:nvCxnSpPr>
          <p:cNvPr id="54" name="Straight Connector 53"/>
          <p:cNvCxnSpPr/>
          <p:nvPr/>
        </p:nvCxnSpPr>
        <p:spPr>
          <a:xfrm>
            <a:off x="7991398" y="545468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997588" y="390108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997588" y="4702142"/>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97588" y="287189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97588" y="214724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991398" y="1694589"/>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997588" y="1246067"/>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73096" y="1042317"/>
            <a:ext cx="739305" cy="369332"/>
          </a:xfrm>
          <a:prstGeom prst="rect">
            <a:avLst/>
          </a:prstGeom>
          <a:noFill/>
          <a:ln>
            <a:solidFill>
              <a:schemeClr val="tx1"/>
            </a:solidFill>
          </a:ln>
        </p:spPr>
        <p:txBody>
          <a:bodyPr wrap="none" rtlCol="0">
            <a:spAutoFit/>
          </a:bodyPr>
          <a:lstStyle/>
          <a:p>
            <a:r>
              <a:rPr lang="en-US" b="1" dirty="0" smtClean="0"/>
              <a:t>Timer</a:t>
            </a:r>
            <a:endParaRPr lang="en-US" b="1" dirty="0"/>
          </a:p>
        </p:txBody>
      </p:sp>
      <p:sp>
        <p:nvSpPr>
          <p:cNvPr id="62" name="TextBox 61"/>
          <p:cNvSpPr txBox="1"/>
          <p:nvPr/>
        </p:nvSpPr>
        <p:spPr>
          <a:xfrm>
            <a:off x="6930043" y="1495098"/>
            <a:ext cx="1092479" cy="369332"/>
          </a:xfrm>
          <a:prstGeom prst="rect">
            <a:avLst/>
          </a:prstGeom>
          <a:noFill/>
          <a:ln>
            <a:solidFill>
              <a:schemeClr val="tx1"/>
            </a:solidFill>
          </a:ln>
        </p:spPr>
        <p:txBody>
          <a:bodyPr wrap="none" rtlCol="0">
            <a:spAutoFit/>
          </a:bodyPr>
          <a:lstStyle/>
          <a:p>
            <a:r>
              <a:rPr lang="en-US" b="1" dirty="0" smtClean="0"/>
              <a:t>Keyboard</a:t>
            </a:r>
            <a:endParaRPr lang="en-US" b="1" dirty="0"/>
          </a:p>
        </p:txBody>
      </p:sp>
      <p:sp>
        <p:nvSpPr>
          <p:cNvPr id="63" name="TextBox 62"/>
          <p:cNvSpPr txBox="1"/>
          <p:nvPr/>
        </p:nvSpPr>
        <p:spPr>
          <a:xfrm>
            <a:off x="6658114" y="5723977"/>
            <a:ext cx="1349600" cy="369332"/>
          </a:xfrm>
          <a:prstGeom prst="rect">
            <a:avLst/>
          </a:prstGeom>
          <a:noFill/>
          <a:ln>
            <a:solidFill>
              <a:schemeClr val="tx1"/>
            </a:solidFill>
          </a:ln>
        </p:spPr>
        <p:txBody>
          <a:bodyPr wrap="none" rtlCol="0">
            <a:spAutoFit/>
          </a:bodyPr>
          <a:lstStyle/>
          <a:p>
            <a:r>
              <a:rPr lang="en-US" b="1" dirty="0" smtClean="0"/>
              <a:t>Parallel Port</a:t>
            </a:r>
            <a:endParaRPr lang="en-US" b="1" dirty="0"/>
          </a:p>
        </p:txBody>
      </p:sp>
      <p:sp>
        <p:nvSpPr>
          <p:cNvPr id="64" name="TextBox 63"/>
          <p:cNvSpPr txBox="1"/>
          <p:nvPr/>
        </p:nvSpPr>
        <p:spPr>
          <a:xfrm>
            <a:off x="6716083" y="5260015"/>
            <a:ext cx="1281505" cy="369332"/>
          </a:xfrm>
          <a:prstGeom prst="rect">
            <a:avLst/>
          </a:prstGeom>
          <a:noFill/>
          <a:ln>
            <a:solidFill>
              <a:schemeClr val="tx1"/>
            </a:solidFill>
          </a:ln>
        </p:spPr>
        <p:txBody>
          <a:bodyPr wrap="none" rtlCol="0">
            <a:spAutoFit/>
          </a:bodyPr>
          <a:lstStyle/>
          <a:p>
            <a:r>
              <a:rPr lang="en-US" b="1" dirty="0" smtClean="0"/>
              <a:t>Floppy Disk</a:t>
            </a:r>
            <a:endParaRPr lang="en-US" b="1" dirty="0"/>
          </a:p>
        </p:txBody>
      </p:sp>
      <p:sp>
        <p:nvSpPr>
          <p:cNvPr id="65" name="TextBox 64"/>
          <p:cNvSpPr txBox="1"/>
          <p:nvPr/>
        </p:nvSpPr>
        <p:spPr>
          <a:xfrm>
            <a:off x="6384804" y="4249807"/>
            <a:ext cx="1606594" cy="923330"/>
          </a:xfrm>
          <a:prstGeom prst="rect">
            <a:avLst/>
          </a:prstGeom>
          <a:noFill/>
          <a:ln>
            <a:solidFill>
              <a:schemeClr val="tx1"/>
            </a:solidFill>
          </a:ln>
        </p:spPr>
        <p:txBody>
          <a:bodyPr wrap="none" rtlCol="0">
            <a:spAutoFit/>
          </a:bodyPr>
          <a:lstStyle/>
          <a:p>
            <a:pPr algn="r"/>
            <a:r>
              <a:rPr lang="en-US" b="1" dirty="0" smtClean="0"/>
              <a:t>Sound Card/ </a:t>
            </a:r>
          </a:p>
          <a:p>
            <a:pPr algn="r"/>
            <a:r>
              <a:rPr lang="en-US" b="1" dirty="0" smtClean="0"/>
              <a:t>Network Card/</a:t>
            </a:r>
          </a:p>
          <a:p>
            <a:pPr algn="r"/>
            <a:r>
              <a:rPr lang="en-US" b="1" dirty="0" smtClean="0"/>
              <a:t>Modem</a:t>
            </a:r>
            <a:endParaRPr lang="en-US" b="1" dirty="0"/>
          </a:p>
        </p:txBody>
      </p:sp>
      <p:sp>
        <p:nvSpPr>
          <p:cNvPr id="67" name="TextBox 66"/>
          <p:cNvSpPr txBox="1"/>
          <p:nvPr/>
        </p:nvSpPr>
        <p:spPr>
          <a:xfrm>
            <a:off x="6763691" y="3544436"/>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COM1</a:t>
            </a:r>
            <a:endParaRPr lang="en-US" b="1" dirty="0"/>
          </a:p>
        </p:txBody>
      </p:sp>
      <p:sp>
        <p:nvSpPr>
          <p:cNvPr id="68" name="TextBox 67"/>
          <p:cNvSpPr txBox="1"/>
          <p:nvPr/>
        </p:nvSpPr>
        <p:spPr>
          <a:xfrm>
            <a:off x="6780007" y="2549685"/>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COM2</a:t>
            </a:r>
            <a:endParaRPr lang="en-US" b="1" dirty="0"/>
          </a:p>
        </p:txBody>
      </p:sp>
      <p:sp>
        <p:nvSpPr>
          <p:cNvPr id="69" name="TextBox 68"/>
          <p:cNvSpPr txBox="1"/>
          <p:nvPr/>
        </p:nvSpPr>
        <p:spPr>
          <a:xfrm>
            <a:off x="7248072" y="1945347"/>
            <a:ext cx="739305" cy="369332"/>
          </a:xfrm>
          <a:prstGeom prst="rect">
            <a:avLst/>
          </a:prstGeom>
          <a:noFill/>
          <a:ln>
            <a:solidFill>
              <a:schemeClr val="tx1"/>
            </a:solidFill>
          </a:ln>
        </p:spPr>
        <p:txBody>
          <a:bodyPr wrap="square" rtlCol="0">
            <a:spAutoFit/>
          </a:bodyPr>
          <a:lstStyle/>
          <a:p>
            <a:pPr algn="r"/>
            <a:r>
              <a:rPr lang="en-US" b="1" dirty="0" smtClean="0"/>
              <a:t>…</a:t>
            </a:r>
            <a:endParaRPr lang="en-US" b="1" dirty="0"/>
          </a:p>
        </p:txBody>
      </p:sp>
    </p:spTree>
    <p:extLst>
      <p:ext uri="{BB962C8B-B14F-4D97-AF65-F5344CB8AC3E}">
        <p14:creationId xmlns:p14="http://schemas.microsoft.com/office/powerpoint/2010/main" val="1860978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651"/>
            <a:ext cx="10515600" cy="1325563"/>
          </a:xfrm>
        </p:spPr>
        <p:txBody>
          <a:bodyPr/>
          <a:lstStyle/>
          <a:p>
            <a:r>
              <a:rPr lang="en-US" dirty="0" smtClean="0"/>
              <a:t>Hardware Interrupts</a:t>
            </a:r>
            <a:endParaRPr lang="en-US" dirty="0"/>
          </a:p>
        </p:txBody>
      </p:sp>
      <p:sp>
        <p:nvSpPr>
          <p:cNvPr id="3" name="Content Placeholder 2"/>
          <p:cNvSpPr>
            <a:spLocks noGrp="1"/>
          </p:cNvSpPr>
          <p:nvPr>
            <p:ph idx="1"/>
          </p:nvPr>
        </p:nvSpPr>
        <p:spPr>
          <a:xfrm>
            <a:off x="838199" y="1324560"/>
            <a:ext cx="5304767" cy="5403786"/>
          </a:xfrm>
          <a:ln>
            <a:solidFill>
              <a:schemeClr val="tx1"/>
            </a:solidFill>
          </a:ln>
        </p:spPr>
        <p:txBody>
          <a:bodyPr>
            <a:normAutofit/>
          </a:bodyPr>
          <a:lstStyle/>
          <a:p>
            <a:pPr algn="just"/>
            <a:r>
              <a:rPr lang="en-US" b="1" dirty="0" smtClean="0"/>
              <a:t>Interrupt Request (IRQ)</a:t>
            </a:r>
          </a:p>
          <a:p>
            <a:pPr algn="just"/>
            <a:r>
              <a:rPr lang="en-US" dirty="0" smtClean="0"/>
              <a:t>IRQ 0 to IRQ 7</a:t>
            </a:r>
            <a:endParaRPr lang="en-US" dirty="0"/>
          </a:p>
        </p:txBody>
      </p:sp>
      <p:sp>
        <p:nvSpPr>
          <p:cNvPr id="4" name="Rectangle 3"/>
          <p:cNvSpPr/>
          <p:nvPr/>
        </p:nvSpPr>
        <p:spPr>
          <a:xfrm>
            <a:off x="8264360" y="1001998"/>
            <a:ext cx="2674966" cy="50913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Programmable </a:t>
            </a:r>
          </a:p>
          <a:p>
            <a:pPr algn="ctr"/>
            <a:r>
              <a:rPr lang="en-US" b="1" dirty="0" smtClean="0">
                <a:solidFill>
                  <a:schemeClr val="tx1"/>
                </a:solidFill>
              </a:rPr>
              <a:t>Interrupt Controller</a:t>
            </a:r>
          </a:p>
          <a:p>
            <a:pPr algn="ctr"/>
            <a:r>
              <a:rPr lang="en-US" b="1" dirty="0" smtClean="0">
                <a:solidFill>
                  <a:schemeClr val="tx1"/>
                </a:solidFill>
              </a:rPr>
              <a:t>(PIC)</a:t>
            </a:r>
            <a:endParaRPr lang="en-US" b="1" dirty="0">
              <a:solidFill>
                <a:schemeClr val="tx1"/>
              </a:solidFill>
            </a:endParaRPr>
          </a:p>
        </p:txBody>
      </p:sp>
      <p:cxnSp>
        <p:nvCxnSpPr>
          <p:cNvPr id="6" name="Straight Connector 5"/>
          <p:cNvCxnSpPr/>
          <p:nvPr/>
        </p:nvCxnSpPr>
        <p:spPr>
          <a:xfrm>
            <a:off x="10945516" y="3684896"/>
            <a:ext cx="354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245763" y="3500230"/>
            <a:ext cx="867545" cy="369332"/>
          </a:xfrm>
          <a:prstGeom prst="rect">
            <a:avLst/>
          </a:prstGeom>
          <a:noFill/>
        </p:spPr>
        <p:txBody>
          <a:bodyPr wrap="none" rtlCol="0">
            <a:spAutoFit/>
          </a:bodyPr>
          <a:lstStyle/>
          <a:p>
            <a:r>
              <a:rPr lang="en-US" b="1" dirty="0" smtClean="0"/>
              <a:t>INT Pin</a:t>
            </a:r>
            <a:endParaRPr lang="en-US" b="1" dirty="0"/>
          </a:p>
        </p:txBody>
      </p:sp>
      <p:cxnSp>
        <p:nvCxnSpPr>
          <p:cNvPr id="12" name="Straight Connector 11"/>
          <p:cNvCxnSpPr/>
          <p:nvPr/>
        </p:nvCxnSpPr>
        <p:spPr>
          <a:xfrm>
            <a:off x="7997588" y="5908643"/>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97846" y="5723977"/>
            <a:ext cx="648896" cy="369332"/>
          </a:xfrm>
          <a:prstGeom prst="rect">
            <a:avLst/>
          </a:prstGeom>
          <a:noFill/>
        </p:spPr>
        <p:txBody>
          <a:bodyPr wrap="none" rtlCol="0">
            <a:spAutoFit/>
          </a:bodyPr>
          <a:lstStyle/>
          <a:p>
            <a:r>
              <a:rPr lang="en-US" b="1" dirty="0" smtClean="0"/>
              <a:t>IRQ7</a:t>
            </a:r>
            <a:endParaRPr lang="en-US" b="1" dirty="0"/>
          </a:p>
        </p:txBody>
      </p:sp>
      <p:sp>
        <p:nvSpPr>
          <p:cNvPr id="22" name="TextBox 21"/>
          <p:cNvSpPr txBox="1"/>
          <p:nvPr/>
        </p:nvSpPr>
        <p:spPr>
          <a:xfrm>
            <a:off x="8291656" y="1061401"/>
            <a:ext cx="648896" cy="369332"/>
          </a:xfrm>
          <a:prstGeom prst="rect">
            <a:avLst/>
          </a:prstGeom>
          <a:noFill/>
        </p:spPr>
        <p:txBody>
          <a:bodyPr wrap="none" rtlCol="0">
            <a:spAutoFit/>
          </a:bodyPr>
          <a:lstStyle/>
          <a:p>
            <a:r>
              <a:rPr lang="en-US" b="1" dirty="0" smtClean="0"/>
              <a:t>IRQ0</a:t>
            </a:r>
            <a:endParaRPr lang="en-US" b="1" dirty="0"/>
          </a:p>
        </p:txBody>
      </p:sp>
      <p:sp>
        <p:nvSpPr>
          <p:cNvPr id="23" name="TextBox 22"/>
          <p:cNvSpPr txBox="1"/>
          <p:nvPr/>
        </p:nvSpPr>
        <p:spPr>
          <a:xfrm>
            <a:off x="8286735" y="1509923"/>
            <a:ext cx="648896" cy="369332"/>
          </a:xfrm>
          <a:prstGeom prst="rect">
            <a:avLst/>
          </a:prstGeom>
          <a:noFill/>
        </p:spPr>
        <p:txBody>
          <a:bodyPr wrap="none" rtlCol="0">
            <a:spAutoFit/>
          </a:bodyPr>
          <a:lstStyle/>
          <a:p>
            <a:r>
              <a:rPr lang="en-US" b="1" dirty="0" smtClean="0"/>
              <a:t>IRQ1</a:t>
            </a:r>
            <a:endParaRPr lang="en-US" b="1" dirty="0"/>
          </a:p>
        </p:txBody>
      </p:sp>
      <p:sp>
        <p:nvSpPr>
          <p:cNvPr id="24" name="TextBox 23"/>
          <p:cNvSpPr txBox="1"/>
          <p:nvPr/>
        </p:nvSpPr>
        <p:spPr>
          <a:xfrm>
            <a:off x="8291656" y="1962577"/>
            <a:ext cx="648896" cy="369332"/>
          </a:xfrm>
          <a:prstGeom prst="rect">
            <a:avLst/>
          </a:prstGeom>
          <a:noFill/>
        </p:spPr>
        <p:txBody>
          <a:bodyPr wrap="none" rtlCol="0">
            <a:spAutoFit/>
          </a:bodyPr>
          <a:lstStyle/>
          <a:p>
            <a:r>
              <a:rPr lang="en-US" b="1" dirty="0" smtClean="0"/>
              <a:t>IRQ2</a:t>
            </a:r>
            <a:endParaRPr lang="en-US" b="1" dirty="0"/>
          </a:p>
        </p:txBody>
      </p:sp>
      <p:sp>
        <p:nvSpPr>
          <p:cNvPr id="25" name="TextBox 24"/>
          <p:cNvSpPr txBox="1"/>
          <p:nvPr/>
        </p:nvSpPr>
        <p:spPr>
          <a:xfrm>
            <a:off x="8291656" y="2687230"/>
            <a:ext cx="648896" cy="369332"/>
          </a:xfrm>
          <a:prstGeom prst="rect">
            <a:avLst/>
          </a:prstGeom>
          <a:noFill/>
        </p:spPr>
        <p:txBody>
          <a:bodyPr wrap="none" rtlCol="0">
            <a:spAutoFit/>
          </a:bodyPr>
          <a:lstStyle/>
          <a:p>
            <a:r>
              <a:rPr lang="en-US" b="1" dirty="0" smtClean="0"/>
              <a:t>IRQ3</a:t>
            </a:r>
            <a:endParaRPr lang="en-US" b="1" dirty="0"/>
          </a:p>
        </p:txBody>
      </p:sp>
      <p:sp>
        <p:nvSpPr>
          <p:cNvPr id="26" name="TextBox 25"/>
          <p:cNvSpPr txBox="1"/>
          <p:nvPr/>
        </p:nvSpPr>
        <p:spPr>
          <a:xfrm>
            <a:off x="8300941" y="3712251"/>
            <a:ext cx="648896" cy="369332"/>
          </a:xfrm>
          <a:prstGeom prst="rect">
            <a:avLst/>
          </a:prstGeom>
          <a:noFill/>
        </p:spPr>
        <p:txBody>
          <a:bodyPr wrap="none" rtlCol="0">
            <a:spAutoFit/>
          </a:bodyPr>
          <a:lstStyle/>
          <a:p>
            <a:r>
              <a:rPr lang="en-US" b="1" dirty="0" smtClean="0"/>
              <a:t>IRQ4</a:t>
            </a:r>
            <a:endParaRPr lang="en-US" b="1" dirty="0"/>
          </a:p>
        </p:txBody>
      </p:sp>
      <p:sp>
        <p:nvSpPr>
          <p:cNvPr id="27" name="TextBox 26"/>
          <p:cNvSpPr txBox="1"/>
          <p:nvPr/>
        </p:nvSpPr>
        <p:spPr>
          <a:xfrm>
            <a:off x="8300941" y="4547507"/>
            <a:ext cx="648896" cy="369332"/>
          </a:xfrm>
          <a:prstGeom prst="rect">
            <a:avLst/>
          </a:prstGeom>
          <a:noFill/>
        </p:spPr>
        <p:txBody>
          <a:bodyPr wrap="none" rtlCol="0">
            <a:spAutoFit/>
          </a:bodyPr>
          <a:lstStyle/>
          <a:p>
            <a:r>
              <a:rPr lang="en-US" b="1" dirty="0" smtClean="0"/>
              <a:t>IRQ5</a:t>
            </a:r>
            <a:endParaRPr lang="en-US" b="1" dirty="0"/>
          </a:p>
        </p:txBody>
      </p:sp>
      <p:sp>
        <p:nvSpPr>
          <p:cNvPr id="28" name="TextBox 27"/>
          <p:cNvSpPr txBox="1"/>
          <p:nvPr/>
        </p:nvSpPr>
        <p:spPr>
          <a:xfrm>
            <a:off x="8300941" y="5270017"/>
            <a:ext cx="648896" cy="369332"/>
          </a:xfrm>
          <a:prstGeom prst="rect">
            <a:avLst/>
          </a:prstGeom>
          <a:noFill/>
        </p:spPr>
        <p:txBody>
          <a:bodyPr wrap="none" rtlCol="0">
            <a:spAutoFit/>
          </a:bodyPr>
          <a:lstStyle/>
          <a:p>
            <a:r>
              <a:rPr lang="en-US" b="1" dirty="0" smtClean="0"/>
              <a:t>IRQ6</a:t>
            </a:r>
            <a:endParaRPr lang="en-US" b="1" dirty="0"/>
          </a:p>
        </p:txBody>
      </p:sp>
      <p:cxnSp>
        <p:nvCxnSpPr>
          <p:cNvPr id="54" name="Straight Connector 53"/>
          <p:cNvCxnSpPr/>
          <p:nvPr/>
        </p:nvCxnSpPr>
        <p:spPr>
          <a:xfrm>
            <a:off x="7991398" y="545468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997588" y="390108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997588" y="4702142"/>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97588" y="287189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97588" y="214724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991398" y="1694589"/>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997588" y="1246067"/>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73096" y="1042317"/>
            <a:ext cx="739305" cy="369332"/>
          </a:xfrm>
          <a:prstGeom prst="rect">
            <a:avLst/>
          </a:prstGeom>
          <a:noFill/>
          <a:ln>
            <a:solidFill>
              <a:schemeClr val="tx1"/>
            </a:solidFill>
          </a:ln>
        </p:spPr>
        <p:txBody>
          <a:bodyPr wrap="none" rtlCol="0">
            <a:spAutoFit/>
          </a:bodyPr>
          <a:lstStyle/>
          <a:p>
            <a:r>
              <a:rPr lang="en-US" b="1" dirty="0" smtClean="0"/>
              <a:t>Timer</a:t>
            </a:r>
            <a:endParaRPr lang="en-US" b="1" dirty="0"/>
          </a:p>
        </p:txBody>
      </p:sp>
      <p:sp>
        <p:nvSpPr>
          <p:cNvPr id="62" name="TextBox 61"/>
          <p:cNvSpPr txBox="1"/>
          <p:nvPr/>
        </p:nvSpPr>
        <p:spPr>
          <a:xfrm>
            <a:off x="6930043" y="1495098"/>
            <a:ext cx="1092479" cy="369332"/>
          </a:xfrm>
          <a:prstGeom prst="rect">
            <a:avLst/>
          </a:prstGeom>
          <a:noFill/>
          <a:ln>
            <a:solidFill>
              <a:schemeClr val="tx1"/>
            </a:solidFill>
          </a:ln>
        </p:spPr>
        <p:txBody>
          <a:bodyPr wrap="none" rtlCol="0">
            <a:spAutoFit/>
          </a:bodyPr>
          <a:lstStyle/>
          <a:p>
            <a:r>
              <a:rPr lang="en-US" b="1" dirty="0" smtClean="0"/>
              <a:t>Keyboard</a:t>
            </a:r>
            <a:endParaRPr lang="en-US" b="1" dirty="0"/>
          </a:p>
        </p:txBody>
      </p:sp>
      <p:sp>
        <p:nvSpPr>
          <p:cNvPr id="63" name="TextBox 62"/>
          <p:cNvSpPr txBox="1"/>
          <p:nvPr/>
        </p:nvSpPr>
        <p:spPr>
          <a:xfrm>
            <a:off x="6658114" y="5723977"/>
            <a:ext cx="1349600" cy="369332"/>
          </a:xfrm>
          <a:prstGeom prst="rect">
            <a:avLst/>
          </a:prstGeom>
          <a:noFill/>
          <a:ln>
            <a:solidFill>
              <a:schemeClr val="tx1"/>
            </a:solidFill>
          </a:ln>
        </p:spPr>
        <p:txBody>
          <a:bodyPr wrap="none" rtlCol="0">
            <a:spAutoFit/>
          </a:bodyPr>
          <a:lstStyle/>
          <a:p>
            <a:r>
              <a:rPr lang="en-US" b="1" dirty="0" smtClean="0"/>
              <a:t>Parallel Port</a:t>
            </a:r>
            <a:endParaRPr lang="en-US" b="1" dirty="0"/>
          </a:p>
        </p:txBody>
      </p:sp>
      <p:sp>
        <p:nvSpPr>
          <p:cNvPr id="64" name="TextBox 63"/>
          <p:cNvSpPr txBox="1"/>
          <p:nvPr/>
        </p:nvSpPr>
        <p:spPr>
          <a:xfrm>
            <a:off x="6716083" y="5260015"/>
            <a:ext cx="1281505" cy="369332"/>
          </a:xfrm>
          <a:prstGeom prst="rect">
            <a:avLst/>
          </a:prstGeom>
          <a:noFill/>
          <a:ln>
            <a:solidFill>
              <a:schemeClr val="tx1"/>
            </a:solidFill>
          </a:ln>
        </p:spPr>
        <p:txBody>
          <a:bodyPr wrap="none" rtlCol="0">
            <a:spAutoFit/>
          </a:bodyPr>
          <a:lstStyle/>
          <a:p>
            <a:r>
              <a:rPr lang="en-US" b="1" dirty="0" smtClean="0"/>
              <a:t>Floppy Disk</a:t>
            </a:r>
            <a:endParaRPr lang="en-US" b="1" dirty="0"/>
          </a:p>
        </p:txBody>
      </p:sp>
      <p:sp>
        <p:nvSpPr>
          <p:cNvPr id="65" name="TextBox 64"/>
          <p:cNvSpPr txBox="1"/>
          <p:nvPr/>
        </p:nvSpPr>
        <p:spPr>
          <a:xfrm>
            <a:off x="6384804" y="4249807"/>
            <a:ext cx="1606594" cy="923330"/>
          </a:xfrm>
          <a:prstGeom prst="rect">
            <a:avLst/>
          </a:prstGeom>
          <a:noFill/>
          <a:ln>
            <a:solidFill>
              <a:schemeClr val="tx1"/>
            </a:solidFill>
          </a:ln>
        </p:spPr>
        <p:txBody>
          <a:bodyPr wrap="none" rtlCol="0">
            <a:spAutoFit/>
          </a:bodyPr>
          <a:lstStyle/>
          <a:p>
            <a:pPr algn="r"/>
            <a:r>
              <a:rPr lang="en-US" b="1" dirty="0" smtClean="0"/>
              <a:t>Sound Card/ </a:t>
            </a:r>
          </a:p>
          <a:p>
            <a:pPr algn="r"/>
            <a:r>
              <a:rPr lang="en-US" b="1" dirty="0" smtClean="0"/>
              <a:t>Network Card/</a:t>
            </a:r>
          </a:p>
          <a:p>
            <a:pPr algn="r"/>
            <a:r>
              <a:rPr lang="en-US" b="1" dirty="0" smtClean="0"/>
              <a:t>Modem</a:t>
            </a:r>
            <a:endParaRPr lang="en-US" b="1" dirty="0"/>
          </a:p>
        </p:txBody>
      </p:sp>
      <p:sp>
        <p:nvSpPr>
          <p:cNvPr id="67" name="TextBox 66"/>
          <p:cNvSpPr txBox="1"/>
          <p:nvPr/>
        </p:nvSpPr>
        <p:spPr>
          <a:xfrm>
            <a:off x="6763691" y="3544436"/>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COM1</a:t>
            </a:r>
            <a:endParaRPr lang="en-US" b="1" dirty="0"/>
          </a:p>
        </p:txBody>
      </p:sp>
      <p:sp>
        <p:nvSpPr>
          <p:cNvPr id="68" name="TextBox 67"/>
          <p:cNvSpPr txBox="1"/>
          <p:nvPr/>
        </p:nvSpPr>
        <p:spPr>
          <a:xfrm>
            <a:off x="6780007" y="2549685"/>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COM2</a:t>
            </a:r>
            <a:endParaRPr lang="en-US" b="1" dirty="0"/>
          </a:p>
        </p:txBody>
      </p:sp>
      <p:sp>
        <p:nvSpPr>
          <p:cNvPr id="69" name="TextBox 68"/>
          <p:cNvSpPr txBox="1"/>
          <p:nvPr/>
        </p:nvSpPr>
        <p:spPr>
          <a:xfrm>
            <a:off x="7248072" y="1945347"/>
            <a:ext cx="739305" cy="369332"/>
          </a:xfrm>
          <a:prstGeom prst="rect">
            <a:avLst/>
          </a:prstGeom>
          <a:noFill/>
          <a:ln>
            <a:solidFill>
              <a:schemeClr val="tx1"/>
            </a:solidFill>
          </a:ln>
        </p:spPr>
        <p:txBody>
          <a:bodyPr wrap="square" rtlCol="0">
            <a:spAutoFit/>
          </a:bodyPr>
          <a:lstStyle/>
          <a:p>
            <a:pPr algn="r"/>
            <a:r>
              <a:rPr lang="en-US" b="1" dirty="0" smtClean="0"/>
              <a:t>…</a:t>
            </a:r>
            <a:endParaRPr lang="en-US" b="1" dirty="0"/>
          </a:p>
        </p:txBody>
      </p:sp>
    </p:spTree>
    <p:extLst>
      <p:ext uri="{BB962C8B-B14F-4D97-AF65-F5344CB8AC3E}">
        <p14:creationId xmlns:p14="http://schemas.microsoft.com/office/powerpoint/2010/main" val="166176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651"/>
            <a:ext cx="10515600" cy="1325563"/>
          </a:xfrm>
        </p:spPr>
        <p:txBody>
          <a:bodyPr/>
          <a:lstStyle/>
          <a:p>
            <a:r>
              <a:rPr lang="en-US" dirty="0" smtClean="0"/>
              <a:t>Hardware Interrupts</a:t>
            </a:r>
            <a:endParaRPr lang="en-US" dirty="0"/>
          </a:p>
        </p:txBody>
      </p:sp>
      <p:sp>
        <p:nvSpPr>
          <p:cNvPr id="3" name="Content Placeholder 2"/>
          <p:cNvSpPr>
            <a:spLocks noGrp="1"/>
          </p:cNvSpPr>
          <p:nvPr>
            <p:ph idx="1"/>
          </p:nvPr>
        </p:nvSpPr>
        <p:spPr>
          <a:xfrm>
            <a:off x="838199" y="1324560"/>
            <a:ext cx="5304767" cy="5403786"/>
          </a:xfrm>
          <a:ln>
            <a:solidFill>
              <a:schemeClr val="tx1"/>
            </a:solidFill>
          </a:ln>
        </p:spPr>
        <p:txBody>
          <a:bodyPr>
            <a:normAutofit fontScale="85000" lnSpcReduction="10000"/>
          </a:bodyPr>
          <a:lstStyle/>
          <a:p>
            <a:pPr algn="just"/>
            <a:r>
              <a:rPr lang="en-US" dirty="0"/>
              <a:t>an </a:t>
            </a:r>
            <a:r>
              <a:rPr lang="en-US" b="1" dirty="0"/>
              <a:t>interrupt request </a:t>
            </a:r>
            <a:r>
              <a:rPr lang="en-US" dirty="0"/>
              <a:t>from a device enters the PIC as </a:t>
            </a:r>
            <a:r>
              <a:rPr lang="en-US" dirty="0" smtClean="0"/>
              <a:t>an </a:t>
            </a:r>
            <a:r>
              <a:rPr lang="en-US" b="1" dirty="0" smtClean="0"/>
              <a:t>IRQ</a:t>
            </a:r>
          </a:p>
          <a:p>
            <a:pPr algn="just"/>
            <a:r>
              <a:rPr lang="en-US" dirty="0"/>
              <a:t>from there it reaches the INT pin of the </a:t>
            </a:r>
            <a:r>
              <a:rPr lang="en-US" dirty="0" smtClean="0"/>
              <a:t>processor</a:t>
            </a:r>
          </a:p>
          <a:p>
            <a:pPr algn="just"/>
            <a:r>
              <a:rPr lang="en-US" dirty="0"/>
              <a:t>the </a:t>
            </a:r>
            <a:r>
              <a:rPr lang="en-US" dirty="0" smtClean="0"/>
              <a:t>processor receives </a:t>
            </a:r>
            <a:r>
              <a:rPr lang="en-US" dirty="0"/>
              <a:t>the interrupt number from the </a:t>
            </a:r>
            <a:r>
              <a:rPr lang="en-US" dirty="0" smtClean="0"/>
              <a:t>PIC</a:t>
            </a:r>
          </a:p>
          <a:p>
            <a:pPr algn="just"/>
            <a:r>
              <a:rPr lang="en-US" dirty="0"/>
              <a:t>generates the </a:t>
            </a:r>
            <a:r>
              <a:rPr lang="en-US" dirty="0" smtClean="0"/>
              <a:t>designated interrupt</a:t>
            </a:r>
            <a:r>
              <a:rPr lang="en-US" dirty="0"/>
              <a:t>, and finally the interrupt handler gain control and can do </a:t>
            </a:r>
            <a:r>
              <a:rPr lang="en-US" dirty="0" smtClean="0"/>
              <a:t>whatever is desired</a:t>
            </a:r>
          </a:p>
          <a:p>
            <a:pPr algn="just"/>
            <a:r>
              <a:rPr lang="en-US" dirty="0"/>
              <a:t>At the end of servicing the interrupt the handler should inform </a:t>
            </a:r>
            <a:r>
              <a:rPr lang="en-US" dirty="0" smtClean="0"/>
              <a:t>the PIC </a:t>
            </a:r>
            <a:r>
              <a:rPr lang="en-US" dirty="0"/>
              <a:t>that it is completed so that lower priority interrupts can be sent from </a:t>
            </a:r>
            <a:r>
              <a:rPr lang="en-US" dirty="0" smtClean="0"/>
              <a:t>the PIC</a:t>
            </a:r>
            <a:r>
              <a:rPr lang="en-US" dirty="0"/>
              <a:t>. This signal is called an </a:t>
            </a:r>
            <a:r>
              <a:rPr lang="en-US" b="1" u="sng" dirty="0"/>
              <a:t>End Of Interrupt (EOI) signal</a:t>
            </a:r>
            <a:r>
              <a:rPr lang="en-US" dirty="0"/>
              <a:t> and is </a:t>
            </a:r>
            <a:r>
              <a:rPr lang="en-US" dirty="0" smtClean="0"/>
              <a:t>sent through </a:t>
            </a:r>
            <a:r>
              <a:rPr lang="en-US" dirty="0"/>
              <a:t>the I/O ports of the interrupt controller</a:t>
            </a:r>
          </a:p>
        </p:txBody>
      </p:sp>
      <p:sp>
        <p:nvSpPr>
          <p:cNvPr id="4" name="Rectangle 3"/>
          <p:cNvSpPr/>
          <p:nvPr/>
        </p:nvSpPr>
        <p:spPr>
          <a:xfrm>
            <a:off x="8264360" y="1001998"/>
            <a:ext cx="2674966" cy="50913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Programmable </a:t>
            </a:r>
          </a:p>
          <a:p>
            <a:pPr algn="ctr"/>
            <a:r>
              <a:rPr lang="en-US" b="1" dirty="0" smtClean="0">
                <a:solidFill>
                  <a:schemeClr val="tx1"/>
                </a:solidFill>
              </a:rPr>
              <a:t>Interrupt Controller</a:t>
            </a:r>
          </a:p>
          <a:p>
            <a:pPr algn="ctr"/>
            <a:r>
              <a:rPr lang="en-US" b="1" dirty="0" smtClean="0">
                <a:solidFill>
                  <a:schemeClr val="tx1"/>
                </a:solidFill>
              </a:rPr>
              <a:t>(PIC)</a:t>
            </a:r>
            <a:endParaRPr lang="en-US" b="1" dirty="0">
              <a:solidFill>
                <a:schemeClr val="tx1"/>
              </a:solidFill>
            </a:endParaRPr>
          </a:p>
        </p:txBody>
      </p:sp>
      <p:cxnSp>
        <p:nvCxnSpPr>
          <p:cNvPr id="6" name="Straight Connector 5"/>
          <p:cNvCxnSpPr/>
          <p:nvPr/>
        </p:nvCxnSpPr>
        <p:spPr>
          <a:xfrm>
            <a:off x="10945516" y="3684896"/>
            <a:ext cx="354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245763" y="3500230"/>
            <a:ext cx="867545" cy="369332"/>
          </a:xfrm>
          <a:prstGeom prst="rect">
            <a:avLst/>
          </a:prstGeom>
          <a:noFill/>
        </p:spPr>
        <p:txBody>
          <a:bodyPr wrap="none" rtlCol="0">
            <a:spAutoFit/>
          </a:bodyPr>
          <a:lstStyle/>
          <a:p>
            <a:r>
              <a:rPr lang="en-US" b="1" dirty="0" smtClean="0"/>
              <a:t>INT Pin</a:t>
            </a:r>
            <a:endParaRPr lang="en-US" b="1" dirty="0"/>
          </a:p>
        </p:txBody>
      </p:sp>
      <p:cxnSp>
        <p:nvCxnSpPr>
          <p:cNvPr id="12" name="Straight Connector 11"/>
          <p:cNvCxnSpPr/>
          <p:nvPr/>
        </p:nvCxnSpPr>
        <p:spPr>
          <a:xfrm>
            <a:off x="7997588" y="5908643"/>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97846" y="5723977"/>
            <a:ext cx="648896" cy="369332"/>
          </a:xfrm>
          <a:prstGeom prst="rect">
            <a:avLst/>
          </a:prstGeom>
          <a:noFill/>
        </p:spPr>
        <p:txBody>
          <a:bodyPr wrap="none" rtlCol="0">
            <a:spAutoFit/>
          </a:bodyPr>
          <a:lstStyle/>
          <a:p>
            <a:r>
              <a:rPr lang="en-US" b="1" dirty="0" smtClean="0"/>
              <a:t>IRQ7</a:t>
            </a:r>
            <a:endParaRPr lang="en-US" b="1" dirty="0"/>
          </a:p>
        </p:txBody>
      </p:sp>
      <p:sp>
        <p:nvSpPr>
          <p:cNvPr id="22" name="TextBox 21"/>
          <p:cNvSpPr txBox="1"/>
          <p:nvPr/>
        </p:nvSpPr>
        <p:spPr>
          <a:xfrm>
            <a:off x="8291656" y="1061401"/>
            <a:ext cx="648896" cy="369332"/>
          </a:xfrm>
          <a:prstGeom prst="rect">
            <a:avLst/>
          </a:prstGeom>
          <a:noFill/>
        </p:spPr>
        <p:txBody>
          <a:bodyPr wrap="none" rtlCol="0">
            <a:spAutoFit/>
          </a:bodyPr>
          <a:lstStyle/>
          <a:p>
            <a:r>
              <a:rPr lang="en-US" b="1" dirty="0" smtClean="0"/>
              <a:t>IRQ0</a:t>
            </a:r>
            <a:endParaRPr lang="en-US" b="1" dirty="0"/>
          </a:p>
        </p:txBody>
      </p:sp>
      <p:sp>
        <p:nvSpPr>
          <p:cNvPr id="23" name="TextBox 22"/>
          <p:cNvSpPr txBox="1"/>
          <p:nvPr/>
        </p:nvSpPr>
        <p:spPr>
          <a:xfrm>
            <a:off x="8286735" y="1509923"/>
            <a:ext cx="648896" cy="369332"/>
          </a:xfrm>
          <a:prstGeom prst="rect">
            <a:avLst/>
          </a:prstGeom>
          <a:noFill/>
        </p:spPr>
        <p:txBody>
          <a:bodyPr wrap="none" rtlCol="0">
            <a:spAutoFit/>
          </a:bodyPr>
          <a:lstStyle/>
          <a:p>
            <a:r>
              <a:rPr lang="en-US" b="1" dirty="0" smtClean="0"/>
              <a:t>IRQ1</a:t>
            </a:r>
            <a:endParaRPr lang="en-US" b="1" dirty="0"/>
          </a:p>
        </p:txBody>
      </p:sp>
      <p:sp>
        <p:nvSpPr>
          <p:cNvPr id="24" name="TextBox 23"/>
          <p:cNvSpPr txBox="1"/>
          <p:nvPr/>
        </p:nvSpPr>
        <p:spPr>
          <a:xfrm>
            <a:off x="8291656" y="1962577"/>
            <a:ext cx="648896" cy="369332"/>
          </a:xfrm>
          <a:prstGeom prst="rect">
            <a:avLst/>
          </a:prstGeom>
          <a:noFill/>
        </p:spPr>
        <p:txBody>
          <a:bodyPr wrap="none" rtlCol="0">
            <a:spAutoFit/>
          </a:bodyPr>
          <a:lstStyle/>
          <a:p>
            <a:r>
              <a:rPr lang="en-US" b="1" dirty="0" smtClean="0"/>
              <a:t>IRQ2</a:t>
            </a:r>
            <a:endParaRPr lang="en-US" b="1" dirty="0"/>
          </a:p>
        </p:txBody>
      </p:sp>
      <p:sp>
        <p:nvSpPr>
          <p:cNvPr id="25" name="TextBox 24"/>
          <p:cNvSpPr txBox="1"/>
          <p:nvPr/>
        </p:nvSpPr>
        <p:spPr>
          <a:xfrm>
            <a:off x="8291656" y="2687230"/>
            <a:ext cx="648896" cy="369332"/>
          </a:xfrm>
          <a:prstGeom prst="rect">
            <a:avLst/>
          </a:prstGeom>
          <a:noFill/>
        </p:spPr>
        <p:txBody>
          <a:bodyPr wrap="none" rtlCol="0">
            <a:spAutoFit/>
          </a:bodyPr>
          <a:lstStyle/>
          <a:p>
            <a:r>
              <a:rPr lang="en-US" b="1" dirty="0" smtClean="0"/>
              <a:t>IRQ3</a:t>
            </a:r>
            <a:endParaRPr lang="en-US" b="1" dirty="0"/>
          </a:p>
        </p:txBody>
      </p:sp>
      <p:sp>
        <p:nvSpPr>
          <p:cNvPr id="26" name="TextBox 25"/>
          <p:cNvSpPr txBox="1"/>
          <p:nvPr/>
        </p:nvSpPr>
        <p:spPr>
          <a:xfrm>
            <a:off x="8300941" y="3712251"/>
            <a:ext cx="648896" cy="369332"/>
          </a:xfrm>
          <a:prstGeom prst="rect">
            <a:avLst/>
          </a:prstGeom>
          <a:noFill/>
        </p:spPr>
        <p:txBody>
          <a:bodyPr wrap="none" rtlCol="0">
            <a:spAutoFit/>
          </a:bodyPr>
          <a:lstStyle/>
          <a:p>
            <a:r>
              <a:rPr lang="en-US" b="1" dirty="0" smtClean="0"/>
              <a:t>IRQ4</a:t>
            </a:r>
            <a:endParaRPr lang="en-US" b="1" dirty="0"/>
          </a:p>
        </p:txBody>
      </p:sp>
      <p:sp>
        <p:nvSpPr>
          <p:cNvPr id="27" name="TextBox 26"/>
          <p:cNvSpPr txBox="1"/>
          <p:nvPr/>
        </p:nvSpPr>
        <p:spPr>
          <a:xfrm>
            <a:off x="8300941" y="4547507"/>
            <a:ext cx="648896" cy="369332"/>
          </a:xfrm>
          <a:prstGeom prst="rect">
            <a:avLst/>
          </a:prstGeom>
          <a:noFill/>
        </p:spPr>
        <p:txBody>
          <a:bodyPr wrap="none" rtlCol="0">
            <a:spAutoFit/>
          </a:bodyPr>
          <a:lstStyle/>
          <a:p>
            <a:r>
              <a:rPr lang="en-US" b="1" dirty="0" smtClean="0"/>
              <a:t>IRQ5</a:t>
            </a:r>
            <a:endParaRPr lang="en-US" b="1" dirty="0"/>
          </a:p>
        </p:txBody>
      </p:sp>
      <p:sp>
        <p:nvSpPr>
          <p:cNvPr id="28" name="TextBox 27"/>
          <p:cNvSpPr txBox="1"/>
          <p:nvPr/>
        </p:nvSpPr>
        <p:spPr>
          <a:xfrm>
            <a:off x="8300941" y="5270017"/>
            <a:ext cx="648896" cy="369332"/>
          </a:xfrm>
          <a:prstGeom prst="rect">
            <a:avLst/>
          </a:prstGeom>
          <a:noFill/>
        </p:spPr>
        <p:txBody>
          <a:bodyPr wrap="none" rtlCol="0">
            <a:spAutoFit/>
          </a:bodyPr>
          <a:lstStyle/>
          <a:p>
            <a:r>
              <a:rPr lang="en-US" b="1" dirty="0" smtClean="0"/>
              <a:t>IRQ6</a:t>
            </a:r>
            <a:endParaRPr lang="en-US" b="1" dirty="0"/>
          </a:p>
        </p:txBody>
      </p:sp>
      <p:cxnSp>
        <p:nvCxnSpPr>
          <p:cNvPr id="54" name="Straight Connector 53"/>
          <p:cNvCxnSpPr/>
          <p:nvPr/>
        </p:nvCxnSpPr>
        <p:spPr>
          <a:xfrm>
            <a:off x="7991398" y="545468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997588" y="390108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997588" y="4702142"/>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97588" y="287189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97588" y="214724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991398" y="1694589"/>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997588" y="1246067"/>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73096" y="1042317"/>
            <a:ext cx="739305" cy="369332"/>
          </a:xfrm>
          <a:prstGeom prst="rect">
            <a:avLst/>
          </a:prstGeom>
          <a:noFill/>
          <a:ln>
            <a:solidFill>
              <a:schemeClr val="tx1"/>
            </a:solidFill>
          </a:ln>
        </p:spPr>
        <p:txBody>
          <a:bodyPr wrap="none" rtlCol="0">
            <a:spAutoFit/>
          </a:bodyPr>
          <a:lstStyle/>
          <a:p>
            <a:r>
              <a:rPr lang="en-US" b="1" dirty="0" smtClean="0"/>
              <a:t>Timer</a:t>
            </a:r>
            <a:endParaRPr lang="en-US" b="1" dirty="0"/>
          </a:p>
        </p:txBody>
      </p:sp>
      <p:sp>
        <p:nvSpPr>
          <p:cNvPr id="62" name="TextBox 61"/>
          <p:cNvSpPr txBox="1"/>
          <p:nvPr/>
        </p:nvSpPr>
        <p:spPr>
          <a:xfrm>
            <a:off x="6930043" y="1495098"/>
            <a:ext cx="1092479" cy="369332"/>
          </a:xfrm>
          <a:prstGeom prst="rect">
            <a:avLst/>
          </a:prstGeom>
          <a:noFill/>
          <a:ln>
            <a:solidFill>
              <a:schemeClr val="tx1"/>
            </a:solidFill>
          </a:ln>
        </p:spPr>
        <p:txBody>
          <a:bodyPr wrap="none" rtlCol="0">
            <a:spAutoFit/>
          </a:bodyPr>
          <a:lstStyle/>
          <a:p>
            <a:r>
              <a:rPr lang="en-US" b="1" dirty="0" smtClean="0"/>
              <a:t>Keyboard</a:t>
            </a:r>
            <a:endParaRPr lang="en-US" b="1" dirty="0"/>
          </a:p>
        </p:txBody>
      </p:sp>
      <p:sp>
        <p:nvSpPr>
          <p:cNvPr id="63" name="TextBox 62"/>
          <p:cNvSpPr txBox="1"/>
          <p:nvPr/>
        </p:nvSpPr>
        <p:spPr>
          <a:xfrm>
            <a:off x="6658114" y="5723977"/>
            <a:ext cx="1349600" cy="369332"/>
          </a:xfrm>
          <a:prstGeom prst="rect">
            <a:avLst/>
          </a:prstGeom>
          <a:noFill/>
          <a:ln>
            <a:solidFill>
              <a:schemeClr val="tx1"/>
            </a:solidFill>
          </a:ln>
        </p:spPr>
        <p:txBody>
          <a:bodyPr wrap="none" rtlCol="0">
            <a:spAutoFit/>
          </a:bodyPr>
          <a:lstStyle/>
          <a:p>
            <a:r>
              <a:rPr lang="en-US" b="1" dirty="0" smtClean="0"/>
              <a:t>Parallel Port</a:t>
            </a:r>
            <a:endParaRPr lang="en-US" b="1" dirty="0"/>
          </a:p>
        </p:txBody>
      </p:sp>
      <p:sp>
        <p:nvSpPr>
          <p:cNvPr id="64" name="TextBox 63"/>
          <p:cNvSpPr txBox="1"/>
          <p:nvPr/>
        </p:nvSpPr>
        <p:spPr>
          <a:xfrm>
            <a:off x="6716083" y="5260015"/>
            <a:ext cx="1281505" cy="369332"/>
          </a:xfrm>
          <a:prstGeom prst="rect">
            <a:avLst/>
          </a:prstGeom>
          <a:noFill/>
          <a:ln>
            <a:solidFill>
              <a:schemeClr val="tx1"/>
            </a:solidFill>
          </a:ln>
        </p:spPr>
        <p:txBody>
          <a:bodyPr wrap="none" rtlCol="0">
            <a:spAutoFit/>
          </a:bodyPr>
          <a:lstStyle/>
          <a:p>
            <a:r>
              <a:rPr lang="en-US" b="1" dirty="0" smtClean="0"/>
              <a:t>Floppy Disk</a:t>
            </a:r>
            <a:endParaRPr lang="en-US" b="1" dirty="0"/>
          </a:p>
        </p:txBody>
      </p:sp>
      <p:sp>
        <p:nvSpPr>
          <p:cNvPr id="65" name="TextBox 64"/>
          <p:cNvSpPr txBox="1"/>
          <p:nvPr/>
        </p:nvSpPr>
        <p:spPr>
          <a:xfrm>
            <a:off x="6384804" y="4249807"/>
            <a:ext cx="1606594" cy="923330"/>
          </a:xfrm>
          <a:prstGeom prst="rect">
            <a:avLst/>
          </a:prstGeom>
          <a:noFill/>
          <a:ln>
            <a:solidFill>
              <a:schemeClr val="tx1"/>
            </a:solidFill>
          </a:ln>
        </p:spPr>
        <p:txBody>
          <a:bodyPr wrap="none" rtlCol="0">
            <a:spAutoFit/>
          </a:bodyPr>
          <a:lstStyle/>
          <a:p>
            <a:pPr algn="r"/>
            <a:r>
              <a:rPr lang="en-US" b="1" dirty="0" smtClean="0"/>
              <a:t>Sound Card/ </a:t>
            </a:r>
          </a:p>
          <a:p>
            <a:pPr algn="r"/>
            <a:r>
              <a:rPr lang="en-US" b="1" dirty="0" smtClean="0"/>
              <a:t>Network Card/</a:t>
            </a:r>
          </a:p>
          <a:p>
            <a:pPr algn="r"/>
            <a:r>
              <a:rPr lang="en-US" b="1" dirty="0" smtClean="0"/>
              <a:t>Modem</a:t>
            </a:r>
            <a:endParaRPr lang="en-US" b="1" dirty="0"/>
          </a:p>
        </p:txBody>
      </p:sp>
      <p:sp>
        <p:nvSpPr>
          <p:cNvPr id="67" name="TextBox 66"/>
          <p:cNvSpPr txBox="1"/>
          <p:nvPr/>
        </p:nvSpPr>
        <p:spPr>
          <a:xfrm>
            <a:off x="6763691" y="3544436"/>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COM1</a:t>
            </a:r>
            <a:endParaRPr lang="en-US" b="1" dirty="0"/>
          </a:p>
        </p:txBody>
      </p:sp>
      <p:sp>
        <p:nvSpPr>
          <p:cNvPr id="68" name="TextBox 67"/>
          <p:cNvSpPr txBox="1"/>
          <p:nvPr/>
        </p:nvSpPr>
        <p:spPr>
          <a:xfrm>
            <a:off x="6780007" y="2549685"/>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COM2</a:t>
            </a:r>
            <a:endParaRPr lang="en-US" b="1" dirty="0"/>
          </a:p>
        </p:txBody>
      </p:sp>
      <p:sp>
        <p:nvSpPr>
          <p:cNvPr id="69" name="TextBox 68"/>
          <p:cNvSpPr txBox="1"/>
          <p:nvPr/>
        </p:nvSpPr>
        <p:spPr>
          <a:xfrm>
            <a:off x="7248072" y="1945347"/>
            <a:ext cx="739305" cy="369332"/>
          </a:xfrm>
          <a:prstGeom prst="rect">
            <a:avLst/>
          </a:prstGeom>
          <a:noFill/>
          <a:ln>
            <a:solidFill>
              <a:schemeClr val="tx1"/>
            </a:solidFill>
          </a:ln>
        </p:spPr>
        <p:txBody>
          <a:bodyPr wrap="square" rtlCol="0">
            <a:spAutoFit/>
          </a:bodyPr>
          <a:lstStyle/>
          <a:p>
            <a:pPr algn="r"/>
            <a:r>
              <a:rPr lang="en-US" b="1" dirty="0" smtClean="0"/>
              <a:t>…</a:t>
            </a:r>
            <a:endParaRPr lang="en-US" b="1" dirty="0"/>
          </a:p>
        </p:txBody>
      </p:sp>
    </p:spTree>
    <p:extLst>
      <p:ext uri="{BB962C8B-B14F-4D97-AF65-F5344CB8AC3E}">
        <p14:creationId xmlns:p14="http://schemas.microsoft.com/office/powerpoint/2010/main" val="2085646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651"/>
            <a:ext cx="10515600" cy="1325563"/>
          </a:xfrm>
        </p:spPr>
        <p:txBody>
          <a:bodyPr/>
          <a:lstStyle/>
          <a:p>
            <a:r>
              <a:rPr lang="en-US" dirty="0" smtClean="0"/>
              <a:t>Hardware Interrupts</a:t>
            </a:r>
            <a:endParaRPr lang="en-US" dirty="0"/>
          </a:p>
        </p:txBody>
      </p:sp>
      <p:sp>
        <p:nvSpPr>
          <p:cNvPr id="3" name="Content Placeholder 2"/>
          <p:cNvSpPr>
            <a:spLocks noGrp="1"/>
          </p:cNvSpPr>
          <p:nvPr>
            <p:ph idx="1"/>
          </p:nvPr>
        </p:nvSpPr>
        <p:spPr>
          <a:xfrm>
            <a:off x="838199" y="1324560"/>
            <a:ext cx="5304767" cy="5403786"/>
          </a:xfrm>
          <a:ln>
            <a:solidFill>
              <a:schemeClr val="tx1"/>
            </a:solidFill>
          </a:ln>
        </p:spPr>
        <p:txBody>
          <a:bodyPr>
            <a:normAutofit fontScale="85000" lnSpcReduction="20000"/>
          </a:bodyPr>
          <a:lstStyle/>
          <a:p>
            <a:pPr algn="just"/>
            <a:r>
              <a:rPr lang="en-US" dirty="0" smtClean="0"/>
              <a:t>How many external devices are communicating with your processor? </a:t>
            </a:r>
          </a:p>
          <a:p>
            <a:pPr algn="just"/>
            <a:endParaRPr lang="en-US" dirty="0" smtClean="0"/>
          </a:p>
          <a:p>
            <a:pPr algn="just"/>
            <a:r>
              <a:rPr lang="en-US" dirty="0"/>
              <a:t>Interrupt Request (IRQ)</a:t>
            </a:r>
          </a:p>
          <a:p>
            <a:pPr algn="just"/>
            <a:endParaRPr lang="en-US" dirty="0" smtClean="0"/>
          </a:p>
          <a:p>
            <a:pPr algn="just"/>
            <a:r>
              <a:rPr lang="en-US" dirty="0" smtClean="0"/>
              <a:t>Programmable Interrupt Controller (PIC)</a:t>
            </a:r>
          </a:p>
          <a:p>
            <a:pPr algn="just"/>
            <a:endParaRPr lang="en-US" dirty="0" smtClean="0"/>
          </a:p>
          <a:p>
            <a:pPr algn="just"/>
            <a:r>
              <a:rPr lang="en-US" dirty="0" smtClean="0"/>
              <a:t>Single pin outside the processor (INT Pin) is used by external hardware to generate interrupts</a:t>
            </a:r>
          </a:p>
          <a:p>
            <a:pPr algn="just"/>
            <a:endParaRPr lang="en-US" dirty="0" smtClean="0"/>
          </a:p>
          <a:p>
            <a:pPr algn="just"/>
            <a:r>
              <a:rPr lang="en-US" dirty="0"/>
              <a:t>End of Interrupt (EOI) Signal</a:t>
            </a:r>
          </a:p>
          <a:p>
            <a:pPr algn="just"/>
            <a:endParaRPr lang="en-US" dirty="0" smtClean="0"/>
          </a:p>
          <a:p>
            <a:pPr algn="just"/>
            <a:r>
              <a:rPr lang="en-US" dirty="0" smtClean="0"/>
              <a:t>Interrupts Priority</a:t>
            </a:r>
            <a:endParaRPr lang="en-US" dirty="0"/>
          </a:p>
        </p:txBody>
      </p:sp>
      <p:sp>
        <p:nvSpPr>
          <p:cNvPr id="4" name="Rectangle 3"/>
          <p:cNvSpPr/>
          <p:nvPr/>
        </p:nvSpPr>
        <p:spPr>
          <a:xfrm>
            <a:off x="8264360" y="1001998"/>
            <a:ext cx="2674966" cy="50913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Programmable </a:t>
            </a:r>
          </a:p>
          <a:p>
            <a:pPr algn="ctr"/>
            <a:r>
              <a:rPr lang="en-US" b="1" dirty="0" smtClean="0">
                <a:solidFill>
                  <a:schemeClr val="tx1"/>
                </a:solidFill>
              </a:rPr>
              <a:t>Interrupt Controller</a:t>
            </a:r>
          </a:p>
          <a:p>
            <a:pPr algn="ctr"/>
            <a:r>
              <a:rPr lang="en-US" b="1" dirty="0" smtClean="0">
                <a:solidFill>
                  <a:schemeClr val="tx1"/>
                </a:solidFill>
              </a:rPr>
              <a:t>(PIC)</a:t>
            </a:r>
            <a:endParaRPr lang="en-US" b="1" dirty="0">
              <a:solidFill>
                <a:schemeClr val="tx1"/>
              </a:solidFill>
            </a:endParaRPr>
          </a:p>
        </p:txBody>
      </p:sp>
      <p:cxnSp>
        <p:nvCxnSpPr>
          <p:cNvPr id="6" name="Straight Connector 5"/>
          <p:cNvCxnSpPr/>
          <p:nvPr/>
        </p:nvCxnSpPr>
        <p:spPr>
          <a:xfrm>
            <a:off x="10945516" y="3684896"/>
            <a:ext cx="354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245763" y="3500230"/>
            <a:ext cx="867545" cy="369332"/>
          </a:xfrm>
          <a:prstGeom prst="rect">
            <a:avLst/>
          </a:prstGeom>
          <a:noFill/>
        </p:spPr>
        <p:txBody>
          <a:bodyPr wrap="none" rtlCol="0">
            <a:spAutoFit/>
          </a:bodyPr>
          <a:lstStyle/>
          <a:p>
            <a:r>
              <a:rPr lang="en-US" b="1" dirty="0" smtClean="0"/>
              <a:t>INT Pin</a:t>
            </a:r>
            <a:endParaRPr lang="en-US" b="1" dirty="0"/>
          </a:p>
        </p:txBody>
      </p:sp>
      <p:cxnSp>
        <p:nvCxnSpPr>
          <p:cNvPr id="12" name="Straight Connector 11"/>
          <p:cNvCxnSpPr/>
          <p:nvPr/>
        </p:nvCxnSpPr>
        <p:spPr>
          <a:xfrm>
            <a:off x="7997588" y="5908643"/>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97846" y="5723977"/>
            <a:ext cx="648896" cy="369332"/>
          </a:xfrm>
          <a:prstGeom prst="rect">
            <a:avLst/>
          </a:prstGeom>
          <a:noFill/>
        </p:spPr>
        <p:txBody>
          <a:bodyPr wrap="none" rtlCol="0">
            <a:spAutoFit/>
          </a:bodyPr>
          <a:lstStyle/>
          <a:p>
            <a:r>
              <a:rPr lang="en-US" b="1" dirty="0" smtClean="0"/>
              <a:t>IRQ7</a:t>
            </a:r>
            <a:endParaRPr lang="en-US" b="1" dirty="0"/>
          </a:p>
        </p:txBody>
      </p:sp>
      <p:sp>
        <p:nvSpPr>
          <p:cNvPr id="22" name="TextBox 21"/>
          <p:cNvSpPr txBox="1"/>
          <p:nvPr/>
        </p:nvSpPr>
        <p:spPr>
          <a:xfrm>
            <a:off x="8291656" y="1061401"/>
            <a:ext cx="648896" cy="369332"/>
          </a:xfrm>
          <a:prstGeom prst="rect">
            <a:avLst/>
          </a:prstGeom>
          <a:noFill/>
        </p:spPr>
        <p:txBody>
          <a:bodyPr wrap="none" rtlCol="0">
            <a:spAutoFit/>
          </a:bodyPr>
          <a:lstStyle/>
          <a:p>
            <a:r>
              <a:rPr lang="en-US" b="1" dirty="0" smtClean="0"/>
              <a:t>IRQ0</a:t>
            </a:r>
            <a:endParaRPr lang="en-US" b="1" dirty="0"/>
          </a:p>
        </p:txBody>
      </p:sp>
      <p:sp>
        <p:nvSpPr>
          <p:cNvPr id="23" name="TextBox 22"/>
          <p:cNvSpPr txBox="1"/>
          <p:nvPr/>
        </p:nvSpPr>
        <p:spPr>
          <a:xfrm>
            <a:off x="8286735" y="1509923"/>
            <a:ext cx="648896" cy="369332"/>
          </a:xfrm>
          <a:prstGeom prst="rect">
            <a:avLst/>
          </a:prstGeom>
          <a:noFill/>
        </p:spPr>
        <p:txBody>
          <a:bodyPr wrap="none" rtlCol="0">
            <a:spAutoFit/>
          </a:bodyPr>
          <a:lstStyle/>
          <a:p>
            <a:r>
              <a:rPr lang="en-US" b="1" dirty="0" smtClean="0"/>
              <a:t>IRQ1</a:t>
            </a:r>
            <a:endParaRPr lang="en-US" b="1" dirty="0"/>
          </a:p>
        </p:txBody>
      </p:sp>
      <p:sp>
        <p:nvSpPr>
          <p:cNvPr id="24" name="TextBox 23"/>
          <p:cNvSpPr txBox="1"/>
          <p:nvPr/>
        </p:nvSpPr>
        <p:spPr>
          <a:xfrm>
            <a:off x="8291656" y="1962577"/>
            <a:ext cx="648896" cy="369332"/>
          </a:xfrm>
          <a:prstGeom prst="rect">
            <a:avLst/>
          </a:prstGeom>
          <a:noFill/>
        </p:spPr>
        <p:txBody>
          <a:bodyPr wrap="none" rtlCol="0">
            <a:spAutoFit/>
          </a:bodyPr>
          <a:lstStyle/>
          <a:p>
            <a:r>
              <a:rPr lang="en-US" b="1" dirty="0" smtClean="0"/>
              <a:t>IRQ2</a:t>
            </a:r>
            <a:endParaRPr lang="en-US" b="1" dirty="0"/>
          </a:p>
        </p:txBody>
      </p:sp>
      <p:sp>
        <p:nvSpPr>
          <p:cNvPr id="25" name="TextBox 24"/>
          <p:cNvSpPr txBox="1"/>
          <p:nvPr/>
        </p:nvSpPr>
        <p:spPr>
          <a:xfrm>
            <a:off x="8291656" y="2687230"/>
            <a:ext cx="648896" cy="369332"/>
          </a:xfrm>
          <a:prstGeom prst="rect">
            <a:avLst/>
          </a:prstGeom>
          <a:noFill/>
        </p:spPr>
        <p:txBody>
          <a:bodyPr wrap="none" rtlCol="0">
            <a:spAutoFit/>
          </a:bodyPr>
          <a:lstStyle/>
          <a:p>
            <a:r>
              <a:rPr lang="en-US" b="1" dirty="0" smtClean="0"/>
              <a:t>IRQ3</a:t>
            </a:r>
            <a:endParaRPr lang="en-US" b="1" dirty="0"/>
          </a:p>
        </p:txBody>
      </p:sp>
      <p:sp>
        <p:nvSpPr>
          <p:cNvPr id="26" name="TextBox 25"/>
          <p:cNvSpPr txBox="1"/>
          <p:nvPr/>
        </p:nvSpPr>
        <p:spPr>
          <a:xfrm>
            <a:off x="8300941" y="3712251"/>
            <a:ext cx="648896" cy="369332"/>
          </a:xfrm>
          <a:prstGeom prst="rect">
            <a:avLst/>
          </a:prstGeom>
          <a:noFill/>
        </p:spPr>
        <p:txBody>
          <a:bodyPr wrap="none" rtlCol="0">
            <a:spAutoFit/>
          </a:bodyPr>
          <a:lstStyle/>
          <a:p>
            <a:r>
              <a:rPr lang="en-US" b="1" dirty="0" smtClean="0"/>
              <a:t>IRQ4</a:t>
            </a:r>
            <a:endParaRPr lang="en-US" b="1" dirty="0"/>
          </a:p>
        </p:txBody>
      </p:sp>
      <p:sp>
        <p:nvSpPr>
          <p:cNvPr id="27" name="TextBox 26"/>
          <p:cNvSpPr txBox="1"/>
          <p:nvPr/>
        </p:nvSpPr>
        <p:spPr>
          <a:xfrm>
            <a:off x="8300941" y="4547507"/>
            <a:ext cx="648896" cy="369332"/>
          </a:xfrm>
          <a:prstGeom prst="rect">
            <a:avLst/>
          </a:prstGeom>
          <a:noFill/>
        </p:spPr>
        <p:txBody>
          <a:bodyPr wrap="none" rtlCol="0">
            <a:spAutoFit/>
          </a:bodyPr>
          <a:lstStyle/>
          <a:p>
            <a:r>
              <a:rPr lang="en-US" b="1" dirty="0" smtClean="0"/>
              <a:t>IRQ5</a:t>
            </a:r>
            <a:endParaRPr lang="en-US" b="1" dirty="0"/>
          </a:p>
        </p:txBody>
      </p:sp>
      <p:sp>
        <p:nvSpPr>
          <p:cNvPr id="28" name="TextBox 27"/>
          <p:cNvSpPr txBox="1"/>
          <p:nvPr/>
        </p:nvSpPr>
        <p:spPr>
          <a:xfrm>
            <a:off x="8300941" y="5270017"/>
            <a:ext cx="648896" cy="369332"/>
          </a:xfrm>
          <a:prstGeom prst="rect">
            <a:avLst/>
          </a:prstGeom>
          <a:noFill/>
        </p:spPr>
        <p:txBody>
          <a:bodyPr wrap="none" rtlCol="0">
            <a:spAutoFit/>
          </a:bodyPr>
          <a:lstStyle/>
          <a:p>
            <a:r>
              <a:rPr lang="en-US" b="1" dirty="0" smtClean="0"/>
              <a:t>IRQ6</a:t>
            </a:r>
            <a:endParaRPr lang="en-US" b="1" dirty="0"/>
          </a:p>
        </p:txBody>
      </p:sp>
      <p:cxnSp>
        <p:nvCxnSpPr>
          <p:cNvPr id="54" name="Straight Connector 53"/>
          <p:cNvCxnSpPr/>
          <p:nvPr/>
        </p:nvCxnSpPr>
        <p:spPr>
          <a:xfrm>
            <a:off x="7991398" y="545468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997588" y="390108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997588" y="4702142"/>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97588" y="287189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97588" y="214724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991398" y="1694589"/>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997588" y="1246067"/>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73096" y="1042317"/>
            <a:ext cx="739305" cy="369332"/>
          </a:xfrm>
          <a:prstGeom prst="rect">
            <a:avLst/>
          </a:prstGeom>
          <a:noFill/>
          <a:ln>
            <a:solidFill>
              <a:schemeClr val="tx1"/>
            </a:solidFill>
          </a:ln>
        </p:spPr>
        <p:txBody>
          <a:bodyPr wrap="none" rtlCol="0">
            <a:spAutoFit/>
          </a:bodyPr>
          <a:lstStyle/>
          <a:p>
            <a:r>
              <a:rPr lang="en-US" b="1" dirty="0" smtClean="0"/>
              <a:t>Timer</a:t>
            </a:r>
            <a:endParaRPr lang="en-US" b="1" dirty="0"/>
          </a:p>
        </p:txBody>
      </p:sp>
      <p:sp>
        <p:nvSpPr>
          <p:cNvPr id="62" name="TextBox 61"/>
          <p:cNvSpPr txBox="1"/>
          <p:nvPr/>
        </p:nvSpPr>
        <p:spPr>
          <a:xfrm>
            <a:off x="6930043" y="1495098"/>
            <a:ext cx="1092479" cy="369332"/>
          </a:xfrm>
          <a:prstGeom prst="rect">
            <a:avLst/>
          </a:prstGeom>
          <a:noFill/>
          <a:ln>
            <a:solidFill>
              <a:schemeClr val="tx1"/>
            </a:solidFill>
          </a:ln>
        </p:spPr>
        <p:txBody>
          <a:bodyPr wrap="none" rtlCol="0">
            <a:spAutoFit/>
          </a:bodyPr>
          <a:lstStyle/>
          <a:p>
            <a:r>
              <a:rPr lang="en-US" b="1" dirty="0" smtClean="0"/>
              <a:t>Keyboard</a:t>
            </a:r>
            <a:endParaRPr lang="en-US" b="1" dirty="0"/>
          </a:p>
        </p:txBody>
      </p:sp>
      <p:sp>
        <p:nvSpPr>
          <p:cNvPr id="63" name="TextBox 62"/>
          <p:cNvSpPr txBox="1"/>
          <p:nvPr/>
        </p:nvSpPr>
        <p:spPr>
          <a:xfrm>
            <a:off x="6658114" y="5723977"/>
            <a:ext cx="1349600" cy="369332"/>
          </a:xfrm>
          <a:prstGeom prst="rect">
            <a:avLst/>
          </a:prstGeom>
          <a:noFill/>
          <a:ln>
            <a:solidFill>
              <a:schemeClr val="tx1"/>
            </a:solidFill>
          </a:ln>
        </p:spPr>
        <p:txBody>
          <a:bodyPr wrap="none" rtlCol="0">
            <a:spAutoFit/>
          </a:bodyPr>
          <a:lstStyle/>
          <a:p>
            <a:r>
              <a:rPr lang="en-US" b="1" dirty="0" smtClean="0"/>
              <a:t>Parallel Port</a:t>
            </a:r>
            <a:endParaRPr lang="en-US" b="1" dirty="0"/>
          </a:p>
        </p:txBody>
      </p:sp>
      <p:sp>
        <p:nvSpPr>
          <p:cNvPr id="64" name="TextBox 63"/>
          <p:cNvSpPr txBox="1"/>
          <p:nvPr/>
        </p:nvSpPr>
        <p:spPr>
          <a:xfrm>
            <a:off x="6716083" y="5260015"/>
            <a:ext cx="1281505" cy="369332"/>
          </a:xfrm>
          <a:prstGeom prst="rect">
            <a:avLst/>
          </a:prstGeom>
          <a:noFill/>
          <a:ln>
            <a:solidFill>
              <a:schemeClr val="tx1"/>
            </a:solidFill>
          </a:ln>
        </p:spPr>
        <p:txBody>
          <a:bodyPr wrap="none" rtlCol="0">
            <a:spAutoFit/>
          </a:bodyPr>
          <a:lstStyle/>
          <a:p>
            <a:r>
              <a:rPr lang="en-US" b="1" dirty="0" smtClean="0"/>
              <a:t>Floppy Disk</a:t>
            </a:r>
            <a:endParaRPr lang="en-US" b="1" dirty="0"/>
          </a:p>
        </p:txBody>
      </p:sp>
      <p:sp>
        <p:nvSpPr>
          <p:cNvPr id="65" name="TextBox 64"/>
          <p:cNvSpPr txBox="1"/>
          <p:nvPr/>
        </p:nvSpPr>
        <p:spPr>
          <a:xfrm>
            <a:off x="6384804" y="4249807"/>
            <a:ext cx="1606594" cy="923330"/>
          </a:xfrm>
          <a:prstGeom prst="rect">
            <a:avLst/>
          </a:prstGeom>
          <a:noFill/>
          <a:ln>
            <a:solidFill>
              <a:schemeClr val="tx1"/>
            </a:solidFill>
          </a:ln>
        </p:spPr>
        <p:txBody>
          <a:bodyPr wrap="none" rtlCol="0">
            <a:spAutoFit/>
          </a:bodyPr>
          <a:lstStyle/>
          <a:p>
            <a:pPr algn="r"/>
            <a:r>
              <a:rPr lang="en-US" b="1" dirty="0" smtClean="0"/>
              <a:t>Sound Card/ </a:t>
            </a:r>
          </a:p>
          <a:p>
            <a:pPr algn="r"/>
            <a:r>
              <a:rPr lang="en-US" b="1" dirty="0" smtClean="0"/>
              <a:t>Network Card/</a:t>
            </a:r>
          </a:p>
          <a:p>
            <a:pPr algn="r"/>
            <a:r>
              <a:rPr lang="en-US" b="1" dirty="0" smtClean="0"/>
              <a:t>Modem</a:t>
            </a:r>
            <a:endParaRPr lang="en-US" b="1" dirty="0"/>
          </a:p>
        </p:txBody>
      </p:sp>
      <p:sp>
        <p:nvSpPr>
          <p:cNvPr id="67" name="TextBox 66"/>
          <p:cNvSpPr txBox="1"/>
          <p:nvPr/>
        </p:nvSpPr>
        <p:spPr>
          <a:xfrm>
            <a:off x="6763691" y="3544436"/>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COM1</a:t>
            </a:r>
            <a:endParaRPr lang="en-US" b="1" dirty="0"/>
          </a:p>
        </p:txBody>
      </p:sp>
      <p:sp>
        <p:nvSpPr>
          <p:cNvPr id="68" name="TextBox 67"/>
          <p:cNvSpPr txBox="1"/>
          <p:nvPr/>
        </p:nvSpPr>
        <p:spPr>
          <a:xfrm>
            <a:off x="6780007" y="2549685"/>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COM2</a:t>
            </a:r>
            <a:endParaRPr lang="en-US" b="1" dirty="0"/>
          </a:p>
        </p:txBody>
      </p:sp>
      <p:sp>
        <p:nvSpPr>
          <p:cNvPr id="69" name="TextBox 68"/>
          <p:cNvSpPr txBox="1"/>
          <p:nvPr/>
        </p:nvSpPr>
        <p:spPr>
          <a:xfrm>
            <a:off x="7248072" y="1945347"/>
            <a:ext cx="739305" cy="369332"/>
          </a:xfrm>
          <a:prstGeom prst="rect">
            <a:avLst/>
          </a:prstGeom>
          <a:noFill/>
          <a:ln>
            <a:solidFill>
              <a:schemeClr val="tx1"/>
            </a:solidFill>
          </a:ln>
        </p:spPr>
        <p:txBody>
          <a:bodyPr wrap="square" rtlCol="0">
            <a:spAutoFit/>
          </a:bodyPr>
          <a:lstStyle/>
          <a:p>
            <a:pPr algn="r"/>
            <a:r>
              <a:rPr lang="en-US" b="1" dirty="0" smtClean="0"/>
              <a:t>…</a:t>
            </a:r>
            <a:endParaRPr lang="en-US" b="1" dirty="0"/>
          </a:p>
        </p:txBody>
      </p:sp>
    </p:spTree>
    <p:extLst>
      <p:ext uri="{BB962C8B-B14F-4D97-AF65-F5344CB8AC3E}">
        <p14:creationId xmlns:p14="http://schemas.microsoft.com/office/powerpoint/2010/main" val="917034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651"/>
            <a:ext cx="10515600" cy="1325563"/>
          </a:xfrm>
        </p:spPr>
        <p:txBody>
          <a:bodyPr/>
          <a:lstStyle/>
          <a:p>
            <a:r>
              <a:rPr lang="en-US" dirty="0"/>
              <a:t>Interrupt Mapping</a:t>
            </a:r>
          </a:p>
        </p:txBody>
      </p:sp>
      <p:sp>
        <p:nvSpPr>
          <p:cNvPr id="4" name="Rectangle 3"/>
          <p:cNvSpPr/>
          <p:nvPr/>
        </p:nvSpPr>
        <p:spPr>
          <a:xfrm>
            <a:off x="8264360" y="1001998"/>
            <a:ext cx="2674966" cy="50913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Programmable </a:t>
            </a:r>
          </a:p>
          <a:p>
            <a:pPr algn="ctr"/>
            <a:r>
              <a:rPr lang="en-US" b="1" dirty="0" smtClean="0">
                <a:solidFill>
                  <a:schemeClr val="tx1"/>
                </a:solidFill>
              </a:rPr>
              <a:t>Interrupt Controller</a:t>
            </a:r>
          </a:p>
          <a:p>
            <a:pPr algn="ctr"/>
            <a:r>
              <a:rPr lang="en-US" b="1" dirty="0" smtClean="0">
                <a:solidFill>
                  <a:schemeClr val="tx1"/>
                </a:solidFill>
              </a:rPr>
              <a:t>(PIC)</a:t>
            </a:r>
            <a:endParaRPr lang="en-US" b="1" dirty="0">
              <a:solidFill>
                <a:schemeClr val="tx1"/>
              </a:solidFill>
            </a:endParaRPr>
          </a:p>
        </p:txBody>
      </p:sp>
      <p:cxnSp>
        <p:nvCxnSpPr>
          <p:cNvPr id="6" name="Straight Connector 5"/>
          <p:cNvCxnSpPr/>
          <p:nvPr/>
        </p:nvCxnSpPr>
        <p:spPr>
          <a:xfrm>
            <a:off x="10945516" y="3684896"/>
            <a:ext cx="354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245763" y="3500230"/>
            <a:ext cx="867545" cy="369332"/>
          </a:xfrm>
          <a:prstGeom prst="rect">
            <a:avLst/>
          </a:prstGeom>
          <a:noFill/>
        </p:spPr>
        <p:txBody>
          <a:bodyPr wrap="none" rtlCol="0">
            <a:spAutoFit/>
          </a:bodyPr>
          <a:lstStyle/>
          <a:p>
            <a:r>
              <a:rPr lang="en-US" b="1" dirty="0" smtClean="0"/>
              <a:t>INT Pin</a:t>
            </a:r>
            <a:endParaRPr lang="en-US" b="1" dirty="0"/>
          </a:p>
        </p:txBody>
      </p:sp>
      <p:cxnSp>
        <p:nvCxnSpPr>
          <p:cNvPr id="12" name="Straight Connector 11"/>
          <p:cNvCxnSpPr/>
          <p:nvPr/>
        </p:nvCxnSpPr>
        <p:spPr>
          <a:xfrm>
            <a:off x="7997588" y="5908643"/>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97846" y="5723977"/>
            <a:ext cx="648896" cy="369332"/>
          </a:xfrm>
          <a:prstGeom prst="rect">
            <a:avLst/>
          </a:prstGeom>
          <a:noFill/>
        </p:spPr>
        <p:txBody>
          <a:bodyPr wrap="none" rtlCol="0">
            <a:spAutoFit/>
          </a:bodyPr>
          <a:lstStyle/>
          <a:p>
            <a:r>
              <a:rPr lang="en-US" b="1" dirty="0" smtClean="0"/>
              <a:t>IRQ7</a:t>
            </a:r>
            <a:endParaRPr lang="en-US" b="1" dirty="0"/>
          </a:p>
        </p:txBody>
      </p:sp>
      <p:sp>
        <p:nvSpPr>
          <p:cNvPr id="22" name="TextBox 21"/>
          <p:cNvSpPr txBox="1"/>
          <p:nvPr/>
        </p:nvSpPr>
        <p:spPr>
          <a:xfrm>
            <a:off x="8291656" y="1061401"/>
            <a:ext cx="648896" cy="369332"/>
          </a:xfrm>
          <a:prstGeom prst="rect">
            <a:avLst/>
          </a:prstGeom>
          <a:noFill/>
        </p:spPr>
        <p:txBody>
          <a:bodyPr wrap="none" rtlCol="0">
            <a:spAutoFit/>
          </a:bodyPr>
          <a:lstStyle/>
          <a:p>
            <a:r>
              <a:rPr lang="en-US" b="1" dirty="0" smtClean="0"/>
              <a:t>IRQ0</a:t>
            </a:r>
            <a:endParaRPr lang="en-US" b="1" dirty="0"/>
          </a:p>
        </p:txBody>
      </p:sp>
      <p:sp>
        <p:nvSpPr>
          <p:cNvPr id="23" name="TextBox 22"/>
          <p:cNvSpPr txBox="1"/>
          <p:nvPr/>
        </p:nvSpPr>
        <p:spPr>
          <a:xfrm>
            <a:off x="8286735" y="1509923"/>
            <a:ext cx="648896" cy="369332"/>
          </a:xfrm>
          <a:prstGeom prst="rect">
            <a:avLst/>
          </a:prstGeom>
          <a:noFill/>
        </p:spPr>
        <p:txBody>
          <a:bodyPr wrap="none" rtlCol="0">
            <a:spAutoFit/>
          </a:bodyPr>
          <a:lstStyle/>
          <a:p>
            <a:r>
              <a:rPr lang="en-US" b="1" dirty="0" smtClean="0"/>
              <a:t>IRQ1</a:t>
            </a:r>
            <a:endParaRPr lang="en-US" b="1" dirty="0"/>
          </a:p>
        </p:txBody>
      </p:sp>
      <p:sp>
        <p:nvSpPr>
          <p:cNvPr id="24" name="TextBox 23"/>
          <p:cNvSpPr txBox="1"/>
          <p:nvPr/>
        </p:nvSpPr>
        <p:spPr>
          <a:xfrm>
            <a:off x="8291656" y="1962577"/>
            <a:ext cx="648896" cy="369332"/>
          </a:xfrm>
          <a:prstGeom prst="rect">
            <a:avLst/>
          </a:prstGeom>
          <a:noFill/>
        </p:spPr>
        <p:txBody>
          <a:bodyPr wrap="none" rtlCol="0">
            <a:spAutoFit/>
          </a:bodyPr>
          <a:lstStyle/>
          <a:p>
            <a:r>
              <a:rPr lang="en-US" b="1" dirty="0" smtClean="0"/>
              <a:t>IRQ2</a:t>
            </a:r>
            <a:endParaRPr lang="en-US" b="1" dirty="0"/>
          </a:p>
        </p:txBody>
      </p:sp>
      <p:sp>
        <p:nvSpPr>
          <p:cNvPr id="25" name="TextBox 24"/>
          <p:cNvSpPr txBox="1"/>
          <p:nvPr/>
        </p:nvSpPr>
        <p:spPr>
          <a:xfrm>
            <a:off x="8291656" y="2687230"/>
            <a:ext cx="648896" cy="369332"/>
          </a:xfrm>
          <a:prstGeom prst="rect">
            <a:avLst/>
          </a:prstGeom>
          <a:noFill/>
        </p:spPr>
        <p:txBody>
          <a:bodyPr wrap="none" rtlCol="0">
            <a:spAutoFit/>
          </a:bodyPr>
          <a:lstStyle/>
          <a:p>
            <a:r>
              <a:rPr lang="en-US" b="1" dirty="0" smtClean="0"/>
              <a:t>IRQ3</a:t>
            </a:r>
            <a:endParaRPr lang="en-US" b="1" dirty="0"/>
          </a:p>
        </p:txBody>
      </p:sp>
      <p:sp>
        <p:nvSpPr>
          <p:cNvPr id="26" name="TextBox 25"/>
          <p:cNvSpPr txBox="1"/>
          <p:nvPr/>
        </p:nvSpPr>
        <p:spPr>
          <a:xfrm>
            <a:off x="8300941" y="3712251"/>
            <a:ext cx="648896" cy="369332"/>
          </a:xfrm>
          <a:prstGeom prst="rect">
            <a:avLst/>
          </a:prstGeom>
          <a:noFill/>
        </p:spPr>
        <p:txBody>
          <a:bodyPr wrap="none" rtlCol="0">
            <a:spAutoFit/>
          </a:bodyPr>
          <a:lstStyle/>
          <a:p>
            <a:r>
              <a:rPr lang="en-US" b="1" dirty="0" smtClean="0"/>
              <a:t>IRQ4</a:t>
            </a:r>
            <a:endParaRPr lang="en-US" b="1" dirty="0"/>
          </a:p>
        </p:txBody>
      </p:sp>
      <p:sp>
        <p:nvSpPr>
          <p:cNvPr id="27" name="TextBox 26"/>
          <p:cNvSpPr txBox="1"/>
          <p:nvPr/>
        </p:nvSpPr>
        <p:spPr>
          <a:xfrm>
            <a:off x="8300941" y="4547507"/>
            <a:ext cx="648896" cy="369332"/>
          </a:xfrm>
          <a:prstGeom prst="rect">
            <a:avLst/>
          </a:prstGeom>
          <a:noFill/>
        </p:spPr>
        <p:txBody>
          <a:bodyPr wrap="none" rtlCol="0">
            <a:spAutoFit/>
          </a:bodyPr>
          <a:lstStyle/>
          <a:p>
            <a:r>
              <a:rPr lang="en-US" b="1" dirty="0" smtClean="0"/>
              <a:t>IRQ5</a:t>
            </a:r>
            <a:endParaRPr lang="en-US" b="1" dirty="0"/>
          </a:p>
        </p:txBody>
      </p:sp>
      <p:sp>
        <p:nvSpPr>
          <p:cNvPr id="28" name="TextBox 27"/>
          <p:cNvSpPr txBox="1"/>
          <p:nvPr/>
        </p:nvSpPr>
        <p:spPr>
          <a:xfrm>
            <a:off x="8300941" y="5270017"/>
            <a:ext cx="648896" cy="369332"/>
          </a:xfrm>
          <a:prstGeom prst="rect">
            <a:avLst/>
          </a:prstGeom>
          <a:noFill/>
        </p:spPr>
        <p:txBody>
          <a:bodyPr wrap="none" rtlCol="0">
            <a:spAutoFit/>
          </a:bodyPr>
          <a:lstStyle/>
          <a:p>
            <a:r>
              <a:rPr lang="en-US" b="1" dirty="0" smtClean="0"/>
              <a:t>IRQ6</a:t>
            </a:r>
            <a:endParaRPr lang="en-US" b="1" dirty="0"/>
          </a:p>
        </p:txBody>
      </p:sp>
      <p:cxnSp>
        <p:nvCxnSpPr>
          <p:cNvPr id="54" name="Straight Connector 53"/>
          <p:cNvCxnSpPr/>
          <p:nvPr/>
        </p:nvCxnSpPr>
        <p:spPr>
          <a:xfrm>
            <a:off x="7991398" y="545468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997588" y="390108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997588" y="4702142"/>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97588" y="2871896"/>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97588" y="2147243"/>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991398" y="1694589"/>
            <a:ext cx="2729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997588" y="1246067"/>
            <a:ext cx="272962"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73096" y="1042317"/>
            <a:ext cx="739305" cy="369332"/>
          </a:xfrm>
          <a:prstGeom prst="rect">
            <a:avLst/>
          </a:prstGeom>
          <a:noFill/>
          <a:ln>
            <a:solidFill>
              <a:schemeClr val="tx1"/>
            </a:solidFill>
          </a:ln>
        </p:spPr>
        <p:txBody>
          <a:bodyPr wrap="none" rtlCol="0">
            <a:spAutoFit/>
          </a:bodyPr>
          <a:lstStyle/>
          <a:p>
            <a:r>
              <a:rPr lang="en-US" b="1" dirty="0" smtClean="0"/>
              <a:t>Timer</a:t>
            </a:r>
            <a:endParaRPr lang="en-US" b="1" dirty="0"/>
          </a:p>
        </p:txBody>
      </p:sp>
      <p:sp>
        <p:nvSpPr>
          <p:cNvPr id="62" name="TextBox 61"/>
          <p:cNvSpPr txBox="1"/>
          <p:nvPr/>
        </p:nvSpPr>
        <p:spPr>
          <a:xfrm>
            <a:off x="6930043" y="1495098"/>
            <a:ext cx="1092479" cy="369332"/>
          </a:xfrm>
          <a:prstGeom prst="rect">
            <a:avLst/>
          </a:prstGeom>
          <a:noFill/>
          <a:ln>
            <a:solidFill>
              <a:schemeClr val="tx1"/>
            </a:solidFill>
          </a:ln>
        </p:spPr>
        <p:txBody>
          <a:bodyPr wrap="none" rtlCol="0">
            <a:spAutoFit/>
          </a:bodyPr>
          <a:lstStyle/>
          <a:p>
            <a:r>
              <a:rPr lang="en-US" b="1" dirty="0" smtClean="0"/>
              <a:t>Keyboard</a:t>
            </a:r>
            <a:endParaRPr lang="en-US" b="1" dirty="0"/>
          </a:p>
        </p:txBody>
      </p:sp>
      <p:sp>
        <p:nvSpPr>
          <p:cNvPr id="63" name="TextBox 62"/>
          <p:cNvSpPr txBox="1"/>
          <p:nvPr/>
        </p:nvSpPr>
        <p:spPr>
          <a:xfrm>
            <a:off x="6658114" y="5723977"/>
            <a:ext cx="1349600" cy="369332"/>
          </a:xfrm>
          <a:prstGeom prst="rect">
            <a:avLst/>
          </a:prstGeom>
          <a:noFill/>
          <a:ln>
            <a:solidFill>
              <a:schemeClr val="tx1"/>
            </a:solidFill>
          </a:ln>
        </p:spPr>
        <p:txBody>
          <a:bodyPr wrap="none" rtlCol="0">
            <a:spAutoFit/>
          </a:bodyPr>
          <a:lstStyle/>
          <a:p>
            <a:r>
              <a:rPr lang="en-US" b="1" dirty="0" smtClean="0"/>
              <a:t>Parallel Port</a:t>
            </a:r>
            <a:endParaRPr lang="en-US" b="1" dirty="0"/>
          </a:p>
        </p:txBody>
      </p:sp>
      <p:sp>
        <p:nvSpPr>
          <p:cNvPr id="64" name="TextBox 63"/>
          <p:cNvSpPr txBox="1"/>
          <p:nvPr/>
        </p:nvSpPr>
        <p:spPr>
          <a:xfrm>
            <a:off x="6716083" y="5260015"/>
            <a:ext cx="1281505" cy="369332"/>
          </a:xfrm>
          <a:prstGeom prst="rect">
            <a:avLst/>
          </a:prstGeom>
          <a:noFill/>
          <a:ln>
            <a:solidFill>
              <a:schemeClr val="tx1"/>
            </a:solidFill>
          </a:ln>
        </p:spPr>
        <p:txBody>
          <a:bodyPr wrap="none" rtlCol="0">
            <a:spAutoFit/>
          </a:bodyPr>
          <a:lstStyle/>
          <a:p>
            <a:r>
              <a:rPr lang="en-US" b="1" dirty="0" smtClean="0"/>
              <a:t>Floppy Disk</a:t>
            </a:r>
            <a:endParaRPr lang="en-US" b="1" dirty="0"/>
          </a:p>
        </p:txBody>
      </p:sp>
      <p:sp>
        <p:nvSpPr>
          <p:cNvPr id="65" name="TextBox 64"/>
          <p:cNvSpPr txBox="1"/>
          <p:nvPr/>
        </p:nvSpPr>
        <p:spPr>
          <a:xfrm>
            <a:off x="6384804" y="4249807"/>
            <a:ext cx="1606594" cy="923330"/>
          </a:xfrm>
          <a:prstGeom prst="rect">
            <a:avLst/>
          </a:prstGeom>
          <a:noFill/>
          <a:ln>
            <a:solidFill>
              <a:schemeClr val="tx1"/>
            </a:solidFill>
          </a:ln>
        </p:spPr>
        <p:txBody>
          <a:bodyPr wrap="none" rtlCol="0">
            <a:spAutoFit/>
          </a:bodyPr>
          <a:lstStyle/>
          <a:p>
            <a:pPr algn="r"/>
            <a:r>
              <a:rPr lang="en-US" b="1" dirty="0" smtClean="0"/>
              <a:t>Sound Card/ </a:t>
            </a:r>
          </a:p>
          <a:p>
            <a:pPr algn="r"/>
            <a:r>
              <a:rPr lang="en-US" b="1" dirty="0" smtClean="0"/>
              <a:t>Network Card/</a:t>
            </a:r>
          </a:p>
          <a:p>
            <a:pPr algn="r"/>
            <a:r>
              <a:rPr lang="en-US" b="1" dirty="0" smtClean="0"/>
              <a:t>Modem</a:t>
            </a:r>
            <a:endParaRPr lang="en-US" b="1" dirty="0"/>
          </a:p>
        </p:txBody>
      </p:sp>
      <p:sp>
        <p:nvSpPr>
          <p:cNvPr id="67" name="TextBox 66"/>
          <p:cNvSpPr txBox="1"/>
          <p:nvPr/>
        </p:nvSpPr>
        <p:spPr>
          <a:xfrm>
            <a:off x="6763691" y="3544436"/>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COM1</a:t>
            </a:r>
            <a:endParaRPr lang="en-US" b="1" dirty="0"/>
          </a:p>
        </p:txBody>
      </p:sp>
      <p:sp>
        <p:nvSpPr>
          <p:cNvPr id="68" name="TextBox 67"/>
          <p:cNvSpPr txBox="1"/>
          <p:nvPr/>
        </p:nvSpPr>
        <p:spPr>
          <a:xfrm>
            <a:off x="6780007" y="2549685"/>
            <a:ext cx="1227707" cy="646331"/>
          </a:xfrm>
          <a:prstGeom prst="rect">
            <a:avLst/>
          </a:prstGeom>
          <a:noFill/>
          <a:ln>
            <a:solidFill>
              <a:schemeClr val="tx1"/>
            </a:solidFill>
          </a:ln>
        </p:spPr>
        <p:txBody>
          <a:bodyPr wrap="none" rtlCol="0">
            <a:spAutoFit/>
          </a:bodyPr>
          <a:lstStyle/>
          <a:p>
            <a:pPr algn="r"/>
            <a:r>
              <a:rPr lang="en-US" b="1" dirty="0" smtClean="0"/>
              <a:t>Serial Port </a:t>
            </a:r>
          </a:p>
          <a:p>
            <a:pPr algn="r"/>
            <a:r>
              <a:rPr lang="en-US" b="1" dirty="0" smtClean="0"/>
              <a:t>COM2</a:t>
            </a:r>
            <a:endParaRPr lang="en-US" b="1" dirty="0"/>
          </a:p>
        </p:txBody>
      </p:sp>
      <p:sp>
        <p:nvSpPr>
          <p:cNvPr id="69" name="TextBox 68"/>
          <p:cNvSpPr txBox="1"/>
          <p:nvPr/>
        </p:nvSpPr>
        <p:spPr>
          <a:xfrm>
            <a:off x="7248072" y="1945347"/>
            <a:ext cx="739305" cy="369332"/>
          </a:xfrm>
          <a:prstGeom prst="rect">
            <a:avLst/>
          </a:prstGeom>
          <a:noFill/>
          <a:ln>
            <a:solidFill>
              <a:schemeClr val="tx1"/>
            </a:solidFill>
          </a:ln>
        </p:spPr>
        <p:txBody>
          <a:bodyPr wrap="square" rtlCol="0">
            <a:spAutoFit/>
          </a:bodyPr>
          <a:lstStyle/>
          <a:p>
            <a:pPr algn="r"/>
            <a:r>
              <a:rPr lang="en-US" b="1" dirty="0" smtClean="0"/>
              <a:t>…</a:t>
            </a:r>
            <a:endParaRPr lang="en-US" b="1" dirty="0"/>
          </a:p>
        </p:txBody>
      </p:sp>
      <p:graphicFrame>
        <p:nvGraphicFramePr>
          <p:cNvPr id="32" name="Table 31"/>
          <p:cNvGraphicFramePr>
            <a:graphicFrameLocks noGrp="1"/>
          </p:cNvGraphicFramePr>
          <p:nvPr>
            <p:extLst>
              <p:ext uri="{D42A27DB-BD31-4B8C-83A1-F6EECF244321}">
                <p14:modId xmlns:p14="http://schemas.microsoft.com/office/powerpoint/2010/main" val="3987873258"/>
              </p:ext>
            </p:extLst>
          </p:nvPr>
        </p:nvGraphicFramePr>
        <p:xfrm>
          <a:off x="973740" y="1291196"/>
          <a:ext cx="3966814" cy="3337560"/>
        </p:xfrm>
        <a:graphic>
          <a:graphicData uri="http://schemas.openxmlformats.org/drawingml/2006/table">
            <a:tbl>
              <a:tblPr firstRow="1" bandRow="1">
                <a:tableStyleId>{5C22544A-7EE6-4342-B048-85BDC9FD1C3A}</a:tableStyleId>
              </a:tblPr>
              <a:tblGrid>
                <a:gridCol w="1983407">
                  <a:extLst>
                    <a:ext uri="{9D8B030D-6E8A-4147-A177-3AD203B41FA5}">
                      <a16:colId xmlns="" xmlns:a16="http://schemas.microsoft.com/office/drawing/2014/main" val="20000"/>
                    </a:ext>
                  </a:extLst>
                </a:gridCol>
                <a:gridCol w="1983407">
                  <a:extLst>
                    <a:ext uri="{9D8B030D-6E8A-4147-A177-3AD203B41FA5}">
                      <a16:colId xmlns="" xmlns:a16="http://schemas.microsoft.com/office/drawing/2014/main" val="20001"/>
                    </a:ext>
                  </a:extLst>
                </a:gridCol>
              </a:tblGrid>
              <a:tr h="370840">
                <a:tc>
                  <a:txBody>
                    <a:bodyPr/>
                    <a:lstStyle/>
                    <a:p>
                      <a:pPr algn="ctr"/>
                      <a:r>
                        <a:rPr lang="en-US" b="1" dirty="0" smtClean="0">
                          <a:solidFill>
                            <a:schemeClr val="tx1"/>
                          </a:solidFill>
                        </a:rPr>
                        <a:t>Interrupt</a:t>
                      </a:r>
                      <a:r>
                        <a:rPr lang="en-US" b="1" baseline="0" dirty="0" smtClean="0">
                          <a:solidFill>
                            <a:schemeClr val="tx1"/>
                          </a:solidFill>
                        </a:rPr>
                        <a:t> Request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INT#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r>
                        <a:rPr lang="en-US" b="0" dirty="0" smtClean="0">
                          <a:solidFill>
                            <a:schemeClr val="tx1"/>
                          </a:solidFill>
                        </a:rPr>
                        <a:t>IRQ 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8</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b="0" dirty="0" smtClean="0">
                          <a:solidFill>
                            <a:schemeClr val="tx1"/>
                          </a:solidFill>
                        </a:rPr>
                        <a:t>IRQ 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9</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ctr"/>
                      <a:r>
                        <a:rPr lang="en-US" b="0" dirty="0" smtClean="0">
                          <a:solidFill>
                            <a:schemeClr val="tx1"/>
                          </a:solidFill>
                        </a:rPr>
                        <a:t>IRQ 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ctr"/>
                      <a:r>
                        <a:rPr lang="en-US" b="0" dirty="0" smtClean="0">
                          <a:solidFill>
                            <a:schemeClr val="tx1"/>
                          </a:solidFill>
                        </a:rPr>
                        <a:t>IRQ 3</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pPr algn="ctr"/>
                      <a:r>
                        <a:rPr lang="en-US" b="0" dirty="0" smtClean="0">
                          <a:solidFill>
                            <a:schemeClr val="tx1"/>
                          </a:solidFill>
                        </a:rPr>
                        <a:t>IRQ 4</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pPr algn="ctr"/>
                      <a:r>
                        <a:rPr lang="en-US" b="0" dirty="0" smtClean="0">
                          <a:solidFill>
                            <a:schemeClr val="tx1"/>
                          </a:solidFill>
                        </a:rPr>
                        <a:t>IRQ 5</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D</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70840">
                <a:tc>
                  <a:txBody>
                    <a:bodyPr/>
                    <a:lstStyle/>
                    <a:p>
                      <a:pPr algn="ctr"/>
                      <a:r>
                        <a:rPr lang="en-US" b="0" dirty="0" smtClean="0">
                          <a:solidFill>
                            <a:schemeClr val="tx1"/>
                          </a:solidFill>
                        </a:rPr>
                        <a:t>IRQ 6</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E</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70840">
                <a:tc>
                  <a:txBody>
                    <a:bodyPr/>
                    <a:lstStyle/>
                    <a:p>
                      <a:pPr algn="ctr"/>
                      <a:r>
                        <a:rPr lang="en-US" b="0" dirty="0" smtClean="0">
                          <a:solidFill>
                            <a:schemeClr val="tx1"/>
                          </a:solidFill>
                        </a:rPr>
                        <a:t>IRQ 7</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INT F</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bl>
          </a:graphicData>
        </a:graphic>
      </p:graphicFrame>
      <p:sp>
        <p:nvSpPr>
          <p:cNvPr id="3" name="TextBox 2"/>
          <p:cNvSpPr txBox="1"/>
          <p:nvPr/>
        </p:nvSpPr>
        <p:spPr>
          <a:xfrm>
            <a:off x="797762" y="4916839"/>
            <a:ext cx="5210337" cy="1569660"/>
          </a:xfrm>
          <a:prstGeom prst="rect">
            <a:avLst/>
          </a:prstGeom>
          <a:noFill/>
        </p:spPr>
        <p:txBody>
          <a:bodyPr wrap="none" rtlCol="0">
            <a:spAutoFit/>
          </a:bodyPr>
          <a:lstStyle/>
          <a:p>
            <a:r>
              <a:rPr lang="en-US" sz="2400" b="1" dirty="0" smtClean="0"/>
              <a:t>Timer tick comes 18.2 times per second</a:t>
            </a:r>
          </a:p>
          <a:p>
            <a:r>
              <a:rPr lang="en-US" sz="2400" b="1" dirty="0" smtClean="0"/>
              <a:t>i.e. after every 55ms</a:t>
            </a:r>
          </a:p>
          <a:p>
            <a:endParaRPr lang="en-US" sz="2400" b="1" dirty="0" smtClean="0"/>
          </a:p>
          <a:p>
            <a:r>
              <a:rPr lang="en-US" sz="2400" b="1" dirty="0" smtClean="0"/>
              <a:t>Timer is highest priority interrupt.</a:t>
            </a:r>
            <a:endParaRPr lang="en-US" sz="2400" b="1" dirty="0"/>
          </a:p>
        </p:txBody>
      </p:sp>
    </p:spTree>
    <p:extLst>
      <p:ext uri="{BB962C8B-B14F-4D97-AF65-F5344CB8AC3E}">
        <p14:creationId xmlns:p14="http://schemas.microsoft.com/office/powerpoint/2010/main" val="231763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Chapter 9</a:t>
            </a:r>
          </a:p>
          <a:p>
            <a:pPr lvl="1"/>
            <a:r>
              <a:rPr lang="en-US" dirty="0" smtClean="0"/>
              <a:t>9.1</a:t>
            </a:r>
          </a:p>
          <a:p>
            <a:pPr lvl="1"/>
            <a:r>
              <a:rPr lang="en-US" dirty="0" smtClean="0"/>
              <a:t>9.2</a:t>
            </a:r>
            <a:endParaRPr lang="en-US" dirty="0"/>
          </a:p>
        </p:txBody>
      </p:sp>
    </p:spTree>
    <p:extLst>
      <p:ext uri="{BB962C8B-B14F-4D97-AF65-F5344CB8AC3E}">
        <p14:creationId xmlns:p14="http://schemas.microsoft.com/office/powerpoint/2010/main" val="585929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1427</Words>
  <Application>Microsoft Office PowerPoint</Application>
  <PresentationFormat>Custom</PresentationFormat>
  <Paragraphs>418</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Real Time Interrupts and Hardware Interfacing</vt:lpstr>
      <vt:lpstr>Interrupt:</vt:lpstr>
      <vt:lpstr>Interrupt Handler (ISR)</vt:lpstr>
      <vt:lpstr>Hardware Interrupts</vt:lpstr>
      <vt:lpstr>Hardware Interrupts</vt:lpstr>
      <vt:lpstr>Hardware Interrupts</vt:lpstr>
      <vt:lpstr>Hardware Interrupts</vt:lpstr>
      <vt:lpstr>Interrupt Mapping</vt:lpstr>
      <vt:lpstr>Reading Assignment</vt:lpstr>
      <vt:lpstr>I/O Ports</vt:lpstr>
      <vt:lpstr>Example 9.1</vt:lpstr>
      <vt:lpstr>Scan Code</vt:lpstr>
      <vt:lpstr>Operations of Processor after getting Interrupt N</vt:lpstr>
      <vt:lpstr>Interrupt and Trap Flags</vt:lpstr>
      <vt:lpstr>After Execution of ISR</vt:lpstr>
      <vt:lpstr>Memory Configuration before Hooking</vt:lpstr>
      <vt:lpstr>Memory Configuration after Hooking</vt:lpstr>
      <vt:lpstr>Memory Configuration after Hooking</vt:lpstr>
      <vt:lpstr>Memory Configuration after loading new exe</vt:lpstr>
      <vt:lpstr>Other Concepts…</vt:lpstr>
      <vt:lpstr>Terminate and Stay Resident (TSR)</vt:lpstr>
      <vt:lpstr>Programmable Interval Timer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Interrupts and Hardware Interfacing</dc:title>
  <dc:creator>Samin Iftikhar</dc:creator>
  <cp:lastModifiedBy>Admin</cp:lastModifiedBy>
  <cp:revision>140</cp:revision>
  <dcterms:created xsi:type="dcterms:W3CDTF">2020-03-29T07:05:15Z</dcterms:created>
  <dcterms:modified xsi:type="dcterms:W3CDTF">2022-10-13T09:52:11Z</dcterms:modified>
</cp:coreProperties>
</file>