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3" r:id="rId3"/>
    <p:sldId id="276" r:id="rId4"/>
    <p:sldId id="291" r:id="rId5"/>
    <p:sldId id="292" r:id="rId6"/>
    <p:sldId id="257" r:id="rId7"/>
    <p:sldId id="281" r:id="rId8"/>
    <p:sldId id="278" r:id="rId9"/>
    <p:sldId id="280" r:id="rId10"/>
    <p:sldId id="295" r:id="rId11"/>
    <p:sldId id="277" r:id="rId12"/>
    <p:sldId id="275" r:id="rId13"/>
    <p:sldId id="294" r:id="rId14"/>
    <p:sldId id="283" r:id="rId15"/>
    <p:sldId id="284" r:id="rId16"/>
    <p:sldId id="289" r:id="rId17"/>
    <p:sldId id="290" r:id="rId18"/>
    <p:sldId id="288" r:id="rId19"/>
    <p:sldId id="285" r:id="rId20"/>
    <p:sldId id="263" r:id="rId21"/>
    <p:sldId id="264" r:id="rId22"/>
    <p:sldId id="286" r:id="rId23"/>
    <p:sldId id="265" r:id="rId24"/>
    <p:sldId id="293" r:id="rId25"/>
    <p:sldId id="29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3896" autoAdjust="0"/>
  </p:normalViewPr>
  <p:slideViewPr>
    <p:cSldViewPr snapToGrid="0">
      <p:cViewPr varScale="1">
        <p:scale>
          <a:sx n="83" d="100"/>
          <a:sy n="83" d="100"/>
        </p:scale>
        <p:origin x="-576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70A25-AF48-42BB-BE6F-BB9CC02E3DB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F11B2-8038-40A8-B117-37735EC3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3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F11B2-8038-40A8-B117-37735EC304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6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F11B2-8038-40A8-B117-37735EC304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2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Reference: 8088</a:t>
            </a:r>
            <a:r>
              <a:rPr lang="en-US" baseline="0" dirty="0" smtClean="0"/>
              <a:t> Manual Page 2-9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F11B2-8038-40A8-B117-37735EC304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1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0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6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0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7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5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0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4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44B09-9CC1-4853-BDB9-61A371C37A9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Interrupts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18</a:t>
            </a:r>
            <a:endParaRPr lang="en-US" dirty="0" smtClean="0"/>
          </a:p>
          <a:p>
            <a:r>
              <a:rPr lang="en-US" dirty="0" smtClean="0"/>
              <a:t>Textbook – Chapter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- How Processor responds to Interrupt?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 of Interrupts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List of Interrupts (8088 Processor)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74925"/>
              </p:ext>
            </p:extLst>
          </p:nvPr>
        </p:nvGraphicFramePr>
        <p:xfrm>
          <a:off x="3476648" y="1340941"/>
          <a:ext cx="5238704" cy="5202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57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32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8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No.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86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DIVIDE ERROR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01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SINGLE STEP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02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NON-MASKABLE INTERRUPT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03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BREAKPOINT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04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INTO DETECTED OVERFLOW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2000" b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08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SYSTEM TIMER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09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KEYBOARD DATA READY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BIOS Video Service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BIOS Keyboard Service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Terminate Program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 …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FF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7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1866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Interrupt Handler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61567"/>
            <a:ext cx="8518425" cy="54474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If CS=19F5 and IP=02E7, what will be the physical address of this instruction?</a:t>
            </a:r>
          </a:p>
          <a:p>
            <a:pPr marL="0" indent="0" algn="just">
              <a:buNone/>
            </a:pPr>
            <a:r>
              <a:rPr lang="en-US" sz="2400" dirty="0" smtClean="0"/>
              <a:t>    19F5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</a:p>
          <a:p>
            <a:pPr marL="0" indent="0" algn="just">
              <a:buNone/>
            </a:pP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02E7</a:t>
            </a:r>
          </a:p>
          <a:p>
            <a:pPr marL="0" indent="0" algn="just">
              <a:buNone/>
            </a:pP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1A237</a:t>
            </a:r>
          </a:p>
          <a:p>
            <a:pPr marL="0" indent="0" algn="just">
              <a:buNone/>
            </a:pPr>
            <a:r>
              <a:rPr lang="en-US" sz="2400" dirty="0" smtClean="0"/>
              <a:t>----------------------------------------------------------------------------------------</a:t>
            </a:r>
          </a:p>
          <a:p>
            <a:pPr marL="0" indent="0" algn="just">
              <a:buNone/>
            </a:pPr>
            <a:r>
              <a:rPr lang="en-US" sz="2400" dirty="0" smtClean="0"/>
              <a:t>What should be the value of CS and IP for USBISR?</a:t>
            </a:r>
          </a:p>
          <a:p>
            <a:pPr marL="0" indent="0" algn="just">
              <a:buNone/>
            </a:pPr>
            <a:r>
              <a:rPr lang="en-US" sz="2400" dirty="0" smtClean="0"/>
              <a:t>CS = BCDE and IP = 000F</a:t>
            </a:r>
          </a:p>
          <a:p>
            <a:pPr marL="0" indent="0" algn="just">
              <a:buNone/>
            </a:pPr>
            <a:r>
              <a:rPr lang="en-US" sz="2400" dirty="0" smtClean="0"/>
              <a:t>   BCDE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</a:p>
          <a:p>
            <a:pPr marL="0" indent="0" algn="just">
              <a:buNone/>
            </a:pPr>
            <a:r>
              <a:rPr lang="en-US" sz="2400" dirty="0" smtClean="0"/>
              <a:t>+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000F</a:t>
            </a:r>
          </a:p>
          <a:p>
            <a:pPr marL="0" indent="0" algn="just">
              <a:buNone/>
            </a:pPr>
            <a:r>
              <a:rPr lang="en-US" sz="2400" dirty="0" smtClean="0"/>
              <a:t>= BCDEF</a:t>
            </a:r>
          </a:p>
          <a:p>
            <a:pPr marL="0" indent="0" algn="just">
              <a:buNone/>
            </a:pPr>
            <a:r>
              <a:rPr lang="en-US" sz="2400" dirty="0" smtClean="0"/>
              <a:t>Homework: What values we need in CS and IP to execute </a:t>
            </a:r>
            <a:r>
              <a:rPr lang="en-US" sz="2400" dirty="0" err="1" smtClean="0"/>
              <a:t>KeyboardISR</a:t>
            </a:r>
            <a:r>
              <a:rPr lang="en-US" sz="2400" dirty="0" smtClean="0"/>
              <a:t> and </a:t>
            </a:r>
            <a:r>
              <a:rPr lang="en-US" sz="2400" dirty="0" err="1" smtClean="0"/>
              <a:t>MouseISR</a:t>
            </a:r>
            <a:r>
              <a:rPr lang="en-US" sz="2400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59074" y="1140705"/>
            <a:ext cx="1667957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….</a:t>
            </a:r>
          </a:p>
          <a:p>
            <a:r>
              <a:rPr lang="en-US" b="1" dirty="0" err="1" smtClean="0">
                <a:solidFill>
                  <a:srgbClr val="C00000"/>
                </a:solidFill>
              </a:rPr>
              <a:t>KeyboardISR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/>
              <a:t>….</a:t>
            </a:r>
          </a:p>
          <a:p>
            <a:r>
              <a:rPr lang="en-US" b="1" dirty="0" err="1" smtClean="0">
                <a:solidFill>
                  <a:srgbClr val="C00000"/>
                </a:solidFill>
              </a:rPr>
              <a:t>MouseISR</a:t>
            </a:r>
            <a:r>
              <a:rPr lang="en-US" b="1" dirty="0">
                <a:solidFill>
                  <a:srgbClr val="C00000"/>
                </a:solidFill>
              </a:rPr>
              <a:t>:</a:t>
            </a:r>
            <a:r>
              <a:rPr lang="en-US" dirty="0"/>
              <a:t> …</a:t>
            </a:r>
          </a:p>
          <a:p>
            <a:r>
              <a:rPr lang="en-US" dirty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….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USBISR</a:t>
            </a:r>
            <a:r>
              <a:rPr lang="en-US" b="1" dirty="0">
                <a:solidFill>
                  <a:srgbClr val="C00000"/>
                </a:solidFill>
              </a:rPr>
              <a:t>:</a:t>
            </a:r>
            <a:r>
              <a:rPr lang="en-US" dirty="0"/>
              <a:t> …</a:t>
            </a:r>
          </a:p>
          <a:p>
            <a:r>
              <a:rPr lang="en-US" dirty="0"/>
              <a:t>…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61257" y="114070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00000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617363" y="620177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FFFFF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520383" y="255403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0ABCD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68470" y="366479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BCDE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33606" y="477554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dirty="0" smtClean="0">
                <a:solidFill>
                  <a:srgbClr val="C00000"/>
                </a:solidFill>
              </a:rPr>
              <a:t>CDEF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19869" y="4960208"/>
            <a:ext cx="7488488" cy="4985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86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Saving Address of an ISR</a:t>
            </a:r>
            <a:endParaRPr lang="en-US" sz="4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247515"/>
              </p:ext>
            </p:extLst>
          </p:nvPr>
        </p:nvGraphicFramePr>
        <p:xfrm>
          <a:off x="838200" y="1001476"/>
          <a:ext cx="4511722" cy="5303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3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24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59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 255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Segment255</a:t>
                      </a:r>
                    </a:p>
                    <a:p>
                      <a:pPr algn="ctr"/>
                      <a:r>
                        <a:rPr lang="en-US" sz="2400" dirty="0" smtClean="0"/>
                        <a:t>(CS)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Offset255</a:t>
                      </a:r>
                    </a:p>
                    <a:p>
                      <a:pPr algn="ctr"/>
                      <a:r>
                        <a:rPr lang="en-US" sz="2400" dirty="0" smtClean="0"/>
                        <a:t>(IP)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 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SegmentN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OffsetN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INT 9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Segment9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ABCD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Offset9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000E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 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Segment3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Offset3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Segment2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Offset2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Segment1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Offset1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Segment0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Offset0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91116" y="5246738"/>
            <a:ext cx="5662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If we set our CS register to </a:t>
            </a:r>
            <a:r>
              <a:rPr lang="en-US" sz="2800" dirty="0" err="1" smtClean="0"/>
              <a:t>SegmentN</a:t>
            </a:r>
            <a:r>
              <a:rPr lang="en-US" sz="2800" dirty="0" smtClean="0"/>
              <a:t> and IP to </a:t>
            </a:r>
            <a:r>
              <a:rPr lang="en-US" sz="2800" dirty="0" err="1" smtClean="0"/>
              <a:t>OffsetN</a:t>
            </a:r>
            <a:r>
              <a:rPr lang="en-US" sz="2800" dirty="0" smtClean="0"/>
              <a:t> then which instruction will be executed next?</a:t>
            </a:r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086066" y="3460168"/>
            <a:ext cx="100993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004" y="3008691"/>
            <a:ext cx="240745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Segment9:Offset9</a:t>
            </a:r>
          </a:p>
          <a:p>
            <a:pPr algn="just"/>
            <a:r>
              <a:rPr lang="en-US" dirty="0" smtClean="0"/>
              <a:t>gives us physical</a:t>
            </a:r>
          </a:p>
          <a:p>
            <a:pPr algn="just"/>
            <a:r>
              <a:rPr lang="en-US" dirty="0" smtClean="0"/>
              <a:t>Address of </a:t>
            </a:r>
            <a:r>
              <a:rPr lang="en-US" dirty="0" err="1" smtClean="0"/>
              <a:t>KeyboardISR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67502" y="1001476"/>
            <a:ext cx="1667957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….</a:t>
            </a:r>
          </a:p>
          <a:p>
            <a:r>
              <a:rPr lang="en-US" b="1" dirty="0" err="1" smtClean="0">
                <a:solidFill>
                  <a:srgbClr val="C00000"/>
                </a:solidFill>
              </a:rPr>
              <a:t>KeyboardISR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56795" y="100147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00000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688977" y="487740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FFFFF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541462" y="2818627"/>
            <a:ext cx="659000" cy="6781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62809" y="241036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ABCDE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1770" y="1500586"/>
            <a:ext cx="107753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 </a:t>
            </a:r>
            <a:r>
              <a:rPr lang="en-US" sz="2000" dirty="0" smtClean="0"/>
              <a:t>  ABCD</a:t>
            </a:r>
            <a:r>
              <a:rPr lang="en-US" sz="2000" b="1" dirty="0" smtClean="0">
                <a:solidFill>
                  <a:srgbClr val="C00000"/>
                </a:solidFill>
              </a:rPr>
              <a:t>0</a:t>
            </a:r>
            <a:endParaRPr lang="en-US" sz="2000" b="1" dirty="0">
              <a:solidFill>
                <a:srgbClr val="C00000"/>
              </a:solidFill>
            </a:endParaRPr>
          </a:p>
          <a:p>
            <a:pPr algn="just"/>
            <a:r>
              <a:rPr lang="en-US" sz="2000" dirty="0"/>
              <a:t>+ </a:t>
            </a:r>
            <a:r>
              <a:rPr lang="en-US" sz="2000" b="1" dirty="0" smtClean="0">
                <a:solidFill>
                  <a:srgbClr val="C00000"/>
                </a:solidFill>
              </a:rPr>
              <a:t>0</a:t>
            </a:r>
            <a:r>
              <a:rPr lang="en-US" sz="2000" dirty="0" smtClean="0"/>
              <a:t>000E</a:t>
            </a:r>
          </a:p>
          <a:p>
            <a:pPr algn="just"/>
            <a:r>
              <a:rPr lang="en-US" sz="2000" dirty="0" smtClean="0"/>
              <a:t>= ABCDE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03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269" y="16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Saving Address of an ISR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89937"/>
              </p:ext>
            </p:extLst>
          </p:nvPr>
        </p:nvGraphicFramePr>
        <p:xfrm>
          <a:off x="6349623" y="658573"/>
          <a:ext cx="5608091" cy="539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0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3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Segment0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 0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Division by Zero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Physical Memory</a:t>
                      </a:r>
                      <a:r>
                        <a:rPr lang="en-US" b="1" baseline="0" dirty="0" smtClean="0"/>
                        <a:t> Address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Memory Content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750027" y="6053533"/>
            <a:ext cx="22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Interrupt Vector Table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8614" y="1341792"/>
            <a:ext cx="4885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need 2 bytes to save IP and 2 bytes for 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42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269" y="16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Saving Address of an ISR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46044"/>
              </p:ext>
            </p:extLst>
          </p:nvPr>
        </p:nvGraphicFramePr>
        <p:xfrm>
          <a:off x="6349623" y="658573"/>
          <a:ext cx="5608091" cy="539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0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3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Segment1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 1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Single Step Interrupt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00006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Segment0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 0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Division by Zero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Physical Memory</a:t>
                      </a:r>
                      <a:r>
                        <a:rPr lang="en-US" b="1" baseline="0" dirty="0" smtClean="0"/>
                        <a:t> Address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Memory Content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750027" y="6053533"/>
            <a:ext cx="22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Interrupt Vector 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00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269" y="16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Saving Address of an ISR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349623" y="658573"/>
          <a:ext cx="5608091" cy="539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0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3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Segment2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 2,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NMI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00010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00008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Segment1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 1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Single Step Interrupt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00006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Segment0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 0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Division by Zero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Physical Memory</a:t>
                      </a:r>
                      <a:r>
                        <a:rPr lang="en-US" b="1" baseline="0" dirty="0" smtClean="0"/>
                        <a:t> Address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Memory Content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750027" y="6053533"/>
            <a:ext cx="22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Interrupt Vector 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7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269" y="16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Saving Address of an ISR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349623" y="658573"/>
          <a:ext cx="5608091" cy="539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0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3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Segment2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 2,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NMI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00010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00008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Segment1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 1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Single Step Interrupt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00006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Segment0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 0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Division by Zero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Physical Memory</a:t>
                      </a:r>
                      <a:r>
                        <a:rPr lang="en-US" b="1" baseline="0" dirty="0" smtClean="0"/>
                        <a:t> Address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Memory Content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1946" y="1221441"/>
            <a:ext cx="56298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What will be the physical address of Offset and Segment of INT N?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err="1" smtClean="0"/>
              <a:t>OffsetN</a:t>
            </a:r>
            <a:r>
              <a:rPr lang="en-US" sz="2400" dirty="0" smtClean="0"/>
              <a:t> (IP) will be at Nx4</a:t>
            </a:r>
          </a:p>
          <a:p>
            <a:r>
              <a:rPr lang="en-US" sz="2400" dirty="0" err="1" smtClean="0"/>
              <a:t>SegmentN</a:t>
            </a:r>
            <a:r>
              <a:rPr lang="en-US" sz="2400" dirty="0" smtClean="0"/>
              <a:t> (CS) </a:t>
            </a:r>
            <a:r>
              <a:rPr lang="en-US" sz="2400" dirty="0"/>
              <a:t>will be at </a:t>
            </a:r>
            <a:r>
              <a:rPr lang="en-US" sz="2400" dirty="0" smtClean="0"/>
              <a:t>(Nx4) + 2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What will be the physical address of Offset and Segment of INT </a:t>
            </a:r>
            <a:r>
              <a:rPr lang="en-US" sz="2400" b="1" dirty="0" smtClean="0">
                <a:solidFill>
                  <a:srgbClr val="C00000"/>
                </a:solidFill>
              </a:rPr>
              <a:t>255? </a:t>
            </a:r>
            <a:r>
              <a:rPr lang="en-US" sz="2400" dirty="0" smtClean="0"/>
              <a:t>Do yourself</a:t>
            </a:r>
          </a:p>
          <a:p>
            <a:endParaRPr lang="en-US" sz="2400" dirty="0"/>
          </a:p>
          <a:p>
            <a:r>
              <a:rPr lang="en-US" sz="2400" dirty="0"/>
              <a:t>This table is called </a:t>
            </a:r>
            <a:r>
              <a:rPr lang="en-US" sz="2400" b="1" dirty="0"/>
              <a:t>Interrupt Vector Table</a:t>
            </a:r>
            <a:r>
              <a:rPr lang="en-US" sz="2400" dirty="0"/>
              <a:t>.</a:t>
            </a:r>
          </a:p>
          <a:p>
            <a:r>
              <a:rPr lang="en-US" sz="2400" dirty="0"/>
              <a:t>How much total space IVT needs in memory?</a:t>
            </a:r>
          </a:p>
          <a:p>
            <a:r>
              <a:rPr lang="en-US" sz="2400" smtClean="0"/>
              <a:t>256x4 </a:t>
            </a:r>
            <a:r>
              <a:rPr lang="en-US" sz="2400" dirty="0"/>
              <a:t>= 1020 Bytes = 1KB</a:t>
            </a:r>
          </a:p>
          <a:p>
            <a:endParaRPr lang="en-US" sz="2400" dirty="0"/>
          </a:p>
          <a:p>
            <a:r>
              <a:rPr lang="en-US" sz="2400" dirty="0"/>
              <a:t>One entry in this table is called a vector</a:t>
            </a:r>
            <a:r>
              <a:rPr lang="en-US" sz="2400" dirty="0" smtClean="0"/>
              <a:t>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629102" y="1774209"/>
            <a:ext cx="2661313" cy="55955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631374" y="3237904"/>
            <a:ext cx="2661313" cy="55955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629097" y="4693905"/>
            <a:ext cx="2661313" cy="55955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50027" y="6053533"/>
            <a:ext cx="22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Interrupt Vector 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575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90180" cy="1325563"/>
          </a:xfrm>
        </p:spPr>
        <p:txBody>
          <a:bodyPr>
            <a:noAutofit/>
          </a:bodyPr>
          <a:lstStyle/>
          <a:p>
            <a:r>
              <a:rPr lang="en-US" dirty="0" smtClean="0"/>
              <a:t>Interrupt Vector Table(IVT)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39" y="228648"/>
            <a:ext cx="5817861" cy="6400800"/>
          </a:xfrm>
        </p:spPr>
      </p:pic>
      <p:sp>
        <p:nvSpPr>
          <p:cNvPr id="5" name="TextBox 4"/>
          <p:cNvSpPr txBox="1"/>
          <p:nvPr/>
        </p:nvSpPr>
        <p:spPr>
          <a:xfrm>
            <a:off x="651317" y="1103834"/>
            <a:ext cx="48210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Reading Assignment - </a:t>
            </a:r>
            <a:r>
              <a:rPr lang="en-US" sz="2000" dirty="0" smtClean="0"/>
              <a:t>Textbook Chapter 8, Topic 8.1</a:t>
            </a:r>
          </a:p>
          <a:p>
            <a:pPr marL="285750" indent="-285750" algn="just">
              <a:buFontTx/>
              <a:buChar char="-"/>
            </a:pPr>
            <a:endParaRPr lang="en-US" sz="2000" dirty="0" smtClean="0"/>
          </a:p>
          <a:p>
            <a:pPr marL="285750" indent="-285750" algn="just">
              <a:buFontTx/>
              <a:buChar char="-"/>
            </a:pPr>
            <a:r>
              <a:rPr lang="en-US" sz="2000" b="1" dirty="0" smtClean="0"/>
              <a:t>5 Dedicated Interrupts</a:t>
            </a:r>
            <a:r>
              <a:rPr lang="en-US" sz="2000" dirty="0" smtClean="0"/>
              <a:t> </a:t>
            </a:r>
            <a:r>
              <a:rPr lang="en-US" sz="2000" dirty="0"/>
              <a:t>– programmed in the hardware to generate the designated interrupt when the specified condition </a:t>
            </a:r>
            <a:r>
              <a:rPr lang="en-US" sz="2000" dirty="0" smtClean="0"/>
              <a:t>arises</a:t>
            </a:r>
          </a:p>
          <a:p>
            <a:pPr marL="285750" indent="-285750" algn="just">
              <a:buFontTx/>
              <a:buChar char="-"/>
            </a:pPr>
            <a:endParaRPr lang="en-US" sz="2000" dirty="0" smtClean="0"/>
          </a:p>
          <a:p>
            <a:pPr marL="285750" indent="-285750" algn="just">
              <a:buFontTx/>
              <a:buChar char="-"/>
            </a:pPr>
            <a:r>
              <a:rPr lang="en-US" sz="2000" b="1" dirty="0" smtClean="0"/>
              <a:t>27 Reserved Interrupts </a:t>
            </a:r>
            <a:r>
              <a:rPr lang="en-US" sz="2000" dirty="0"/>
              <a:t>–</a:t>
            </a:r>
            <a:r>
              <a:rPr lang="en-US" sz="2000" b="1" dirty="0" smtClean="0"/>
              <a:t> </a:t>
            </a:r>
            <a:r>
              <a:rPr lang="en-US" sz="2000" dirty="0"/>
              <a:t>reserved by the IBM PC designers to interface user programs with system software like DOS and </a:t>
            </a:r>
            <a:r>
              <a:rPr lang="en-US" sz="2000" dirty="0" smtClean="0"/>
              <a:t>BIOS</a:t>
            </a:r>
          </a:p>
          <a:p>
            <a:pPr marL="285750" indent="-285750" algn="just">
              <a:buFontTx/>
              <a:buChar char="-"/>
            </a:pPr>
            <a:endParaRPr lang="en-US" sz="2000" b="1" dirty="0" smtClean="0"/>
          </a:p>
          <a:p>
            <a:pPr marL="285750" indent="-285750" algn="just">
              <a:buFontTx/>
              <a:buChar char="-"/>
            </a:pPr>
            <a:r>
              <a:rPr lang="en-US" sz="2000" b="1" dirty="0" smtClean="0"/>
              <a:t>224 Available Interrupts</a:t>
            </a:r>
            <a:r>
              <a:rPr lang="en-US" sz="2000" dirty="0" smtClean="0"/>
              <a:t> </a:t>
            </a:r>
            <a:r>
              <a:rPr lang="en-US" sz="2000" dirty="0"/>
              <a:t>–</a:t>
            </a:r>
            <a:r>
              <a:rPr lang="en-US" sz="2000" dirty="0" smtClean="0"/>
              <a:t> for use in user software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894626" y="3015191"/>
            <a:ext cx="1556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Type 9 Pointer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248286" y="1894441"/>
            <a:ext cx="849643" cy="1120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21493" y="912289"/>
            <a:ext cx="14200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KeyboardIRS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2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Lecture Content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400" dirty="0" smtClean="0"/>
              <a:t>What is an Interrupt?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 smtClean="0"/>
              <a:t>How Processor gets Interrupt?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 smtClean="0"/>
              <a:t>How Processor responds to interrupt?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 smtClean="0"/>
              <a:t>Hooking an Interrupt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0183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2" y="25508"/>
            <a:ext cx="6127845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Memory Configuration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335" y="466012"/>
            <a:ext cx="5295534" cy="60303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70347" y="1027906"/>
            <a:ext cx="853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x003FF</a:t>
            </a: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4880" y="1540562"/>
            <a:ext cx="57321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1- IVT resides in first 1K bytes of the     physical memory i.e. from</a:t>
            </a:r>
          </a:p>
          <a:p>
            <a:pPr algn="just"/>
            <a:r>
              <a:rPr lang="en-US" sz="2800" dirty="0" smtClean="0"/>
              <a:t>Physical address 0x00000 to 0x003FF.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2- System Files (Reserved Area)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3 - Programs are loaded and executed in TPA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676603" y="562293"/>
            <a:ext cx="7697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00000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70347" y="5990476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FFFFF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786651" y="931625"/>
            <a:ext cx="2129050" cy="12520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302156" y="2379799"/>
            <a:ext cx="2144210" cy="11013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211899" y="3860375"/>
            <a:ext cx="1234467" cy="5306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50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Operations of Processor after getting Interrupt 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039" y="4462817"/>
            <a:ext cx="5377217" cy="184244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Which instruction will be executed next?</a:t>
            </a:r>
          </a:p>
          <a:p>
            <a:pPr marL="0" indent="0" algn="just">
              <a:buNone/>
            </a:pPr>
            <a:r>
              <a:rPr lang="en-US" sz="2400" dirty="0" smtClean="0"/>
              <a:t>As </a:t>
            </a:r>
            <a:r>
              <a:rPr lang="en-US" sz="2400" dirty="0"/>
              <a:t>soon as these values are loaded in CS and IP execution goes to the start of the interrupt </a:t>
            </a:r>
            <a:r>
              <a:rPr lang="en-US" sz="2400" dirty="0" smtClean="0"/>
              <a:t>handler or ISR of Nth interrupt.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1273"/>
              </p:ext>
            </p:extLst>
          </p:nvPr>
        </p:nvGraphicFramePr>
        <p:xfrm>
          <a:off x="9498841" y="1050802"/>
          <a:ext cx="2347415" cy="2682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474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Offset</a:t>
                      </a:r>
                      <a:r>
                        <a:rPr lang="en-US" sz="2000" b="1" baseline="0" dirty="0" smtClean="0"/>
                        <a:t> of Next Instruction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CS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016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FLAGS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26459" y="374668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109592"/>
            <a:ext cx="5412475" cy="55324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Complete current Instruction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sp</a:t>
            </a:r>
            <a:r>
              <a:rPr lang="en-US" dirty="0" smtClean="0"/>
              <a:t> ← sp-2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</a:t>
            </a:r>
            <a:r>
              <a:rPr lang="en-US" dirty="0" err="1" smtClean="0"/>
              <a:t>sp</a:t>
            </a:r>
            <a:r>
              <a:rPr lang="en-US" dirty="0" smtClean="0"/>
              <a:t>] ← flag  (Save Current State)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if ← 0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tf</a:t>
            </a:r>
            <a:r>
              <a:rPr lang="en-US" dirty="0" smtClean="0"/>
              <a:t> ← 0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sp</a:t>
            </a:r>
            <a:r>
              <a:rPr lang="en-US" dirty="0" smtClean="0"/>
              <a:t> ← sp-2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</a:t>
            </a:r>
            <a:r>
              <a:rPr lang="en-US" dirty="0" err="1" smtClean="0"/>
              <a:t>sp</a:t>
            </a:r>
            <a:r>
              <a:rPr lang="en-US" dirty="0" smtClean="0"/>
              <a:t>] ← </a:t>
            </a:r>
            <a:r>
              <a:rPr lang="en-US" dirty="0" err="1" smtClean="0"/>
              <a:t>cs</a:t>
            </a:r>
            <a:r>
              <a:rPr lang="en-US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sp</a:t>
            </a:r>
            <a:r>
              <a:rPr lang="en-US" dirty="0" smtClean="0"/>
              <a:t> ← sp-2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</a:t>
            </a:r>
            <a:r>
              <a:rPr lang="en-US" dirty="0" err="1" smtClean="0"/>
              <a:t>sp</a:t>
            </a:r>
            <a:r>
              <a:rPr lang="en-US" dirty="0" smtClean="0"/>
              <a:t>] ←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ip</a:t>
            </a:r>
            <a:r>
              <a:rPr lang="en-US" dirty="0" smtClean="0"/>
              <a:t> ← [0:N*4]         (for Nth Interrupt)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cs</a:t>
            </a:r>
            <a:r>
              <a:rPr lang="en-US" dirty="0" smtClean="0"/>
              <a:t> ← [0:N*4+2]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69039" y="2825086"/>
            <a:ext cx="25340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CS:IP for Next Instruction</a:t>
            </a:r>
          </a:p>
          <a:p>
            <a:r>
              <a:rPr lang="en-US" dirty="0" smtClean="0"/>
              <a:t>To be executed on return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2906973" y="3148252"/>
            <a:ext cx="3562066" cy="13145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84143" y="3370997"/>
            <a:ext cx="3684896" cy="20130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90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Interrupt and Trap Flags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338" y="1690688"/>
            <a:ext cx="5629275" cy="57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1" y="2456597"/>
            <a:ext cx="105155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Trap Flag (T)</a:t>
            </a:r>
            <a:r>
              <a:rPr lang="en-US" sz="3200" dirty="0"/>
              <a:t> - The trap flag has a special role in debugging </a:t>
            </a:r>
            <a:endParaRPr lang="en-US" sz="3200" dirty="0" smtClean="0"/>
          </a:p>
          <a:p>
            <a:pPr algn="just"/>
            <a:endParaRPr lang="en-US" sz="3200" dirty="0" smtClean="0"/>
          </a:p>
          <a:p>
            <a:pPr algn="just"/>
            <a:r>
              <a:rPr lang="en-US" sz="3200" b="1" dirty="0" smtClean="0"/>
              <a:t>Interrupt </a:t>
            </a:r>
            <a:r>
              <a:rPr lang="en-US" sz="3200" b="1" dirty="0"/>
              <a:t>Flag (I)</a:t>
            </a:r>
            <a:r>
              <a:rPr lang="en-US" sz="3200" dirty="0"/>
              <a:t> - It tells whether the processor can be interrupted from outside or not. </a:t>
            </a:r>
          </a:p>
        </p:txBody>
      </p:sp>
    </p:spTree>
    <p:extLst>
      <p:ext uri="{BB962C8B-B14F-4D97-AF65-F5344CB8AC3E}">
        <p14:creationId xmlns:p14="http://schemas.microsoft.com/office/powerpoint/2010/main" val="5400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After Execution of ISR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6981967" cy="5226207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When the handler finishes its work it uses the IRET instruction to return to the caller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r>
              <a:rPr lang="en-US" sz="3200" dirty="0" err="1"/>
              <a:t>ip</a:t>
            </a:r>
            <a:r>
              <a:rPr lang="en-US" sz="3200" dirty="0"/>
              <a:t> ← [</a:t>
            </a:r>
            <a:r>
              <a:rPr lang="en-US" sz="3200" dirty="0" err="1"/>
              <a:t>sp</a:t>
            </a:r>
            <a:r>
              <a:rPr lang="en-US" sz="3200" dirty="0"/>
              <a:t>] </a:t>
            </a:r>
          </a:p>
          <a:p>
            <a:pPr marL="0" indent="0">
              <a:buNone/>
            </a:pPr>
            <a:r>
              <a:rPr lang="en-US" sz="3200" dirty="0" err="1"/>
              <a:t>sp</a:t>
            </a:r>
            <a:r>
              <a:rPr lang="en-US" sz="3200" dirty="0"/>
              <a:t> ← sp+2 </a:t>
            </a:r>
          </a:p>
          <a:p>
            <a:pPr marL="0" indent="0">
              <a:buNone/>
            </a:pPr>
            <a:r>
              <a:rPr lang="en-US" sz="3200" dirty="0" err="1"/>
              <a:t>cs</a:t>
            </a:r>
            <a:r>
              <a:rPr lang="en-US" sz="3200" dirty="0"/>
              <a:t> ← [</a:t>
            </a:r>
            <a:r>
              <a:rPr lang="en-US" sz="3200" dirty="0" err="1"/>
              <a:t>sp</a:t>
            </a:r>
            <a:r>
              <a:rPr lang="en-US" sz="3200" dirty="0"/>
              <a:t>] </a:t>
            </a:r>
          </a:p>
          <a:p>
            <a:pPr marL="0" indent="0">
              <a:buNone/>
            </a:pPr>
            <a:r>
              <a:rPr lang="en-US" sz="3200" dirty="0" err="1"/>
              <a:t>sp</a:t>
            </a:r>
            <a:r>
              <a:rPr lang="en-US" sz="3200" dirty="0"/>
              <a:t> ← sp+2 </a:t>
            </a:r>
          </a:p>
          <a:p>
            <a:pPr marL="0" indent="0">
              <a:buNone/>
            </a:pPr>
            <a:r>
              <a:rPr lang="en-US" sz="3200" dirty="0"/>
              <a:t>flag ← [</a:t>
            </a:r>
            <a:r>
              <a:rPr lang="en-US" sz="3200" dirty="0" err="1"/>
              <a:t>sp</a:t>
            </a:r>
            <a:r>
              <a:rPr lang="en-US" sz="3200" dirty="0"/>
              <a:t>] </a:t>
            </a:r>
          </a:p>
          <a:p>
            <a:pPr marL="0" indent="0">
              <a:buNone/>
            </a:pPr>
            <a:r>
              <a:rPr lang="en-US" sz="3200" dirty="0" err="1"/>
              <a:t>sp</a:t>
            </a:r>
            <a:r>
              <a:rPr lang="en-US" sz="3200" dirty="0"/>
              <a:t> ← sp+2 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761863" y="4121626"/>
            <a:ext cx="311784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ISRN: </a:t>
            </a:r>
            <a:r>
              <a:rPr lang="en-US" sz="2000" dirty="0" smtClean="0"/>
              <a:t>…</a:t>
            </a:r>
          </a:p>
          <a:p>
            <a:r>
              <a:rPr lang="en-US" sz="2000" dirty="0" smtClean="0"/>
              <a:t>           ;Assembly Code Here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      …</a:t>
            </a:r>
          </a:p>
          <a:p>
            <a:r>
              <a:rPr lang="en-US" sz="2000" dirty="0" smtClean="0"/>
              <a:t>           …</a:t>
            </a:r>
          </a:p>
          <a:p>
            <a:r>
              <a:rPr lang="en-US" sz="2000" dirty="0" smtClean="0"/>
              <a:t>           </a:t>
            </a:r>
            <a:r>
              <a:rPr lang="en-US" sz="2000" b="1" dirty="0" smtClean="0"/>
              <a:t>IRET</a:t>
            </a:r>
            <a:r>
              <a:rPr lang="en-US" sz="2000" dirty="0" smtClean="0"/>
              <a:t> ; Return from ISR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703558" y="618243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Sample ISR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65643"/>
              </p:ext>
            </p:extLst>
          </p:nvPr>
        </p:nvGraphicFramePr>
        <p:xfrm>
          <a:off x="9266829" y="818992"/>
          <a:ext cx="2347415" cy="2682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474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Offset</a:t>
                      </a:r>
                      <a:r>
                        <a:rPr lang="en-US" sz="2000" b="1" baseline="0" dirty="0" smtClean="0"/>
                        <a:t> of Next Instruction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CS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016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FLAGS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94447" y="3623042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75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50" y="1490852"/>
            <a:ext cx="10226722" cy="3640706"/>
          </a:xfrm>
        </p:spPr>
        <p:txBody>
          <a:bodyPr>
            <a:normAutofit/>
          </a:bodyPr>
          <a:lstStyle/>
          <a:p>
            <a:r>
              <a:rPr lang="en-US" dirty="0" smtClean="0"/>
              <a:t>5- Example 8.1 </a:t>
            </a:r>
            <a:br>
              <a:rPr lang="en-US" dirty="0" smtClean="0"/>
            </a:br>
            <a:r>
              <a:rPr lang="en-US" dirty="0" smtClean="0"/>
              <a:t>Hooking Divide by Zero Interrupt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 Instruction and Division by Zero Interrupt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061" y="2384809"/>
            <a:ext cx="10855877" cy="29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75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Topic 8.1 includes Interrupts reserved by Processor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76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1- What is an Interrupt?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Example - A Sample Process and Interrupt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04794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 smtClean="0"/>
              <a:t>How long the processer will execute this process?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 smtClean="0"/>
              <a:t>What if user enters a combination of keys</a:t>
            </a:r>
          </a:p>
          <a:p>
            <a:pPr lvl="1" algn="just"/>
            <a:r>
              <a:rPr lang="en-US" sz="3200" dirty="0" err="1" smtClean="0"/>
              <a:t>Alt+Tab</a:t>
            </a:r>
            <a:endParaRPr lang="en-US" sz="3200" dirty="0" smtClean="0"/>
          </a:p>
          <a:p>
            <a:pPr lvl="1" algn="just"/>
            <a:r>
              <a:rPr lang="en-US" sz="3200" dirty="0" err="1" smtClean="0"/>
              <a:t>Ctrl+Alt+Del</a:t>
            </a:r>
            <a:endParaRPr lang="en-US" sz="3200" dirty="0" smtClean="0"/>
          </a:p>
          <a:p>
            <a:pPr lvl="1" algn="just"/>
            <a:r>
              <a:rPr lang="en-US" sz="3200" dirty="0" smtClean="0"/>
              <a:t>Others e.g. Esc, </a:t>
            </a:r>
            <a:r>
              <a:rPr lang="en-US" sz="3200" dirty="0" err="1" smtClean="0"/>
              <a:t>Ctrl+C</a:t>
            </a:r>
            <a:r>
              <a:rPr lang="en-US" sz="3200" dirty="0" smtClean="0"/>
              <a:t>, </a:t>
            </a:r>
            <a:r>
              <a:rPr lang="en-US" sz="3200" dirty="0" err="1" smtClean="0"/>
              <a:t>Ctrl+V</a:t>
            </a:r>
            <a:r>
              <a:rPr lang="en-US" sz="3200" dirty="0" smtClean="0"/>
              <a:t> etc.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 smtClean="0"/>
              <a:t>What </a:t>
            </a:r>
            <a:r>
              <a:rPr lang="en-US" sz="3600" dirty="0"/>
              <a:t>will be the response of processor on these different combinations?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/>
              <a:t>After the response finishes what will processor execute next?</a:t>
            </a:r>
          </a:p>
          <a:p>
            <a:pPr lvl="1"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798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Example - A Sample Process and Interrupt (Contd.)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8701585" cy="5047941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 smtClean="0"/>
              <a:t>How long the processer will execute this process?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 smtClean="0"/>
              <a:t>What if user enters a combination of keys</a:t>
            </a:r>
          </a:p>
          <a:p>
            <a:pPr lvl="1" algn="just"/>
            <a:r>
              <a:rPr lang="en-US" sz="3200" dirty="0" err="1" smtClean="0"/>
              <a:t>Alt+Tab</a:t>
            </a:r>
            <a:endParaRPr lang="en-US" sz="3200" dirty="0" smtClean="0"/>
          </a:p>
          <a:p>
            <a:pPr lvl="1" algn="just"/>
            <a:r>
              <a:rPr lang="en-US" sz="3200" dirty="0" err="1" smtClean="0"/>
              <a:t>Ctrl+Alt+Del</a:t>
            </a:r>
            <a:endParaRPr lang="en-US" sz="3200" dirty="0" smtClean="0"/>
          </a:p>
          <a:p>
            <a:pPr lvl="1" algn="just"/>
            <a:r>
              <a:rPr lang="en-US" sz="3200" dirty="0" smtClean="0"/>
              <a:t>Others e.g. Esc, </a:t>
            </a:r>
            <a:r>
              <a:rPr lang="en-US" sz="3200" dirty="0" err="1" smtClean="0"/>
              <a:t>Ctrl+C</a:t>
            </a:r>
            <a:r>
              <a:rPr lang="en-US" sz="3200" dirty="0" smtClean="0"/>
              <a:t>, </a:t>
            </a:r>
            <a:r>
              <a:rPr lang="en-US" sz="3200" dirty="0" err="1" smtClean="0"/>
              <a:t>Ctrl+V</a:t>
            </a:r>
            <a:r>
              <a:rPr lang="en-US" sz="3200" dirty="0" smtClean="0"/>
              <a:t> etc.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 smtClean="0"/>
              <a:t>What </a:t>
            </a:r>
            <a:r>
              <a:rPr lang="en-US" sz="3600" dirty="0"/>
              <a:t>will be the response of processor on these different combinations?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/>
              <a:t>After the response finishes what will processor execute next</a:t>
            </a:r>
            <a:r>
              <a:rPr lang="en-US" sz="3600" dirty="0" smtClean="0"/>
              <a:t>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 smtClean="0"/>
              <a:t>Examples: Keyboard, Mouse, USB Interrupts and handlers etc.</a:t>
            </a:r>
            <a:endParaRPr lang="en-US" sz="3600" dirty="0"/>
          </a:p>
          <a:p>
            <a:pPr lvl="1" algn="just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880979" y="2324501"/>
            <a:ext cx="18741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Interrupt</a:t>
            </a: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9191768" y="2647667"/>
            <a:ext cx="689211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90160" y="3692771"/>
            <a:ext cx="19783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Interrupt 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Handler</a:t>
            </a: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59857" y="4292936"/>
            <a:ext cx="35211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1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Interrupt</a:t>
            </a:r>
            <a:r>
              <a:rPr lang="en-US" sz="48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237"/>
            <a:ext cx="10515600" cy="54349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“An </a:t>
            </a:r>
            <a:r>
              <a:rPr lang="en-US" sz="3200" dirty="0"/>
              <a:t>interrupt is an input signal to the processor indicating an event that needs immediate attention</a:t>
            </a:r>
            <a:r>
              <a:rPr lang="en-US" sz="3200" dirty="0" smtClean="0"/>
              <a:t>.”</a:t>
            </a:r>
          </a:p>
          <a:p>
            <a:pPr marL="0" indent="0" algn="just">
              <a:buNone/>
            </a:pPr>
            <a:r>
              <a:rPr lang="en-US" sz="3200" dirty="0" smtClean="0"/>
              <a:t>Interrupts are Events that occur outside the processor and the processor must be informed about them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70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Interrupt Handler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5563"/>
            <a:ext cx="8518425" cy="485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“The Routine that executes in response to an INT instruction is called the </a:t>
            </a:r>
            <a:r>
              <a:rPr lang="en-US" sz="3200" b="1" dirty="0" smtClean="0"/>
              <a:t>Interrupt Service Routine (ISR) </a:t>
            </a:r>
            <a:r>
              <a:rPr lang="en-US" sz="3200" dirty="0" smtClean="0"/>
              <a:t>or </a:t>
            </a:r>
            <a:r>
              <a:rPr lang="en-US" sz="3200" b="1" dirty="0" smtClean="0"/>
              <a:t>Interrupt Handler</a:t>
            </a:r>
            <a:r>
              <a:rPr lang="en-US" sz="3200" dirty="0" smtClean="0"/>
              <a:t>”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ISR </a:t>
            </a:r>
            <a:r>
              <a:rPr lang="en-US" sz="2400" dirty="0"/>
              <a:t>is just a piece of code (list of instructions) or program residing somewhere in </a:t>
            </a:r>
            <a:r>
              <a:rPr lang="en-US" sz="2400" dirty="0" smtClean="0"/>
              <a:t>memory. </a:t>
            </a:r>
          </a:p>
          <a:p>
            <a:pPr marL="0" indent="0" algn="just">
              <a:buNone/>
            </a:pPr>
            <a:r>
              <a:rPr lang="en-US" sz="2400" dirty="0" smtClean="0"/>
              <a:t>For example, </a:t>
            </a:r>
            <a:r>
              <a:rPr lang="en-US" sz="2400" b="1" dirty="0" err="1"/>
              <a:t>KeyboardISR</a:t>
            </a:r>
            <a:r>
              <a:rPr lang="en-US" sz="2400" dirty="0"/>
              <a:t>, is </a:t>
            </a:r>
            <a:r>
              <a:rPr lang="en-US" sz="2400" dirty="0" smtClean="0"/>
              <a:t>handling all the keys and </a:t>
            </a:r>
            <a:r>
              <a:rPr lang="en-US" sz="2400" dirty="0"/>
              <a:t>showing you different </a:t>
            </a:r>
            <a:r>
              <a:rPr lang="en-US" sz="2400" dirty="0" smtClean="0"/>
              <a:t>screens/functionalities </a:t>
            </a:r>
            <a:r>
              <a:rPr lang="en-US" sz="2400" dirty="0"/>
              <a:t>for different </a:t>
            </a:r>
            <a:r>
              <a:rPr lang="en-US" sz="2400" dirty="0" smtClean="0"/>
              <a:t>combinations </a:t>
            </a:r>
            <a:r>
              <a:rPr lang="en-US" sz="2400" dirty="0" err="1" smtClean="0"/>
              <a:t>i.e</a:t>
            </a:r>
            <a:r>
              <a:rPr lang="en-US" sz="2400" dirty="0" smtClean="0"/>
              <a:t>  </a:t>
            </a:r>
            <a:r>
              <a:rPr lang="en-US" sz="2400" dirty="0" err="1" smtClean="0"/>
              <a:t>Ctrl+Alt+Del</a:t>
            </a:r>
            <a:r>
              <a:rPr lang="en-US" sz="2400" dirty="0" smtClean="0"/>
              <a:t>, </a:t>
            </a:r>
            <a:r>
              <a:rPr lang="en-US" sz="2400" dirty="0" err="1" smtClean="0"/>
              <a:t>WindowsKey+D</a:t>
            </a:r>
            <a:r>
              <a:rPr lang="en-US" sz="2400" dirty="0" smtClean="0"/>
              <a:t>, Esc, </a:t>
            </a:r>
            <a:r>
              <a:rPr lang="en-US" sz="2400" dirty="0" err="1" smtClean="0"/>
              <a:t>Ctrl+C</a:t>
            </a:r>
            <a:r>
              <a:rPr lang="en-US" sz="2400" dirty="0" smtClean="0"/>
              <a:t>, </a:t>
            </a:r>
            <a:r>
              <a:rPr lang="en-US" sz="2400" dirty="0" err="1" smtClean="0"/>
              <a:t>Ctrl+V</a:t>
            </a:r>
            <a:r>
              <a:rPr lang="en-US" sz="2400" dirty="0" smtClean="0"/>
              <a:t> etc.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359074" y="1140705"/>
            <a:ext cx="1667957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….</a:t>
            </a:r>
          </a:p>
          <a:p>
            <a:r>
              <a:rPr lang="en-US" b="1" dirty="0" err="1" smtClean="0">
                <a:solidFill>
                  <a:srgbClr val="C00000"/>
                </a:solidFill>
              </a:rPr>
              <a:t>KeyboardISR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/>
              <a:t>….</a:t>
            </a:r>
          </a:p>
          <a:p>
            <a:r>
              <a:rPr lang="en-US" b="1" dirty="0" err="1" smtClean="0">
                <a:solidFill>
                  <a:srgbClr val="C00000"/>
                </a:solidFill>
              </a:rPr>
              <a:t>MouseISR</a:t>
            </a:r>
            <a:r>
              <a:rPr lang="en-US" b="1" dirty="0">
                <a:solidFill>
                  <a:srgbClr val="C00000"/>
                </a:solidFill>
              </a:rPr>
              <a:t>:</a:t>
            </a:r>
            <a:r>
              <a:rPr lang="en-US" dirty="0"/>
              <a:t> …</a:t>
            </a:r>
          </a:p>
          <a:p>
            <a:r>
              <a:rPr lang="en-US" dirty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….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USBISR</a:t>
            </a:r>
            <a:r>
              <a:rPr lang="en-US" b="1" dirty="0">
                <a:solidFill>
                  <a:srgbClr val="C00000"/>
                </a:solidFill>
              </a:rPr>
              <a:t>:</a:t>
            </a:r>
            <a:r>
              <a:rPr lang="en-US" dirty="0"/>
              <a:t> …</a:t>
            </a:r>
          </a:p>
          <a:p>
            <a:r>
              <a:rPr lang="en-US" dirty="0"/>
              <a:t>…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61257" y="114070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00000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617363" y="620177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FFFFF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520383" y="255403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0ABCD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4176215" y="2738704"/>
            <a:ext cx="5344168" cy="12954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68470" y="366479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0BCDE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33606" y="477554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0CDEF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79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- How Processor gets the Interrupt?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How Interrupt occurs?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41643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200" dirty="0" smtClean="0"/>
              <a:t>Interrupt may be triggered by:</a:t>
            </a:r>
          </a:p>
          <a:p>
            <a:pPr marL="0" indent="0" algn="just">
              <a:buNone/>
            </a:pPr>
            <a:r>
              <a:rPr lang="en-US" sz="3200" b="1" dirty="0" smtClean="0"/>
              <a:t>	1- Device external to CPU</a:t>
            </a:r>
            <a:r>
              <a:rPr lang="en-US" sz="3200" dirty="0" smtClean="0"/>
              <a:t>, for example, moving mouse 	or pressing a key on keyboard, inserting a USB</a:t>
            </a:r>
          </a:p>
          <a:p>
            <a:pPr marL="0" indent="0" algn="just">
              <a:buNone/>
            </a:pPr>
            <a:r>
              <a:rPr lang="en-US" sz="3200" dirty="0" smtClean="0"/>
              <a:t>	</a:t>
            </a:r>
            <a:r>
              <a:rPr lang="en-US" sz="3200" b="1" dirty="0" smtClean="0"/>
              <a:t>2- Software Interrupt Instructions</a:t>
            </a:r>
            <a:r>
              <a:rPr lang="en-US" sz="3200" dirty="0" smtClean="0"/>
              <a:t> i.e. just like other 	assembly instructions, </a:t>
            </a:r>
            <a:r>
              <a:rPr lang="en-US" sz="3200" dirty="0" smtClean="0">
                <a:solidFill>
                  <a:srgbClr val="C00000"/>
                </a:solidFill>
              </a:rPr>
              <a:t>INT</a:t>
            </a:r>
            <a:r>
              <a:rPr lang="en-US" sz="3200" dirty="0" smtClean="0"/>
              <a:t> instruction generates 	interrupt. For example,</a:t>
            </a:r>
          </a:p>
          <a:p>
            <a:pPr marL="0" indent="0" algn="just">
              <a:buNone/>
            </a:pPr>
            <a:r>
              <a:rPr lang="en-US" sz="1800" b="1" dirty="0" smtClean="0"/>
              <a:t>			;Some Assembly code here</a:t>
            </a:r>
          </a:p>
          <a:p>
            <a:pPr marL="0" indent="0" algn="just">
              <a:buNone/>
            </a:pPr>
            <a:r>
              <a:rPr lang="en-US" sz="1800" b="1" dirty="0" smtClean="0"/>
              <a:t>			MOV AX, BX</a:t>
            </a:r>
          </a:p>
          <a:p>
            <a:pPr marL="0" indent="0" algn="just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	INT 0x16</a:t>
            </a:r>
            <a:r>
              <a:rPr lang="en-US" sz="1800" b="1" dirty="0" smtClean="0"/>
              <a:t> ; Call BIOS keyboard service</a:t>
            </a:r>
          </a:p>
          <a:p>
            <a:pPr marL="0" indent="0" algn="just">
              <a:buNone/>
            </a:pPr>
            <a:r>
              <a:rPr lang="en-US" sz="1800" b="1" dirty="0" smtClean="0"/>
              <a:t>			;Some Assembly </a:t>
            </a:r>
            <a:r>
              <a:rPr lang="en-US" sz="1800" b="1" dirty="0"/>
              <a:t>code </a:t>
            </a:r>
            <a:r>
              <a:rPr lang="en-US" sz="1800" b="1" dirty="0" smtClean="0"/>
              <a:t>here</a:t>
            </a:r>
          </a:p>
          <a:p>
            <a:pPr marL="0" indent="0" algn="just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	INT 0x10</a:t>
            </a:r>
            <a:r>
              <a:rPr lang="en-US" sz="1800" b="1" dirty="0" smtClean="0"/>
              <a:t> ; call BIOS Video Service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n-US" sz="3200" dirty="0" smtClean="0"/>
              <a:t>	</a:t>
            </a:r>
            <a:r>
              <a:rPr lang="en-US" sz="3200" b="1" dirty="0" smtClean="0"/>
              <a:t>3-</a:t>
            </a:r>
            <a:r>
              <a:rPr lang="en-US" sz="3200" dirty="0" smtClean="0"/>
              <a:t> under certain conditions, </a:t>
            </a:r>
            <a:r>
              <a:rPr lang="en-US" sz="3200" b="1" dirty="0" smtClean="0"/>
              <a:t>by the CPU itself</a:t>
            </a:r>
            <a:r>
              <a:rPr lang="en-US" sz="3200" dirty="0" smtClean="0"/>
              <a:t>, for 	example, divide by zero generates INT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126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1181</Words>
  <Application>Microsoft Office PowerPoint</Application>
  <PresentationFormat>Custom</PresentationFormat>
  <Paragraphs>383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Software Interrupts</vt:lpstr>
      <vt:lpstr>Lecture Content</vt:lpstr>
      <vt:lpstr>1- What is an Interrupt?</vt:lpstr>
      <vt:lpstr>Example - A Sample Process and Interrupt</vt:lpstr>
      <vt:lpstr>Example - A Sample Process and Interrupt (Contd.)</vt:lpstr>
      <vt:lpstr>Interrupt:</vt:lpstr>
      <vt:lpstr>Interrupt Handler</vt:lpstr>
      <vt:lpstr>2- How Processor gets the Interrupt?</vt:lpstr>
      <vt:lpstr>How Interrupt occurs?</vt:lpstr>
      <vt:lpstr>3- How Processor responds to Interrupt?</vt:lpstr>
      <vt:lpstr>List of Interrupts</vt:lpstr>
      <vt:lpstr>List of Interrupts (8088 Processor)</vt:lpstr>
      <vt:lpstr>Interrupt Handler</vt:lpstr>
      <vt:lpstr>Saving Address of an ISR</vt:lpstr>
      <vt:lpstr>Saving Address of an ISR</vt:lpstr>
      <vt:lpstr>Saving Address of an ISR</vt:lpstr>
      <vt:lpstr>Saving Address of an ISR</vt:lpstr>
      <vt:lpstr>Saving Address of an ISR</vt:lpstr>
      <vt:lpstr>Interrupt Vector Table(IVT)</vt:lpstr>
      <vt:lpstr>Memory Configuration</vt:lpstr>
      <vt:lpstr>Operations of Processor after getting Interrupt N</vt:lpstr>
      <vt:lpstr>Interrupt and Trap Flags</vt:lpstr>
      <vt:lpstr>After Execution of ISR</vt:lpstr>
      <vt:lpstr>5- Example 8.1  Hooking Divide by Zero Interrupt </vt:lpstr>
      <vt:lpstr>DIV Instruction and Division by Zero Interrupt</vt:lpstr>
      <vt:lpstr>Reading Assignment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Instructions</dc:title>
  <dc:creator>Samin Iftikhar</dc:creator>
  <cp:lastModifiedBy>Admin</cp:lastModifiedBy>
  <cp:revision>468</cp:revision>
  <dcterms:created xsi:type="dcterms:W3CDTF">2019-03-18T12:41:04Z</dcterms:created>
  <dcterms:modified xsi:type="dcterms:W3CDTF">2022-10-10T11:09:02Z</dcterms:modified>
</cp:coreProperties>
</file>