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5" r:id="rId7"/>
    <p:sldId id="266" r:id="rId8"/>
    <p:sldId id="268" r:id="rId9"/>
    <p:sldId id="262" r:id="rId10"/>
    <p:sldId id="269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0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3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73E0-E058-411B-BEF8-1CA36D2DE1A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Textbook – Chapter 11</a:t>
            </a:r>
          </a:p>
          <a:p>
            <a:r>
              <a:rPr lang="en-US" dirty="0" smtClean="0"/>
              <a:t>Lecture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4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7626"/>
            <a:ext cx="12192000" cy="672416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Scheduling at </a:t>
            </a:r>
            <a:r>
              <a:rPr lang="en-US" dirty="0" err="1"/>
              <a:t>TaskOne</a:t>
            </a:r>
            <a:r>
              <a:rPr lang="en-US" dirty="0"/>
              <a:t> line:“</a:t>
            </a:r>
            <a:r>
              <a:rPr lang="en-US" dirty="0" err="1"/>
              <a:t>inc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 Restore State of Task2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0256" y="3946707"/>
          <a:ext cx="542050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04"/>
                <a:gridCol w="998093"/>
                <a:gridCol w="2519510"/>
              </a:tblGrid>
              <a:tr h="353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taskone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3541" y="6247481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1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340523" y="3954201"/>
          <a:ext cx="42014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92"/>
                <a:gridCol w="998093"/>
                <a:gridCol w="11972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tasktwo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8824" y="6357669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2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48385" y="1052270"/>
          <a:ext cx="57809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227"/>
                <a:gridCol w="1252421"/>
                <a:gridCol w="2492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‘$’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39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IP of “</a:t>
                      </a:r>
                      <a:r>
                        <a:rPr lang="en-US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jmp</a:t>
                      </a:r>
                      <a:r>
                        <a:rPr lang="en-US" sz="18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51181" y="3306453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0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31500"/>
              </p:ext>
            </p:extLst>
          </p:nvPr>
        </p:nvGraphicFramePr>
        <p:xfrm>
          <a:off x="8338447" y="427873"/>
          <a:ext cx="2347415" cy="2987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741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Offset</a:t>
                      </a:r>
                      <a:r>
                        <a:rPr lang="en-US" sz="2000" b="1" baseline="0" dirty="0" smtClean="0"/>
                        <a:t> of Next Instruction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tasktwo</a:t>
                      </a:r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CS = 19F5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16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66065" y="3414913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6426" y="1031797"/>
            <a:ext cx="788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AX = 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6426" y="1633570"/>
            <a:ext cx="773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6425" y="2219119"/>
            <a:ext cx="1328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ES = 0xB800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0327453" y="3177666"/>
            <a:ext cx="109272" cy="28579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0167002" y="2764267"/>
            <a:ext cx="55231" cy="28895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801867" y="2129204"/>
            <a:ext cx="710286" cy="3183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195384" y="1931784"/>
            <a:ext cx="8894093" cy="2938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142155" y="1335804"/>
            <a:ext cx="8623869" cy="30908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338"/>
            <a:ext cx="11353800" cy="689733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Scheduling at </a:t>
            </a:r>
            <a:r>
              <a:rPr lang="en-US" dirty="0" err="1"/>
              <a:t>TaskOne</a:t>
            </a:r>
            <a:r>
              <a:rPr lang="en-US" dirty="0"/>
              <a:t> line:“</a:t>
            </a:r>
            <a:r>
              <a:rPr lang="en-US" dirty="0" err="1"/>
              <a:t>inc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 smtClean="0"/>
              <a:t>Context Switch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44005"/>
              </p:ext>
            </p:extLst>
          </p:nvPr>
        </p:nvGraphicFramePr>
        <p:xfrm>
          <a:off x="200256" y="3946707"/>
          <a:ext cx="542050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04"/>
                <a:gridCol w="998093"/>
                <a:gridCol w="2519510"/>
              </a:tblGrid>
              <a:tr h="353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of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tasktwo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3541" y="6247481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2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09633"/>
              </p:ext>
            </p:extLst>
          </p:nvPr>
        </p:nvGraphicFramePr>
        <p:xfrm>
          <a:off x="8338447" y="1915481"/>
          <a:ext cx="2347415" cy="2987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741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Offset</a:t>
                      </a:r>
                      <a:r>
                        <a:rPr lang="en-US" sz="2000" b="1" baseline="0" dirty="0" smtClean="0"/>
                        <a:t> of Next Instruction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al, [</a:t>
                      </a:r>
                      <a:r>
                        <a:rPr lang="en-US" sz="20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chars+bx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2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CS = 19F5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16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0x0200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66065" y="4902521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35920" y="1221711"/>
            <a:ext cx="907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AX = ‘$’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35919" y="1775391"/>
            <a:ext cx="773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X = 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80739" y="1248072"/>
            <a:ext cx="2613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IP = “</a:t>
            </a:r>
            <a:r>
              <a:rPr lang="en-US" b="1" dirty="0" err="1">
                <a:solidFill>
                  <a:schemeClr val="dk1"/>
                </a:solidFill>
              </a:rPr>
              <a:t>mov</a:t>
            </a:r>
            <a:r>
              <a:rPr lang="en-US" b="1" dirty="0">
                <a:solidFill>
                  <a:schemeClr val="dk1"/>
                </a:solidFill>
              </a:rPr>
              <a:t> al, [</a:t>
            </a:r>
            <a:r>
              <a:rPr lang="en-US" b="1" dirty="0" err="1">
                <a:solidFill>
                  <a:schemeClr val="dk1"/>
                </a:solidFill>
              </a:rPr>
              <a:t>chars+bx</a:t>
            </a:r>
            <a:r>
              <a:rPr lang="en-US" b="1" dirty="0" smtClean="0">
                <a:solidFill>
                  <a:schemeClr val="dk1"/>
                </a:solidFill>
              </a:rPr>
              <a:t>]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80739" y="1893071"/>
            <a:ext cx="1093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CS = 19F5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80739" y="2491717"/>
            <a:ext cx="1693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FLAGS = 0x0200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754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5" y="-23599"/>
            <a:ext cx="10515600" cy="8049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Scheduling at </a:t>
            </a:r>
            <a:r>
              <a:rPr lang="en-US" dirty="0" err="1" smtClean="0"/>
              <a:t>TaskTwo</a:t>
            </a:r>
            <a:r>
              <a:rPr lang="en-US" dirty="0" smtClean="0"/>
              <a:t> “</a:t>
            </a:r>
            <a:r>
              <a:rPr lang="en-US" dirty="0" err="1"/>
              <a:t>mov</a:t>
            </a:r>
            <a:r>
              <a:rPr lang="en-US" dirty="0"/>
              <a:t> al, [</a:t>
            </a:r>
            <a:r>
              <a:rPr lang="en-US" dirty="0" err="1"/>
              <a:t>chars+bx</a:t>
            </a:r>
            <a:r>
              <a:rPr lang="en-US" dirty="0"/>
              <a:t>]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0256" y="3946707"/>
          <a:ext cx="542050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04"/>
                <a:gridCol w="998093"/>
                <a:gridCol w="2519510"/>
              </a:tblGrid>
              <a:tr h="353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‘|’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IP of “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bx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3”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3541" y="6247481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1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21606"/>
              </p:ext>
            </p:extLst>
          </p:nvPr>
        </p:nvGraphicFramePr>
        <p:xfrm>
          <a:off x="6340523" y="3954201"/>
          <a:ext cx="55057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92"/>
                <a:gridCol w="998093"/>
                <a:gridCol w="25015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‘/’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of “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[es:158], al”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8824" y="6357669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2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48385" y="1052270"/>
          <a:ext cx="57809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227"/>
                <a:gridCol w="1252421"/>
                <a:gridCol w="2492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‘$’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IP of “</a:t>
                      </a:r>
                      <a:r>
                        <a:rPr lang="en-US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jmp</a:t>
                      </a:r>
                      <a:r>
                        <a:rPr lang="en-US" sz="18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51181" y="3306453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0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26391"/>
              </p:ext>
            </p:extLst>
          </p:nvPr>
        </p:nvGraphicFramePr>
        <p:xfrm>
          <a:off x="8338447" y="523409"/>
          <a:ext cx="2347415" cy="2987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74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Bx</a:t>
                      </a:r>
                      <a:r>
                        <a:rPr lang="en-US" sz="2000" b="1" dirty="0" smtClean="0"/>
                        <a:t> = 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Ax = ‘/’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Offset</a:t>
                      </a:r>
                      <a:r>
                        <a:rPr lang="en-US" sz="2000" b="1" baseline="0" dirty="0" smtClean="0"/>
                        <a:t> of Next Instruction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[es:158], al)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CS = 19F5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16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FLAGS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66065" y="351044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365509" y="2082090"/>
            <a:ext cx="1354266" cy="3095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6871" y="781348"/>
            <a:ext cx="1527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Saving </a:t>
            </a:r>
          </a:p>
          <a:p>
            <a:r>
              <a:rPr lang="en-US" sz="3600" dirty="0" smtClean="0"/>
              <a:t>State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452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Scheduler:</a:t>
            </a:r>
            <a:r>
              <a:rPr lang="en-US" dirty="0" smtClean="0"/>
              <a:t> Program that switches the context between different processes</a:t>
            </a:r>
          </a:p>
          <a:p>
            <a:pPr algn="just"/>
            <a:r>
              <a:rPr lang="en-US" b="1" dirty="0" smtClean="0"/>
              <a:t>Process Control Block (PCB): </a:t>
            </a:r>
            <a:r>
              <a:rPr lang="en-US" dirty="0" smtClean="0"/>
              <a:t>Space where all registers (important information) of a task are stored</a:t>
            </a:r>
          </a:p>
          <a:p>
            <a:pPr algn="just"/>
            <a:r>
              <a:rPr lang="en-US" b="1" dirty="0" smtClean="0"/>
              <a:t>Context Switching </a:t>
            </a:r>
            <a:r>
              <a:rPr lang="en-US" dirty="0" smtClean="0"/>
              <a:t>(Scheduler Tasks)</a:t>
            </a:r>
            <a:r>
              <a:rPr lang="en-US" b="1" dirty="0" smtClean="0"/>
              <a:t>:</a:t>
            </a:r>
          </a:p>
          <a:p>
            <a:pPr marL="457200" lvl="1" indent="0" algn="just">
              <a:buNone/>
            </a:pPr>
            <a:r>
              <a:rPr lang="en-US" dirty="0" smtClean="0"/>
              <a:t>1- Save state of current process</a:t>
            </a:r>
          </a:p>
          <a:p>
            <a:pPr marL="457200" lvl="1" indent="0" algn="just">
              <a:buNone/>
            </a:pPr>
            <a:r>
              <a:rPr lang="en-US" dirty="0" smtClean="0"/>
              <a:t>2- Restore state of next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4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Process Control Block (PCB)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04534"/>
              </p:ext>
            </p:extLst>
          </p:nvPr>
        </p:nvGraphicFramePr>
        <p:xfrm>
          <a:off x="3995289" y="2248215"/>
          <a:ext cx="42014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92"/>
                <a:gridCol w="998093"/>
                <a:gridCol w="11972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41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5" y="-13648"/>
            <a:ext cx="10515600" cy="855137"/>
          </a:xfrm>
        </p:spPr>
        <p:txBody>
          <a:bodyPr/>
          <a:lstStyle/>
          <a:p>
            <a:r>
              <a:rPr lang="en-US" dirty="0" smtClean="0"/>
              <a:t>Initialization of PCBs and Registers in Start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36046"/>
              </p:ext>
            </p:extLst>
          </p:nvPr>
        </p:nvGraphicFramePr>
        <p:xfrm>
          <a:off x="838200" y="3954201"/>
          <a:ext cx="42014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92"/>
                <a:gridCol w="998093"/>
                <a:gridCol w="11972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taskone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16501" y="6357669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1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28494"/>
              </p:ext>
            </p:extLst>
          </p:nvPr>
        </p:nvGraphicFramePr>
        <p:xfrm>
          <a:off x="6340523" y="3954201"/>
          <a:ext cx="42014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92"/>
                <a:gridCol w="998093"/>
                <a:gridCol w="11972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tasktwo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8824" y="6357669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2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48712"/>
              </p:ext>
            </p:extLst>
          </p:nvPr>
        </p:nvGraphicFramePr>
        <p:xfrm>
          <a:off x="3661320" y="1019917"/>
          <a:ext cx="42014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92"/>
                <a:gridCol w="998093"/>
                <a:gridCol w="11972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56990" y="3277310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709832" y="1031797"/>
            <a:ext cx="1375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AX = 0xB800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09832" y="1633570"/>
            <a:ext cx="773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09831" y="2219119"/>
            <a:ext cx="1328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ES = 0xB800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900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Operations of Processor after getting Interrupt 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039" y="4462817"/>
            <a:ext cx="5377217" cy="18424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Which instruction will be executed next?</a:t>
            </a:r>
          </a:p>
          <a:p>
            <a:pPr marL="0" indent="0" algn="just">
              <a:buNone/>
            </a:pPr>
            <a:r>
              <a:rPr lang="en-US" sz="2400" dirty="0" smtClean="0"/>
              <a:t>As </a:t>
            </a:r>
            <a:r>
              <a:rPr lang="en-US" sz="2400" dirty="0"/>
              <a:t>soon as these values are loaded in CS and IP execution goes to the start of the interrupt </a:t>
            </a:r>
            <a:r>
              <a:rPr lang="en-US" sz="2400" dirty="0" smtClean="0"/>
              <a:t>handler or ISR of Nth interrupt.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498841" y="1050802"/>
          <a:ext cx="2347415" cy="268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741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Offset</a:t>
                      </a:r>
                      <a:r>
                        <a:rPr lang="en-US" sz="2000" b="1" baseline="0" dirty="0" smtClean="0"/>
                        <a:t> of Next Instruction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16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FLAGS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26459" y="3746687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109592"/>
            <a:ext cx="5412475" cy="5532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Complete current 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sp</a:t>
            </a:r>
            <a:r>
              <a:rPr lang="en-US" dirty="0" smtClean="0"/>
              <a:t> ← sp-2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</a:t>
            </a:r>
            <a:r>
              <a:rPr lang="en-US" dirty="0" err="1" smtClean="0"/>
              <a:t>sp</a:t>
            </a:r>
            <a:r>
              <a:rPr lang="en-US" dirty="0" smtClean="0"/>
              <a:t>] ← flag  (Save Current State)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← 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tf</a:t>
            </a:r>
            <a:r>
              <a:rPr lang="en-US" dirty="0" smtClean="0"/>
              <a:t> ← 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sp</a:t>
            </a:r>
            <a:r>
              <a:rPr lang="en-US" dirty="0" smtClean="0"/>
              <a:t> ← sp-2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</a:t>
            </a:r>
            <a:r>
              <a:rPr lang="en-US" dirty="0" err="1" smtClean="0"/>
              <a:t>sp</a:t>
            </a:r>
            <a:r>
              <a:rPr lang="en-US" dirty="0" smtClean="0"/>
              <a:t>] ← </a:t>
            </a:r>
            <a:r>
              <a:rPr lang="en-US" dirty="0" err="1" smtClean="0"/>
              <a:t>cs</a:t>
            </a:r>
            <a:r>
              <a:rPr lang="en-US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sp</a:t>
            </a:r>
            <a:r>
              <a:rPr lang="en-US" dirty="0" smtClean="0"/>
              <a:t> ← sp-2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</a:t>
            </a:r>
            <a:r>
              <a:rPr lang="en-US" dirty="0" err="1" smtClean="0"/>
              <a:t>sp</a:t>
            </a:r>
            <a:r>
              <a:rPr lang="en-US" dirty="0" smtClean="0"/>
              <a:t>] ←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ip</a:t>
            </a:r>
            <a:r>
              <a:rPr lang="en-US" dirty="0" smtClean="0"/>
              <a:t> ← [0:N*4]         (for Nth Interrupt)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cs</a:t>
            </a:r>
            <a:r>
              <a:rPr lang="en-US" dirty="0" smtClean="0"/>
              <a:t> ← [0:N*4+2]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9039" y="2825086"/>
            <a:ext cx="25340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CS:IP for Next Instruction</a:t>
            </a:r>
          </a:p>
          <a:p>
            <a:r>
              <a:rPr lang="en-US" dirty="0" smtClean="0"/>
              <a:t>To be executed on return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2906973" y="3148252"/>
            <a:ext cx="3562066" cy="13145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84143" y="3370997"/>
            <a:ext cx="3684896" cy="20130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After Execution of ISR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6981967" cy="5226207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When the handler finishes its work it uses the IRET instruction to return to the caller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 err="1"/>
              <a:t>ip</a:t>
            </a:r>
            <a:r>
              <a:rPr lang="en-US" sz="3200" dirty="0"/>
              <a:t> ← [</a:t>
            </a:r>
            <a:r>
              <a:rPr lang="en-US" sz="3200" dirty="0" err="1"/>
              <a:t>sp</a:t>
            </a:r>
            <a:r>
              <a:rPr lang="en-US" sz="3200" dirty="0"/>
              <a:t>] </a:t>
            </a:r>
          </a:p>
          <a:p>
            <a:pPr marL="0" indent="0">
              <a:buNone/>
            </a:pPr>
            <a:r>
              <a:rPr lang="en-US" sz="3200" dirty="0" err="1"/>
              <a:t>sp</a:t>
            </a:r>
            <a:r>
              <a:rPr lang="en-US" sz="3200" dirty="0"/>
              <a:t> ← sp+2 </a:t>
            </a:r>
          </a:p>
          <a:p>
            <a:pPr marL="0" indent="0">
              <a:buNone/>
            </a:pPr>
            <a:r>
              <a:rPr lang="en-US" sz="3200" dirty="0" err="1"/>
              <a:t>cs</a:t>
            </a:r>
            <a:r>
              <a:rPr lang="en-US" sz="3200" dirty="0"/>
              <a:t> ← [</a:t>
            </a:r>
            <a:r>
              <a:rPr lang="en-US" sz="3200" dirty="0" err="1"/>
              <a:t>sp</a:t>
            </a:r>
            <a:r>
              <a:rPr lang="en-US" sz="3200" dirty="0"/>
              <a:t>] </a:t>
            </a:r>
          </a:p>
          <a:p>
            <a:pPr marL="0" indent="0">
              <a:buNone/>
            </a:pPr>
            <a:r>
              <a:rPr lang="en-US" sz="3200" dirty="0" err="1"/>
              <a:t>sp</a:t>
            </a:r>
            <a:r>
              <a:rPr lang="en-US" sz="3200" dirty="0"/>
              <a:t> ← sp+2 </a:t>
            </a:r>
          </a:p>
          <a:p>
            <a:pPr marL="0" indent="0">
              <a:buNone/>
            </a:pPr>
            <a:r>
              <a:rPr lang="en-US" sz="3200" dirty="0"/>
              <a:t>flag ← [</a:t>
            </a:r>
            <a:r>
              <a:rPr lang="en-US" sz="3200" dirty="0" err="1"/>
              <a:t>sp</a:t>
            </a:r>
            <a:r>
              <a:rPr lang="en-US" sz="3200" dirty="0"/>
              <a:t>] </a:t>
            </a:r>
          </a:p>
          <a:p>
            <a:pPr marL="0" indent="0">
              <a:buNone/>
            </a:pPr>
            <a:r>
              <a:rPr lang="en-US" sz="3200" dirty="0" err="1"/>
              <a:t>sp</a:t>
            </a:r>
            <a:r>
              <a:rPr lang="en-US" sz="3200" dirty="0"/>
              <a:t> ← sp+2 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61863" y="4121626"/>
            <a:ext cx="311784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ISRN: </a:t>
            </a:r>
            <a:r>
              <a:rPr lang="en-US" sz="2000" dirty="0" smtClean="0"/>
              <a:t>…</a:t>
            </a:r>
          </a:p>
          <a:p>
            <a:r>
              <a:rPr lang="en-US" sz="2000" dirty="0" smtClean="0"/>
              <a:t>           ;Assembly Code Here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…</a:t>
            </a:r>
          </a:p>
          <a:p>
            <a:r>
              <a:rPr lang="en-US" sz="2000" dirty="0" smtClean="0"/>
              <a:t>           …</a:t>
            </a:r>
          </a:p>
          <a:p>
            <a:r>
              <a:rPr lang="en-US" sz="2000" dirty="0" smtClean="0"/>
              <a:t>           </a:t>
            </a:r>
            <a:r>
              <a:rPr lang="en-US" sz="2000" b="1" dirty="0" smtClean="0"/>
              <a:t>IRET</a:t>
            </a:r>
            <a:r>
              <a:rPr lang="en-US" sz="2000" dirty="0" smtClean="0"/>
              <a:t> ; Return from ISR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703558" y="618243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 ISR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266829" y="818992"/>
          <a:ext cx="2347415" cy="268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741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Offset</a:t>
                      </a:r>
                      <a:r>
                        <a:rPr lang="en-US" sz="2000" b="1" baseline="0" dirty="0" smtClean="0"/>
                        <a:t> of Next Instruction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16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FLAGS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94447" y="3623042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256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50"/>
            <a:ext cx="10515600" cy="67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Time Scheduling, Save State of Task0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82029"/>
              </p:ext>
            </p:extLst>
          </p:nvPr>
        </p:nvGraphicFramePr>
        <p:xfrm>
          <a:off x="200256" y="3946707"/>
          <a:ext cx="542050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04"/>
                <a:gridCol w="998093"/>
                <a:gridCol w="2519510"/>
              </a:tblGrid>
              <a:tr h="353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taskone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3541" y="6247481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1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79297"/>
              </p:ext>
            </p:extLst>
          </p:nvPr>
        </p:nvGraphicFramePr>
        <p:xfrm>
          <a:off x="6340523" y="3954201"/>
          <a:ext cx="42014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92"/>
                <a:gridCol w="998093"/>
                <a:gridCol w="11972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tasktwo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8824" y="6357669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2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14857"/>
              </p:ext>
            </p:extLst>
          </p:nvPr>
        </p:nvGraphicFramePr>
        <p:xfrm>
          <a:off x="2348385" y="1052270"/>
          <a:ext cx="57809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227"/>
                <a:gridCol w="1252421"/>
                <a:gridCol w="2492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mtClean="0"/>
                        <a:t>0xB800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39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IP of “</a:t>
                      </a:r>
                      <a:r>
                        <a:rPr lang="en-US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jmp</a:t>
                      </a:r>
                      <a:r>
                        <a:rPr lang="en-US" sz="18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51181" y="3306453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0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43318"/>
              </p:ext>
            </p:extLst>
          </p:nvPr>
        </p:nvGraphicFramePr>
        <p:xfrm>
          <a:off x="8338447" y="427873"/>
          <a:ext cx="2347415" cy="2987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741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Bx</a:t>
                      </a:r>
                      <a:r>
                        <a:rPr lang="en-US" sz="2000" b="1" dirty="0" smtClean="0"/>
                        <a:t> = 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Ax = </a:t>
                      </a:r>
                      <a:r>
                        <a:rPr lang="en-US" sz="2000" b="1" dirty="0" smtClean="0"/>
                        <a:t>0xB800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Offset</a:t>
                      </a:r>
                      <a:r>
                        <a:rPr lang="en-US" sz="2000" b="1" baseline="0" dirty="0" smtClean="0"/>
                        <a:t> of Next Instruction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jmp</a:t>
                      </a:r>
                      <a:r>
                        <a:rPr lang="en-US" sz="20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CS = 19F5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16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FLAGS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66065" y="3414913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6426" y="1031797"/>
            <a:ext cx="1375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AX = 0xB800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6426" y="1633570"/>
            <a:ext cx="773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6425" y="2219119"/>
            <a:ext cx="1328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ES = 0xB800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652269" y="3116687"/>
            <a:ext cx="1133341" cy="1555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661851" y="2664461"/>
            <a:ext cx="1133341" cy="1555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739204" y="2317046"/>
            <a:ext cx="1133341" cy="1555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649921" y="1052270"/>
            <a:ext cx="966045" cy="8791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646327" y="1395508"/>
            <a:ext cx="1034947" cy="2367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3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50"/>
            <a:ext cx="10515600" cy="67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Time Scheduling, Restore State of Task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0256" y="3946707"/>
          <a:ext cx="542050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04"/>
                <a:gridCol w="998093"/>
                <a:gridCol w="2519510"/>
              </a:tblGrid>
              <a:tr h="353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taskone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3541" y="6247481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1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340523" y="3954201"/>
          <a:ext cx="42014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92"/>
                <a:gridCol w="998093"/>
                <a:gridCol w="11972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tasktwo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8824" y="6357669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2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48385" y="1052270"/>
          <a:ext cx="57809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227"/>
                <a:gridCol w="1252421"/>
                <a:gridCol w="2492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‘$’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39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IP of “</a:t>
                      </a:r>
                      <a:r>
                        <a:rPr lang="en-US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jmp</a:t>
                      </a:r>
                      <a:r>
                        <a:rPr lang="en-US" sz="18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51181" y="3306453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0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15652"/>
              </p:ext>
            </p:extLst>
          </p:nvPr>
        </p:nvGraphicFramePr>
        <p:xfrm>
          <a:off x="8338447" y="427873"/>
          <a:ext cx="2347415" cy="2987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741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Offset</a:t>
                      </a:r>
                      <a:r>
                        <a:rPr lang="en-US" sz="2000" b="1" baseline="0" dirty="0" smtClean="0"/>
                        <a:t> of Next Instruction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taskone</a:t>
                      </a:r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CS = 19F5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16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66065" y="3414913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6426" y="1031797"/>
            <a:ext cx="788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AX = 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6426" y="1633570"/>
            <a:ext cx="773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BX = 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6425" y="2219119"/>
            <a:ext cx="1328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ES = 0xB800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87155" y="3272231"/>
            <a:ext cx="3451538" cy="2690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16218" y="2922355"/>
            <a:ext cx="3451538" cy="2690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967223" y="2109977"/>
            <a:ext cx="3709631" cy="31132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48856" y="1906228"/>
            <a:ext cx="2868313" cy="30152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079504" y="1336943"/>
            <a:ext cx="2929886" cy="31455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4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5" y="-23599"/>
            <a:ext cx="10515600" cy="804947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Scheduling at </a:t>
            </a:r>
            <a:r>
              <a:rPr lang="en-US" dirty="0" err="1" smtClean="0"/>
              <a:t>TaskOne</a:t>
            </a:r>
            <a:r>
              <a:rPr lang="en-US" dirty="0" smtClean="0"/>
              <a:t> line:“</a:t>
            </a:r>
            <a:r>
              <a:rPr lang="en-US" dirty="0" err="1"/>
              <a:t>inc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29199"/>
              </p:ext>
            </p:extLst>
          </p:nvPr>
        </p:nvGraphicFramePr>
        <p:xfrm>
          <a:off x="200256" y="3946707"/>
          <a:ext cx="542050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04"/>
                <a:gridCol w="998093"/>
                <a:gridCol w="2519510"/>
              </a:tblGrid>
              <a:tr h="353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‘|’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IP of “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bx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3”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pcb+10+8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3541" y="6247481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1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40523" y="3954201"/>
          <a:ext cx="42014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092"/>
                <a:gridCol w="998093"/>
                <a:gridCol w="11972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tasktwo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pcb+20+8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0x0200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8824" y="6357669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2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1353"/>
              </p:ext>
            </p:extLst>
          </p:nvPr>
        </p:nvGraphicFramePr>
        <p:xfrm>
          <a:off x="2348385" y="1052270"/>
          <a:ext cx="57809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227"/>
                <a:gridCol w="1252421"/>
                <a:gridCol w="2492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Location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‘$’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IP of “</a:t>
                      </a:r>
                      <a:r>
                        <a:rPr lang="en-US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jmp</a:t>
                      </a:r>
                      <a:r>
                        <a:rPr lang="en-US" sz="18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19F5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pcb+0+8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51181" y="3306453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PCB of Task 0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17784"/>
              </p:ext>
            </p:extLst>
          </p:nvPr>
        </p:nvGraphicFramePr>
        <p:xfrm>
          <a:off x="8338447" y="427873"/>
          <a:ext cx="2347415" cy="2987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741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Bx</a:t>
                      </a:r>
                      <a:r>
                        <a:rPr lang="en-US" sz="2000" b="1" dirty="0" smtClean="0"/>
                        <a:t> = 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Ax = ‘|’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Offset</a:t>
                      </a:r>
                      <a:r>
                        <a:rPr lang="en-US" sz="2000" b="1" baseline="0" dirty="0" smtClean="0"/>
                        <a:t> of Next Instruction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(and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bx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3)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CS = 19F5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16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FLAGS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66065" y="3414913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6871" y="781348"/>
            <a:ext cx="1527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Saving </a:t>
            </a:r>
          </a:p>
          <a:p>
            <a:r>
              <a:rPr lang="en-US" sz="3600" dirty="0" smtClean="0"/>
              <a:t>State</a:t>
            </a:r>
            <a:endParaRPr lang="en-US" sz="3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22761" y="3272231"/>
            <a:ext cx="3762850" cy="2664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34335" y="2746378"/>
            <a:ext cx="3836041" cy="2888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11187" y="2122855"/>
            <a:ext cx="3659189" cy="30768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70930" y="1150987"/>
            <a:ext cx="3877093" cy="3444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4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971</Words>
  <Application>Microsoft Office PowerPoint</Application>
  <PresentationFormat>Widescreen</PresentationFormat>
  <Paragraphs>494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Multitasking</vt:lpstr>
      <vt:lpstr>Multitasking</vt:lpstr>
      <vt:lpstr>Process Control Block (PCB)</vt:lpstr>
      <vt:lpstr>Initialization of PCBs and Registers in Start</vt:lpstr>
      <vt:lpstr>Operations of Processor after getting Interrupt N</vt:lpstr>
      <vt:lpstr>After Execution of ISR</vt:lpstr>
      <vt:lpstr>First Time Scheduling, Save State of Task0</vt:lpstr>
      <vt:lpstr>First Time Scheduling, Restore State of Task 1</vt:lpstr>
      <vt:lpstr>2nd Scheduling at TaskOne line:“inc bx”</vt:lpstr>
      <vt:lpstr>2nd Scheduling at TaskOne line:“inc bx”  Restore State of Task2</vt:lpstr>
      <vt:lpstr>2nd Scheduling at TaskOne line:“inc bx” Context Switch</vt:lpstr>
      <vt:lpstr>3rd Scheduling at TaskTwo “mov al, [chars+bx]”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Multitasking</dc:title>
  <dc:creator>Samin Iftikhar</dc:creator>
  <cp:lastModifiedBy>Samin Iftikhar</cp:lastModifiedBy>
  <cp:revision>102</cp:revision>
  <dcterms:created xsi:type="dcterms:W3CDTF">2020-04-08T10:39:46Z</dcterms:created>
  <dcterms:modified xsi:type="dcterms:W3CDTF">2020-12-02T07:22:09Z</dcterms:modified>
</cp:coreProperties>
</file>