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0" r:id="rId4"/>
    <p:sldId id="261" r:id="rId5"/>
    <p:sldId id="277" r:id="rId6"/>
    <p:sldId id="267" r:id="rId7"/>
    <p:sldId id="257" r:id="rId8"/>
    <p:sldId id="258" r:id="rId9"/>
    <p:sldId id="262" r:id="rId10"/>
    <p:sldId id="263" r:id="rId11"/>
    <p:sldId id="264" r:id="rId12"/>
    <p:sldId id="265" r:id="rId13"/>
    <p:sldId id="282" r:id="rId14"/>
    <p:sldId id="281" r:id="rId15"/>
    <p:sldId id="268" r:id="rId16"/>
    <p:sldId id="269" r:id="rId17"/>
    <p:sldId id="271" r:id="rId18"/>
    <p:sldId id="270" r:id="rId19"/>
    <p:sldId id="272" r:id="rId20"/>
    <p:sldId id="274" r:id="rId21"/>
    <p:sldId id="275" r:id="rId22"/>
    <p:sldId id="276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4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3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0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0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3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8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0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673E0-E058-411B-BEF8-1CA36D2DE1A5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1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Multitasking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Textbook – Chapter 11</a:t>
            </a:r>
          </a:p>
          <a:p>
            <a:r>
              <a:rPr lang="en-US" dirty="0" smtClean="0"/>
              <a:t>Lecture 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4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5" y="0"/>
            <a:ext cx="10515600" cy="1325563"/>
          </a:xfrm>
        </p:spPr>
        <p:txBody>
          <a:bodyPr/>
          <a:lstStyle/>
          <a:p>
            <a:r>
              <a:rPr lang="en-US" dirty="0"/>
              <a:t>Dry Run…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924406"/>
              </p:ext>
            </p:extLst>
          </p:nvPr>
        </p:nvGraphicFramePr>
        <p:xfrm>
          <a:off x="9653253" y="434707"/>
          <a:ext cx="23901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RetAdd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lineNo</a:t>
                      </a:r>
                      <a:r>
                        <a:rPr lang="en-US" b="1" dirty="0" smtClean="0"/>
                        <a:t> =</a:t>
                      </a:r>
                      <a:r>
                        <a:rPr lang="en-US" b="1" baseline="0" dirty="0" smtClean="0"/>
                        <a:t>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myTask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 = 19F5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6062" y="1983346"/>
            <a:ext cx="890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BX = 32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3032" y="1167135"/>
            <a:ext cx="543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mov</a:t>
            </a:r>
            <a:r>
              <a:rPr lang="en-US" b="1" dirty="0"/>
              <a:t> ax, [bp+8</a:t>
            </a:r>
            <a:r>
              <a:rPr lang="en-US" b="1" dirty="0" smtClean="0"/>
              <a:t>]		</a:t>
            </a:r>
            <a:r>
              <a:rPr lang="en-US" dirty="0" smtClean="0"/>
              <a:t>; </a:t>
            </a:r>
            <a:r>
              <a:rPr lang="en-US" dirty="0"/>
              <a:t>read segment parameter</a:t>
            </a:r>
          </a:p>
          <a:p>
            <a:r>
              <a:rPr lang="en-US" b="1" dirty="0" err="1"/>
              <a:t>mov</a:t>
            </a:r>
            <a:r>
              <a:rPr lang="en-US" b="1" dirty="0"/>
              <a:t> [pcb+bx+18], </a:t>
            </a:r>
            <a:r>
              <a:rPr lang="en-US" b="1" dirty="0" smtClean="0"/>
              <a:t>ax	</a:t>
            </a:r>
            <a:r>
              <a:rPr lang="en-US" dirty="0" smtClean="0"/>
              <a:t>; </a:t>
            </a:r>
            <a:r>
              <a:rPr lang="en-US" dirty="0"/>
              <a:t>save in </a:t>
            </a:r>
            <a:r>
              <a:rPr lang="en-US" dirty="0" err="1"/>
              <a:t>pcb</a:t>
            </a:r>
            <a:r>
              <a:rPr lang="en-US" dirty="0"/>
              <a:t> space for </a:t>
            </a:r>
            <a:r>
              <a:rPr lang="en-US" dirty="0" err="1"/>
              <a:t>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24931" y="452048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bp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081189"/>
              </p:ext>
            </p:extLst>
          </p:nvPr>
        </p:nvGraphicFramePr>
        <p:xfrm>
          <a:off x="6012514" y="434707"/>
          <a:ext cx="2823028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18"/>
                <a:gridCol w="200991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 = 19F5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8422783" y="2871989"/>
            <a:ext cx="1584102" cy="33098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2216" y="636814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357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5" y="0"/>
            <a:ext cx="10515600" cy="1325563"/>
          </a:xfrm>
        </p:spPr>
        <p:txBody>
          <a:bodyPr/>
          <a:lstStyle/>
          <a:p>
            <a:r>
              <a:rPr lang="en-US" dirty="0"/>
              <a:t>Dry Run…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653253" y="434707"/>
          <a:ext cx="23901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RetAdd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lineNo</a:t>
                      </a:r>
                      <a:r>
                        <a:rPr lang="en-US" b="1" dirty="0" smtClean="0"/>
                        <a:t> =</a:t>
                      </a:r>
                      <a:r>
                        <a:rPr lang="en-US" b="1" baseline="0" dirty="0" smtClean="0"/>
                        <a:t>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myTask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6062" y="1983346"/>
            <a:ext cx="890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BX = 32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3032" y="1167135"/>
            <a:ext cx="5242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mov</a:t>
            </a:r>
            <a:r>
              <a:rPr lang="en-US" b="1" dirty="0"/>
              <a:t> ax, [bp+6</a:t>
            </a:r>
            <a:r>
              <a:rPr lang="en-US" b="1" dirty="0" smtClean="0"/>
              <a:t>]</a:t>
            </a:r>
            <a:r>
              <a:rPr lang="en-US" dirty="0" smtClean="0"/>
              <a:t>		; </a:t>
            </a:r>
            <a:r>
              <a:rPr lang="en-US" dirty="0"/>
              <a:t>read offset parameter</a:t>
            </a:r>
          </a:p>
          <a:p>
            <a:r>
              <a:rPr lang="en-US" b="1" dirty="0" err="1"/>
              <a:t>mov</a:t>
            </a:r>
            <a:r>
              <a:rPr lang="en-US" b="1" dirty="0"/>
              <a:t> [pcb+bx+16], </a:t>
            </a:r>
            <a:r>
              <a:rPr lang="en-US" b="1" dirty="0" smtClean="0"/>
              <a:t>ax</a:t>
            </a:r>
            <a:r>
              <a:rPr lang="en-US" dirty="0" smtClean="0"/>
              <a:t>	; </a:t>
            </a:r>
            <a:r>
              <a:rPr lang="en-US" dirty="0"/>
              <a:t>save in </a:t>
            </a:r>
            <a:r>
              <a:rPr lang="en-US" dirty="0" err="1"/>
              <a:t>pcb</a:t>
            </a:r>
            <a:r>
              <a:rPr lang="en-US" dirty="0"/>
              <a:t> space for </a:t>
            </a:r>
            <a:r>
              <a:rPr lang="en-US" dirty="0" err="1"/>
              <a:t>ip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24931" y="452048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bp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9451521"/>
              </p:ext>
            </p:extLst>
          </p:nvPr>
        </p:nvGraphicFramePr>
        <p:xfrm>
          <a:off x="6012514" y="434707"/>
          <a:ext cx="2823028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18"/>
                <a:gridCol w="200991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 = 19F5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 = </a:t>
                      </a:r>
                      <a:r>
                        <a:rPr lang="en-US" b="1" dirty="0" err="1" smtClean="0"/>
                        <a:t>myTask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8452347" y="3219718"/>
            <a:ext cx="1564635" cy="26272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02216" y="636814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781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5" y="0"/>
            <a:ext cx="10515600" cy="1325563"/>
          </a:xfrm>
        </p:spPr>
        <p:txBody>
          <a:bodyPr/>
          <a:lstStyle/>
          <a:p>
            <a:r>
              <a:rPr lang="en-US" dirty="0"/>
              <a:t>Dry Run…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653253" y="434707"/>
          <a:ext cx="23901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RetAdd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lineNo</a:t>
                      </a:r>
                      <a:r>
                        <a:rPr lang="en-US" b="1" dirty="0" smtClean="0"/>
                        <a:t> =</a:t>
                      </a:r>
                      <a:r>
                        <a:rPr lang="en-US" b="1" baseline="0" dirty="0" smtClean="0"/>
                        <a:t>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myTask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6062" y="1983346"/>
            <a:ext cx="890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BX = 32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3032" y="1167135"/>
            <a:ext cx="536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mov</a:t>
            </a:r>
            <a:r>
              <a:rPr lang="en-US" b="1" dirty="0"/>
              <a:t> [pcb+bx+22], </a:t>
            </a:r>
            <a:r>
              <a:rPr lang="en-US" b="1" dirty="0" smtClean="0"/>
              <a:t>ds</a:t>
            </a:r>
            <a:r>
              <a:rPr lang="en-US" dirty="0" smtClean="0"/>
              <a:t>	; </a:t>
            </a:r>
            <a:r>
              <a:rPr lang="en-US" dirty="0"/>
              <a:t>set stack to our segment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4931" y="452048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bp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234243"/>
              </p:ext>
            </p:extLst>
          </p:nvPr>
        </p:nvGraphicFramePr>
        <p:xfrm>
          <a:off x="6012514" y="434707"/>
          <a:ext cx="2823028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18"/>
                <a:gridCol w="200991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SS = 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DS = 19F5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 = 19F5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 = </a:t>
                      </a:r>
                      <a:r>
                        <a:rPr lang="en-US" b="1" dirty="0" err="1" smtClean="0"/>
                        <a:t>myTask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482897" y="636814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768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79"/>
            <a:ext cx="10515600" cy="1325563"/>
          </a:xfrm>
        </p:spPr>
        <p:txBody>
          <a:bodyPr/>
          <a:lstStyle/>
          <a:p>
            <a:r>
              <a:rPr lang="en-US" dirty="0" smtClean="0"/>
              <a:t>Stack Configuration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33361" y="344554"/>
          <a:ext cx="7645343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30"/>
                <a:gridCol w="1041747"/>
                <a:gridCol w="1044893"/>
                <a:gridCol w="1080959"/>
                <a:gridCol w="1408430"/>
                <a:gridCol w="1080959"/>
                <a:gridCol w="439336"/>
                <a:gridCol w="966089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512+510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(512x2)+510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508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512+508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(512x2)+508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‘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’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8635" y="1143000"/>
            <a:ext cx="20938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Default Stack:</a:t>
            </a:r>
          </a:p>
          <a:p>
            <a:r>
              <a:rPr lang="en-US" b="1" dirty="0" smtClean="0"/>
              <a:t>19F5:FFFE</a:t>
            </a:r>
          </a:p>
          <a:p>
            <a:endParaRPr lang="en-US" b="1" dirty="0"/>
          </a:p>
          <a:p>
            <a:r>
              <a:rPr lang="en-US" b="1" dirty="0" err="1" smtClean="0"/>
              <a:t>ith</a:t>
            </a:r>
            <a:r>
              <a:rPr lang="en-US" b="1" dirty="0" smtClean="0"/>
              <a:t> Thread’s Stack:</a:t>
            </a:r>
          </a:p>
          <a:p>
            <a:r>
              <a:rPr lang="en-US" b="1" dirty="0" smtClean="0"/>
              <a:t>19F5: (512 x </a:t>
            </a:r>
            <a:r>
              <a:rPr lang="en-US" b="1" dirty="0" err="1" smtClean="0"/>
              <a:t>i</a:t>
            </a:r>
            <a:r>
              <a:rPr lang="en-US" b="1" dirty="0" smtClean="0"/>
              <a:t>) + 510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487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Stack Configuration for </a:t>
            </a:r>
            <a:r>
              <a:rPr lang="en-US" dirty="0" err="1" smtClean="0"/>
              <a:t>mytask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900948" y="1993050"/>
          <a:ext cx="239010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ColNo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= 70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Line/</a:t>
                      </a:r>
                      <a:r>
                        <a:rPr lang="en-US" b="1" dirty="0" err="1" smtClean="0"/>
                        <a:t>RowNo</a:t>
                      </a:r>
                      <a:r>
                        <a:rPr lang="en-US" b="1" dirty="0" smtClean="0"/>
                        <a:t> = 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Local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var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baseline="0" dirty="0" err="1" smtClean="0"/>
                        <a:t>num</a:t>
                      </a:r>
                      <a:r>
                        <a:rPr lang="en-US" b="1" baseline="0" dirty="0" smtClean="0"/>
                        <a:t> =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RetAdd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lineNo</a:t>
                      </a:r>
                      <a:r>
                        <a:rPr lang="en-US" b="1" dirty="0" smtClean="0"/>
                        <a:t> = 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49911" y="6196142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72626" y="49326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03459" y="565938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[bp+4]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50696" y="457516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[bp-2]</a:t>
            </a:r>
            <a:endParaRPr lang="en-US" b="1" dirty="0"/>
          </a:p>
        </p:txBody>
      </p:sp>
      <p:sp>
        <p:nvSpPr>
          <p:cNvPr id="3" name="Right Brace 2"/>
          <p:cNvSpPr/>
          <p:nvPr/>
        </p:nvSpPr>
        <p:spPr>
          <a:xfrm>
            <a:off x="7517219" y="3859619"/>
            <a:ext cx="435933" cy="216910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179319" y="4759834"/>
            <a:ext cx="155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A.R. of </a:t>
            </a:r>
            <a:r>
              <a:rPr lang="en-US" dirty="0" err="1" smtClean="0"/>
              <a:t>MyTask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7497400" y="1993050"/>
            <a:ext cx="435933" cy="186656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96000" y="2741668"/>
            <a:ext cx="176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A.R. of </a:t>
            </a:r>
            <a:r>
              <a:rPr lang="en-US" dirty="0" err="1" smtClean="0"/>
              <a:t>PrintNum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48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5" y="0"/>
            <a:ext cx="10515600" cy="1325563"/>
          </a:xfrm>
        </p:spPr>
        <p:txBody>
          <a:bodyPr/>
          <a:lstStyle/>
          <a:p>
            <a:r>
              <a:rPr lang="en-US" dirty="0"/>
              <a:t>Dry Run…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653253" y="434707"/>
          <a:ext cx="23901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RetAdd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lineNo</a:t>
                      </a:r>
                      <a:r>
                        <a:rPr lang="en-US" b="1" dirty="0" smtClean="0"/>
                        <a:t> =</a:t>
                      </a:r>
                      <a:r>
                        <a:rPr lang="en-US" b="1" baseline="0" dirty="0" smtClean="0"/>
                        <a:t>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myTask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6062" y="1983346"/>
            <a:ext cx="890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BX = 32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3032" y="1167135"/>
            <a:ext cx="183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mov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, [</a:t>
            </a:r>
            <a:r>
              <a:rPr lang="en-US" b="1" dirty="0" err="1"/>
              <a:t>nextpcb</a:t>
            </a:r>
            <a:r>
              <a:rPr lang="en-US" b="1" dirty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4931" y="452048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bp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514376"/>
              </p:ext>
            </p:extLst>
          </p:nvPr>
        </p:nvGraphicFramePr>
        <p:xfrm>
          <a:off x="6012514" y="434707"/>
          <a:ext cx="2823028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18"/>
                <a:gridCol w="200991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SS = DS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 = 19F5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 = </a:t>
                      </a:r>
                      <a:r>
                        <a:rPr lang="en-US" b="1" dirty="0" err="1" smtClean="0"/>
                        <a:t>myTask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6061" y="2553692"/>
            <a:ext cx="6928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SI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2216" y="636814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849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5" y="0"/>
            <a:ext cx="10515600" cy="1325563"/>
          </a:xfrm>
        </p:spPr>
        <p:txBody>
          <a:bodyPr/>
          <a:lstStyle/>
          <a:p>
            <a:r>
              <a:rPr lang="en-US" dirty="0"/>
              <a:t>Dry Run…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653253" y="434707"/>
          <a:ext cx="23901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RetAdd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lineNo</a:t>
                      </a:r>
                      <a:r>
                        <a:rPr lang="en-US" b="1" dirty="0" smtClean="0"/>
                        <a:t> =</a:t>
                      </a:r>
                      <a:r>
                        <a:rPr lang="en-US" b="1" baseline="0" dirty="0" smtClean="0"/>
                        <a:t>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myTask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6062" y="1983346"/>
            <a:ext cx="890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BX = 32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3032" y="1167135"/>
            <a:ext cx="1038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mov</a:t>
            </a:r>
            <a:r>
              <a:rPr lang="en-US" b="1" dirty="0"/>
              <a:t> cl, 9</a:t>
            </a:r>
          </a:p>
          <a:p>
            <a:r>
              <a:rPr lang="en-US" b="1" dirty="0" err="1"/>
              <a:t>shl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, cl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4931" y="452048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bp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12514" y="434707"/>
          <a:ext cx="2823028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18"/>
                <a:gridCol w="200991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SS = DS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 = 19F5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 = </a:t>
                      </a:r>
                      <a:r>
                        <a:rPr lang="en-US" b="1" dirty="0" err="1" smtClean="0"/>
                        <a:t>myTask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6061" y="2553692"/>
            <a:ext cx="23182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SI = 1000000000 = 512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2216" y="636814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11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79"/>
            <a:ext cx="10515600" cy="1325563"/>
          </a:xfrm>
        </p:spPr>
        <p:txBody>
          <a:bodyPr/>
          <a:lstStyle/>
          <a:p>
            <a:r>
              <a:rPr lang="en-US" dirty="0" smtClean="0"/>
              <a:t>Stack Configuration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003812"/>
              </p:ext>
            </p:extLst>
          </p:nvPr>
        </p:nvGraphicFramePr>
        <p:xfrm>
          <a:off x="4533361" y="344554"/>
          <a:ext cx="7645343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30"/>
                <a:gridCol w="1041747"/>
                <a:gridCol w="1044893"/>
                <a:gridCol w="1080959"/>
                <a:gridCol w="1408430"/>
                <a:gridCol w="778204"/>
                <a:gridCol w="742091"/>
                <a:gridCol w="966089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512+510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(512x2)+510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‘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’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6062" y="1983346"/>
            <a:ext cx="890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BX = 32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032" y="1167135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</a:t>
            </a:r>
            <a:r>
              <a:rPr lang="en-US" b="1" dirty="0" err="1"/>
              <a:t>si</a:t>
            </a:r>
            <a:r>
              <a:rPr lang="en-US" b="1" dirty="0"/>
              <a:t>, 256*2+stack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061" y="2553692"/>
            <a:ext cx="2016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SI = 512+512+Stack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2222319" y="553792"/>
            <a:ext cx="5170154" cy="21845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010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5" y="0"/>
            <a:ext cx="10515600" cy="1325563"/>
          </a:xfrm>
        </p:spPr>
        <p:txBody>
          <a:bodyPr/>
          <a:lstStyle/>
          <a:p>
            <a:r>
              <a:rPr lang="en-US" dirty="0"/>
              <a:t>Dry Run…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653253" y="434707"/>
          <a:ext cx="23901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RetAdd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lineNo</a:t>
                      </a:r>
                      <a:r>
                        <a:rPr lang="en-US" b="1" dirty="0" smtClean="0"/>
                        <a:t> =</a:t>
                      </a:r>
                      <a:r>
                        <a:rPr lang="en-US" b="1" baseline="0" dirty="0" smtClean="0"/>
                        <a:t>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myTask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6062" y="2193785"/>
            <a:ext cx="890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BX = 32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3032" y="1167135"/>
            <a:ext cx="5113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mov</a:t>
            </a:r>
            <a:r>
              <a:rPr lang="en-US" b="1" dirty="0"/>
              <a:t> ax, [bp+4</a:t>
            </a:r>
            <a:r>
              <a:rPr lang="en-US" b="1" dirty="0" smtClean="0"/>
              <a:t>]</a:t>
            </a:r>
            <a:r>
              <a:rPr lang="en-US" dirty="0" smtClean="0"/>
              <a:t>	; </a:t>
            </a:r>
            <a:r>
              <a:rPr lang="en-US" dirty="0"/>
              <a:t>read parameter for subroutine</a:t>
            </a:r>
          </a:p>
          <a:p>
            <a:r>
              <a:rPr lang="en-US" b="1" dirty="0"/>
              <a:t>sub </a:t>
            </a:r>
            <a:r>
              <a:rPr lang="en-US" b="1" dirty="0" err="1"/>
              <a:t>si</a:t>
            </a:r>
            <a:r>
              <a:rPr lang="en-US" b="1" dirty="0"/>
              <a:t>, </a:t>
            </a:r>
            <a:r>
              <a:rPr lang="en-US" b="1" dirty="0" smtClean="0"/>
              <a:t>2	</a:t>
            </a:r>
            <a:r>
              <a:rPr lang="en-US" dirty="0" smtClean="0"/>
              <a:t>	; </a:t>
            </a:r>
            <a:r>
              <a:rPr lang="en-US" dirty="0"/>
              <a:t>decrement thread stack pointer</a:t>
            </a:r>
          </a:p>
          <a:p>
            <a:r>
              <a:rPr lang="en-US" b="1" dirty="0" err="1"/>
              <a:t>mov</a:t>
            </a:r>
            <a:r>
              <a:rPr lang="en-US" b="1" dirty="0"/>
              <a:t> [</a:t>
            </a:r>
            <a:r>
              <a:rPr lang="en-US" b="1" dirty="0" err="1"/>
              <a:t>si</a:t>
            </a:r>
            <a:r>
              <a:rPr lang="en-US" b="1" dirty="0"/>
              <a:t>], </a:t>
            </a:r>
            <a:r>
              <a:rPr lang="en-US" b="1" dirty="0" smtClean="0"/>
              <a:t>ax</a:t>
            </a:r>
            <a:r>
              <a:rPr lang="en-US" dirty="0" smtClean="0"/>
              <a:t>	; </a:t>
            </a:r>
            <a:r>
              <a:rPr lang="en-US" dirty="0"/>
              <a:t>pushing </a:t>
            </a:r>
            <a:r>
              <a:rPr lang="en-US" dirty="0" err="1"/>
              <a:t>param</a:t>
            </a:r>
            <a:r>
              <a:rPr lang="en-US" dirty="0"/>
              <a:t> on thread 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24931" y="452048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bp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49180"/>
              </p:ext>
            </p:extLst>
          </p:nvPr>
        </p:nvGraphicFramePr>
        <p:xfrm>
          <a:off x="6012514" y="434707"/>
          <a:ext cx="3054803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893"/>
                <a:gridCol w="200991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512+510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lineNo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6062" y="2738358"/>
            <a:ext cx="13933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SI = 512+510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1599392" y="662782"/>
            <a:ext cx="5638535" cy="22602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7778840" y="662782"/>
            <a:ext cx="2425011" cy="47849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02216" y="636814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3536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5" y="0"/>
            <a:ext cx="10515600" cy="1325563"/>
          </a:xfrm>
        </p:spPr>
        <p:txBody>
          <a:bodyPr/>
          <a:lstStyle/>
          <a:p>
            <a:r>
              <a:rPr lang="en-US" dirty="0"/>
              <a:t>Dry Run…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653253" y="434707"/>
          <a:ext cx="23901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RetAdd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lineNo</a:t>
                      </a:r>
                      <a:r>
                        <a:rPr lang="en-US" b="1" dirty="0" smtClean="0"/>
                        <a:t> =</a:t>
                      </a:r>
                      <a:r>
                        <a:rPr lang="en-US" b="1" baseline="0" dirty="0" smtClean="0"/>
                        <a:t>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myTask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6062" y="2193785"/>
            <a:ext cx="890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BX = 32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3032" y="1167135"/>
            <a:ext cx="442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 </a:t>
            </a:r>
            <a:r>
              <a:rPr lang="en-US" b="1" dirty="0" err="1"/>
              <a:t>si</a:t>
            </a:r>
            <a:r>
              <a:rPr lang="en-US" b="1" dirty="0"/>
              <a:t>, </a:t>
            </a:r>
            <a:r>
              <a:rPr lang="en-US" b="1" dirty="0" smtClean="0"/>
              <a:t>2</a:t>
            </a:r>
            <a:r>
              <a:rPr lang="en-US" dirty="0" smtClean="0"/>
              <a:t>		; </a:t>
            </a:r>
            <a:r>
              <a:rPr lang="en-US" dirty="0"/>
              <a:t>space for return address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24931" y="452048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bp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529210"/>
              </p:ext>
            </p:extLst>
          </p:nvPr>
        </p:nvGraphicFramePr>
        <p:xfrm>
          <a:off x="6012514" y="434707"/>
          <a:ext cx="3054803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893"/>
                <a:gridCol w="200991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512+510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lineNo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512+508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RetAddSpace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512+506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6062" y="2738358"/>
            <a:ext cx="13933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SI = 512+508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1599392" y="946117"/>
            <a:ext cx="5721898" cy="19769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2216" y="636814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6062" y="3401427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SS:SP</a:t>
            </a:r>
          </a:p>
          <a:p>
            <a:r>
              <a:rPr lang="en-US" b="1" dirty="0" smtClean="0"/>
              <a:t>19F5 : 512 + 508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687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Stack Configuration for </a:t>
            </a:r>
            <a:r>
              <a:rPr lang="en-US" dirty="0" err="1" smtClean="0"/>
              <a:t>mytask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728869"/>
              </p:ext>
            </p:extLst>
          </p:nvPr>
        </p:nvGraphicFramePr>
        <p:xfrm>
          <a:off x="4900948" y="1993050"/>
          <a:ext cx="239010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ColNo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= 70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Line/</a:t>
                      </a:r>
                      <a:r>
                        <a:rPr lang="en-US" b="1" dirty="0" err="1" smtClean="0"/>
                        <a:t>RowNo</a:t>
                      </a:r>
                      <a:r>
                        <a:rPr lang="en-US" b="1" dirty="0" smtClean="0"/>
                        <a:t> = 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Local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var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baseline="0" dirty="0" err="1" smtClean="0"/>
                        <a:t>num</a:t>
                      </a:r>
                      <a:r>
                        <a:rPr lang="en-US" b="1" baseline="0" dirty="0" smtClean="0"/>
                        <a:t> =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RetAdd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lineNo</a:t>
                      </a:r>
                      <a:r>
                        <a:rPr lang="en-US" b="1" dirty="0" smtClean="0"/>
                        <a:t> = 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49911" y="6196142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72626" y="49326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03459" y="565938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[bp+4]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50696" y="457516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[bp-2]</a:t>
            </a:r>
            <a:endParaRPr lang="en-US" b="1" dirty="0"/>
          </a:p>
        </p:txBody>
      </p:sp>
      <p:sp>
        <p:nvSpPr>
          <p:cNvPr id="3" name="Right Brace 2"/>
          <p:cNvSpPr/>
          <p:nvPr/>
        </p:nvSpPr>
        <p:spPr>
          <a:xfrm>
            <a:off x="7517219" y="3859619"/>
            <a:ext cx="435933" cy="216910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179319" y="4759834"/>
            <a:ext cx="155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A.R. of </a:t>
            </a:r>
            <a:r>
              <a:rPr lang="en-US" dirty="0" err="1" smtClean="0"/>
              <a:t>MyTask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7497400" y="1993050"/>
            <a:ext cx="435933" cy="186656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96000" y="2741668"/>
            <a:ext cx="176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A.R. of </a:t>
            </a:r>
            <a:r>
              <a:rPr lang="en-US" dirty="0" err="1" smtClean="0"/>
              <a:t>PrintNum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85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5" y="0"/>
            <a:ext cx="10515600" cy="1325563"/>
          </a:xfrm>
        </p:spPr>
        <p:txBody>
          <a:bodyPr/>
          <a:lstStyle/>
          <a:p>
            <a:r>
              <a:rPr lang="en-US" dirty="0"/>
              <a:t>Dry Run…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653253" y="434707"/>
          <a:ext cx="23901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RetAdd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lineNo</a:t>
                      </a:r>
                      <a:r>
                        <a:rPr lang="en-US" b="1" dirty="0" smtClean="0"/>
                        <a:t> =</a:t>
                      </a:r>
                      <a:r>
                        <a:rPr lang="en-US" b="1" baseline="0" dirty="0" smtClean="0"/>
                        <a:t>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myTask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6062" y="1983346"/>
            <a:ext cx="890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BX = 32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3032" y="1167135"/>
            <a:ext cx="547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mov [pcb+bx+14], </a:t>
            </a:r>
            <a:r>
              <a:rPr lang="it-IT" b="1" dirty="0" smtClean="0"/>
              <a:t>si</a:t>
            </a:r>
            <a:r>
              <a:rPr lang="it-IT" dirty="0" smtClean="0"/>
              <a:t>	; </a:t>
            </a:r>
            <a:r>
              <a:rPr lang="it-IT" dirty="0"/>
              <a:t>save si in pcb space for sp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24931" y="452048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bp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462049"/>
              </p:ext>
            </p:extLst>
          </p:nvPr>
        </p:nvGraphicFramePr>
        <p:xfrm>
          <a:off x="6012514" y="434707"/>
          <a:ext cx="2823028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18"/>
                <a:gridCol w="200991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SS = DS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 = 19F5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 = </a:t>
                      </a:r>
                      <a:r>
                        <a:rPr lang="en-US" b="1" dirty="0" err="1" smtClean="0"/>
                        <a:t>myTask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SP = 512+508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6062" y="2738358"/>
            <a:ext cx="13933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SI = 512+508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02216" y="636814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8208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5" y="0"/>
            <a:ext cx="10515600" cy="1325563"/>
          </a:xfrm>
        </p:spPr>
        <p:txBody>
          <a:bodyPr/>
          <a:lstStyle/>
          <a:p>
            <a:r>
              <a:rPr lang="en-US" dirty="0"/>
              <a:t>Dry Run…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653253" y="434707"/>
          <a:ext cx="23901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RetAdd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lineNo</a:t>
                      </a:r>
                      <a:r>
                        <a:rPr lang="en-US" b="1" dirty="0" smtClean="0"/>
                        <a:t> =</a:t>
                      </a:r>
                      <a:r>
                        <a:rPr lang="en-US" b="1" baseline="0" dirty="0" smtClean="0"/>
                        <a:t>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myTask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6062" y="1983346"/>
            <a:ext cx="890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BX = 32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3032" y="1167135"/>
            <a:ext cx="524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mov</a:t>
            </a:r>
            <a:r>
              <a:rPr lang="en-US" b="1" dirty="0"/>
              <a:t> word [pcb+bx+26], </a:t>
            </a:r>
            <a:r>
              <a:rPr lang="en-US" b="1" dirty="0" smtClean="0"/>
              <a:t>0x0200</a:t>
            </a:r>
            <a:r>
              <a:rPr lang="en-US" dirty="0" smtClean="0"/>
              <a:t> ; </a:t>
            </a:r>
            <a:r>
              <a:rPr lang="en-US" dirty="0"/>
              <a:t>initialize thread flags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24931" y="452048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bp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185090"/>
              </p:ext>
            </p:extLst>
          </p:nvPr>
        </p:nvGraphicFramePr>
        <p:xfrm>
          <a:off x="6012514" y="434707"/>
          <a:ext cx="2823028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18"/>
                <a:gridCol w="200991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FLAGS = 0x0200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SS = DS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 = 19F5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 = </a:t>
                      </a:r>
                      <a:r>
                        <a:rPr lang="en-US" b="1" dirty="0" err="1" smtClean="0"/>
                        <a:t>myTask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SP = 512+508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502216" y="636814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7274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79"/>
            <a:ext cx="10515600" cy="1325563"/>
          </a:xfrm>
        </p:spPr>
        <p:txBody>
          <a:bodyPr/>
          <a:lstStyle/>
          <a:p>
            <a:r>
              <a:rPr lang="en-US" dirty="0"/>
              <a:t>Dry Run…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751259"/>
              </p:ext>
            </p:extLst>
          </p:nvPr>
        </p:nvGraphicFramePr>
        <p:xfrm>
          <a:off x="4090313" y="318796"/>
          <a:ext cx="8101687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25"/>
                <a:gridCol w="1207452"/>
                <a:gridCol w="926773"/>
                <a:gridCol w="1729486"/>
                <a:gridCol w="1341123"/>
                <a:gridCol w="1113863"/>
                <a:gridCol w="452710"/>
                <a:gridCol w="79795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Dummy=0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(32x2)+30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Next=1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Next = 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 = 0x0200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SS = DS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 = 19F5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 = </a:t>
                      </a:r>
                      <a:r>
                        <a:rPr lang="en-US" b="1" dirty="0" err="1" smtClean="0"/>
                        <a:t>myTask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SP = 512+508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PCB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PCB 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PCB 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PCB ‘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’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032" y="1167135"/>
            <a:ext cx="27727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mov</a:t>
            </a:r>
            <a:r>
              <a:rPr lang="en-US" sz="2400" dirty="0"/>
              <a:t> ax, [pcb+28</a:t>
            </a:r>
            <a:r>
              <a:rPr lang="en-US" sz="2400" dirty="0" smtClean="0"/>
              <a:t>]</a:t>
            </a:r>
          </a:p>
          <a:p>
            <a:r>
              <a:rPr lang="en-US" sz="2400" dirty="0" err="1"/>
              <a:t>mov</a:t>
            </a:r>
            <a:r>
              <a:rPr lang="en-US" sz="2400" dirty="0"/>
              <a:t> [pcb+bx+28], </a:t>
            </a:r>
            <a:r>
              <a:rPr lang="en-US" sz="2400" dirty="0" smtClean="0"/>
              <a:t>ax</a:t>
            </a:r>
          </a:p>
          <a:p>
            <a:endParaRPr lang="en-US" sz="2400" b="1" dirty="0"/>
          </a:p>
          <a:p>
            <a:r>
              <a:rPr lang="en-US" sz="2400" dirty="0" err="1"/>
              <a:t>mov</a:t>
            </a:r>
            <a:r>
              <a:rPr lang="en-US" sz="2400" dirty="0"/>
              <a:t> ax, [</a:t>
            </a:r>
            <a:r>
              <a:rPr lang="en-US" sz="2400" dirty="0" err="1"/>
              <a:t>nextpcb</a:t>
            </a:r>
            <a:r>
              <a:rPr lang="en-US" sz="2400" dirty="0" smtClean="0"/>
              <a:t>]</a:t>
            </a:r>
          </a:p>
          <a:p>
            <a:r>
              <a:rPr lang="en-US" sz="2400" dirty="0" err="1"/>
              <a:t>mov</a:t>
            </a:r>
            <a:r>
              <a:rPr lang="en-US" sz="2400" dirty="0"/>
              <a:t> [pcb+28], ax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4141" y="1188050"/>
            <a:ext cx="72327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AX = 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98081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79"/>
            <a:ext cx="10515600" cy="1325563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Nextpcb</a:t>
            </a:r>
            <a:r>
              <a:rPr lang="en-US" dirty="0" smtClean="0"/>
              <a:t> </a:t>
            </a:r>
            <a:r>
              <a:rPr lang="en-US" dirty="0" smtClean="0"/>
              <a:t>=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837707"/>
              </p:ext>
            </p:extLst>
          </p:nvPr>
        </p:nvGraphicFramePr>
        <p:xfrm>
          <a:off x="4090313" y="318796"/>
          <a:ext cx="8101687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25"/>
                <a:gridCol w="1207452"/>
                <a:gridCol w="926773"/>
                <a:gridCol w="1729486"/>
                <a:gridCol w="1341123"/>
                <a:gridCol w="1113863"/>
                <a:gridCol w="452710"/>
                <a:gridCol w="79795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Dummy=0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(32x2)+30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Next=2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Next = 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Next = 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 = 0x0200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SS = DS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 = 19F5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 = </a:t>
                      </a:r>
                      <a:r>
                        <a:rPr lang="en-US" b="1" dirty="0" err="1" smtClean="0"/>
                        <a:t>myTask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SP = 512+508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PCB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PCB 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PCB 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PCB ‘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’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032" y="1167135"/>
            <a:ext cx="27727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mov</a:t>
            </a:r>
            <a:r>
              <a:rPr lang="en-US" sz="2400" dirty="0"/>
              <a:t> ax, [pcb+28</a:t>
            </a:r>
            <a:r>
              <a:rPr lang="en-US" sz="2400" dirty="0" smtClean="0"/>
              <a:t>]</a:t>
            </a:r>
          </a:p>
          <a:p>
            <a:r>
              <a:rPr lang="en-US" sz="2400" dirty="0" err="1"/>
              <a:t>mov</a:t>
            </a:r>
            <a:r>
              <a:rPr lang="en-US" sz="2400" dirty="0"/>
              <a:t> [pcb+bx+28], </a:t>
            </a:r>
            <a:r>
              <a:rPr lang="en-US" sz="2400" dirty="0" smtClean="0"/>
              <a:t>ax</a:t>
            </a:r>
          </a:p>
          <a:p>
            <a:endParaRPr lang="en-US" sz="2400" b="1" dirty="0"/>
          </a:p>
          <a:p>
            <a:r>
              <a:rPr lang="en-US" sz="2400" dirty="0" err="1"/>
              <a:t>mov</a:t>
            </a:r>
            <a:r>
              <a:rPr lang="en-US" sz="2400" dirty="0"/>
              <a:t> ax, [</a:t>
            </a:r>
            <a:r>
              <a:rPr lang="en-US" sz="2400" dirty="0" err="1"/>
              <a:t>nextpcb</a:t>
            </a:r>
            <a:r>
              <a:rPr lang="en-US" sz="2400" dirty="0" smtClean="0"/>
              <a:t>]</a:t>
            </a:r>
          </a:p>
          <a:p>
            <a:r>
              <a:rPr lang="en-US" sz="2400" dirty="0" err="1"/>
              <a:t>mov</a:t>
            </a:r>
            <a:r>
              <a:rPr lang="en-US" sz="2400" dirty="0"/>
              <a:t> [pcb+28], ax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06743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5" y="0"/>
            <a:ext cx="10515600" cy="1325563"/>
          </a:xfrm>
        </p:spPr>
        <p:txBody>
          <a:bodyPr/>
          <a:lstStyle/>
          <a:p>
            <a:r>
              <a:rPr lang="en-US" dirty="0"/>
              <a:t>Dry Run…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653253" y="434707"/>
          <a:ext cx="23901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RetAdd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lineNo</a:t>
                      </a:r>
                      <a:r>
                        <a:rPr lang="en-US" b="1" dirty="0" smtClean="0"/>
                        <a:t> =</a:t>
                      </a:r>
                      <a:r>
                        <a:rPr lang="en-US" b="1" baseline="0" dirty="0" smtClean="0"/>
                        <a:t>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myTask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9095" y="1215366"/>
            <a:ext cx="11494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exit:pop</a:t>
            </a:r>
            <a:r>
              <a:rPr lang="en-US" dirty="0"/>
              <a:t> </a:t>
            </a:r>
            <a:r>
              <a:rPr lang="en-US" dirty="0" err="1"/>
              <a:t>si</a:t>
            </a:r>
            <a:endParaRPr lang="en-US" dirty="0"/>
          </a:p>
          <a:p>
            <a:r>
              <a:rPr lang="en-US" dirty="0"/>
              <a:t>pop cx</a:t>
            </a:r>
          </a:p>
          <a:p>
            <a:r>
              <a:rPr lang="en-US" dirty="0"/>
              <a:t>pop </a:t>
            </a:r>
            <a:r>
              <a:rPr lang="en-US" dirty="0" err="1"/>
              <a:t>bx</a:t>
            </a:r>
            <a:endParaRPr lang="en-US" dirty="0"/>
          </a:p>
          <a:p>
            <a:r>
              <a:rPr lang="en-US" dirty="0"/>
              <a:t>pop ax</a:t>
            </a:r>
          </a:p>
          <a:p>
            <a:r>
              <a:rPr lang="en-US" dirty="0"/>
              <a:t>pop </a:t>
            </a:r>
            <a:r>
              <a:rPr lang="en-US" dirty="0" err="1"/>
              <a:t>bp</a:t>
            </a:r>
            <a:endParaRPr lang="en-US" dirty="0"/>
          </a:p>
          <a:p>
            <a:r>
              <a:rPr lang="en-US" dirty="0"/>
              <a:t>ret 6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24931" y="452048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bp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502216" y="636814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3" name="Left Brace 2"/>
          <p:cNvSpPr/>
          <p:nvPr/>
        </p:nvSpPr>
        <p:spPr>
          <a:xfrm>
            <a:off x="7724273" y="2969692"/>
            <a:ext cx="1167063" cy="3398455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50256" y="4484253"/>
            <a:ext cx="154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A.R. of </a:t>
            </a:r>
            <a:r>
              <a:rPr lang="en-US" b="1" dirty="0" err="1" smtClean="0"/>
              <a:t>initpcb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8978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5" y="0"/>
            <a:ext cx="10515600" cy="1325563"/>
          </a:xfrm>
        </p:spPr>
        <p:txBody>
          <a:bodyPr/>
          <a:lstStyle/>
          <a:p>
            <a:r>
              <a:rPr lang="en-US" dirty="0" smtClean="0"/>
              <a:t>Timer Interrupt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878655"/>
              </p:ext>
            </p:extLst>
          </p:nvPr>
        </p:nvGraphicFramePr>
        <p:xfrm>
          <a:off x="9653253" y="434707"/>
          <a:ext cx="23901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7554" y="3053889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DS = </a:t>
            </a:r>
            <a:r>
              <a:rPr lang="en-US" b="1" dirty="0" smtClean="0"/>
              <a:t>CS = 19F5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6430" y="928656"/>
            <a:ext cx="46760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bx</a:t>
            </a:r>
            <a:r>
              <a:rPr lang="en-US" dirty="0"/>
              <a:t>, [current] </a:t>
            </a:r>
            <a:r>
              <a:rPr lang="en-US" dirty="0" smtClean="0"/>
              <a:t>	; </a:t>
            </a:r>
            <a:r>
              <a:rPr lang="en-US" dirty="0"/>
              <a:t>read index of current in </a:t>
            </a:r>
            <a:r>
              <a:rPr lang="en-US" dirty="0" err="1"/>
              <a:t>bx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shl</a:t>
            </a:r>
            <a:r>
              <a:rPr lang="en-US" dirty="0"/>
              <a:t> </a:t>
            </a:r>
            <a:r>
              <a:rPr lang="en-US" dirty="0" err="1"/>
              <a:t>bx</a:t>
            </a:r>
            <a:r>
              <a:rPr lang="en-US" dirty="0"/>
              <a:t>, 1</a:t>
            </a:r>
          </a:p>
          <a:p>
            <a:r>
              <a:rPr lang="en-US" dirty="0" err="1"/>
              <a:t>shl</a:t>
            </a:r>
            <a:r>
              <a:rPr lang="en-US" dirty="0"/>
              <a:t> </a:t>
            </a:r>
            <a:r>
              <a:rPr lang="en-US" dirty="0" err="1"/>
              <a:t>bx</a:t>
            </a:r>
            <a:r>
              <a:rPr lang="en-US" dirty="0"/>
              <a:t>, 1</a:t>
            </a:r>
          </a:p>
          <a:p>
            <a:r>
              <a:rPr lang="en-US" dirty="0" err="1"/>
              <a:t>shl</a:t>
            </a:r>
            <a:r>
              <a:rPr lang="en-US" dirty="0"/>
              <a:t> </a:t>
            </a:r>
            <a:r>
              <a:rPr lang="en-US" dirty="0" err="1"/>
              <a:t>bx</a:t>
            </a:r>
            <a:r>
              <a:rPr lang="en-US" dirty="0"/>
              <a:t>, 1</a:t>
            </a:r>
          </a:p>
          <a:p>
            <a:r>
              <a:rPr lang="en-US" dirty="0" err="1"/>
              <a:t>shl</a:t>
            </a:r>
            <a:r>
              <a:rPr lang="en-US" dirty="0"/>
              <a:t> </a:t>
            </a:r>
            <a:r>
              <a:rPr lang="en-US" dirty="0" err="1"/>
              <a:t>bx</a:t>
            </a:r>
            <a:r>
              <a:rPr lang="en-US" dirty="0"/>
              <a:t>, 1</a:t>
            </a:r>
          </a:p>
          <a:p>
            <a:r>
              <a:rPr lang="en-US" dirty="0" err="1"/>
              <a:t>shl</a:t>
            </a:r>
            <a:r>
              <a:rPr lang="en-US" dirty="0"/>
              <a:t> </a:t>
            </a:r>
            <a:r>
              <a:rPr lang="en-US" dirty="0" err="1"/>
              <a:t>bx</a:t>
            </a:r>
            <a:r>
              <a:rPr lang="en-US" dirty="0"/>
              <a:t>, 1 </a:t>
            </a:r>
            <a:r>
              <a:rPr lang="en-US" dirty="0" smtClean="0"/>
              <a:t>		; </a:t>
            </a:r>
            <a:r>
              <a:rPr lang="en-US" dirty="0"/>
              <a:t>multiply by 32 for </a:t>
            </a:r>
            <a:r>
              <a:rPr lang="en-US" dirty="0" err="1"/>
              <a:t>pcb</a:t>
            </a:r>
            <a:r>
              <a:rPr lang="en-US" dirty="0"/>
              <a:t> start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842571"/>
              </p:ext>
            </p:extLst>
          </p:nvPr>
        </p:nvGraphicFramePr>
        <p:xfrm>
          <a:off x="6012514" y="434707"/>
          <a:ext cx="2823028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18"/>
                <a:gridCol w="200991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Dummy=0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Next=1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502216" y="636814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7554" y="3567863"/>
            <a:ext cx="1245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Current = 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7554" y="4126431"/>
            <a:ext cx="773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BX = 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9797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5" y="0"/>
            <a:ext cx="10515600" cy="1325563"/>
          </a:xfrm>
        </p:spPr>
        <p:txBody>
          <a:bodyPr/>
          <a:lstStyle/>
          <a:p>
            <a:r>
              <a:rPr lang="en-US" dirty="0" smtClean="0"/>
              <a:t>Save State of Task 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653253" y="434707"/>
          <a:ext cx="23901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7554" y="3053889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DS = </a:t>
            </a:r>
            <a:r>
              <a:rPr lang="en-US" b="1" dirty="0" smtClean="0"/>
              <a:t>CS = 19F5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6430" y="928656"/>
            <a:ext cx="51085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mov</a:t>
            </a:r>
            <a:r>
              <a:rPr lang="en-US" dirty="0"/>
              <a:t> [pcb+bx+0], </a:t>
            </a:r>
            <a:r>
              <a:rPr lang="en-US" dirty="0" smtClean="0"/>
              <a:t>ax		; </a:t>
            </a:r>
            <a:r>
              <a:rPr lang="en-US" dirty="0"/>
              <a:t>save ax in current </a:t>
            </a:r>
            <a:r>
              <a:rPr lang="en-US" dirty="0" err="1"/>
              <a:t>pcb</a:t>
            </a:r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[pcb+bx+4], </a:t>
            </a:r>
            <a:r>
              <a:rPr lang="en-US" dirty="0" smtClean="0"/>
              <a:t>cx		; </a:t>
            </a:r>
            <a:r>
              <a:rPr lang="en-US" dirty="0"/>
              <a:t>save cx in current </a:t>
            </a:r>
            <a:r>
              <a:rPr lang="en-US" dirty="0" err="1"/>
              <a:t>pcb</a:t>
            </a:r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[pcb+bx+6], </a:t>
            </a:r>
            <a:r>
              <a:rPr lang="en-US" dirty="0" smtClean="0"/>
              <a:t>dx		; </a:t>
            </a:r>
            <a:r>
              <a:rPr lang="en-US" dirty="0"/>
              <a:t>save dx in current </a:t>
            </a:r>
            <a:r>
              <a:rPr lang="en-US" dirty="0" err="1"/>
              <a:t>pcb</a:t>
            </a:r>
            <a:endParaRPr lang="en-US" dirty="0"/>
          </a:p>
          <a:p>
            <a:r>
              <a:rPr lang="it-IT" dirty="0"/>
              <a:t>mov [pcb+bx+8], </a:t>
            </a:r>
            <a:r>
              <a:rPr lang="it-IT" dirty="0" smtClean="0"/>
              <a:t>si		; </a:t>
            </a:r>
            <a:r>
              <a:rPr lang="it-IT" dirty="0"/>
              <a:t>save si in current pcb</a:t>
            </a:r>
          </a:p>
          <a:p>
            <a:r>
              <a:rPr lang="it-IT" dirty="0"/>
              <a:t>mov [pcb+bx+10], </a:t>
            </a:r>
            <a:r>
              <a:rPr lang="it-IT" dirty="0" smtClean="0"/>
              <a:t>di	; </a:t>
            </a:r>
            <a:r>
              <a:rPr lang="it-IT" dirty="0"/>
              <a:t>save di in current pcb</a:t>
            </a:r>
          </a:p>
          <a:p>
            <a:r>
              <a:rPr lang="en-US" dirty="0" err="1"/>
              <a:t>mov</a:t>
            </a:r>
            <a:r>
              <a:rPr lang="en-US" dirty="0"/>
              <a:t> [pcb+bx+12], </a:t>
            </a:r>
            <a:r>
              <a:rPr lang="en-US" dirty="0" err="1" smtClean="0"/>
              <a:t>bp</a:t>
            </a:r>
            <a:r>
              <a:rPr lang="en-US" dirty="0" smtClean="0"/>
              <a:t>	; </a:t>
            </a:r>
            <a:r>
              <a:rPr lang="en-US" dirty="0"/>
              <a:t>save </a:t>
            </a:r>
            <a:r>
              <a:rPr lang="en-US" dirty="0" err="1"/>
              <a:t>bp</a:t>
            </a:r>
            <a:r>
              <a:rPr lang="en-US" dirty="0"/>
              <a:t> in current </a:t>
            </a:r>
            <a:r>
              <a:rPr lang="en-US" dirty="0" err="1"/>
              <a:t>pcb</a:t>
            </a:r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[pcb+bx+24], </a:t>
            </a:r>
            <a:r>
              <a:rPr lang="en-US" dirty="0" err="1" smtClean="0"/>
              <a:t>es</a:t>
            </a:r>
            <a:r>
              <a:rPr lang="en-US" dirty="0" smtClean="0"/>
              <a:t>	; </a:t>
            </a:r>
            <a:r>
              <a:rPr lang="en-US" dirty="0"/>
              <a:t>save </a:t>
            </a:r>
            <a:r>
              <a:rPr lang="en-US" dirty="0" err="1"/>
              <a:t>es</a:t>
            </a:r>
            <a:r>
              <a:rPr lang="en-US" dirty="0"/>
              <a:t> in current </a:t>
            </a:r>
            <a:r>
              <a:rPr lang="en-US" dirty="0" err="1"/>
              <a:t>pcb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173536"/>
              </p:ext>
            </p:extLst>
          </p:nvPr>
        </p:nvGraphicFramePr>
        <p:xfrm>
          <a:off x="6012514" y="434707"/>
          <a:ext cx="2823028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18"/>
                <a:gridCol w="200991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Dummy=0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Next=1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ES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AX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502216" y="636814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7554" y="3567863"/>
            <a:ext cx="1245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Current = 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7554" y="4126431"/>
            <a:ext cx="773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BX = 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2236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5" y="0"/>
            <a:ext cx="10515600" cy="1325563"/>
          </a:xfrm>
        </p:spPr>
        <p:txBody>
          <a:bodyPr/>
          <a:lstStyle/>
          <a:p>
            <a:r>
              <a:rPr lang="en-US" dirty="0"/>
              <a:t>Save State of Task 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653253" y="434707"/>
          <a:ext cx="23901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7554" y="3053889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DS = </a:t>
            </a:r>
            <a:r>
              <a:rPr lang="en-US" b="1" dirty="0" smtClean="0"/>
              <a:t>CS = 19F5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6430" y="928656"/>
            <a:ext cx="5552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</a:t>
            </a:r>
            <a:r>
              <a:rPr lang="en-US" dirty="0" smtClean="0"/>
              <a:t>ax			; </a:t>
            </a:r>
            <a:r>
              <a:rPr lang="en-US" dirty="0"/>
              <a:t>read original </a:t>
            </a:r>
            <a:r>
              <a:rPr lang="en-US" dirty="0" err="1"/>
              <a:t>bx</a:t>
            </a:r>
            <a:r>
              <a:rPr lang="en-US" dirty="0"/>
              <a:t> from stack</a:t>
            </a:r>
          </a:p>
          <a:p>
            <a:r>
              <a:rPr lang="en-US" dirty="0" err="1"/>
              <a:t>mov</a:t>
            </a:r>
            <a:r>
              <a:rPr lang="en-US" dirty="0"/>
              <a:t> [pcb+bx+2], </a:t>
            </a:r>
            <a:r>
              <a:rPr lang="en-US" dirty="0" smtClean="0"/>
              <a:t>ax		; </a:t>
            </a:r>
            <a:r>
              <a:rPr lang="en-US" dirty="0"/>
              <a:t>save </a:t>
            </a:r>
            <a:r>
              <a:rPr lang="en-US" dirty="0" err="1"/>
              <a:t>bx</a:t>
            </a:r>
            <a:r>
              <a:rPr lang="en-US" dirty="0"/>
              <a:t> in current </a:t>
            </a:r>
            <a:r>
              <a:rPr lang="en-US" dirty="0" err="1"/>
              <a:t>pcb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175552"/>
              </p:ext>
            </p:extLst>
          </p:nvPr>
        </p:nvGraphicFramePr>
        <p:xfrm>
          <a:off x="6012514" y="434707"/>
          <a:ext cx="2823028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18"/>
                <a:gridCol w="200991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Dummy=0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Next=1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ES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AX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502216" y="636814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7554" y="3567863"/>
            <a:ext cx="1245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Current = 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7554" y="4126431"/>
            <a:ext cx="773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BX = 0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446168" y="4311097"/>
            <a:ext cx="1888958" cy="15121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496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5" y="0"/>
            <a:ext cx="10515600" cy="1325563"/>
          </a:xfrm>
        </p:spPr>
        <p:txBody>
          <a:bodyPr/>
          <a:lstStyle/>
          <a:p>
            <a:r>
              <a:rPr lang="en-US" dirty="0"/>
              <a:t>Save State of Task 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640475"/>
              </p:ext>
            </p:extLst>
          </p:nvPr>
        </p:nvGraphicFramePr>
        <p:xfrm>
          <a:off x="9653253" y="434707"/>
          <a:ext cx="23901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7554" y="3053889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DS = </a:t>
            </a:r>
            <a:r>
              <a:rPr lang="en-US" b="1" dirty="0" smtClean="0"/>
              <a:t>CS = 19F5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6430" y="928656"/>
            <a:ext cx="5547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</a:t>
            </a:r>
            <a:r>
              <a:rPr lang="en-US" dirty="0" smtClean="0"/>
              <a:t>ax			; </a:t>
            </a:r>
            <a:r>
              <a:rPr lang="en-US" dirty="0"/>
              <a:t>read original ds from stack</a:t>
            </a:r>
          </a:p>
          <a:p>
            <a:r>
              <a:rPr lang="en-US" dirty="0" err="1"/>
              <a:t>mov</a:t>
            </a:r>
            <a:r>
              <a:rPr lang="en-US" dirty="0"/>
              <a:t> [pcb+bx+20], </a:t>
            </a:r>
            <a:r>
              <a:rPr lang="en-US" dirty="0" smtClean="0"/>
              <a:t>ax	; </a:t>
            </a:r>
            <a:r>
              <a:rPr lang="en-US" dirty="0"/>
              <a:t>save ds in current </a:t>
            </a:r>
            <a:r>
              <a:rPr lang="en-US" dirty="0" err="1"/>
              <a:t>pcb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9115508"/>
              </p:ext>
            </p:extLst>
          </p:nvPr>
        </p:nvGraphicFramePr>
        <p:xfrm>
          <a:off x="6012514" y="434707"/>
          <a:ext cx="2823028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18"/>
                <a:gridCol w="200991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Dummy=0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Next=1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ES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AX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502216" y="636814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7554" y="3567863"/>
            <a:ext cx="1245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Current = 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7554" y="4126431"/>
            <a:ext cx="773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BX = 0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482263" y="2550695"/>
            <a:ext cx="1804737" cy="21093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607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5" y="0"/>
            <a:ext cx="10515600" cy="1325563"/>
          </a:xfrm>
        </p:spPr>
        <p:txBody>
          <a:bodyPr/>
          <a:lstStyle/>
          <a:p>
            <a:r>
              <a:rPr lang="en-US" dirty="0"/>
              <a:t>Save State of Task 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956606"/>
              </p:ext>
            </p:extLst>
          </p:nvPr>
        </p:nvGraphicFramePr>
        <p:xfrm>
          <a:off x="9653253" y="434707"/>
          <a:ext cx="23901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7554" y="3053889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DS = </a:t>
            </a:r>
            <a:r>
              <a:rPr lang="en-US" b="1" dirty="0" smtClean="0"/>
              <a:t>CS = 19F5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6430" y="928656"/>
            <a:ext cx="5510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</a:t>
            </a:r>
            <a:r>
              <a:rPr lang="en-US" dirty="0" smtClean="0"/>
              <a:t>ax			; </a:t>
            </a:r>
            <a:r>
              <a:rPr lang="en-US" dirty="0"/>
              <a:t>read original </a:t>
            </a:r>
            <a:r>
              <a:rPr lang="en-US" dirty="0" err="1"/>
              <a:t>ip</a:t>
            </a:r>
            <a:r>
              <a:rPr lang="en-US" dirty="0"/>
              <a:t> from stack</a:t>
            </a:r>
          </a:p>
          <a:p>
            <a:r>
              <a:rPr lang="en-US" dirty="0" err="1"/>
              <a:t>mov</a:t>
            </a:r>
            <a:r>
              <a:rPr lang="en-US" dirty="0"/>
              <a:t> [pcb+bx+16], </a:t>
            </a:r>
            <a:r>
              <a:rPr lang="en-US" dirty="0" smtClean="0"/>
              <a:t>ax	; </a:t>
            </a:r>
            <a:r>
              <a:rPr lang="en-US" dirty="0"/>
              <a:t>save </a:t>
            </a:r>
            <a:r>
              <a:rPr lang="en-US" dirty="0" err="1"/>
              <a:t>ip</a:t>
            </a:r>
            <a:r>
              <a:rPr lang="en-US" dirty="0"/>
              <a:t> in current </a:t>
            </a:r>
            <a:r>
              <a:rPr lang="en-US" dirty="0" err="1"/>
              <a:t>pcb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951091"/>
              </p:ext>
            </p:extLst>
          </p:nvPr>
        </p:nvGraphicFramePr>
        <p:xfrm>
          <a:off x="6012514" y="434707"/>
          <a:ext cx="2823028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18"/>
                <a:gridCol w="200991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Dummy=0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Next=1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ES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AX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502216" y="636814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7554" y="3567863"/>
            <a:ext cx="1245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Current = 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7554" y="4126431"/>
            <a:ext cx="773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BX = 0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342029" y="3238555"/>
            <a:ext cx="1920909" cy="19246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94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PCB Configuration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36687"/>
              </p:ext>
            </p:extLst>
          </p:nvPr>
        </p:nvGraphicFramePr>
        <p:xfrm>
          <a:off x="7675807" y="434707"/>
          <a:ext cx="2476953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200991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377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5" y="0"/>
            <a:ext cx="10515600" cy="1325563"/>
          </a:xfrm>
        </p:spPr>
        <p:txBody>
          <a:bodyPr/>
          <a:lstStyle/>
          <a:p>
            <a:r>
              <a:rPr lang="en-US" dirty="0"/>
              <a:t>Save State of Task 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10184"/>
              </p:ext>
            </p:extLst>
          </p:nvPr>
        </p:nvGraphicFramePr>
        <p:xfrm>
          <a:off x="9653253" y="434707"/>
          <a:ext cx="23901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7554" y="3053889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DS = </a:t>
            </a:r>
            <a:r>
              <a:rPr lang="en-US" b="1" dirty="0" smtClean="0"/>
              <a:t>CS = 19F5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6430" y="928656"/>
            <a:ext cx="552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</a:t>
            </a:r>
            <a:r>
              <a:rPr lang="en-US" dirty="0" smtClean="0"/>
              <a:t>ax			; </a:t>
            </a:r>
            <a:r>
              <a:rPr lang="en-US" dirty="0"/>
              <a:t>read original </a:t>
            </a:r>
            <a:r>
              <a:rPr lang="en-US" dirty="0" err="1"/>
              <a:t>cs</a:t>
            </a:r>
            <a:r>
              <a:rPr lang="en-US" dirty="0"/>
              <a:t> from stack</a:t>
            </a:r>
          </a:p>
          <a:p>
            <a:r>
              <a:rPr lang="en-US" dirty="0" err="1"/>
              <a:t>mov</a:t>
            </a:r>
            <a:r>
              <a:rPr lang="en-US" dirty="0"/>
              <a:t> [pcb+bx+18], </a:t>
            </a:r>
            <a:r>
              <a:rPr lang="en-US" dirty="0" smtClean="0"/>
              <a:t>ax	; </a:t>
            </a:r>
            <a:r>
              <a:rPr lang="en-US" dirty="0"/>
              <a:t>save </a:t>
            </a:r>
            <a:r>
              <a:rPr lang="en-US" dirty="0" err="1"/>
              <a:t>cs</a:t>
            </a:r>
            <a:r>
              <a:rPr lang="en-US" dirty="0"/>
              <a:t> in current </a:t>
            </a:r>
            <a:r>
              <a:rPr lang="en-US" dirty="0" err="1"/>
              <a:t>pcb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369586"/>
              </p:ext>
            </p:extLst>
          </p:nvPr>
        </p:nvGraphicFramePr>
        <p:xfrm>
          <a:off x="6012514" y="434707"/>
          <a:ext cx="2823028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18"/>
                <a:gridCol w="200991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Dummy=0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Next=1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ES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AX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502216" y="636814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7554" y="3567863"/>
            <a:ext cx="1245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Current = 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7554" y="4126431"/>
            <a:ext cx="773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BX = 0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283943" y="2884529"/>
            <a:ext cx="2051185" cy="26079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652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5" y="0"/>
            <a:ext cx="10515600" cy="1325563"/>
          </a:xfrm>
        </p:spPr>
        <p:txBody>
          <a:bodyPr/>
          <a:lstStyle/>
          <a:p>
            <a:r>
              <a:rPr lang="en-US" dirty="0"/>
              <a:t>Save State of Task 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761165"/>
              </p:ext>
            </p:extLst>
          </p:nvPr>
        </p:nvGraphicFramePr>
        <p:xfrm>
          <a:off x="9653253" y="434707"/>
          <a:ext cx="23901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7554" y="3053889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DS = </a:t>
            </a:r>
            <a:r>
              <a:rPr lang="en-US" b="1" dirty="0" smtClean="0"/>
              <a:t>CS = 19F5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6430" y="928656"/>
            <a:ext cx="576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</a:t>
            </a:r>
            <a:r>
              <a:rPr lang="en-US" dirty="0" smtClean="0"/>
              <a:t>ax			; </a:t>
            </a:r>
            <a:r>
              <a:rPr lang="en-US" dirty="0"/>
              <a:t>read original flags from stack</a:t>
            </a:r>
          </a:p>
          <a:p>
            <a:r>
              <a:rPr lang="en-US" dirty="0" err="1"/>
              <a:t>mov</a:t>
            </a:r>
            <a:r>
              <a:rPr lang="en-US" dirty="0"/>
              <a:t> [pcb+bx+26], </a:t>
            </a:r>
            <a:r>
              <a:rPr lang="en-US" dirty="0" smtClean="0"/>
              <a:t>ax	; </a:t>
            </a:r>
            <a:r>
              <a:rPr lang="en-US" dirty="0"/>
              <a:t>save </a:t>
            </a:r>
            <a:r>
              <a:rPr lang="en-US" dirty="0" err="1"/>
              <a:t>cs</a:t>
            </a:r>
            <a:r>
              <a:rPr lang="en-US" dirty="0"/>
              <a:t> in current </a:t>
            </a:r>
            <a:r>
              <a:rPr lang="en-US" dirty="0" err="1"/>
              <a:t>pcb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2586881"/>
              </p:ext>
            </p:extLst>
          </p:nvPr>
        </p:nvGraphicFramePr>
        <p:xfrm>
          <a:off x="6012514" y="434707"/>
          <a:ext cx="2823028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18"/>
                <a:gridCol w="200991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Dummy=0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Next=1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ES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AX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502216" y="636814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7554" y="3567863"/>
            <a:ext cx="1245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Current = 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7554" y="4126431"/>
            <a:ext cx="773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BX = 0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434137" y="1325563"/>
            <a:ext cx="1937086" cy="45209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870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5" y="0"/>
            <a:ext cx="10515600" cy="1325563"/>
          </a:xfrm>
        </p:spPr>
        <p:txBody>
          <a:bodyPr/>
          <a:lstStyle/>
          <a:p>
            <a:r>
              <a:rPr lang="en-US" dirty="0"/>
              <a:t>Save State of Task 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399574"/>
              </p:ext>
            </p:extLst>
          </p:nvPr>
        </p:nvGraphicFramePr>
        <p:xfrm>
          <a:off x="9653253" y="434707"/>
          <a:ext cx="23901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7554" y="3053889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DS = </a:t>
            </a:r>
            <a:r>
              <a:rPr lang="en-US" b="1" dirty="0" smtClean="0"/>
              <a:t>CS = 19F5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6430" y="928656"/>
            <a:ext cx="508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mov</a:t>
            </a:r>
            <a:r>
              <a:rPr lang="en-US" dirty="0"/>
              <a:t> [pcb+bx+22], </a:t>
            </a:r>
            <a:r>
              <a:rPr lang="en-US" dirty="0" err="1" smtClean="0"/>
              <a:t>ss</a:t>
            </a:r>
            <a:r>
              <a:rPr lang="en-US" dirty="0" smtClean="0"/>
              <a:t>	; </a:t>
            </a:r>
            <a:r>
              <a:rPr lang="en-US" dirty="0"/>
              <a:t>save </a:t>
            </a:r>
            <a:r>
              <a:rPr lang="en-US" dirty="0" err="1"/>
              <a:t>ss</a:t>
            </a:r>
            <a:r>
              <a:rPr lang="en-US" dirty="0"/>
              <a:t> in current </a:t>
            </a:r>
            <a:r>
              <a:rPr lang="en-US" dirty="0" err="1"/>
              <a:t>pcb</a:t>
            </a:r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[pcb+bx+14], </a:t>
            </a:r>
            <a:r>
              <a:rPr lang="en-US" dirty="0" err="1" smtClean="0"/>
              <a:t>sp</a:t>
            </a:r>
            <a:r>
              <a:rPr lang="en-US" dirty="0" smtClean="0"/>
              <a:t>	; </a:t>
            </a:r>
            <a:r>
              <a:rPr lang="en-US" dirty="0"/>
              <a:t>save </a:t>
            </a:r>
            <a:r>
              <a:rPr lang="en-US" dirty="0" err="1"/>
              <a:t>sp</a:t>
            </a:r>
            <a:r>
              <a:rPr lang="en-US" dirty="0"/>
              <a:t> in current </a:t>
            </a:r>
            <a:r>
              <a:rPr lang="en-US" dirty="0" err="1" smtClean="0"/>
              <a:t>pcb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467168"/>
              </p:ext>
            </p:extLst>
          </p:nvPr>
        </p:nvGraphicFramePr>
        <p:xfrm>
          <a:off x="6012514" y="434707"/>
          <a:ext cx="2823028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18"/>
                <a:gridCol w="200991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Dummy=0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Next=1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ES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AX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502216" y="636814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7554" y="3567863"/>
            <a:ext cx="1245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Current = 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7554" y="4126431"/>
            <a:ext cx="773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BX = 0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84140" y="2058575"/>
            <a:ext cx="6555123" cy="28435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7554" y="4717457"/>
            <a:ext cx="402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554" y="5349848"/>
            <a:ext cx="417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91586" y="3567863"/>
            <a:ext cx="6487914" cy="19666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829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5" y="0"/>
            <a:ext cx="10515600" cy="1325563"/>
          </a:xfrm>
        </p:spPr>
        <p:txBody>
          <a:bodyPr/>
          <a:lstStyle/>
          <a:p>
            <a:r>
              <a:rPr lang="en-US" dirty="0" smtClean="0"/>
              <a:t>Restore State of Task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653253" y="434707"/>
          <a:ext cx="23901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7554" y="3053889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DS = </a:t>
            </a:r>
            <a:r>
              <a:rPr lang="en-US" b="1" dirty="0" smtClean="0"/>
              <a:t>CS = 19F5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6430" y="928656"/>
            <a:ext cx="557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bx</a:t>
            </a:r>
            <a:r>
              <a:rPr lang="en-US" dirty="0"/>
              <a:t>, [pcb+bx+28</a:t>
            </a:r>
            <a:r>
              <a:rPr lang="en-US" dirty="0" smtClean="0"/>
              <a:t>]	; </a:t>
            </a:r>
            <a:r>
              <a:rPr lang="en-US" dirty="0"/>
              <a:t>read next </a:t>
            </a:r>
            <a:r>
              <a:rPr lang="en-US" dirty="0" err="1"/>
              <a:t>pcb</a:t>
            </a:r>
            <a:r>
              <a:rPr lang="en-US" dirty="0"/>
              <a:t> of this </a:t>
            </a:r>
            <a:r>
              <a:rPr lang="en-US" dirty="0" err="1"/>
              <a:t>pcb</a:t>
            </a:r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[current], </a:t>
            </a:r>
            <a:r>
              <a:rPr lang="en-US" dirty="0" err="1" smtClean="0"/>
              <a:t>bx</a:t>
            </a:r>
            <a:r>
              <a:rPr lang="en-US" dirty="0" smtClean="0"/>
              <a:t>		; </a:t>
            </a:r>
            <a:r>
              <a:rPr lang="en-US" dirty="0"/>
              <a:t>update current to new </a:t>
            </a:r>
            <a:r>
              <a:rPr lang="en-US" dirty="0" err="1"/>
              <a:t>pcb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6012514" y="434707"/>
          <a:ext cx="2823028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18"/>
                <a:gridCol w="200991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Dummy=0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Next=1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ES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AX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502216" y="636814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7554" y="3567863"/>
            <a:ext cx="1245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Current =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554" y="4126431"/>
            <a:ext cx="773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BX =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839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5" y="0"/>
            <a:ext cx="10515600" cy="1325563"/>
          </a:xfrm>
        </p:spPr>
        <p:txBody>
          <a:bodyPr/>
          <a:lstStyle/>
          <a:p>
            <a:r>
              <a:rPr lang="en-US" dirty="0"/>
              <a:t>Restore State of Task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653253" y="434707"/>
          <a:ext cx="23901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7554" y="3053889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DS = </a:t>
            </a:r>
            <a:r>
              <a:rPr lang="en-US" b="1" dirty="0" smtClean="0"/>
              <a:t>CS = 19F5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6430" y="928656"/>
            <a:ext cx="3752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mov</a:t>
            </a:r>
            <a:r>
              <a:rPr lang="en-US" dirty="0"/>
              <a:t> cl, 5</a:t>
            </a:r>
          </a:p>
          <a:p>
            <a:r>
              <a:rPr lang="en-US" dirty="0" err="1"/>
              <a:t>shl</a:t>
            </a:r>
            <a:r>
              <a:rPr lang="en-US" dirty="0"/>
              <a:t> </a:t>
            </a:r>
            <a:r>
              <a:rPr lang="en-US" dirty="0" err="1"/>
              <a:t>bx</a:t>
            </a:r>
            <a:r>
              <a:rPr lang="en-US" dirty="0"/>
              <a:t>, </a:t>
            </a:r>
            <a:r>
              <a:rPr lang="en-US" dirty="0" smtClean="0"/>
              <a:t>cl	; </a:t>
            </a:r>
            <a:r>
              <a:rPr lang="en-US" dirty="0"/>
              <a:t>multiply by 32 for </a:t>
            </a:r>
            <a:r>
              <a:rPr lang="en-US" dirty="0" err="1"/>
              <a:t>pcb</a:t>
            </a:r>
            <a:r>
              <a:rPr lang="en-US" dirty="0"/>
              <a:t> start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6012514" y="434707"/>
          <a:ext cx="2823028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18"/>
                <a:gridCol w="200991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Dummy=0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Next=1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ES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AX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502216" y="636814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7554" y="3567863"/>
            <a:ext cx="1245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Current = </a:t>
            </a: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7554" y="4126431"/>
            <a:ext cx="890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BX = </a:t>
            </a:r>
            <a:r>
              <a:rPr lang="en-US" b="1" dirty="0" smtClean="0">
                <a:solidFill>
                  <a:srgbClr val="C00000"/>
                </a:solidFill>
              </a:rPr>
              <a:t>32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516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79"/>
            <a:ext cx="10515600" cy="1325563"/>
          </a:xfrm>
        </p:spPr>
        <p:txBody>
          <a:bodyPr/>
          <a:lstStyle/>
          <a:p>
            <a:r>
              <a:rPr lang="en-US" dirty="0" smtClean="0"/>
              <a:t>Restore State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771246"/>
              </p:ext>
            </p:extLst>
          </p:nvPr>
        </p:nvGraphicFramePr>
        <p:xfrm>
          <a:off x="3753417" y="318796"/>
          <a:ext cx="838248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18"/>
                <a:gridCol w="1207452"/>
                <a:gridCol w="926773"/>
                <a:gridCol w="1729486"/>
                <a:gridCol w="1341123"/>
                <a:gridCol w="1113863"/>
                <a:gridCol w="452710"/>
                <a:gridCol w="79795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Dummy=0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(32x2)+30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Next=1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32+28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= 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(32x2)+28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=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 = 0x0200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ES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ES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SS = DS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 = 19F5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 = </a:t>
                      </a:r>
                      <a:r>
                        <a:rPr lang="en-US" b="1" dirty="0" err="1" smtClean="0"/>
                        <a:t>myTask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SP = 512+508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AX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PCB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PCB 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PCB 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PCB ‘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’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032" y="1167135"/>
            <a:ext cx="28878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mov</a:t>
            </a:r>
            <a:r>
              <a:rPr lang="en-US" sz="2400" dirty="0"/>
              <a:t> cx, [pcb+bx+4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/>
              <a:t>dx, [pcb+bx+6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 err="1"/>
              <a:t>si</a:t>
            </a:r>
            <a:r>
              <a:rPr lang="en-US" sz="2400" dirty="0"/>
              <a:t>, [pcb+bx+8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/>
              <a:t>di, [pcb+bx+10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 err="1"/>
              <a:t>bp</a:t>
            </a:r>
            <a:r>
              <a:rPr lang="en-US" sz="2400" dirty="0"/>
              <a:t>, [pcb+bx+12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 err="1"/>
              <a:t>es</a:t>
            </a:r>
            <a:r>
              <a:rPr lang="en-US" sz="2400" dirty="0"/>
              <a:t>, [pcb+bx+24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 err="1"/>
              <a:t>ss</a:t>
            </a:r>
            <a:r>
              <a:rPr lang="en-US" sz="2400" dirty="0"/>
              <a:t>, [pcb+bx+22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 err="1"/>
              <a:t>sp</a:t>
            </a:r>
            <a:r>
              <a:rPr lang="en-US" sz="2400" dirty="0"/>
              <a:t>, [pcb+bx+14</a:t>
            </a:r>
            <a:r>
              <a:rPr lang="en-US" sz="2400" dirty="0" smtClean="0"/>
              <a:t>]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5096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79"/>
            <a:ext cx="10515600" cy="1325563"/>
          </a:xfrm>
        </p:spPr>
        <p:txBody>
          <a:bodyPr/>
          <a:lstStyle/>
          <a:p>
            <a:r>
              <a:rPr lang="en-US" dirty="0" smtClean="0"/>
              <a:t>Restore State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091275"/>
              </p:ext>
            </p:extLst>
          </p:nvPr>
        </p:nvGraphicFramePr>
        <p:xfrm>
          <a:off x="3753417" y="318796"/>
          <a:ext cx="467682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18"/>
                <a:gridCol w="1207452"/>
                <a:gridCol w="926773"/>
                <a:gridCol w="1729486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Dummy=0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Next=1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32+28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= 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FLAGS = 0x0200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ES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ES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SS = DS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CS = 19F5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IP = </a:t>
                      </a: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myTask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SP = 512+508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AX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PCB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PCB 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032" y="1167135"/>
            <a:ext cx="31914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push word [pcb+bx+26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 push </a:t>
            </a:r>
            <a:r>
              <a:rPr lang="en-US" sz="2400" dirty="0"/>
              <a:t>word [pcb+bx+18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 push </a:t>
            </a:r>
            <a:r>
              <a:rPr lang="en-US" sz="2400" dirty="0"/>
              <a:t>word [pcb+bx+16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 push </a:t>
            </a:r>
            <a:r>
              <a:rPr lang="en-US" sz="2400" dirty="0"/>
              <a:t>word [pcb+bx+20</a:t>
            </a:r>
            <a:r>
              <a:rPr lang="en-US" sz="2400" dirty="0" smtClean="0"/>
              <a:t>]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3886347"/>
              </p:ext>
            </p:extLst>
          </p:nvPr>
        </p:nvGraphicFramePr>
        <p:xfrm>
          <a:off x="9653253" y="434707"/>
          <a:ext cx="23901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IP = </a:t>
                      </a: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myTask</a:t>
                      </a:r>
                      <a:endParaRPr lang="en-US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CS = 19F5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FLAGS = 0x0200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02216" y="636814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086863" y="1338442"/>
            <a:ext cx="2340947" cy="45628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295758" y="2736795"/>
            <a:ext cx="2175947" cy="27951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96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79"/>
            <a:ext cx="10515600" cy="1325563"/>
          </a:xfrm>
        </p:spPr>
        <p:txBody>
          <a:bodyPr/>
          <a:lstStyle/>
          <a:p>
            <a:r>
              <a:rPr lang="en-US" dirty="0" smtClean="0"/>
              <a:t>Restore State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932655"/>
              </p:ext>
            </p:extLst>
          </p:nvPr>
        </p:nvGraphicFramePr>
        <p:xfrm>
          <a:off x="3753417" y="318796"/>
          <a:ext cx="467682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18"/>
                <a:gridCol w="1207452"/>
                <a:gridCol w="926773"/>
                <a:gridCol w="1729486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Dummy=0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Next=1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32+28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= 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FLAGS = 0x0200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ES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ES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SS = DS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CS = 19F5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IP = </a:t>
                      </a: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myTask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SP = 512+508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SI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BX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AX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32+0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AX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PCB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PCB 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032" y="1167135"/>
            <a:ext cx="2628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mov</a:t>
            </a:r>
            <a:r>
              <a:rPr lang="en-US" sz="2400" dirty="0"/>
              <a:t> ax, [pcb+bx+0</a:t>
            </a:r>
            <a:r>
              <a:rPr lang="en-US" sz="2400" dirty="0" smtClean="0"/>
              <a:t>]</a:t>
            </a:r>
          </a:p>
          <a:p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 err="1"/>
              <a:t>bx</a:t>
            </a:r>
            <a:r>
              <a:rPr lang="en-US" sz="2400" dirty="0"/>
              <a:t>, [pcb+bx+2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pop ds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9653253" y="434707"/>
          <a:ext cx="23901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IP = </a:t>
                      </a: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myTask</a:t>
                      </a:r>
                      <a:endParaRPr lang="en-US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CS = 19F5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FLAGS = 0x0200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02216" y="636814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376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79"/>
            <a:ext cx="10515600" cy="1325563"/>
          </a:xfrm>
        </p:spPr>
        <p:txBody>
          <a:bodyPr/>
          <a:lstStyle/>
          <a:p>
            <a:r>
              <a:rPr lang="en-US" dirty="0" smtClean="0"/>
              <a:t>PCB Configuration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139976"/>
              </p:ext>
            </p:extLst>
          </p:nvPr>
        </p:nvGraphicFramePr>
        <p:xfrm>
          <a:off x="4533361" y="344554"/>
          <a:ext cx="739247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25"/>
                <a:gridCol w="1113863"/>
                <a:gridCol w="926773"/>
                <a:gridCol w="1113863"/>
                <a:gridCol w="1341123"/>
                <a:gridCol w="1113863"/>
                <a:gridCol w="452710"/>
                <a:gridCol w="79795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(32x2)+30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PCB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PCB 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PCB 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PCB ‘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’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44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79"/>
            <a:ext cx="10515600" cy="1325563"/>
          </a:xfrm>
        </p:spPr>
        <p:txBody>
          <a:bodyPr/>
          <a:lstStyle/>
          <a:p>
            <a:r>
              <a:rPr lang="en-US" dirty="0" smtClean="0"/>
              <a:t>PCB Configuration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647387"/>
              </p:ext>
            </p:extLst>
          </p:nvPr>
        </p:nvGraphicFramePr>
        <p:xfrm>
          <a:off x="3996724" y="267281"/>
          <a:ext cx="8195276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25"/>
                <a:gridCol w="1207452"/>
                <a:gridCol w="926773"/>
                <a:gridCol w="1729486"/>
                <a:gridCol w="1341123"/>
                <a:gridCol w="1207452"/>
                <a:gridCol w="452710"/>
                <a:gridCol w="79795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Dummy=0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Dummy=0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(32x2)+30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Dummy=0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FLAGS=0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32+0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(32x2)+0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AX=0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PCB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PCB 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PCB 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PCB ‘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’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54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79"/>
            <a:ext cx="10515600" cy="1325563"/>
          </a:xfrm>
        </p:spPr>
        <p:txBody>
          <a:bodyPr/>
          <a:lstStyle/>
          <a:p>
            <a:r>
              <a:rPr lang="en-US" dirty="0" smtClean="0"/>
              <a:t>Stack Configuration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280475"/>
              </p:ext>
            </p:extLst>
          </p:nvPr>
        </p:nvGraphicFramePr>
        <p:xfrm>
          <a:off x="4533361" y="344554"/>
          <a:ext cx="7645343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30"/>
                <a:gridCol w="1041747"/>
                <a:gridCol w="1044893"/>
                <a:gridCol w="1080959"/>
                <a:gridCol w="1408430"/>
                <a:gridCol w="1080959"/>
                <a:gridCol w="439336"/>
                <a:gridCol w="966089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512+510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(512x2)+510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508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512+508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(512x2)+508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(512x2)+24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(512x2)+22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512+0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(512x2)+0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‘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’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8635" y="1143000"/>
            <a:ext cx="20938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Default Stack:</a:t>
            </a:r>
          </a:p>
          <a:p>
            <a:r>
              <a:rPr lang="en-US" b="1" dirty="0" smtClean="0"/>
              <a:t>19F5:FFFE</a:t>
            </a:r>
          </a:p>
          <a:p>
            <a:endParaRPr lang="en-US" b="1" dirty="0"/>
          </a:p>
          <a:p>
            <a:r>
              <a:rPr lang="en-US" b="1" dirty="0" err="1" smtClean="0"/>
              <a:t>ith</a:t>
            </a:r>
            <a:r>
              <a:rPr lang="en-US" b="1" dirty="0" smtClean="0"/>
              <a:t> Thread’s Stack:</a:t>
            </a:r>
          </a:p>
          <a:p>
            <a:r>
              <a:rPr lang="en-US" b="1" dirty="0" smtClean="0"/>
              <a:t>19F5: (512 x </a:t>
            </a:r>
            <a:r>
              <a:rPr lang="en-US" b="1" dirty="0" err="1" smtClean="0"/>
              <a:t>i</a:t>
            </a:r>
            <a:r>
              <a:rPr lang="en-US" b="1" dirty="0" smtClean="0"/>
              <a:t>) + 510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761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Dry Run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54794"/>
              </p:ext>
            </p:extLst>
          </p:nvPr>
        </p:nvGraphicFramePr>
        <p:xfrm>
          <a:off x="4900948" y="1993050"/>
          <a:ext cx="23901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lineNo</a:t>
                      </a:r>
                      <a:r>
                        <a:rPr lang="en-US" b="1" dirty="0" smtClean="0"/>
                        <a:t> =</a:t>
                      </a:r>
                      <a:r>
                        <a:rPr lang="en-US" b="1" baseline="0" dirty="0" smtClean="0"/>
                        <a:t>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myTask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CS=19F5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49911" y="495977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882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Dry </a:t>
            </a:r>
            <a:r>
              <a:rPr lang="en-US" dirty="0" smtClean="0"/>
              <a:t>Run…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296648"/>
              </p:ext>
            </p:extLst>
          </p:nvPr>
        </p:nvGraphicFramePr>
        <p:xfrm>
          <a:off x="9305523" y="434707"/>
          <a:ext cx="23901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RetAdd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lineNo</a:t>
                      </a:r>
                      <a:r>
                        <a:rPr lang="en-US" b="1" dirty="0" smtClean="0"/>
                        <a:t> =</a:t>
                      </a:r>
                      <a:r>
                        <a:rPr lang="en-US" b="1" baseline="0" dirty="0" smtClean="0"/>
                        <a:t>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myTask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5910" y="1777284"/>
            <a:ext cx="1909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BX = [</a:t>
            </a:r>
            <a:r>
              <a:rPr lang="en-US" b="1" dirty="0" err="1" smtClean="0">
                <a:solidFill>
                  <a:srgbClr val="C00000"/>
                </a:solidFill>
              </a:rPr>
              <a:t>nextpcb</a:t>
            </a:r>
            <a:r>
              <a:rPr lang="en-US" b="1" dirty="0" smtClean="0">
                <a:solidFill>
                  <a:srgbClr val="C00000"/>
                </a:solidFill>
              </a:rPr>
              <a:t>]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910" y="1140897"/>
            <a:ext cx="19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mov</a:t>
            </a:r>
            <a:r>
              <a:rPr lang="en-US" b="1" dirty="0"/>
              <a:t> </a:t>
            </a:r>
            <a:r>
              <a:rPr lang="en-US" b="1" dirty="0" err="1"/>
              <a:t>bx</a:t>
            </a:r>
            <a:r>
              <a:rPr lang="en-US" b="1" dirty="0"/>
              <a:t>, [</a:t>
            </a:r>
            <a:r>
              <a:rPr lang="en-US" b="1" dirty="0" err="1"/>
              <a:t>nextpcb</a:t>
            </a:r>
            <a:r>
              <a:rPr lang="en-US" b="1" dirty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77201" y="452048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169511" y="636814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286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" y="0"/>
            <a:ext cx="10515600" cy="1325563"/>
          </a:xfrm>
        </p:spPr>
        <p:txBody>
          <a:bodyPr/>
          <a:lstStyle/>
          <a:p>
            <a:r>
              <a:rPr lang="en-US" dirty="0"/>
              <a:t>Dry Run…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305523" y="434707"/>
          <a:ext cx="23901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RetAdd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lineNo</a:t>
                      </a:r>
                      <a:r>
                        <a:rPr lang="en-US" b="1" dirty="0" smtClean="0"/>
                        <a:t> =</a:t>
                      </a:r>
                      <a:r>
                        <a:rPr lang="en-US" b="1" baseline="0" dirty="0" smtClean="0"/>
                        <a:t>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myTask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9776" y="1983346"/>
            <a:ext cx="18140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BX = 100000 = 32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776" y="1140897"/>
            <a:ext cx="998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shl</a:t>
            </a:r>
            <a:r>
              <a:rPr lang="en-US" b="1" dirty="0"/>
              <a:t> </a:t>
            </a:r>
            <a:r>
              <a:rPr lang="en-US" b="1" dirty="0" err="1"/>
              <a:t>bx</a:t>
            </a:r>
            <a:r>
              <a:rPr lang="en-US" b="1" dirty="0"/>
              <a:t>, cl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77201" y="452048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169511" y="636814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811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2862</Words>
  <Application>Microsoft Office PowerPoint</Application>
  <PresentationFormat>Widescreen</PresentationFormat>
  <Paragraphs>1813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Multitasking II</vt:lpstr>
      <vt:lpstr>Stack Configuration for mytask</vt:lpstr>
      <vt:lpstr>PCB Configuration</vt:lpstr>
      <vt:lpstr>PCB Configuration</vt:lpstr>
      <vt:lpstr>PCB Configuration</vt:lpstr>
      <vt:lpstr>Stack Configuration</vt:lpstr>
      <vt:lpstr>Dry Run</vt:lpstr>
      <vt:lpstr>Dry Run…</vt:lpstr>
      <vt:lpstr>Dry Run…</vt:lpstr>
      <vt:lpstr>Dry Run…</vt:lpstr>
      <vt:lpstr>Dry Run…</vt:lpstr>
      <vt:lpstr>Dry Run…</vt:lpstr>
      <vt:lpstr>Stack Configuration</vt:lpstr>
      <vt:lpstr>Stack Configuration for mytask</vt:lpstr>
      <vt:lpstr>Dry Run…</vt:lpstr>
      <vt:lpstr>Dry Run…</vt:lpstr>
      <vt:lpstr>Stack Configuration</vt:lpstr>
      <vt:lpstr>Dry Run…</vt:lpstr>
      <vt:lpstr>Dry Run…</vt:lpstr>
      <vt:lpstr>Dry Run…</vt:lpstr>
      <vt:lpstr>Dry Run…</vt:lpstr>
      <vt:lpstr>Dry Run…</vt:lpstr>
      <vt:lpstr>For Nextpcb = 2</vt:lpstr>
      <vt:lpstr>Dry Run…</vt:lpstr>
      <vt:lpstr>Timer Interrupt</vt:lpstr>
      <vt:lpstr>Save State of Task 0</vt:lpstr>
      <vt:lpstr>Save State of Task 0</vt:lpstr>
      <vt:lpstr>Save State of Task 0</vt:lpstr>
      <vt:lpstr>Save State of Task 0</vt:lpstr>
      <vt:lpstr>Save State of Task 0</vt:lpstr>
      <vt:lpstr>Save State of Task 0</vt:lpstr>
      <vt:lpstr>Save State of Task 0</vt:lpstr>
      <vt:lpstr>Restore State of Task 1</vt:lpstr>
      <vt:lpstr>Restore State of Task 1</vt:lpstr>
      <vt:lpstr>Restore State</vt:lpstr>
      <vt:lpstr>Restore State</vt:lpstr>
      <vt:lpstr>Restore State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Multitasking</dc:title>
  <dc:creator>Samin Iftikhar</dc:creator>
  <cp:lastModifiedBy>Samin Iftikhar</cp:lastModifiedBy>
  <cp:revision>297</cp:revision>
  <dcterms:created xsi:type="dcterms:W3CDTF">2020-04-08T10:39:46Z</dcterms:created>
  <dcterms:modified xsi:type="dcterms:W3CDTF">2020-04-12T13:23:17Z</dcterms:modified>
</cp:coreProperties>
</file>