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3" r:id="rId4"/>
    <p:sldId id="262" r:id="rId5"/>
    <p:sldId id="274" r:id="rId6"/>
    <p:sldId id="275" r:id="rId7"/>
    <p:sldId id="276" r:id="rId8"/>
    <p:sldId id="277" r:id="rId9"/>
    <p:sldId id="278" r:id="rId10"/>
    <p:sldId id="316" r:id="rId11"/>
    <p:sldId id="317" r:id="rId12"/>
    <p:sldId id="319" r:id="rId13"/>
    <p:sldId id="320" r:id="rId14"/>
    <p:sldId id="31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5476" autoAdjust="0"/>
  </p:normalViewPr>
  <p:slideViewPr>
    <p:cSldViewPr snapToGrid="0">
      <p:cViewPr>
        <p:scale>
          <a:sx n="75" d="100"/>
          <a:sy n="75" d="100"/>
        </p:scale>
        <p:origin x="-1114" y="-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6200-41E3-4878-915B-2CB5A5BEA9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CE62-BF9A-4318-8482-F6472F92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registers?</a:t>
            </a:r>
          </a:p>
          <a:p>
            <a:r>
              <a:rPr lang="en-US" dirty="0" smtClean="0"/>
              <a:t>Registers are temporary storage places inside the processor</a:t>
            </a:r>
          </a:p>
          <a:p>
            <a:pPr lvl="1"/>
            <a:r>
              <a:rPr lang="en-US" dirty="0" smtClean="0"/>
              <a:t>Relatively very small in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: Lecture Notes Chapter 1, Page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Endian VS Big Endian</a:t>
            </a:r>
          </a:p>
          <a:p>
            <a:r>
              <a:rPr lang="pl-PL" dirty="0" smtClean="0"/>
              <a:t>B80500 </a:t>
            </a:r>
          </a:p>
          <a:p>
            <a:r>
              <a:rPr lang="pl-PL" dirty="0" smtClean="0"/>
              <a:t>(1011 1000 0000 0101 0000 0000 )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7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04BD-2D16-463F-9E2E-78400660E5F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cs.emory.edu/~cheung/Courses/255/Syllabus/4-intro/mem-acce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91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58864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Example 1.1</a:t>
            </a:r>
          </a:p>
          <a:p>
            <a:pPr marL="0" indent="0">
              <a:buNone/>
            </a:pPr>
            <a:r>
              <a:rPr lang="en-US" sz="3200" dirty="0"/>
              <a:t>; a program to add three numbers using registers</a:t>
            </a:r>
          </a:p>
          <a:p>
            <a:pPr marL="0" indent="0">
              <a:buNone/>
            </a:pPr>
            <a:r>
              <a:rPr lang="en-US" sz="3200" dirty="0"/>
              <a:t>[org 0x0100]	;we will see org directive later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mov</a:t>
            </a:r>
            <a:r>
              <a:rPr lang="en-US" sz="3200" dirty="0"/>
              <a:t> ax, 5	</a:t>
            </a:r>
            <a:r>
              <a:rPr lang="en-US" sz="3200" dirty="0" smtClean="0"/>
              <a:t>	; </a:t>
            </a:r>
            <a:r>
              <a:rPr lang="en-US" sz="3200" dirty="0"/>
              <a:t>AX = 5</a:t>
            </a:r>
          </a:p>
          <a:p>
            <a:pPr marL="0" indent="0">
              <a:buNone/>
            </a:pPr>
            <a:r>
              <a:rPr lang="en-US" sz="3200" dirty="0" err="1"/>
              <a:t>mov</a:t>
            </a:r>
            <a:r>
              <a:rPr lang="en-US" sz="3200" dirty="0"/>
              <a:t> </a:t>
            </a:r>
            <a:r>
              <a:rPr lang="en-US" sz="3200" dirty="0" err="1"/>
              <a:t>bx</a:t>
            </a:r>
            <a:r>
              <a:rPr lang="en-US" sz="3200" dirty="0"/>
              <a:t>, 10	</a:t>
            </a:r>
            <a:r>
              <a:rPr lang="en-US" sz="3200" dirty="0" smtClean="0"/>
              <a:t>	; </a:t>
            </a:r>
            <a:r>
              <a:rPr lang="en-US" sz="3200" dirty="0"/>
              <a:t>BX = 10</a:t>
            </a:r>
          </a:p>
          <a:p>
            <a:pPr marL="0" indent="0">
              <a:buNone/>
            </a:pPr>
            <a:r>
              <a:rPr lang="en-US" sz="3200" dirty="0"/>
              <a:t>add ax, </a:t>
            </a:r>
            <a:r>
              <a:rPr lang="en-US" sz="3200" dirty="0" err="1"/>
              <a:t>bx</a:t>
            </a:r>
            <a:r>
              <a:rPr lang="en-US" sz="3200" dirty="0"/>
              <a:t>	</a:t>
            </a:r>
            <a:r>
              <a:rPr lang="en-US" sz="3200" dirty="0" smtClean="0"/>
              <a:t>	; </a:t>
            </a:r>
            <a:r>
              <a:rPr lang="en-US" sz="3200" dirty="0"/>
              <a:t>AX = AX + BX</a:t>
            </a:r>
          </a:p>
          <a:p>
            <a:pPr marL="0" indent="0">
              <a:buNone/>
            </a:pPr>
            <a:r>
              <a:rPr lang="en-US" sz="3200" dirty="0" err="1"/>
              <a:t>mov</a:t>
            </a:r>
            <a:r>
              <a:rPr lang="en-US" sz="3200" dirty="0"/>
              <a:t> </a:t>
            </a:r>
            <a:r>
              <a:rPr lang="en-US" sz="3200" dirty="0" err="1"/>
              <a:t>bx</a:t>
            </a:r>
            <a:r>
              <a:rPr lang="en-US" sz="3200" dirty="0"/>
              <a:t>, 15	</a:t>
            </a:r>
            <a:r>
              <a:rPr lang="en-US" sz="3200" dirty="0" smtClean="0"/>
              <a:t>	; </a:t>
            </a:r>
            <a:r>
              <a:rPr lang="en-US" sz="3200" dirty="0"/>
              <a:t>BX = 15</a:t>
            </a:r>
          </a:p>
          <a:p>
            <a:pPr marL="0" indent="0">
              <a:buNone/>
            </a:pPr>
            <a:r>
              <a:rPr lang="en-US" sz="3200" dirty="0"/>
              <a:t>add ax, </a:t>
            </a:r>
            <a:r>
              <a:rPr lang="en-US" sz="3200" dirty="0" err="1"/>
              <a:t>bx</a:t>
            </a:r>
            <a:r>
              <a:rPr lang="en-US" sz="3200" dirty="0"/>
              <a:t>	</a:t>
            </a:r>
            <a:r>
              <a:rPr lang="en-US" sz="3200" dirty="0" smtClean="0"/>
              <a:t>	; </a:t>
            </a:r>
            <a:r>
              <a:rPr lang="en-US" sz="3200" dirty="0"/>
              <a:t>AX = AX + BX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mov</a:t>
            </a:r>
            <a:r>
              <a:rPr lang="en-US" sz="3200" dirty="0"/>
              <a:t> ax, 0x4c00	;terminate the program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0x21</a:t>
            </a:r>
          </a:p>
        </p:txBody>
      </p:sp>
    </p:spTree>
    <p:extLst>
      <p:ext uri="{BB962C8B-B14F-4D97-AF65-F5344CB8AC3E}">
        <p14:creationId xmlns:p14="http://schemas.microsoft.com/office/powerpoint/2010/main" val="1397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060"/>
            <a:ext cx="10515600" cy="686170"/>
          </a:xfrm>
        </p:spPr>
        <p:txBody>
          <a:bodyPr>
            <a:normAutofit fontScale="90000"/>
          </a:bodyPr>
          <a:lstStyle/>
          <a:p>
            <a:r>
              <a:rPr lang="en-US" dirty="0"/>
              <a:t>Our First </a:t>
            </a:r>
            <a:r>
              <a:rPr lang="en-US" dirty="0" smtClean="0"/>
              <a:t>Program – Detail of Listing File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261639"/>
              </p:ext>
            </p:extLst>
          </p:nvPr>
        </p:nvGraphicFramePr>
        <p:xfrm>
          <a:off x="372291" y="740230"/>
          <a:ext cx="11323321" cy="40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932">
                  <a:extLst>
                    <a:ext uri="{9D8B030D-6E8A-4147-A177-3AD203B41FA5}">
                      <a16:colId xmlns:a16="http://schemas.microsoft.com/office/drawing/2014/main" xmlns="" val="3052107149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xmlns="" val="3938218215"/>
                    </a:ext>
                  </a:extLst>
                </a:gridCol>
                <a:gridCol w="2429692">
                  <a:extLst>
                    <a:ext uri="{9D8B030D-6E8A-4147-A177-3AD203B41FA5}">
                      <a16:colId xmlns:a16="http://schemas.microsoft.com/office/drawing/2014/main" xmlns="" val="409282595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909283945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xmlns="" val="13253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Assembly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 of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3479073"/>
                  </a:ext>
                </a:extLst>
              </a:tr>
              <a:tr h="392487">
                <a:tc>
                  <a:txBody>
                    <a:bodyPr/>
                    <a:lstStyle/>
                    <a:p>
                      <a:r>
                        <a:rPr lang="en-US" dirty="0" smtClean="0"/>
                        <a:t>; a program to add three numbers using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089061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r>
                        <a:rPr lang="en-US" dirty="0" smtClean="0"/>
                        <a:t>[org 0x0100]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284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ax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dirty="0" smtClean="0"/>
                        <a:t> ; load first number in 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B80500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B8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0500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770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FF"/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FF"/>
                          </a:solidFill>
                        </a:rPr>
                        <a:t>bx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dirty="0" smtClean="0"/>
                        <a:t> ; load second number in </a:t>
                      </a:r>
                      <a:r>
                        <a:rPr lang="en-US" dirty="0" err="1" smtClean="0"/>
                        <a:t>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BB0A00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BB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0A00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863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add ax,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bx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/>
                        <a:t>; accumulate sum in 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01D8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8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FF"/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FF"/>
                          </a:solidFill>
                        </a:rPr>
                        <a:t>bx</a:t>
                      </a:r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15</a:t>
                      </a:r>
                      <a:r>
                        <a:rPr lang="en-US" dirty="0" smtClean="0"/>
                        <a:t> ; load third number in </a:t>
                      </a:r>
                      <a:r>
                        <a:rPr lang="en-US" dirty="0" err="1" smtClean="0"/>
                        <a:t>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BB0F00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BB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0F00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452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add ax,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bx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/>
                        <a:t>; accumulate sum in 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01D8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260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ax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0x4c00</a:t>
                      </a:r>
                      <a:r>
                        <a:rPr lang="en-US" dirty="0" smtClean="0"/>
                        <a:t> ; terminate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B8004C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456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0x21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650736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291" y="4764191"/>
            <a:ext cx="1132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TO DO: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en-US" dirty="0">
                <a:solidFill>
                  <a:srgbClr val="C00000"/>
                </a:solidFill>
              </a:rPr>
              <a:t>[org 0x0100]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- Watch </a:t>
            </a:r>
            <a:r>
              <a:rPr lang="en-US" smtClean="0">
                <a:solidFill>
                  <a:srgbClr val="C00000"/>
                </a:solidFill>
              </a:rPr>
              <a:t>Program </a:t>
            </a:r>
            <a:r>
              <a:rPr lang="en-US" smtClean="0">
                <a:solidFill>
                  <a:srgbClr val="C00000"/>
                </a:solidFill>
              </a:rPr>
              <a:t>in AFD </a:t>
            </a:r>
            <a:r>
              <a:rPr lang="en-US" dirty="0" smtClean="0">
                <a:solidFill>
                  <a:srgbClr val="C00000"/>
                </a:solidFill>
              </a:rPr>
              <a:t>Memory (M1 DS:0100, M2 DS:0100)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- Size of COM File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HEX of 5, 10 and 15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0005, 000A, 000F VS 0500, 0A00, 0F00</a:t>
            </a:r>
          </a:p>
          <a:p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4C00 VS 004C</a:t>
            </a:r>
          </a:p>
          <a:p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0x21  21</a:t>
            </a:r>
          </a:p>
        </p:txBody>
      </p:sp>
    </p:spTree>
    <p:extLst>
      <p:ext uri="{BB962C8B-B14F-4D97-AF65-F5344CB8AC3E}">
        <p14:creationId xmlns:p14="http://schemas.microsoft.com/office/powerpoint/2010/main" val="26905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in Main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1898467"/>
            <a:ext cx="8055096" cy="4027548"/>
          </a:xfrm>
        </p:spPr>
      </p:pic>
    </p:spTree>
    <p:extLst>
      <p:ext uri="{BB962C8B-B14F-4D97-AF65-F5344CB8AC3E}">
        <p14:creationId xmlns:p14="http://schemas.microsoft.com/office/powerpoint/2010/main" val="357747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of a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885" y="1821366"/>
            <a:ext cx="2765452" cy="46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Endian VS Big Endian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450" y="1609158"/>
            <a:ext cx="8039100" cy="339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1908" y="5146766"/>
            <a:ext cx="279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Reading from base Address</a:t>
            </a:r>
          </a:p>
          <a:p>
            <a:pPr algn="ctr"/>
            <a:r>
              <a:rPr lang="en-US" dirty="0" smtClean="0"/>
              <a:t>0A0B0C0D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9290" y="5146765"/>
            <a:ext cx="279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Reading from base Address</a:t>
            </a:r>
          </a:p>
          <a:p>
            <a:pPr algn="ctr"/>
            <a:r>
              <a:rPr lang="en-US" dirty="0" smtClean="0"/>
              <a:t>0D0C0B0A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059425"/>
            <a:ext cx="636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How you will write “ABCD0123EF” in Big Endian and Little Endian?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0333" y="5793096"/>
            <a:ext cx="1175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9416" y="5787618"/>
            <a:ext cx="1175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082" y="578761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3518" y="579309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7531" y="578187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07967" y="578735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6341350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“AB CD 01 23 EF”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1269" y="634135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“EF 23 01 CD AB”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 of Lecture Notes (1.1 to 1.6)</a:t>
            </a:r>
          </a:p>
          <a:p>
            <a:r>
              <a:rPr lang="en-US" dirty="0" smtClean="0"/>
              <a:t>iAPX88 Manual</a:t>
            </a:r>
          </a:p>
          <a:p>
            <a:r>
              <a:rPr lang="en-US" dirty="0">
                <a:hlinkClick r:id="rId2"/>
              </a:rPr>
              <a:t>http://www.mathcs.emory.edu/~cheung/Courses/255/Syllabus/4-intro/mem-access.html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IAPX88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Intel Advanced Processor Extension 88</a:t>
            </a:r>
            <a:r>
              <a:rPr lang="en-US" sz="3600" dirty="0"/>
              <a:t> </a:t>
            </a:r>
            <a:r>
              <a:rPr lang="en-US" sz="3600" dirty="0" smtClean="0"/>
              <a:t>(8088)</a:t>
            </a:r>
          </a:p>
          <a:p>
            <a:r>
              <a:rPr lang="en-US" sz="3600" dirty="0" smtClean="0"/>
              <a:t>16-bit processor + 1 MB Memory </a:t>
            </a:r>
          </a:p>
          <a:p>
            <a:r>
              <a:rPr lang="en-US" sz="3600" dirty="0" smtClean="0"/>
              <a:t>Accumulator and all registers of 16 bits</a:t>
            </a:r>
          </a:p>
        </p:txBody>
      </p:sp>
    </p:spTree>
    <p:extLst>
      <p:ext uri="{BB962C8B-B14F-4D97-AF65-F5344CB8AC3E}">
        <p14:creationId xmlns:p14="http://schemas.microsoft.com/office/powerpoint/2010/main" val="25116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93" y="47577"/>
            <a:ext cx="10515600" cy="1325563"/>
          </a:xfrm>
        </p:spPr>
        <p:txBody>
          <a:bodyPr/>
          <a:lstStyle/>
          <a:p>
            <a:r>
              <a:rPr lang="en-US" dirty="0" smtClean="0"/>
              <a:t>Register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93" y="1061126"/>
            <a:ext cx="5640534" cy="5568321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The 8088 processor </a:t>
            </a:r>
            <a:r>
              <a:rPr lang="en-US" sz="3200" b="1" dirty="0" smtClean="0"/>
              <a:t>contains:</a:t>
            </a:r>
          </a:p>
          <a:p>
            <a:pPr lvl="1" algn="just"/>
            <a:r>
              <a:rPr lang="en-US" sz="3200" dirty="0"/>
              <a:t>T</a:t>
            </a:r>
            <a:r>
              <a:rPr lang="en-US" sz="3200" dirty="0" smtClean="0"/>
              <a:t>hirteen 16-bit registers</a:t>
            </a:r>
          </a:p>
          <a:p>
            <a:pPr lvl="1" algn="just"/>
            <a:r>
              <a:rPr lang="en-US" sz="3200" dirty="0"/>
              <a:t>N</a:t>
            </a:r>
            <a:r>
              <a:rPr lang="en-US" sz="3200" dirty="0" smtClean="0"/>
              <a:t>ine 1-bit </a:t>
            </a:r>
            <a:r>
              <a:rPr lang="en-US" sz="3200" dirty="0"/>
              <a:t>flags </a:t>
            </a:r>
            <a:endParaRPr lang="en-US" sz="3200" dirty="0" smtClean="0"/>
          </a:p>
          <a:p>
            <a:pPr marL="228600" lvl="1" algn="just">
              <a:spcBef>
                <a:spcPts val="1000"/>
              </a:spcBef>
            </a:pPr>
            <a:r>
              <a:rPr lang="en-US" sz="3200" b="1" dirty="0" smtClean="0">
                <a:solidFill>
                  <a:srgbClr val="C00000"/>
                </a:solidFill>
              </a:rPr>
              <a:t>Why do we need Registers?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3200" dirty="0" smtClean="0"/>
              <a:t>Having Address on address bus and corresponding data on data bus, we cannot read two operands at a time. Solution?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3200" dirty="0" smtClean="0"/>
              <a:t>Temporary Storage i.e. Register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27" y="228648"/>
            <a:ext cx="5980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7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53" y="0"/>
            <a:ext cx="10515600" cy="1325563"/>
          </a:xfrm>
        </p:spPr>
        <p:txBody>
          <a:bodyPr/>
          <a:lstStyle/>
          <a:p>
            <a:r>
              <a:rPr lang="en-US" dirty="0" smtClean="0"/>
              <a:t>General Registers/Data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52" y="1054695"/>
            <a:ext cx="6986665" cy="564590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data registers </a:t>
            </a:r>
            <a:r>
              <a:rPr lang="en-US" sz="3200" dirty="0" smtClean="0"/>
              <a:t>can be addressed </a:t>
            </a:r>
            <a:r>
              <a:rPr lang="en-US" sz="3200" dirty="0"/>
              <a:t>as either 8- or 16-bit registers. </a:t>
            </a:r>
            <a:endParaRPr lang="en-US" sz="3200" dirty="0" smtClean="0"/>
          </a:p>
          <a:p>
            <a:pPr algn="just"/>
            <a:r>
              <a:rPr lang="en-US" sz="3200" dirty="0"/>
              <a:t> 16-bit </a:t>
            </a:r>
            <a:r>
              <a:rPr lang="en-US" sz="3200" dirty="0" smtClean="0"/>
              <a:t>registers are </a:t>
            </a:r>
            <a:r>
              <a:rPr lang="en-US" sz="3200" dirty="0"/>
              <a:t>named AX, </a:t>
            </a:r>
            <a:r>
              <a:rPr lang="en-US" sz="3200" dirty="0" smtClean="0"/>
              <a:t>BX, CX</a:t>
            </a:r>
            <a:r>
              <a:rPr lang="en-US" sz="3200" dirty="0"/>
              <a:t>, </a:t>
            </a:r>
            <a:r>
              <a:rPr lang="en-US" sz="3200" dirty="0" smtClean="0"/>
              <a:t>and DX</a:t>
            </a:r>
          </a:p>
          <a:p>
            <a:pPr algn="just"/>
            <a:r>
              <a:rPr lang="en-US" sz="3200" dirty="0"/>
              <a:t>the 8-bit registers </a:t>
            </a:r>
            <a:r>
              <a:rPr lang="en-US" sz="3200" dirty="0" smtClean="0"/>
              <a:t>are named </a:t>
            </a:r>
            <a:r>
              <a:rPr lang="en-US" sz="3200" dirty="0"/>
              <a:t>AL, AH, BL, BH, CL, CH, DL, </a:t>
            </a:r>
            <a:r>
              <a:rPr lang="en-US" sz="3200" dirty="0" smtClean="0"/>
              <a:t>and DH </a:t>
            </a:r>
            <a:r>
              <a:rPr lang="en-US" sz="3200" dirty="0"/>
              <a:t>(the L or H suffix designates </a:t>
            </a:r>
            <a:r>
              <a:rPr lang="en-US" sz="3200" dirty="0" smtClean="0"/>
              <a:t>high-order or </a:t>
            </a:r>
            <a:r>
              <a:rPr lang="en-US" sz="3200" dirty="0"/>
              <a:t>low-order byte). </a:t>
            </a:r>
            <a:endParaRPr lang="en-US" sz="3200" dirty="0" smtClean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data registers participate interchangeably in both arithmetic and </a:t>
            </a:r>
            <a:r>
              <a:rPr lang="en-US" sz="3200" dirty="0" smtClean="0"/>
              <a:t>logical operations </a:t>
            </a:r>
            <a:r>
              <a:rPr lang="en-US" sz="3200" dirty="0"/>
              <a:t>of the 8088.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818" y="1825625"/>
            <a:ext cx="4777740" cy="201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7463" y="4148919"/>
            <a:ext cx="3277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AX: Accumulator Register</a:t>
            </a:r>
          </a:p>
          <a:p>
            <a:r>
              <a:rPr lang="en-US" dirty="0" smtClean="0"/>
              <a:t>BX: Base Register</a:t>
            </a:r>
          </a:p>
          <a:p>
            <a:r>
              <a:rPr lang="en-US" dirty="0" smtClean="0"/>
              <a:t>CX: Counter</a:t>
            </a:r>
          </a:p>
          <a:p>
            <a:r>
              <a:rPr lang="en-US" dirty="0" smtClean="0"/>
              <a:t>DX: Destination in I/O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1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13" y="110292"/>
            <a:ext cx="10515600" cy="1325563"/>
          </a:xfrm>
        </p:spPr>
        <p:txBody>
          <a:bodyPr/>
          <a:lstStyle/>
          <a:p>
            <a:r>
              <a:rPr lang="en-US" dirty="0" smtClean="0"/>
              <a:t>Index Registers (SI and 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13" y="1169945"/>
            <a:ext cx="4603230" cy="553065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 smtClean="0"/>
              <a:t>hold address of data and used in memory access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Allow Arithmetic and logical operations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16-bit registers, cannot be used as 8-bit registers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35" y="1690688"/>
            <a:ext cx="6791109" cy="2011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65235" y="2988860"/>
            <a:ext cx="6791109" cy="713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8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2" y="67878"/>
            <a:ext cx="10515600" cy="1325563"/>
          </a:xfrm>
        </p:spPr>
        <p:txBody>
          <a:bodyPr/>
          <a:lstStyle/>
          <a:p>
            <a:r>
              <a:rPr lang="en-US" dirty="0" smtClean="0"/>
              <a:t>Stack Pointer(SP) and Base Pointer(BP)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2" y="1136077"/>
            <a:ext cx="4088642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Both are memory pointers, contain addresses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Will be explored later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35" y="1690688"/>
            <a:ext cx="6791109" cy="2011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65235" y="2285182"/>
            <a:ext cx="6791109" cy="713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Pointer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Special register containing the address of the next instruction to be executed</a:t>
            </a:r>
          </a:p>
          <a:p>
            <a:r>
              <a:rPr lang="en-US" sz="4000" dirty="0" smtClean="0"/>
              <a:t>Cannot be used directly</a:t>
            </a:r>
          </a:p>
          <a:p>
            <a:r>
              <a:rPr lang="en-US" sz="4000" dirty="0" smtClean="0"/>
              <a:t>No mathematics or memory access can be done through this register</a:t>
            </a:r>
          </a:p>
          <a:p>
            <a:r>
              <a:rPr lang="en-US" sz="4000" dirty="0" smtClean="0"/>
              <a:t>Program control instructions change the IP register implicitly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8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52" y="27579"/>
            <a:ext cx="10515600" cy="1325563"/>
          </a:xfrm>
        </p:spPr>
        <p:txBody>
          <a:bodyPr/>
          <a:lstStyle/>
          <a:p>
            <a:r>
              <a:rPr lang="en-US" dirty="0" smtClean="0"/>
              <a:t>Flags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67" y="1008368"/>
            <a:ext cx="3883702" cy="58496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C, Carry Flag</a:t>
            </a:r>
          </a:p>
          <a:p>
            <a:r>
              <a:rPr lang="en-US" sz="3200" dirty="0" smtClean="0"/>
              <a:t>P, Parity Flag</a:t>
            </a:r>
          </a:p>
          <a:p>
            <a:r>
              <a:rPr lang="en-US" sz="3200" dirty="0" smtClean="0"/>
              <a:t>A, Auxiliary Carry</a:t>
            </a:r>
          </a:p>
          <a:p>
            <a:r>
              <a:rPr lang="en-US" sz="3200" dirty="0" smtClean="0"/>
              <a:t>Z, Zero Flag</a:t>
            </a:r>
          </a:p>
          <a:p>
            <a:r>
              <a:rPr lang="en-US" sz="3200" dirty="0" smtClean="0"/>
              <a:t>S, Sign Flag</a:t>
            </a:r>
          </a:p>
          <a:p>
            <a:r>
              <a:rPr lang="en-US" sz="3200" dirty="0" smtClean="0"/>
              <a:t>T, Trap Flag</a:t>
            </a:r>
          </a:p>
          <a:p>
            <a:r>
              <a:rPr lang="en-US" sz="3200" dirty="0" smtClean="0"/>
              <a:t>I, Interrupt Flag</a:t>
            </a:r>
          </a:p>
          <a:p>
            <a:r>
              <a:rPr lang="en-US" sz="3200" dirty="0" smtClean="0"/>
              <a:t>D, Direction Flag</a:t>
            </a:r>
          </a:p>
          <a:p>
            <a:r>
              <a:rPr lang="en-US" sz="3200" dirty="0" smtClean="0"/>
              <a:t>O, Overflow Flag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322" y="1174216"/>
            <a:ext cx="5760720" cy="6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0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96" y="2837181"/>
            <a:ext cx="5994607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558</Words>
  <Application>Microsoft Office PowerPoint</Application>
  <PresentationFormat>Custom</PresentationFormat>
  <Paragraphs>138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Assembly Language</vt:lpstr>
      <vt:lpstr>Intel IAPX88</vt:lpstr>
      <vt:lpstr>Register Architecture</vt:lpstr>
      <vt:lpstr>General Registers/Data Register File</vt:lpstr>
      <vt:lpstr>Index Registers (SI and DI)</vt:lpstr>
      <vt:lpstr>Stack Pointer(SP) and Base Pointer(BP)</vt:lpstr>
      <vt:lpstr>Instruction Pointer (IP)</vt:lpstr>
      <vt:lpstr>Flags Register</vt:lpstr>
      <vt:lpstr>Segment Registers</vt:lpstr>
      <vt:lpstr>Our First Program</vt:lpstr>
      <vt:lpstr>Our First Program – Detail of Listing File</vt:lpstr>
      <vt:lpstr>Processes in Main Memory</vt:lpstr>
      <vt:lpstr>Memory Layout of a Process</vt:lpstr>
      <vt:lpstr>Little Endian VS Big Endian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Assembly Language</dc:title>
  <dc:creator>Samin Iftikhar</dc:creator>
  <cp:lastModifiedBy>Admin</cp:lastModifiedBy>
  <cp:revision>242</cp:revision>
  <dcterms:created xsi:type="dcterms:W3CDTF">2019-01-20T07:31:00Z</dcterms:created>
  <dcterms:modified xsi:type="dcterms:W3CDTF">2022-08-25T03:55:52Z</dcterms:modified>
</cp:coreProperties>
</file>