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7" r:id="rId3"/>
    <p:sldId id="261" r:id="rId4"/>
    <p:sldId id="258" r:id="rId5"/>
    <p:sldId id="268"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38"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2B20B-87E1-435E-893A-ED8B4B21A01F}"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99B0B-F2F4-42EC-855D-CDAB0DEF6D71}" type="slidenum">
              <a:rPr lang="en-US" smtClean="0"/>
              <a:t>‹#›</a:t>
            </a:fld>
            <a:endParaRPr lang="en-US"/>
          </a:p>
        </p:txBody>
      </p:sp>
    </p:spTree>
    <p:extLst>
      <p:ext uri="{BB962C8B-B14F-4D97-AF65-F5344CB8AC3E}">
        <p14:creationId xmlns:p14="http://schemas.microsoft.com/office/powerpoint/2010/main" val="294887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Textbook</a:t>
            </a:r>
            <a:r>
              <a:rPr lang="en-US" baseline="0" dirty="0" smtClean="0"/>
              <a:t> Page 33</a:t>
            </a:r>
            <a:endParaRPr lang="en-US" dirty="0"/>
          </a:p>
        </p:txBody>
      </p:sp>
      <p:sp>
        <p:nvSpPr>
          <p:cNvPr id="4" name="Slide Number Placeholder 3"/>
          <p:cNvSpPr>
            <a:spLocks noGrp="1"/>
          </p:cNvSpPr>
          <p:nvPr>
            <p:ph type="sldNum" sz="quarter" idx="10"/>
          </p:nvPr>
        </p:nvSpPr>
        <p:spPr/>
        <p:txBody>
          <a:bodyPr/>
          <a:lstStyle/>
          <a:p>
            <a:fld id="{57899B0B-F2F4-42EC-855D-CDAB0DEF6D71}" type="slidenum">
              <a:rPr lang="en-US" smtClean="0"/>
              <a:t>6</a:t>
            </a:fld>
            <a:endParaRPr lang="en-US"/>
          </a:p>
        </p:txBody>
      </p:sp>
    </p:spTree>
    <p:extLst>
      <p:ext uri="{BB962C8B-B14F-4D97-AF65-F5344CB8AC3E}">
        <p14:creationId xmlns:p14="http://schemas.microsoft.com/office/powerpoint/2010/main" val="59258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50A111-4ACD-4CA8-88E8-D46F8CB88FF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186420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0A111-4ACD-4CA8-88E8-D46F8CB88FF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215070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0A111-4ACD-4CA8-88E8-D46F8CB88FF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388706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0A111-4ACD-4CA8-88E8-D46F8CB88FF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201959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0A111-4ACD-4CA8-88E8-D46F8CB88FF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393082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50A111-4ACD-4CA8-88E8-D46F8CB88FF5}"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7438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50A111-4ACD-4CA8-88E8-D46F8CB88FF5}"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194387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50A111-4ACD-4CA8-88E8-D46F8CB88FF5}"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68681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0A111-4ACD-4CA8-88E8-D46F8CB88FF5}"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38352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0A111-4ACD-4CA8-88E8-D46F8CB88FF5}"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406414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0A111-4ACD-4CA8-88E8-D46F8CB88FF5}"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4C7B5-87EE-41C8-A232-6518D4D007A2}" type="slidenum">
              <a:rPr lang="en-US" smtClean="0"/>
              <a:t>‹#›</a:t>
            </a:fld>
            <a:endParaRPr lang="en-US"/>
          </a:p>
        </p:txBody>
      </p:sp>
    </p:spTree>
    <p:extLst>
      <p:ext uri="{BB962C8B-B14F-4D97-AF65-F5344CB8AC3E}">
        <p14:creationId xmlns:p14="http://schemas.microsoft.com/office/powerpoint/2010/main" val="197394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0A111-4ACD-4CA8-88E8-D46F8CB88FF5}" type="datetimeFigureOut">
              <a:rPr lang="en-US" smtClean="0"/>
              <a:t>9/8/2022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4C7B5-87EE-41C8-A232-6518D4D007A2}" type="slidenum">
              <a:rPr lang="en-US" smtClean="0"/>
              <a:t>‹#›</a:t>
            </a:fld>
            <a:endParaRPr lang="en-US"/>
          </a:p>
        </p:txBody>
      </p:sp>
    </p:spTree>
    <p:extLst>
      <p:ext uri="{BB962C8B-B14F-4D97-AF65-F5344CB8AC3E}">
        <p14:creationId xmlns:p14="http://schemas.microsoft.com/office/powerpoint/2010/main" val="358079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7903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975"/>
            <a:ext cx="10515600" cy="1325563"/>
          </a:xfrm>
        </p:spPr>
        <p:txBody>
          <a:bodyPr/>
          <a:lstStyle/>
          <a:p>
            <a:r>
              <a:rPr lang="en-US" dirty="0" smtClean="0"/>
              <a:t>Flags</a:t>
            </a:r>
            <a:endParaRPr lang="en-US" dirty="0"/>
          </a:p>
        </p:txBody>
      </p:sp>
      <p:sp>
        <p:nvSpPr>
          <p:cNvPr id="3" name="Content Placeholder 2"/>
          <p:cNvSpPr>
            <a:spLocks noGrp="1"/>
          </p:cNvSpPr>
          <p:nvPr>
            <p:ph idx="1"/>
          </p:nvPr>
        </p:nvSpPr>
        <p:spPr>
          <a:xfrm>
            <a:off x="838200" y="1284514"/>
            <a:ext cx="10515600" cy="5246915"/>
          </a:xfrm>
        </p:spPr>
        <p:txBody>
          <a:bodyPr>
            <a:normAutofit/>
          </a:bodyPr>
          <a:lstStyle/>
          <a:p>
            <a:r>
              <a:rPr lang="en-US" dirty="0" smtClean="0"/>
              <a:t>Overflow Flag</a:t>
            </a:r>
          </a:p>
          <a:p>
            <a:pPr lvl="1"/>
            <a:r>
              <a:rPr lang="en-US" dirty="0" smtClean="0"/>
              <a:t>Addition: </a:t>
            </a:r>
            <a:r>
              <a:rPr lang="en-US" dirty="0" err="1" smtClean="0"/>
              <a:t>CarryInMSB</a:t>
            </a:r>
            <a:r>
              <a:rPr lang="en-US" dirty="0" smtClean="0"/>
              <a:t> XOR </a:t>
            </a:r>
            <a:r>
              <a:rPr lang="en-US" dirty="0" err="1" smtClean="0"/>
              <a:t>CarryOutOfMSB</a:t>
            </a:r>
            <a:endParaRPr lang="en-US" dirty="0" smtClean="0"/>
          </a:p>
          <a:p>
            <a:pPr lvl="1"/>
            <a:r>
              <a:rPr lang="en-US" dirty="0" smtClean="0"/>
              <a:t>Subtraction: </a:t>
            </a:r>
            <a:r>
              <a:rPr lang="en-US" dirty="0" err="1" smtClean="0"/>
              <a:t>BorrowInMSB</a:t>
            </a:r>
            <a:r>
              <a:rPr lang="en-US" dirty="0" smtClean="0"/>
              <a:t> XOR </a:t>
            </a:r>
            <a:r>
              <a:rPr lang="en-US" dirty="0" err="1" smtClean="0"/>
              <a:t>BorrowOutOfMSB</a:t>
            </a:r>
            <a:endParaRPr lang="en-US" dirty="0" smtClean="0"/>
          </a:p>
          <a:p>
            <a:pPr marL="228600" lvl="1">
              <a:spcBef>
                <a:spcPts val="1000"/>
              </a:spcBef>
            </a:pPr>
            <a:r>
              <a:rPr lang="en-US" sz="2800" dirty="0" smtClean="0"/>
              <a:t>Sign Flag</a:t>
            </a:r>
          </a:p>
          <a:p>
            <a:pPr marL="685800" lvl="2">
              <a:spcBef>
                <a:spcPts val="1000"/>
              </a:spcBef>
            </a:pPr>
            <a:r>
              <a:rPr lang="en-US" sz="2400" dirty="0"/>
              <a:t>MSB of result of last Arithmetic/Logical </a:t>
            </a:r>
            <a:r>
              <a:rPr lang="en-US" sz="2400" dirty="0" smtClean="0"/>
              <a:t>Operation</a:t>
            </a:r>
          </a:p>
          <a:p>
            <a:pPr marL="228600" lvl="1">
              <a:spcBef>
                <a:spcPts val="1000"/>
              </a:spcBef>
            </a:pPr>
            <a:r>
              <a:rPr lang="en-US" sz="2800" dirty="0"/>
              <a:t>Zero </a:t>
            </a:r>
            <a:r>
              <a:rPr lang="en-US" sz="2800" dirty="0" smtClean="0"/>
              <a:t>Flag</a:t>
            </a:r>
          </a:p>
          <a:p>
            <a:pPr marL="685800" lvl="2">
              <a:spcBef>
                <a:spcPts val="1000"/>
              </a:spcBef>
            </a:pPr>
            <a:r>
              <a:rPr lang="en-US" sz="2400" dirty="0"/>
              <a:t>ZF=1 if all n-bits of result of last arithmetic/logical operation are zero</a:t>
            </a:r>
          </a:p>
          <a:p>
            <a:pPr marL="228600" lvl="1">
              <a:spcBef>
                <a:spcPts val="1000"/>
              </a:spcBef>
            </a:pPr>
            <a:r>
              <a:rPr lang="en-US" sz="2800" dirty="0" smtClean="0"/>
              <a:t>Carry Flag</a:t>
            </a:r>
          </a:p>
          <a:p>
            <a:pPr marL="685800" lvl="2">
              <a:spcBef>
                <a:spcPts val="1000"/>
              </a:spcBef>
            </a:pPr>
            <a:r>
              <a:rPr lang="en-US" sz="2400" dirty="0"/>
              <a:t>CF=1 if </a:t>
            </a:r>
          </a:p>
          <a:p>
            <a:pPr marL="1143000" lvl="3">
              <a:spcBef>
                <a:spcPts val="1000"/>
              </a:spcBef>
            </a:pPr>
            <a:r>
              <a:rPr lang="en-US" sz="2200" dirty="0"/>
              <a:t>Addition MSB produced carry that does not fit in n-bit result i.e. (n+1)</a:t>
            </a:r>
            <a:r>
              <a:rPr lang="en-US" sz="2200" dirty="0" err="1"/>
              <a:t>th</a:t>
            </a:r>
            <a:r>
              <a:rPr lang="en-US" sz="2200" dirty="0"/>
              <a:t> bit</a:t>
            </a:r>
          </a:p>
          <a:p>
            <a:pPr marL="1143000" lvl="3">
              <a:spcBef>
                <a:spcPts val="1000"/>
              </a:spcBef>
            </a:pPr>
            <a:r>
              <a:rPr lang="en-US" sz="2200" dirty="0" smtClean="0"/>
              <a:t>Subtraction</a:t>
            </a:r>
            <a:r>
              <a:rPr lang="en-US" sz="2200" dirty="0"/>
              <a:t>: MSB took borrow</a:t>
            </a:r>
          </a:p>
          <a:p>
            <a:pPr marL="685800" lvl="2">
              <a:spcBef>
                <a:spcPts val="1000"/>
              </a:spcBef>
            </a:pPr>
            <a:endParaRPr lang="en-US" dirty="0"/>
          </a:p>
          <a:p>
            <a:endParaRPr lang="en-US" dirty="0"/>
          </a:p>
        </p:txBody>
      </p:sp>
    </p:spTree>
    <p:extLst>
      <p:ext uri="{BB962C8B-B14F-4D97-AF65-F5344CB8AC3E}">
        <p14:creationId xmlns:p14="http://schemas.microsoft.com/office/powerpoint/2010/main" val="72087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 Instruction</a:t>
            </a:r>
            <a:endParaRPr lang="en-US" dirty="0"/>
          </a:p>
        </p:txBody>
      </p:sp>
      <p:sp>
        <p:nvSpPr>
          <p:cNvPr id="3" name="Content Placeholder 2"/>
          <p:cNvSpPr>
            <a:spLocks noGrp="1"/>
          </p:cNvSpPr>
          <p:nvPr>
            <p:ph idx="1"/>
          </p:nvPr>
        </p:nvSpPr>
        <p:spPr/>
        <p:txBody>
          <a:bodyPr>
            <a:normAutofit/>
          </a:bodyPr>
          <a:lstStyle/>
          <a:p>
            <a:pPr>
              <a:buFontTx/>
              <a:buChar char="-"/>
            </a:pPr>
            <a:r>
              <a:rPr lang="en-US" sz="3600" dirty="0" smtClean="0"/>
              <a:t>CMP DEST, SRC</a:t>
            </a:r>
          </a:p>
          <a:p>
            <a:pPr>
              <a:buFontTx/>
              <a:buChar char="-"/>
            </a:pPr>
            <a:r>
              <a:rPr lang="en-US" sz="3200" dirty="0" smtClean="0"/>
              <a:t>CMP AX, BX 	vs	SUB AX, BX 	; AX = AX-BX</a:t>
            </a:r>
          </a:p>
          <a:p>
            <a:pPr>
              <a:buFontTx/>
              <a:buChar char="-"/>
            </a:pPr>
            <a:r>
              <a:rPr lang="en-US" sz="3200" dirty="0" smtClean="0"/>
              <a:t>Flags affected by both instructions: </a:t>
            </a:r>
          </a:p>
          <a:p>
            <a:pPr marL="457200" lvl="1" indent="0">
              <a:buNone/>
            </a:pPr>
            <a:r>
              <a:rPr lang="en-US" sz="3200" dirty="0" smtClean="0"/>
              <a:t>0F</a:t>
            </a:r>
            <a:r>
              <a:rPr lang="en-US" sz="3200" dirty="0"/>
              <a:t>,</a:t>
            </a:r>
            <a:r>
              <a:rPr lang="en-US" sz="3200" dirty="0" smtClean="0"/>
              <a:t> SF, ZF, CF</a:t>
            </a:r>
          </a:p>
          <a:p>
            <a:pPr marL="457200" lvl="1" indent="0">
              <a:buNone/>
            </a:pPr>
            <a:endParaRPr lang="en-US" sz="3200" dirty="0"/>
          </a:p>
          <a:p>
            <a:pPr marL="457200" lvl="1" indent="0">
              <a:buNone/>
            </a:pPr>
            <a:r>
              <a:rPr lang="en-US" sz="3200" dirty="0" smtClean="0"/>
              <a:t>CMP DEST, SRC</a:t>
            </a:r>
          </a:p>
          <a:p>
            <a:pPr marL="457200" lvl="1" indent="0">
              <a:buNone/>
            </a:pPr>
            <a:r>
              <a:rPr lang="en-US" sz="3200" dirty="0" smtClean="0"/>
              <a:t>JB Label</a:t>
            </a:r>
            <a:endParaRPr lang="en-US" sz="3200" dirty="0"/>
          </a:p>
        </p:txBody>
      </p:sp>
    </p:spTree>
    <p:extLst>
      <p:ext uri="{BB962C8B-B14F-4D97-AF65-F5344CB8AC3E}">
        <p14:creationId xmlns:p14="http://schemas.microsoft.com/office/powerpoint/2010/main" val="159238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9934"/>
          </a:xfrm>
        </p:spPr>
        <p:txBody>
          <a:bodyPr/>
          <a:lstStyle/>
          <a:p>
            <a:r>
              <a:rPr lang="en-US" dirty="0"/>
              <a:t>Comparison and Conditions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8711913"/>
              </p:ext>
            </p:extLst>
          </p:nvPr>
        </p:nvGraphicFramePr>
        <p:xfrm>
          <a:off x="838200" y="730537"/>
          <a:ext cx="10515599" cy="4999819"/>
        </p:xfrm>
        <a:graphic>
          <a:graphicData uri="http://schemas.openxmlformats.org/drawingml/2006/table">
            <a:tbl>
              <a:tblPr firstRow="1" bandRow="1">
                <a:tableStyleId>{5C22544A-7EE6-4342-B048-85BDC9FD1C3A}</a:tableStyleId>
              </a:tblPr>
              <a:tblGrid>
                <a:gridCol w="2450910"/>
                <a:gridCol w="4026090"/>
                <a:gridCol w="4038599"/>
              </a:tblGrid>
              <a:tr h="641179">
                <a:tc>
                  <a:txBody>
                    <a:bodyPr/>
                    <a:lstStyle/>
                    <a:p>
                      <a:pPr algn="ctr"/>
                      <a:r>
                        <a:rPr lang="en-US" sz="3200" dirty="0" smtClean="0">
                          <a:solidFill>
                            <a:schemeClr val="tx1"/>
                          </a:solidFill>
                        </a:rPr>
                        <a:t>Conditions</a:t>
                      </a: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solidFill>
                            <a:schemeClr val="tx1"/>
                          </a:solidFill>
                        </a:rPr>
                        <a:t>Flags</a:t>
                      </a: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solidFill>
                            <a:schemeClr val="tx1"/>
                          </a:solidFill>
                        </a:rPr>
                        <a:t>Description</a:t>
                      </a: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i="0" u="none" strike="noStrike" baseline="0" dirty="0" smtClean="0">
                          <a:latin typeface="+mn-lt"/>
                        </a:rPr>
                        <a:t>DEST = SRC</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rgbClr val="C00000"/>
                          </a:solidFill>
                          <a:latin typeface="+mn-lt"/>
                          <a:ea typeface="+mn-ea"/>
                          <a:cs typeface="+mn-cs"/>
                        </a:rPr>
                        <a:t>ZF = 1</a:t>
                      </a:r>
                      <a:endParaRPr lang="en-US" sz="2000" b="1" dirty="0">
                        <a:solidFill>
                          <a:srgbClr val="C0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latin typeface="+mn-lt"/>
                        </a:rPr>
                        <a:t>2 – 2 = 0</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smtClean="0">
                          <a:latin typeface="+mn-lt"/>
                        </a:rPr>
                        <a:t>0F=0     </a:t>
                      </a:r>
                      <a:r>
                        <a:rPr lang="en-US" sz="2000" b="1" baseline="0" dirty="0" smtClean="0">
                          <a:latin typeface="+mn-lt"/>
                        </a:rPr>
                        <a:t>SF=0     </a:t>
                      </a:r>
                      <a:r>
                        <a:rPr lang="en-US" sz="2000" b="1" baseline="0" dirty="0" smtClean="0">
                          <a:solidFill>
                            <a:srgbClr val="C00000"/>
                          </a:solidFill>
                          <a:latin typeface="+mn-lt"/>
                        </a:rPr>
                        <a:t>ZF=1</a:t>
                      </a:r>
                      <a:r>
                        <a:rPr lang="en-US" sz="2000" b="1" baseline="0" dirty="0" smtClean="0">
                          <a:latin typeface="+mn-lt"/>
                        </a:rPr>
                        <a:t>     CF=0</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latin typeface="+mn-lt"/>
                        </a:rPr>
                        <a:t>-3 -</a:t>
                      </a:r>
                      <a:r>
                        <a:rPr lang="en-US" sz="2000" b="1" baseline="0" dirty="0" smtClean="0">
                          <a:latin typeface="+mn-lt"/>
                        </a:rPr>
                        <a:t> -3 = 0</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mn-lt"/>
                        </a:rPr>
                        <a:t>0F=0     </a:t>
                      </a:r>
                      <a:r>
                        <a:rPr lang="en-US" sz="2000" b="1" baseline="0" dirty="0" smtClean="0">
                          <a:latin typeface="+mn-lt"/>
                        </a:rPr>
                        <a:t>SF=0     </a:t>
                      </a:r>
                      <a:r>
                        <a:rPr lang="en-US" sz="2000" b="1" baseline="0" dirty="0" smtClean="0">
                          <a:solidFill>
                            <a:srgbClr val="C00000"/>
                          </a:solidFill>
                          <a:latin typeface="+mn-lt"/>
                        </a:rPr>
                        <a:t>ZF=1 </a:t>
                      </a:r>
                      <a:r>
                        <a:rPr lang="en-US" sz="2000" b="1" baseline="0" dirty="0" smtClean="0">
                          <a:latin typeface="+mn-lt"/>
                        </a:rPr>
                        <a:t>    CF=0</a:t>
                      </a:r>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i="0" u="none" strike="noStrike" kern="1200" baseline="0" dirty="0" smtClean="0">
                          <a:solidFill>
                            <a:schemeClr val="dk1"/>
                          </a:solidFill>
                          <a:latin typeface="+mn-lt"/>
                          <a:ea typeface="+mn-ea"/>
                          <a:cs typeface="+mn-cs"/>
                        </a:rPr>
                        <a:t>UDEST &lt; USRC</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rgbClr val="C00000"/>
                          </a:solidFill>
                          <a:latin typeface="+mn-lt"/>
                          <a:ea typeface="+mn-ea"/>
                          <a:cs typeface="+mn-cs"/>
                        </a:rPr>
                        <a:t>CF = 1</a:t>
                      </a:r>
                      <a:endParaRPr lang="en-US" sz="2000" b="1" dirty="0">
                        <a:solidFill>
                          <a:srgbClr val="C0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2000" b="1" i="0" u="none" strike="noStrike" kern="1200" baseline="0" dirty="0" smtClean="0">
                          <a:solidFill>
                            <a:schemeClr val="dk1"/>
                          </a:solidFill>
                          <a:latin typeface="+mn-lt"/>
                          <a:ea typeface="+mn-ea"/>
                          <a:cs typeface="+mn-cs"/>
                        </a:rPr>
                        <a:t>borrow is needed which sets the carry flag.</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latin typeface="+mn-lt"/>
                        </a:rPr>
                        <a:t>2 – 4 = -2</a:t>
                      </a:r>
                    </a:p>
                    <a:p>
                      <a:r>
                        <a:rPr lang="en-US" sz="2000" b="1" dirty="0" smtClean="0">
                          <a:latin typeface="+mn-lt"/>
                        </a:rPr>
                        <a:t>2 -  80</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mn-lt"/>
                        </a:rPr>
                        <a:t>0F=0     </a:t>
                      </a:r>
                      <a:r>
                        <a:rPr lang="en-US" sz="2000" b="1" baseline="0" dirty="0" smtClean="0">
                          <a:latin typeface="+mn-lt"/>
                        </a:rPr>
                        <a:t>SF=1    </a:t>
                      </a:r>
                      <a:r>
                        <a:rPr lang="en-US" sz="2000" b="1" baseline="0" dirty="0" smtClean="0">
                          <a:solidFill>
                            <a:schemeClr val="tx1"/>
                          </a:solidFill>
                          <a:latin typeface="+mn-lt"/>
                        </a:rPr>
                        <a:t> ZF=0     </a:t>
                      </a:r>
                      <a:r>
                        <a:rPr lang="en-US" sz="2000" b="1" baseline="0" dirty="0" smtClean="0">
                          <a:solidFill>
                            <a:srgbClr val="C00000"/>
                          </a:solidFill>
                          <a:latin typeface="+mn-lt"/>
                        </a:rPr>
                        <a:t>CF=1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mn-lt"/>
                        </a:rPr>
                        <a:t>0F=1     </a:t>
                      </a:r>
                      <a:r>
                        <a:rPr lang="en-US" sz="2000" b="1" baseline="0" dirty="0" smtClean="0">
                          <a:latin typeface="+mn-lt"/>
                        </a:rPr>
                        <a:t>SF=1    </a:t>
                      </a:r>
                      <a:r>
                        <a:rPr lang="en-US" sz="2000" b="1" baseline="0" dirty="0" smtClean="0">
                          <a:solidFill>
                            <a:schemeClr val="tx1"/>
                          </a:solidFill>
                          <a:latin typeface="+mn-lt"/>
                        </a:rPr>
                        <a:t> ZF=0     </a:t>
                      </a:r>
                      <a:r>
                        <a:rPr lang="en-US" sz="2000" b="1" baseline="0" dirty="0" smtClean="0">
                          <a:solidFill>
                            <a:srgbClr val="C00000"/>
                          </a:solidFill>
                          <a:latin typeface="+mn-lt"/>
                        </a:rPr>
                        <a:t>CF=1</a:t>
                      </a:r>
                      <a:endParaRPr lang="en-US" sz="2000" b="1" dirty="0" smtClean="0">
                        <a:solidFill>
                          <a:srgbClr val="C0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2000" b="1" dirty="0">
                        <a:latin typeface="+mn-lt"/>
                      </a:endParaRPr>
                    </a:p>
                  </a:txBody>
                  <a:tcPr anchor="ctr"/>
                </a:tc>
              </a:tr>
              <a:tr h="457200">
                <a:tc>
                  <a:txBody>
                    <a:bodyPr/>
                    <a:lstStyle/>
                    <a:p>
                      <a:r>
                        <a:rPr lang="en-US" sz="2000" b="1" i="0" u="none" strike="noStrike" kern="1200" baseline="0" dirty="0" smtClean="0">
                          <a:solidFill>
                            <a:schemeClr val="dk1"/>
                          </a:solidFill>
                          <a:latin typeface="+mn-lt"/>
                          <a:ea typeface="+mn-ea"/>
                          <a:cs typeface="+mn-cs"/>
                        </a:rPr>
                        <a:t>UDEST ≤ USRC</a:t>
                      </a:r>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rgbClr val="C00000"/>
                          </a:solidFill>
                          <a:latin typeface="+mn-lt"/>
                          <a:ea typeface="+mn-ea"/>
                          <a:cs typeface="+mn-cs"/>
                        </a:rPr>
                        <a:t>ZF = 1 OR CF = 1</a:t>
                      </a:r>
                      <a:endParaRPr lang="en-US" sz="2000" b="1" dirty="0">
                        <a:solidFill>
                          <a:srgbClr val="C0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i="0" u="none" strike="noStrike" kern="1200" baseline="0" dirty="0" smtClean="0">
                          <a:solidFill>
                            <a:schemeClr val="dk1"/>
                          </a:solidFill>
                          <a:latin typeface="+mn-lt"/>
                          <a:ea typeface="+mn-ea"/>
                          <a:cs typeface="+mn-cs"/>
                        </a:rPr>
                        <a:t>UDEST &gt; USRC</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rgbClr val="C00000"/>
                          </a:solidFill>
                          <a:latin typeface="+mn-lt"/>
                          <a:ea typeface="+mn-ea"/>
                          <a:cs typeface="+mn-cs"/>
                        </a:rPr>
                        <a:t>ZF = 0 AND CF = 0</a:t>
                      </a:r>
                      <a:endParaRPr lang="en-US" sz="20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t>82 – 40 = 42</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mn-lt"/>
                        </a:rPr>
                        <a:t>0F=1     </a:t>
                      </a:r>
                      <a:r>
                        <a:rPr lang="en-US" sz="2000" b="1" baseline="0" dirty="0" smtClean="0">
                          <a:latin typeface="+mn-lt"/>
                        </a:rPr>
                        <a:t>SF=0     </a:t>
                      </a:r>
                      <a:r>
                        <a:rPr lang="en-US" sz="2000" b="1" baseline="0" dirty="0" smtClean="0">
                          <a:solidFill>
                            <a:srgbClr val="C00000"/>
                          </a:solidFill>
                          <a:latin typeface="+mn-lt"/>
                        </a:rPr>
                        <a:t>ZF=0     CF=0</a:t>
                      </a:r>
                      <a:endParaRPr lang="en-US" sz="2000" b="1" dirty="0" smtClean="0">
                        <a:solidFill>
                          <a:srgbClr val="C0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i="0" u="none" strike="noStrike" kern="1200" baseline="0" dirty="0" smtClean="0">
                          <a:solidFill>
                            <a:schemeClr val="dk1"/>
                          </a:solidFill>
                          <a:latin typeface="+mn-lt"/>
                          <a:ea typeface="+mn-ea"/>
                          <a:cs typeface="+mn-cs"/>
                        </a:rPr>
                        <a:t>UDEST ≥ USRC</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chemeClr val="dk1"/>
                          </a:solidFill>
                          <a:latin typeface="+mn-lt"/>
                          <a:ea typeface="+mn-ea"/>
                          <a:cs typeface="+mn-cs"/>
                        </a:rPr>
                        <a:t>CF = 0</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TextBox 2"/>
          <p:cNvSpPr txBox="1"/>
          <p:nvPr/>
        </p:nvSpPr>
        <p:spPr>
          <a:xfrm>
            <a:off x="816429" y="5976648"/>
            <a:ext cx="4434419" cy="369332"/>
          </a:xfrm>
          <a:prstGeom prst="rect">
            <a:avLst/>
          </a:prstGeom>
          <a:noFill/>
        </p:spPr>
        <p:txBody>
          <a:bodyPr wrap="none" rtlCol="0">
            <a:spAutoFit/>
          </a:bodyPr>
          <a:lstStyle/>
          <a:p>
            <a:r>
              <a:rPr lang="en-US" dirty="0" smtClean="0"/>
              <a:t>See Chapter 3 of Bilal </a:t>
            </a:r>
            <a:r>
              <a:rPr lang="en-US" dirty="0" err="1" smtClean="0"/>
              <a:t>Hashmi’s</a:t>
            </a:r>
            <a:r>
              <a:rPr lang="en-US" dirty="0" smtClean="0"/>
              <a:t> Lecture Notes</a:t>
            </a:r>
            <a:endParaRPr lang="en-US" dirty="0"/>
          </a:p>
        </p:txBody>
      </p:sp>
    </p:spTree>
    <p:extLst>
      <p:ext uri="{BB962C8B-B14F-4D97-AF65-F5344CB8AC3E}">
        <p14:creationId xmlns:p14="http://schemas.microsoft.com/office/powerpoint/2010/main" val="4009121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9934"/>
          </a:xfrm>
        </p:spPr>
        <p:txBody>
          <a:bodyPr/>
          <a:lstStyle/>
          <a:p>
            <a:r>
              <a:rPr lang="en-US" dirty="0"/>
              <a:t>Comparison and Conditions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1639811"/>
              </p:ext>
            </p:extLst>
          </p:nvPr>
        </p:nvGraphicFramePr>
        <p:xfrm>
          <a:off x="838200" y="730537"/>
          <a:ext cx="10515599" cy="5213179"/>
        </p:xfrm>
        <a:graphic>
          <a:graphicData uri="http://schemas.openxmlformats.org/drawingml/2006/table">
            <a:tbl>
              <a:tblPr firstRow="1" bandRow="1">
                <a:tableStyleId>{5C22544A-7EE6-4342-B048-85BDC9FD1C3A}</a:tableStyleId>
              </a:tblPr>
              <a:tblGrid>
                <a:gridCol w="2450910"/>
                <a:gridCol w="4026090"/>
                <a:gridCol w="4038599"/>
              </a:tblGrid>
              <a:tr h="641179">
                <a:tc>
                  <a:txBody>
                    <a:bodyPr/>
                    <a:lstStyle/>
                    <a:p>
                      <a:pPr algn="ctr"/>
                      <a:r>
                        <a:rPr lang="en-US" sz="3200" dirty="0" smtClean="0">
                          <a:solidFill>
                            <a:schemeClr val="tx1"/>
                          </a:solidFill>
                        </a:rPr>
                        <a:t>Conditions</a:t>
                      </a: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solidFill>
                            <a:schemeClr val="tx1"/>
                          </a:solidFill>
                        </a:rPr>
                        <a:t>Flags</a:t>
                      </a: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smtClean="0">
                          <a:solidFill>
                            <a:schemeClr val="tx1"/>
                          </a:solidFill>
                        </a:rPr>
                        <a:t>Description</a:t>
                      </a: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i="0" u="none" strike="noStrike" kern="1200" baseline="0" dirty="0" smtClean="0">
                          <a:solidFill>
                            <a:schemeClr val="dk1"/>
                          </a:solidFill>
                          <a:latin typeface="+mn-lt"/>
                          <a:ea typeface="+mn-ea"/>
                          <a:cs typeface="+mn-cs"/>
                        </a:rPr>
                        <a:t>SDEST &lt; SSRC</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rgbClr val="C00000"/>
                          </a:solidFill>
                          <a:latin typeface="+mn-lt"/>
                          <a:ea typeface="+mn-ea"/>
                          <a:cs typeface="+mn-cs"/>
                        </a:rPr>
                        <a:t>SF ≠ OF</a:t>
                      </a:r>
                      <a:endParaRPr lang="en-US" sz="20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kern="1200" baseline="0" dirty="0" smtClean="0">
                          <a:solidFill>
                            <a:schemeClr val="dk1"/>
                          </a:solidFill>
                          <a:latin typeface="+mn-lt"/>
                          <a:ea typeface="+mn-ea"/>
                          <a:cs typeface="+mn-cs"/>
                        </a:rPr>
                        <a:t>The answer is negative with no overflow than the destination is smaller.</a:t>
                      </a:r>
                      <a:endParaRPr lang="en-US" sz="20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t>-4 - -3 = -1</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mn-lt"/>
                        </a:rPr>
                        <a:t>0F=0     </a:t>
                      </a:r>
                      <a:r>
                        <a:rPr lang="en-US" sz="2000" b="1" baseline="0" dirty="0" smtClean="0">
                          <a:solidFill>
                            <a:srgbClr val="C00000"/>
                          </a:solidFill>
                          <a:latin typeface="+mn-lt"/>
                        </a:rPr>
                        <a:t>SF=1     </a:t>
                      </a:r>
                      <a:r>
                        <a:rPr lang="en-US" sz="2000" b="1" baseline="0" dirty="0" smtClean="0">
                          <a:solidFill>
                            <a:schemeClr val="tx1"/>
                          </a:solidFill>
                          <a:latin typeface="+mn-lt"/>
                        </a:rPr>
                        <a:t>ZF=0     CF=1</a:t>
                      </a:r>
                      <a:endParaRPr lang="en-US" sz="2000" b="1"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20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t>-3 - +4 =</a:t>
                      </a:r>
                      <a:r>
                        <a:rPr lang="en-US" sz="2000" b="1" baseline="0" dirty="0" smtClean="0"/>
                        <a:t> -7</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mn-lt"/>
                        </a:rPr>
                        <a:t>0F=0     </a:t>
                      </a:r>
                      <a:r>
                        <a:rPr lang="en-US" sz="2000" b="1" baseline="0" dirty="0" smtClean="0">
                          <a:solidFill>
                            <a:srgbClr val="C00000"/>
                          </a:solidFill>
                          <a:latin typeface="+mn-lt"/>
                        </a:rPr>
                        <a:t>SF=1     </a:t>
                      </a:r>
                      <a:r>
                        <a:rPr lang="en-US" sz="2000" b="1" baseline="0" dirty="0" smtClean="0">
                          <a:solidFill>
                            <a:schemeClr val="tx1"/>
                          </a:solidFill>
                          <a:latin typeface="+mn-lt"/>
                        </a:rPr>
                        <a:t>ZF=0     CF=0</a:t>
                      </a:r>
                      <a:endParaRPr lang="en-US" sz="2000" b="1"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2000" b="1">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t>+3 - +4 = -1</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mn-lt"/>
                        </a:rPr>
                        <a:t>0F=0     </a:t>
                      </a:r>
                      <a:r>
                        <a:rPr lang="en-US" sz="2000" b="1" baseline="0" dirty="0" smtClean="0">
                          <a:solidFill>
                            <a:srgbClr val="C00000"/>
                          </a:solidFill>
                          <a:latin typeface="+mn-lt"/>
                        </a:rPr>
                        <a:t>SF=1     </a:t>
                      </a:r>
                      <a:r>
                        <a:rPr lang="en-US" sz="2000" b="1" baseline="0" dirty="0" smtClean="0">
                          <a:solidFill>
                            <a:schemeClr val="tx1"/>
                          </a:solidFill>
                          <a:latin typeface="+mn-lt"/>
                        </a:rPr>
                        <a:t>ZF=0     CF=1</a:t>
                      </a:r>
                      <a:endParaRPr lang="en-US" sz="2000" b="1"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i="0" u="none" strike="noStrike" kern="1200" baseline="0" dirty="0" smtClean="0">
                          <a:solidFill>
                            <a:schemeClr val="dk1"/>
                          </a:solidFill>
                          <a:latin typeface="+mn-lt"/>
                          <a:ea typeface="+mn-ea"/>
                          <a:cs typeface="+mn-cs"/>
                        </a:rPr>
                        <a:t>SDEST ≤ SSRC</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chemeClr val="dk1"/>
                          </a:solidFill>
                          <a:latin typeface="+mn-lt"/>
                          <a:ea typeface="+mn-ea"/>
                          <a:cs typeface="+mn-cs"/>
                        </a:rPr>
                        <a:t>ZF = 1 OR SF ≠ OF</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i="0" u="none" strike="noStrike" kern="1200" baseline="0" dirty="0" smtClean="0">
                          <a:solidFill>
                            <a:schemeClr val="dk1"/>
                          </a:solidFill>
                          <a:latin typeface="+mn-lt"/>
                          <a:ea typeface="+mn-ea"/>
                          <a:cs typeface="+mn-cs"/>
                        </a:rPr>
                        <a:t>SDEST &gt; SSRC</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0" u="none" strike="noStrike" kern="1200" baseline="0" dirty="0" smtClean="0">
                          <a:solidFill>
                            <a:srgbClr val="C00000"/>
                          </a:solidFill>
                          <a:latin typeface="+mn-lt"/>
                          <a:ea typeface="+mn-ea"/>
                          <a:cs typeface="+mn-cs"/>
                        </a:rPr>
                        <a:t>ZF = 0 AND SF = OF</a:t>
                      </a:r>
                      <a:endParaRPr lang="en-US" sz="20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kern="1200" baseline="0" dirty="0" smtClean="0">
                          <a:solidFill>
                            <a:schemeClr val="dk1"/>
                          </a:solidFill>
                          <a:latin typeface="+mn-lt"/>
                          <a:ea typeface="+mn-ea"/>
                          <a:cs typeface="+mn-cs"/>
                        </a:rPr>
                        <a:t>If the zero flag is not set, it means that the signed operands are not equal and if the sign and overflow match in addition to this it means that the destination is Greater.</a:t>
                      </a:r>
                      <a:endParaRPr lang="en-US" sz="20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t>-3 - -4 = +1</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mn-lt"/>
                        </a:rPr>
                        <a:t>0F=0     </a:t>
                      </a:r>
                      <a:r>
                        <a:rPr lang="en-US" sz="2000" b="1" baseline="0" dirty="0" smtClean="0">
                          <a:solidFill>
                            <a:srgbClr val="C00000"/>
                          </a:solidFill>
                          <a:latin typeface="+mn-lt"/>
                        </a:rPr>
                        <a:t>SF=0     ZF=0     </a:t>
                      </a:r>
                      <a:r>
                        <a:rPr lang="en-US" sz="2000" b="1" baseline="0" dirty="0" smtClean="0">
                          <a:solidFill>
                            <a:schemeClr val="tx1"/>
                          </a:solidFill>
                          <a:latin typeface="+mn-lt"/>
                        </a:rPr>
                        <a:t>CF=0</a:t>
                      </a:r>
                      <a:endParaRPr lang="en-US" sz="2000" b="1"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t>+3 - -4 = +7</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mn-lt"/>
                        </a:rPr>
                        <a:t>0F=0     </a:t>
                      </a:r>
                      <a:r>
                        <a:rPr lang="en-US" sz="2000" b="1" baseline="0" dirty="0" smtClean="0">
                          <a:solidFill>
                            <a:srgbClr val="C00000"/>
                          </a:solidFill>
                          <a:latin typeface="+mn-lt"/>
                        </a:rPr>
                        <a:t>SF=0     ZF=0  </a:t>
                      </a:r>
                      <a:r>
                        <a:rPr lang="en-US" sz="2000" b="1" baseline="0" dirty="0" smtClean="0">
                          <a:solidFill>
                            <a:schemeClr val="tx1"/>
                          </a:solidFill>
                          <a:latin typeface="+mn-lt"/>
                        </a:rPr>
                        <a:t>   CF=1</a:t>
                      </a:r>
                      <a:endParaRPr lang="en-US" sz="2000" b="1"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sz="2000" b="1" dirty="0" smtClean="0"/>
                        <a:t>+4</a:t>
                      </a:r>
                      <a:r>
                        <a:rPr lang="en-US" sz="2000" b="1" baseline="0" dirty="0" smtClean="0"/>
                        <a:t> - +3 = +1</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C00000"/>
                          </a:solidFill>
                          <a:latin typeface="+mn-lt"/>
                        </a:rPr>
                        <a:t>0F=0     </a:t>
                      </a:r>
                      <a:r>
                        <a:rPr lang="en-US" sz="2000" b="1" baseline="0" dirty="0" smtClean="0">
                          <a:solidFill>
                            <a:srgbClr val="C00000"/>
                          </a:solidFill>
                          <a:latin typeface="+mn-lt"/>
                        </a:rPr>
                        <a:t>SF=0     ZF=0     </a:t>
                      </a:r>
                      <a:r>
                        <a:rPr lang="en-US" sz="2000" b="1" baseline="0" dirty="0" smtClean="0">
                          <a:solidFill>
                            <a:schemeClr val="tx1"/>
                          </a:solidFill>
                          <a:latin typeface="+mn-lt"/>
                        </a:rPr>
                        <a:t>CF=0</a:t>
                      </a:r>
                      <a:endParaRPr lang="en-US" sz="2000" b="1"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algn="l" defTabSz="914400" rtl="0" eaLnBrk="1" latinLnBrk="0" hangingPunct="1"/>
                      <a:r>
                        <a:rPr lang="en-US" sz="2000" b="1" i="0" u="none" strike="noStrike" kern="1200" baseline="0" dirty="0" smtClean="0">
                          <a:solidFill>
                            <a:schemeClr val="dk1"/>
                          </a:solidFill>
                          <a:latin typeface="+mn-lt"/>
                          <a:ea typeface="+mn-ea"/>
                          <a:cs typeface="+mn-cs"/>
                        </a:rPr>
                        <a:t>SDEST ≥ SSRC</a:t>
                      </a:r>
                      <a:endParaRPr lang="en-US" sz="2000" b="1" i="0" u="none" strike="noStrike" kern="1200" baseline="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kern="1200" baseline="0" dirty="0" smtClean="0">
                          <a:solidFill>
                            <a:srgbClr val="C00000"/>
                          </a:solidFill>
                          <a:latin typeface="+mn-lt"/>
                          <a:ea typeface="+mn-ea"/>
                          <a:cs typeface="+mn-cs"/>
                        </a:rPr>
                        <a:t>SF = OF</a:t>
                      </a:r>
                      <a:endParaRPr lang="en-US" sz="2000" b="1" kern="1200" baseline="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1"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19457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42" y="215000"/>
            <a:ext cx="10515600" cy="1325563"/>
          </a:xfrm>
        </p:spPr>
        <p:txBody>
          <a:bodyPr/>
          <a:lstStyle/>
          <a:p>
            <a:r>
              <a:rPr lang="en-US" dirty="0" smtClean="0"/>
              <a:t>Conditional Jumps</a:t>
            </a:r>
            <a:endParaRPr lang="en-US" dirty="0"/>
          </a:p>
        </p:txBody>
      </p:sp>
      <p:pic>
        <p:nvPicPr>
          <p:cNvPr id="5" name="Picture 4"/>
          <p:cNvPicPr>
            <a:picLocks noChangeAspect="1"/>
          </p:cNvPicPr>
          <p:nvPr/>
        </p:nvPicPr>
        <p:blipFill>
          <a:blip r:embed="rId3"/>
          <a:stretch>
            <a:fillRect/>
          </a:stretch>
        </p:blipFill>
        <p:spPr>
          <a:xfrm>
            <a:off x="5226937" y="116006"/>
            <a:ext cx="6273386" cy="6675120"/>
          </a:xfrm>
          <a:prstGeom prst="rect">
            <a:avLst/>
          </a:prstGeom>
        </p:spPr>
      </p:pic>
      <p:sp>
        <p:nvSpPr>
          <p:cNvPr id="6" name="TextBox 5"/>
          <p:cNvSpPr txBox="1"/>
          <p:nvPr/>
        </p:nvSpPr>
        <p:spPr>
          <a:xfrm>
            <a:off x="529826" y="5845622"/>
            <a:ext cx="3958904" cy="646331"/>
          </a:xfrm>
          <a:prstGeom prst="rect">
            <a:avLst/>
          </a:prstGeom>
          <a:noFill/>
        </p:spPr>
        <p:txBody>
          <a:bodyPr wrap="none" rtlCol="0">
            <a:spAutoFit/>
          </a:bodyPr>
          <a:lstStyle/>
          <a:p>
            <a:r>
              <a:rPr lang="en-US" dirty="0" smtClean="0"/>
              <a:t>Check list of jump instructions from </a:t>
            </a:r>
            <a:r>
              <a:rPr lang="en-US" dirty="0" smtClean="0"/>
              <a:t>Bilal</a:t>
            </a:r>
          </a:p>
          <a:p>
            <a:r>
              <a:rPr lang="en-US" dirty="0" err="1" smtClean="0"/>
              <a:t>Hashmi’s</a:t>
            </a:r>
            <a:r>
              <a:rPr lang="en-US" dirty="0" smtClean="0"/>
              <a:t> Lecture Notes</a:t>
            </a:r>
            <a:endParaRPr lang="en-US" dirty="0"/>
          </a:p>
        </p:txBody>
      </p:sp>
    </p:spTree>
    <p:extLst>
      <p:ext uri="{BB962C8B-B14F-4D97-AF65-F5344CB8AC3E}">
        <p14:creationId xmlns:p14="http://schemas.microsoft.com/office/powerpoint/2010/main" val="3133145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354</Words>
  <Application>Microsoft Office PowerPoint</Application>
  <PresentationFormat>Custom</PresentationFormat>
  <Paragraphs>78</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Branching</vt:lpstr>
      <vt:lpstr>Flags</vt:lpstr>
      <vt:lpstr>CMP Instruction</vt:lpstr>
      <vt:lpstr>Comparison and Conditions</vt:lpstr>
      <vt:lpstr>Comparison and Conditions</vt:lpstr>
      <vt:lpstr>Conditional Jumps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Branching</dc:title>
  <dc:creator>Samin Iftikhar</dc:creator>
  <cp:lastModifiedBy>Admin</cp:lastModifiedBy>
  <cp:revision>66</cp:revision>
  <dcterms:created xsi:type="dcterms:W3CDTF">2020-09-23T02:05:05Z</dcterms:created>
  <dcterms:modified xsi:type="dcterms:W3CDTF">2022-09-08T04:23:31Z</dcterms:modified>
</cp:coreProperties>
</file>