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408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DF71C-E52A-4D16-9639-AC2FA39CC58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52B6-D677-4179-A995-D0362617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652B6-D677-4179-A995-D036261704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652B6-D677-4179-A995-D036261704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652B6-D677-4179-A995-D036261704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Post-lab</a:t>
            </a:r>
            <a:r>
              <a:rPr lang="en-US" dirty="0" smtClean="0"/>
              <a:t>: Install SQL,</a:t>
            </a:r>
            <a:r>
              <a:rPr lang="en-US" baseline="0" dirty="0" smtClean="0"/>
              <a:t> make DB model of FAST-NU tables include Department, Instructor, Student,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652B6-D677-4179-A995-D036261704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3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Databases </a:t>
            </a:r>
            <a:r>
              <a:rPr lang="en-US" dirty="0"/>
              <a:t>and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152384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Support multiple views of the data:</a:t>
            </a:r>
          </a:p>
          <a:p>
            <a:pPr lvl="1"/>
            <a:r>
              <a:rPr lang="en-US" dirty="0"/>
              <a:t>Each user may see a different view of the database, which describes </a:t>
            </a:r>
            <a:r>
              <a:rPr lang="en-US" b="1" dirty="0"/>
              <a:t>only</a:t>
            </a:r>
            <a:r>
              <a:rPr lang="en-US" dirty="0"/>
              <a:t> the data of interest to that </a:t>
            </a:r>
            <a:r>
              <a:rPr lang="en-US" dirty="0" smtClean="0"/>
              <a:t>user.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321" y="3396342"/>
            <a:ext cx="9613861" cy="315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084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67127"/>
          </a:xfrm>
        </p:spPr>
        <p:txBody>
          <a:bodyPr/>
          <a:lstStyle/>
          <a:p>
            <a:r>
              <a:rPr lang="en-US" dirty="0"/>
              <a:t>Control redundancy </a:t>
            </a:r>
          </a:p>
          <a:p>
            <a:r>
              <a:rPr lang="en-US" dirty="0"/>
              <a:t>Data Sharing </a:t>
            </a:r>
          </a:p>
          <a:p>
            <a:r>
              <a:rPr lang="en-US" dirty="0"/>
              <a:t>Restrict unauthorized access </a:t>
            </a:r>
          </a:p>
          <a:p>
            <a:r>
              <a:rPr lang="en-US" dirty="0"/>
              <a:t>Provide Storage Structures (e.g. indexes for efficient Query Processing)</a:t>
            </a:r>
          </a:p>
          <a:p>
            <a:r>
              <a:rPr lang="en-US" dirty="0"/>
              <a:t>Backup and recovery services</a:t>
            </a:r>
          </a:p>
          <a:p>
            <a:r>
              <a:rPr lang="en-US" dirty="0"/>
              <a:t>Multiple interfaces for different classes of users</a:t>
            </a:r>
          </a:p>
          <a:p>
            <a:r>
              <a:rPr lang="en-US" dirty="0"/>
              <a:t>Enforce integrity constraints on the 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8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Database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0041"/>
          </a:xfrm>
        </p:spPr>
        <p:txBody>
          <a:bodyPr/>
          <a:lstStyle/>
          <a:p>
            <a:r>
              <a:rPr lang="en-US" sz="2300" dirty="0"/>
              <a:t>An organized collection of related data.</a:t>
            </a:r>
          </a:p>
          <a:p>
            <a:r>
              <a:rPr lang="en-US" sz="2300" dirty="0"/>
              <a:t>Example of Database Systems</a:t>
            </a:r>
          </a:p>
          <a:p>
            <a:pPr lvl="1"/>
            <a:endParaRPr lang="en-US" sz="2300" dirty="0"/>
          </a:p>
          <a:p>
            <a:pPr lvl="1"/>
            <a:r>
              <a:rPr lang="en-US" dirty="0"/>
              <a:t>a telephone book </a:t>
            </a:r>
          </a:p>
          <a:p>
            <a:pPr lvl="1"/>
            <a:r>
              <a:rPr lang="en-US" dirty="0"/>
              <a:t>T.V. Guide </a:t>
            </a:r>
          </a:p>
          <a:p>
            <a:pPr lvl="1"/>
            <a:r>
              <a:rPr lang="en-US" dirty="0"/>
              <a:t>airline reservation system </a:t>
            </a:r>
          </a:p>
          <a:p>
            <a:pPr lvl="1"/>
            <a:r>
              <a:rPr lang="en-US" dirty="0"/>
              <a:t>motor vehicle registration records </a:t>
            </a:r>
          </a:p>
          <a:p>
            <a:pPr lvl="1"/>
            <a:r>
              <a:rPr lang="en-US" dirty="0"/>
              <a:t>papers in your filing cabinet </a:t>
            </a:r>
          </a:p>
          <a:p>
            <a:pPr lvl="1"/>
            <a:r>
              <a:rPr lang="en-US" dirty="0"/>
              <a:t>files on your computer hard drive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0041"/>
          </a:xfrm>
        </p:spPr>
        <p:txBody>
          <a:bodyPr>
            <a:normAutofit/>
          </a:bodyPr>
          <a:lstStyle/>
          <a:p>
            <a:r>
              <a:rPr lang="en-US" b="1" dirty="0"/>
              <a:t>Data:</a:t>
            </a:r>
          </a:p>
          <a:p>
            <a:pPr lvl="1"/>
            <a:r>
              <a:rPr lang="en-US" dirty="0"/>
              <a:t>Facts that can be recorded and have an implicit meaning.</a:t>
            </a:r>
          </a:p>
          <a:p>
            <a:r>
              <a:rPr lang="en-US" b="1" dirty="0"/>
              <a:t>Mini-world:</a:t>
            </a:r>
          </a:p>
          <a:p>
            <a:pPr lvl="1"/>
            <a:r>
              <a:rPr lang="en-US" dirty="0"/>
              <a:t>Some part of the real world about which data is stored in a database. For example, University.</a:t>
            </a:r>
          </a:p>
          <a:p>
            <a:r>
              <a:rPr lang="en-US" b="1" dirty="0"/>
              <a:t>Database Management System (DBMS):</a:t>
            </a:r>
          </a:p>
          <a:p>
            <a:pPr lvl="1"/>
            <a:r>
              <a:rPr lang="en-US" dirty="0"/>
              <a:t>A software system to facilitate the creation and maintenance of a computerized database.</a:t>
            </a:r>
          </a:p>
          <a:p>
            <a:r>
              <a:rPr lang="en-US" b="1" dirty="0"/>
              <a:t>Database System:</a:t>
            </a:r>
          </a:p>
          <a:p>
            <a:pPr lvl="1"/>
            <a:r>
              <a:rPr lang="en-US" dirty="0"/>
              <a:t>DBMS together with the data. </a:t>
            </a:r>
          </a:p>
          <a:p>
            <a:pPr lvl="1"/>
            <a:r>
              <a:rPr lang="en-US" dirty="0"/>
              <a:t>Sometimes, the applications are also included</a:t>
            </a:r>
          </a:p>
        </p:txBody>
      </p:sp>
    </p:spTree>
    <p:extLst>
      <p:ext uri="{BB962C8B-B14F-4D97-AF65-F5344CB8AC3E}">
        <p14:creationId xmlns:p14="http://schemas.microsoft.com/office/powerpoint/2010/main" val="320849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database system environment</a:t>
            </a:r>
          </a:p>
        </p:txBody>
      </p:sp>
      <p:pic>
        <p:nvPicPr>
          <p:cNvPr id="4" name="Picture 4" descr="fig01_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686" y="2075544"/>
            <a:ext cx="9089496" cy="460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678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809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Mini-world: </a:t>
            </a:r>
            <a:r>
              <a:rPr lang="en-US" dirty="0"/>
              <a:t>UNIVERSITY</a:t>
            </a:r>
          </a:p>
          <a:p>
            <a:r>
              <a:rPr lang="en-US" b="1" dirty="0"/>
              <a:t>Some mini-world </a:t>
            </a:r>
            <a:r>
              <a:rPr lang="en-US" b="1" i="1" dirty="0"/>
              <a:t>entities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COURSEs</a:t>
            </a:r>
          </a:p>
          <a:p>
            <a:pPr lvl="1"/>
            <a:r>
              <a:rPr lang="en-US" dirty="0"/>
              <a:t>SECTIONs (of COURSEs)</a:t>
            </a:r>
          </a:p>
          <a:p>
            <a:pPr lvl="1"/>
            <a:r>
              <a:rPr lang="en-US" dirty="0"/>
              <a:t>DEPARTMENTs</a:t>
            </a:r>
          </a:p>
          <a:p>
            <a:pPr lvl="1"/>
            <a:r>
              <a:rPr lang="en-US" dirty="0"/>
              <a:t>INSTRUCTORs</a:t>
            </a:r>
          </a:p>
          <a:p>
            <a:r>
              <a:rPr lang="en-US" b="1" dirty="0"/>
              <a:t>Some mini-world </a:t>
            </a:r>
            <a:r>
              <a:rPr lang="en-US" b="1" i="1" dirty="0"/>
              <a:t>relationships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SECTIONs </a:t>
            </a:r>
            <a:r>
              <a:rPr lang="en-US" i="1" dirty="0"/>
              <a:t>are of specific</a:t>
            </a:r>
            <a:r>
              <a:rPr lang="en-US" dirty="0"/>
              <a:t> COURSEs</a:t>
            </a:r>
          </a:p>
          <a:p>
            <a:pPr lvl="1"/>
            <a:r>
              <a:rPr lang="en-US" dirty="0"/>
              <a:t>STUDENTs </a:t>
            </a:r>
            <a:r>
              <a:rPr lang="en-US" i="1" dirty="0"/>
              <a:t>take</a:t>
            </a:r>
            <a:r>
              <a:rPr lang="en-US" dirty="0"/>
              <a:t> SECTIONs</a:t>
            </a:r>
          </a:p>
          <a:p>
            <a:pPr lvl="1"/>
            <a:r>
              <a:rPr lang="en-US" dirty="0"/>
              <a:t>COURSEs </a:t>
            </a:r>
            <a:r>
              <a:rPr lang="en-US" i="1" dirty="0"/>
              <a:t>have  prerequisite</a:t>
            </a:r>
            <a:r>
              <a:rPr lang="en-US" dirty="0"/>
              <a:t> COURSEs</a:t>
            </a:r>
          </a:p>
          <a:p>
            <a:pPr lvl="1"/>
            <a:r>
              <a:rPr lang="en-US" dirty="0"/>
              <a:t>INSTRUCTORs </a:t>
            </a:r>
            <a:r>
              <a:rPr lang="en-US" i="1" dirty="0"/>
              <a:t>teach</a:t>
            </a:r>
            <a:r>
              <a:rPr lang="en-US" dirty="0"/>
              <a:t>  SECTIONs</a:t>
            </a:r>
          </a:p>
          <a:p>
            <a:pPr lvl="1"/>
            <a:r>
              <a:rPr lang="en-US" dirty="0"/>
              <a:t>COURSEs </a:t>
            </a:r>
            <a:r>
              <a:rPr lang="en-US" i="1" dirty="0"/>
              <a:t>are offered by</a:t>
            </a:r>
            <a:r>
              <a:rPr lang="en-US" dirty="0"/>
              <a:t>  DEPARTMENTs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simple database</a:t>
            </a:r>
          </a:p>
        </p:txBody>
      </p:sp>
      <p:pic>
        <p:nvPicPr>
          <p:cNvPr id="4" name="Picture 4" descr="fig01_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321" y="2148114"/>
            <a:ext cx="9613861" cy="458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344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using file systems to store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67127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Data redundancy and inconsistency</a:t>
            </a:r>
          </a:p>
          <a:p>
            <a:pPr lvl="2"/>
            <a:r>
              <a:rPr lang="en-US" sz="2400" dirty="0"/>
              <a:t>Multiple file formats, duplication of information in different files</a:t>
            </a:r>
          </a:p>
          <a:p>
            <a:pPr lvl="1"/>
            <a:r>
              <a:rPr lang="en-US" sz="2800" dirty="0"/>
              <a:t>Difficulty in accessing data </a:t>
            </a:r>
          </a:p>
          <a:p>
            <a:pPr lvl="2"/>
            <a:r>
              <a:rPr lang="en-US" sz="2400" dirty="0"/>
              <a:t>Need to write a new program to carry out each new task</a:t>
            </a:r>
          </a:p>
          <a:p>
            <a:pPr lvl="1"/>
            <a:r>
              <a:rPr lang="en-US" sz="2800" dirty="0"/>
              <a:t>Data isolation — multiple files and formats</a:t>
            </a:r>
          </a:p>
          <a:p>
            <a:pPr lvl="1"/>
            <a:r>
              <a:rPr lang="en-US" sz="2800" dirty="0"/>
              <a:t>Integrity problems</a:t>
            </a:r>
          </a:p>
          <a:p>
            <a:pPr lvl="2"/>
            <a:r>
              <a:rPr lang="en-US" sz="2400" dirty="0"/>
              <a:t>Integrity constraints  (e.g. account balance &gt; 0) become part of program code</a:t>
            </a:r>
          </a:p>
          <a:p>
            <a:pPr lvl="2"/>
            <a:r>
              <a:rPr lang="en-US" sz="2400" dirty="0"/>
              <a:t>Hard to add new constraints or change existing </a:t>
            </a:r>
            <a:r>
              <a:rPr lang="en-US" sz="2400" dirty="0" smtClean="0"/>
              <a:t>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635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using file systems to store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5184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Atomicity of updates</a:t>
            </a:r>
          </a:p>
          <a:p>
            <a:pPr lvl="2"/>
            <a:r>
              <a:rPr lang="en-US" sz="2400" dirty="0"/>
              <a:t>Failures may leave database in an inconsistent state with partial updates carried out</a:t>
            </a:r>
          </a:p>
          <a:p>
            <a:pPr lvl="2"/>
            <a:r>
              <a:rPr lang="en-US" sz="2400" dirty="0"/>
              <a:t>E.g. transfer of funds from one account to another should either complete or not happen at all</a:t>
            </a:r>
          </a:p>
          <a:p>
            <a:pPr lvl="1"/>
            <a:r>
              <a:rPr lang="en-US" sz="2800" dirty="0"/>
              <a:t>Concurrent access by multiple users</a:t>
            </a:r>
          </a:p>
          <a:p>
            <a:pPr lvl="2"/>
            <a:r>
              <a:rPr lang="en-US" sz="2400" dirty="0"/>
              <a:t>Concurrent accessed needed for performance</a:t>
            </a:r>
          </a:p>
          <a:p>
            <a:pPr lvl="2"/>
            <a:r>
              <a:rPr lang="en-US" sz="2400" dirty="0"/>
              <a:t>Uncontrolled concurrent accesses can lead to inconsistencies</a:t>
            </a:r>
          </a:p>
          <a:p>
            <a:pPr lvl="3"/>
            <a:r>
              <a:rPr lang="en-US" sz="2000" dirty="0"/>
              <a:t>E.g. two people reading a balance and updating it at the same time</a:t>
            </a:r>
          </a:p>
          <a:p>
            <a:pPr lvl="1"/>
            <a:r>
              <a:rPr lang="en-US" sz="2800" dirty="0"/>
              <a:t>Security </a:t>
            </a:r>
            <a:r>
              <a:rPr lang="en-US" sz="2800" dirty="0" smtClean="0"/>
              <a:t>problems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567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Abstraction: </a:t>
            </a:r>
          </a:p>
          <a:p>
            <a:pPr lvl="1"/>
            <a:r>
              <a:rPr lang="en-US" b="1" dirty="0"/>
              <a:t>Data model</a:t>
            </a:r>
            <a:r>
              <a:rPr lang="en-US" dirty="0"/>
              <a:t> is used to hide storage details and present the users with a conceptual view  of the database.</a:t>
            </a:r>
          </a:p>
          <a:p>
            <a:pPr lvl="1"/>
            <a:r>
              <a:rPr lang="en-US" dirty="0"/>
              <a:t>Programs refer to the data model constructs rather than data storage </a:t>
            </a:r>
            <a:r>
              <a:rPr lang="en-US" dirty="0" smtClean="0"/>
              <a:t>details.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58892" b="7788"/>
          <a:stretch/>
        </p:blipFill>
        <p:spPr bwMode="auto">
          <a:xfrm>
            <a:off x="990600" y="4038600"/>
            <a:ext cx="9303582" cy="189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9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</TotalTime>
  <Words>454</Words>
  <Application>Microsoft Office PowerPoint</Application>
  <PresentationFormat>Widescreen</PresentationFormat>
  <Paragraphs>76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Introduction</vt:lpstr>
      <vt:lpstr>What is Database ? </vt:lpstr>
      <vt:lpstr>Basic Definitions</vt:lpstr>
      <vt:lpstr>Simplified database system environment</vt:lpstr>
      <vt:lpstr>Example of a Database</vt:lpstr>
      <vt:lpstr>Example of a simple database</vt:lpstr>
      <vt:lpstr>Drawbacks of using file systems to store data</vt:lpstr>
      <vt:lpstr>Drawbacks of using file systems to store data</vt:lpstr>
      <vt:lpstr>Characteristics of the Database Approach</vt:lpstr>
      <vt:lpstr>Characteristics of the Database Approach</vt:lpstr>
      <vt:lpstr>Advantages of DBMS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wasif1</dc:creator>
  <cp:lastModifiedBy>wasif1</cp:lastModifiedBy>
  <cp:revision>5</cp:revision>
  <dcterms:created xsi:type="dcterms:W3CDTF">2017-01-25T16:07:08Z</dcterms:created>
  <dcterms:modified xsi:type="dcterms:W3CDTF">2017-01-25T16:31:12Z</dcterms:modified>
</cp:coreProperties>
</file>