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45" r:id="rId1"/>
  </p:sldMasterIdLst>
  <p:notesMasterIdLst>
    <p:notesMasterId r:id="rId98"/>
  </p:notesMasterIdLst>
  <p:handoutMasterIdLst>
    <p:handoutMasterId r:id="rId99"/>
  </p:handoutMasterIdLst>
  <p:sldIdLst>
    <p:sldId id="514" r:id="rId2"/>
    <p:sldId id="515" r:id="rId3"/>
    <p:sldId id="593" r:id="rId4"/>
    <p:sldId id="516" r:id="rId5"/>
    <p:sldId id="548" r:id="rId6"/>
    <p:sldId id="667" r:id="rId7"/>
    <p:sldId id="520" r:id="rId8"/>
    <p:sldId id="596" r:id="rId9"/>
    <p:sldId id="547" r:id="rId10"/>
    <p:sldId id="549" r:id="rId11"/>
    <p:sldId id="594" r:id="rId12"/>
    <p:sldId id="595" r:id="rId13"/>
    <p:sldId id="550" r:id="rId14"/>
    <p:sldId id="597" r:id="rId15"/>
    <p:sldId id="517" r:id="rId16"/>
    <p:sldId id="518" r:id="rId17"/>
    <p:sldId id="598" r:id="rId18"/>
    <p:sldId id="521" r:id="rId19"/>
    <p:sldId id="599" r:id="rId20"/>
    <p:sldId id="600" r:id="rId21"/>
    <p:sldId id="602" r:id="rId22"/>
    <p:sldId id="591" r:id="rId23"/>
    <p:sldId id="556" r:id="rId24"/>
    <p:sldId id="557" r:id="rId25"/>
    <p:sldId id="555" r:id="rId26"/>
    <p:sldId id="525" r:id="rId27"/>
    <p:sldId id="526" r:id="rId28"/>
    <p:sldId id="523" r:id="rId29"/>
    <p:sldId id="524" r:id="rId30"/>
    <p:sldId id="603" r:id="rId31"/>
    <p:sldId id="604" r:id="rId32"/>
    <p:sldId id="650" r:id="rId33"/>
    <p:sldId id="654" r:id="rId34"/>
    <p:sldId id="655" r:id="rId35"/>
    <p:sldId id="651" r:id="rId36"/>
    <p:sldId id="652" r:id="rId37"/>
    <p:sldId id="653" r:id="rId38"/>
    <p:sldId id="529" r:id="rId39"/>
    <p:sldId id="560" r:id="rId40"/>
    <p:sldId id="530" r:id="rId41"/>
    <p:sldId id="531" r:id="rId42"/>
    <p:sldId id="562" r:id="rId43"/>
    <p:sldId id="635" r:id="rId44"/>
    <p:sldId id="532" r:id="rId45"/>
    <p:sldId id="565" r:id="rId46"/>
    <p:sldId id="656" r:id="rId47"/>
    <p:sldId id="605" r:id="rId48"/>
    <p:sldId id="657" r:id="rId49"/>
    <p:sldId id="606" r:id="rId50"/>
    <p:sldId id="658" r:id="rId51"/>
    <p:sldId id="607" r:id="rId52"/>
    <p:sldId id="659" r:id="rId53"/>
    <p:sldId id="533" r:id="rId54"/>
    <p:sldId id="536" r:id="rId55"/>
    <p:sldId id="572" r:id="rId56"/>
    <p:sldId id="537" r:id="rId57"/>
    <p:sldId id="574" r:id="rId58"/>
    <p:sldId id="538" r:id="rId59"/>
    <p:sldId id="636" r:id="rId60"/>
    <p:sldId id="637" r:id="rId61"/>
    <p:sldId id="638" r:id="rId62"/>
    <p:sldId id="608" r:id="rId63"/>
    <p:sldId id="609" r:id="rId64"/>
    <p:sldId id="610" r:id="rId65"/>
    <p:sldId id="646" r:id="rId66"/>
    <p:sldId id="542" r:id="rId67"/>
    <p:sldId id="589" r:id="rId68"/>
    <p:sldId id="639" r:id="rId69"/>
    <p:sldId id="543" r:id="rId70"/>
    <p:sldId id="544" r:id="rId71"/>
    <p:sldId id="579" r:id="rId72"/>
    <p:sldId id="582" r:id="rId73"/>
    <p:sldId id="545" r:id="rId74"/>
    <p:sldId id="546" r:id="rId75"/>
    <p:sldId id="577" r:id="rId76"/>
    <p:sldId id="622" r:id="rId77"/>
    <p:sldId id="624" r:id="rId78"/>
    <p:sldId id="647" r:id="rId79"/>
    <p:sldId id="625" r:id="rId80"/>
    <p:sldId id="626" r:id="rId81"/>
    <p:sldId id="627" r:id="rId82"/>
    <p:sldId id="628" r:id="rId83"/>
    <p:sldId id="634" r:id="rId84"/>
    <p:sldId id="629" r:id="rId85"/>
    <p:sldId id="666" r:id="rId86"/>
    <p:sldId id="630" r:id="rId87"/>
    <p:sldId id="631" r:id="rId88"/>
    <p:sldId id="648" r:id="rId89"/>
    <p:sldId id="632" r:id="rId90"/>
    <p:sldId id="633" r:id="rId91"/>
    <p:sldId id="660" r:id="rId92"/>
    <p:sldId id="661" r:id="rId93"/>
    <p:sldId id="662" r:id="rId94"/>
    <p:sldId id="663" r:id="rId95"/>
    <p:sldId id="664" r:id="rId96"/>
    <p:sldId id="665" r:id="rId9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a:srgbClr val="00CC00"/>
    <a:srgbClr val="FF0066"/>
    <a:srgbClr val="FFFF99"/>
    <a:srgbClr val="FF9933"/>
    <a:srgbClr val="0099FF"/>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52" autoAdjust="0"/>
    <p:restoredTop sz="81350" autoAdjust="0"/>
  </p:normalViewPr>
  <p:slideViewPr>
    <p:cSldViewPr snapToGrid="0" snapToObjects="1">
      <p:cViewPr varScale="1">
        <p:scale>
          <a:sx n="70" d="100"/>
          <a:sy n="70" d="100"/>
        </p:scale>
        <p:origin x="1982" y="38"/>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67698688"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5A6BD3-D27C-4D36-B766-FF66F5874236}" type="doc">
      <dgm:prSet loTypeId="urn:microsoft.com/office/officeart/2008/layout/LinedList" loCatId="list" qsTypeId="urn:microsoft.com/office/officeart/2005/8/quickstyle/simple1#1" qsCatId="simple" csTypeId="urn:microsoft.com/office/officeart/2005/8/colors/accent1_2#1" csCatId="accent1" phldr="1"/>
      <dgm:spPr/>
      <dgm:t>
        <a:bodyPr/>
        <a:lstStyle/>
        <a:p>
          <a:endParaRPr lang="en-US"/>
        </a:p>
      </dgm:t>
    </dgm:pt>
    <dgm:pt modelId="{6A69CB65-CE16-4FBB-A7BB-33A7CD290BC4}">
      <dgm:prSet custT="1"/>
      <dgm:spPr/>
      <dgm:t>
        <a:bodyPr/>
        <a:lstStyle/>
        <a:p>
          <a:pPr rtl="0"/>
          <a:r>
            <a:rPr lang="en-US" sz="2400" dirty="0"/>
            <a:t>SQL allows use of </a:t>
          </a:r>
          <a:r>
            <a:rPr lang="en-US" sz="2400" b="1" dirty="0"/>
            <a:t>tuples </a:t>
          </a:r>
          <a:r>
            <a:rPr lang="en-US" sz="2400" dirty="0"/>
            <a:t>of values in comparisons</a:t>
          </a:r>
        </a:p>
      </dgm:t>
    </dgm:pt>
    <dgm:pt modelId="{DC348321-B540-4D83-97BA-696DBE74081B}" type="parTrans" cxnId="{D425B12E-5797-4FE1-A752-D3F4A6AA0E4B}">
      <dgm:prSet/>
      <dgm:spPr/>
      <dgm:t>
        <a:bodyPr/>
        <a:lstStyle/>
        <a:p>
          <a:endParaRPr lang="en-US"/>
        </a:p>
      </dgm:t>
    </dgm:pt>
    <dgm:pt modelId="{696A3F69-6171-4D13-980D-F3CE05F1A5F8}" type="sibTrans" cxnId="{D425B12E-5797-4FE1-A752-D3F4A6AA0E4B}">
      <dgm:prSet/>
      <dgm:spPr/>
      <dgm:t>
        <a:bodyPr/>
        <a:lstStyle/>
        <a:p>
          <a:endParaRPr lang="en-US"/>
        </a:p>
      </dgm:t>
    </dgm:pt>
    <dgm:pt modelId="{5A055FEE-0786-43E7-B3A6-AEB6DF36C69C}">
      <dgm:prSet/>
      <dgm:spPr/>
      <dgm:t>
        <a:bodyPr/>
        <a:lstStyle/>
        <a:p>
          <a:pPr rtl="0"/>
          <a:endParaRPr lang="en-US" dirty="0"/>
        </a:p>
      </dgm:t>
    </dgm:pt>
    <dgm:pt modelId="{1DB3F5FA-9D7C-4FBA-AA40-1ED32DDCF655}" type="parTrans" cxnId="{5262EDED-94BA-4091-A06D-FC4FD952D8DD}">
      <dgm:prSet/>
      <dgm:spPr/>
      <dgm:t>
        <a:bodyPr/>
        <a:lstStyle/>
        <a:p>
          <a:endParaRPr lang="en-US"/>
        </a:p>
      </dgm:t>
    </dgm:pt>
    <dgm:pt modelId="{C14B33A1-BF0B-4521-AFA7-12B70DF4E5AE}" type="sibTrans" cxnId="{5262EDED-94BA-4091-A06D-FC4FD952D8DD}">
      <dgm:prSet/>
      <dgm:spPr/>
      <dgm:t>
        <a:bodyPr/>
        <a:lstStyle/>
        <a:p>
          <a:endParaRPr lang="en-US"/>
        </a:p>
      </dgm:t>
    </dgm:pt>
    <dgm:pt modelId="{FA8DA1EE-AE1F-49B6-990D-C5B7E45C7DF6}" type="pres">
      <dgm:prSet presAssocID="{2E5A6BD3-D27C-4D36-B766-FF66F5874236}" presName="vert0" presStyleCnt="0">
        <dgm:presLayoutVars>
          <dgm:dir/>
          <dgm:animOne val="branch"/>
          <dgm:animLvl val="lvl"/>
        </dgm:presLayoutVars>
      </dgm:prSet>
      <dgm:spPr/>
    </dgm:pt>
    <dgm:pt modelId="{59013BDD-7807-4712-804A-8686125297A5}" type="pres">
      <dgm:prSet presAssocID="{6A69CB65-CE16-4FBB-A7BB-33A7CD290BC4}" presName="thickLine" presStyleLbl="alignNode1" presStyleIdx="0" presStyleCnt="2"/>
      <dgm:spPr/>
    </dgm:pt>
    <dgm:pt modelId="{5CC70985-C20C-48B6-A256-5944F0B91EE1}" type="pres">
      <dgm:prSet presAssocID="{6A69CB65-CE16-4FBB-A7BB-33A7CD290BC4}" presName="horz1" presStyleCnt="0"/>
      <dgm:spPr/>
    </dgm:pt>
    <dgm:pt modelId="{538D3C3E-6012-40E4-A7F3-F4801AB0123B}" type="pres">
      <dgm:prSet presAssocID="{6A69CB65-CE16-4FBB-A7BB-33A7CD290BC4}" presName="tx1" presStyleLbl="revTx" presStyleIdx="0" presStyleCnt="2"/>
      <dgm:spPr/>
    </dgm:pt>
    <dgm:pt modelId="{45CB6B30-3804-4216-BDC6-AF7CD595C7D8}" type="pres">
      <dgm:prSet presAssocID="{6A69CB65-CE16-4FBB-A7BB-33A7CD290BC4}" presName="vert1" presStyleCnt="0"/>
      <dgm:spPr/>
    </dgm:pt>
    <dgm:pt modelId="{6899B526-A514-4936-8EFE-58A8C5F3FC23}" type="pres">
      <dgm:prSet presAssocID="{5A055FEE-0786-43E7-B3A6-AEB6DF36C69C}" presName="thickLine" presStyleLbl="alignNode1" presStyleIdx="1" presStyleCnt="2"/>
      <dgm:spPr/>
    </dgm:pt>
    <dgm:pt modelId="{DF59F151-7679-412B-BFFE-4D7774511DE6}" type="pres">
      <dgm:prSet presAssocID="{5A055FEE-0786-43E7-B3A6-AEB6DF36C69C}" presName="horz1" presStyleCnt="0"/>
      <dgm:spPr/>
    </dgm:pt>
    <dgm:pt modelId="{4B4F372D-73C8-4C42-9702-06A1862431D9}" type="pres">
      <dgm:prSet presAssocID="{5A055FEE-0786-43E7-B3A6-AEB6DF36C69C}" presName="tx1" presStyleLbl="revTx" presStyleIdx="1" presStyleCnt="2" custScaleY="66449"/>
      <dgm:spPr/>
    </dgm:pt>
    <dgm:pt modelId="{4BCD67E6-E9A8-47AA-A29D-0AACE3713B93}" type="pres">
      <dgm:prSet presAssocID="{5A055FEE-0786-43E7-B3A6-AEB6DF36C69C}" presName="vert1" presStyleCnt="0"/>
      <dgm:spPr/>
    </dgm:pt>
  </dgm:ptLst>
  <dgm:cxnLst>
    <dgm:cxn modelId="{D425B12E-5797-4FE1-A752-D3F4A6AA0E4B}" srcId="{2E5A6BD3-D27C-4D36-B766-FF66F5874236}" destId="{6A69CB65-CE16-4FBB-A7BB-33A7CD290BC4}" srcOrd="0" destOrd="0" parTransId="{DC348321-B540-4D83-97BA-696DBE74081B}" sibTransId="{696A3F69-6171-4D13-980D-F3CE05F1A5F8}"/>
    <dgm:cxn modelId="{B6AC8798-DFAB-4F70-A57C-0D09FFB17958}" type="presOf" srcId="{5A055FEE-0786-43E7-B3A6-AEB6DF36C69C}" destId="{4B4F372D-73C8-4C42-9702-06A1862431D9}" srcOrd="0" destOrd="0" presId="urn:microsoft.com/office/officeart/2008/layout/LinedList"/>
    <dgm:cxn modelId="{0A54C3D9-E031-4BFD-9723-3083E480CB1D}" type="presOf" srcId="{6A69CB65-CE16-4FBB-A7BB-33A7CD290BC4}" destId="{538D3C3E-6012-40E4-A7F3-F4801AB0123B}" srcOrd="0" destOrd="0" presId="urn:microsoft.com/office/officeart/2008/layout/LinedList"/>
    <dgm:cxn modelId="{4A9FB2DB-A9A6-4CC2-AD0D-99099B033B6A}" type="presOf" srcId="{2E5A6BD3-D27C-4D36-B766-FF66F5874236}" destId="{FA8DA1EE-AE1F-49B6-990D-C5B7E45C7DF6}" srcOrd="0" destOrd="0" presId="urn:microsoft.com/office/officeart/2008/layout/LinedList"/>
    <dgm:cxn modelId="{5262EDED-94BA-4091-A06D-FC4FD952D8DD}" srcId="{2E5A6BD3-D27C-4D36-B766-FF66F5874236}" destId="{5A055FEE-0786-43E7-B3A6-AEB6DF36C69C}" srcOrd="1" destOrd="0" parTransId="{1DB3F5FA-9D7C-4FBA-AA40-1ED32DDCF655}" sibTransId="{C14B33A1-BF0B-4521-AFA7-12B70DF4E5AE}"/>
    <dgm:cxn modelId="{99EE379C-EBC3-4085-9CA6-7824FC1DCDC0}" type="presParOf" srcId="{FA8DA1EE-AE1F-49B6-990D-C5B7E45C7DF6}" destId="{59013BDD-7807-4712-804A-8686125297A5}" srcOrd="0" destOrd="0" presId="urn:microsoft.com/office/officeart/2008/layout/LinedList"/>
    <dgm:cxn modelId="{FD419E7C-543A-4FF8-88DF-20D488FADDC7}" type="presParOf" srcId="{FA8DA1EE-AE1F-49B6-990D-C5B7E45C7DF6}" destId="{5CC70985-C20C-48B6-A256-5944F0B91EE1}" srcOrd="1" destOrd="0" presId="urn:microsoft.com/office/officeart/2008/layout/LinedList"/>
    <dgm:cxn modelId="{08984914-2EFA-4AD0-9FC9-719375847367}" type="presParOf" srcId="{5CC70985-C20C-48B6-A256-5944F0B91EE1}" destId="{538D3C3E-6012-40E4-A7F3-F4801AB0123B}" srcOrd="0" destOrd="0" presId="urn:microsoft.com/office/officeart/2008/layout/LinedList"/>
    <dgm:cxn modelId="{15C16FCC-9899-41E6-8EEB-08D4CB0EEBF6}" type="presParOf" srcId="{5CC70985-C20C-48B6-A256-5944F0B91EE1}" destId="{45CB6B30-3804-4216-BDC6-AF7CD595C7D8}" srcOrd="1" destOrd="0" presId="urn:microsoft.com/office/officeart/2008/layout/LinedList"/>
    <dgm:cxn modelId="{68EA2135-1013-4FB8-BC96-EB50F49FF8C5}" type="presParOf" srcId="{FA8DA1EE-AE1F-49B6-990D-C5B7E45C7DF6}" destId="{6899B526-A514-4936-8EFE-58A8C5F3FC23}" srcOrd="2" destOrd="0" presId="urn:microsoft.com/office/officeart/2008/layout/LinedList"/>
    <dgm:cxn modelId="{95B348B8-33D8-44FE-8BFF-FEA52805F8F0}" type="presParOf" srcId="{FA8DA1EE-AE1F-49B6-990D-C5B7E45C7DF6}" destId="{DF59F151-7679-412B-BFFE-4D7774511DE6}" srcOrd="3" destOrd="0" presId="urn:microsoft.com/office/officeart/2008/layout/LinedList"/>
    <dgm:cxn modelId="{0A4E61A3-B2C2-47B1-956A-C9ECCD6C6EDF}" type="presParOf" srcId="{DF59F151-7679-412B-BFFE-4D7774511DE6}" destId="{4B4F372D-73C8-4C42-9702-06A1862431D9}" srcOrd="0" destOrd="0" presId="urn:microsoft.com/office/officeart/2008/layout/LinedList"/>
    <dgm:cxn modelId="{97A33E7C-8588-45E7-9138-FD3D9C68E6F3}" type="presParOf" srcId="{DF59F151-7679-412B-BFFE-4D7774511DE6}" destId="{4BCD67E6-E9A8-47AA-A29D-0AACE3713B9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CDD4B9-7CDD-4901-B631-622E8491F2A6}" type="doc">
      <dgm:prSet loTypeId="urn:microsoft.com/office/officeart/2008/layout/LinedList" loCatId="list" qsTypeId="urn:microsoft.com/office/officeart/2005/8/quickstyle/simple1#2" qsCatId="simple" csTypeId="urn:microsoft.com/office/officeart/2005/8/colors/accent1_2#2" csCatId="accent1" phldr="1"/>
      <dgm:spPr/>
      <dgm:t>
        <a:bodyPr/>
        <a:lstStyle/>
        <a:p>
          <a:endParaRPr lang="en-US"/>
        </a:p>
      </dgm:t>
    </dgm:pt>
    <dgm:pt modelId="{188CCFA2-0A7C-4C48-8D25-5BB1C84AB58D}">
      <dgm:prSet custT="1"/>
      <dgm:spPr/>
      <dgm:t>
        <a:bodyPr/>
        <a:lstStyle/>
        <a:p>
          <a:pPr rtl="0"/>
          <a:r>
            <a:rPr lang="en-US" sz="2000" dirty="0"/>
            <a:t>CONTAINS compares two </a:t>
          </a:r>
          <a:r>
            <a:rPr lang="en-US" sz="2000" i="1" dirty="0"/>
            <a:t>sets </a:t>
          </a:r>
          <a:r>
            <a:rPr lang="en-US" sz="2000" dirty="0"/>
            <a:t>, and returns TRUE if one set contains all values in the other set. </a:t>
          </a:r>
        </a:p>
      </dgm:t>
    </dgm:pt>
    <dgm:pt modelId="{BA227529-BFEF-4E04-AED9-1B6A768C4B2C}" type="parTrans" cxnId="{6E00E787-5106-4913-B8AD-04DB58764EEE}">
      <dgm:prSet/>
      <dgm:spPr/>
      <dgm:t>
        <a:bodyPr/>
        <a:lstStyle/>
        <a:p>
          <a:endParaRPr lang="en-US"/>
        </a:p>
      </dgm:t>
    </dgm:pt>
    <dgm:pt modelId="{F8813BCB-1F19-4885-AD86-109B92FD05F5}" type="sibTrans" cxnId="{6E00E787-5106-4913-B8AD-04DB58764EEE}">
      <dgm:prSet/>
      <dgm:spPr/>
      <dgm:t>
        <a:bodyPr/>
        <a:lstStyle/>
        <a:p>
          <a:endParaRPr lang="en-US"/>
        </a:p>
      </dgm:t>
    </dgm:pt>
    <dgm:pt modelId="{FB5DE4C3-7387-4D40-B193-5ADFBEC2D59A}">
      <dgm:prSet custT="1"/>
      <dgm:spPr/>
      <dgm:t>
        <a:bodyPr/>
        <a:lstStyle/>
        <a:p>
          <a:pPr rtl="0"/>
          <a:r>
            <a:rPr lang="en-US" sz="2000" dirty="0"/>
            <a:t>Same as </a:t>
          </a:r>
          <a:r>
            <a:rPr lang="en-US" sz="2000" i="1" dirty="0"/>
            <a:t>division </a:t>
          </a:r>
          <a:r>
            <a:rPr lang="en-US" sz="2000" dirty="0"/>
            <a:t>operation of relational algebra</a:t>
          </a:r>
        </a:p>
      </dgm:t>
    </dgm:pt>
    <dgm:pt modelId="{B15E21D7-39C1-4403-81FB-1E7A00087C36}" type="parTrans" cxnId="{BD22259F-E5E3-485D-9077-EFBB0BB7496D}">
      <dgm:prSet/>
      <dgm:spPr/>
      <dgm:t>
        <a:bodyPr/>
        <a:lstStyle/>
        <a:p>
          <a:endParaRPr lang="en-US"/>
        </a:p>
      </dgm:t>
    </dgm:pt>
    <dgm:pt modelId="{FC06F0D2-B6AE-4CE8-825F-F08BCE2252C0}" type="sibTrans" cxnId="{BD22259F-E5E3-485D-9077-EFBB0BB7496D}">
      <dgm:prSet/>
      <dgm:spPr/>
      <dgm:t>
        <a:bodyPr/>
        <a:lstStyle/>
        <a:p>
          <a:endParaRPr lang="en-US"/>
        </a:p>
      </dgm:t>
    </dgm:pt>
    <dgm:pt modelId="{599CD7FA-AE5B-4CD2-9CFB-21EADA370004}">
      <dgm:prSet/>
      <dgm:spPr/>
      <dgm:t>
        <a:bodyPr/>
        <a:lstStyle/>
        <a:p>
          <a:pPr rtl="0"/>
          <a:endParaRPr lang="en-US" dirty="0"/>
        </a:p>
      </dgm:t>
    </dgm:pt>
    <dgm:pt modelId="{4FB15A10-82B9-4352-97FA-2D3D309D76CA}" type="parTrans" cxnId="{DF988310-EBFC-4CB6-BA1D-20AD2A3CD209}">
      <dgm:prSet/>
      <dgm:spPr/>
      <dgm:t>
        <a:bodyPr/>
        <a:lstStyle/>
        <a:p>
          <a:endParaRPr lang="en-US"/>
        </a:p>
      </dgm:t>
    </dgm:pt>
    <dgm:pt modelId="{AFFC1AC6-4693-4762-A0DB-AD8C6655199E}" type="sibTrans" cxnId="{DF988310-EBFC-4CB6-BA1D-20AD2A3CD209}">
      <dgm:prSet/>
      <dgm:spPr/>
      <dgm:t>
        <a:bodyPr/>
        <a:lstStyle/>
        <a:p>
          <a:endParaRPr lang="en-US"/>
        </a:p>
      </dgm:t>
    </dgm:pt>
    <dgm:pt modelId="{57730F28-2A54-4B41-AED5-0E14581988F4}" type="pres">
      <dgm:prSet presAssocID="{D7CDD4B9-7CDD-4901-B631-622E8491F2A6}" presName="vert0" presStyleCnt="0">
        <dgm:presLayoutVars>
          <dgm:dir/>
          <dgm:animOne val="branch"/>
          <dgm:animLvl val="lvl"/>
        </dgm:presLayoutVars>
      </dgm:prSet>
      <dgm:spPr/>
    </dgm:pt>
    <dgm:pt modelId="{5216EF2E-12D1-402C-97C7-4C7CD6F24C6D}" type="pres">
      <dgm:prSet presAssocID="{188CCFA2-0A7C-4C48-8D25-5BB1C84AB58D}" presName="thickLine" presStyleLbl="alignNode1" presStyleIdx="0" presStyleCnt="3"/>
      <dgm:spPr/>
    </dgm:pt>
    <dgm:pt modelId="{858F730C-AA67-4AB8-9178-38C7816AC3C2}" type="pres">
      <dgm:prSet presAssocID="{188CCFA2-0A7C-4C48-8D25-5BB1C84AB58D}" presName="horz1" presStyleCnt="0"/>
      <dgm:spPr/>
    </dgm:pt>
    <dgm:pt modelId="{BD669559-A0D9-48F2-8CB6-07B1C6DE3E8A}" type="pres">
      <dgm:prSet presAssocID="{188CCFA2-0A7C-4C48-8D25-5BB1C84AB58D}" presName="tx1" presStyleLbl="revTx" presStyleIdx="0" presStyleCnt="3"/>
      <dgm:spPr/>
    </dgm:pt>
    <dgm:pt modelId="{CED86543-89E1-45C7-A6B2-3CE53A19DCCF}" type="pres">
      <dgm:prSet presAssocID="{188CCFA2-0A7C-4C48-8D25-5BB1C84AB58D}" presName="vert1" presStyleCnt="0"/>
      <dgm:spPr/>
    </dgm:pt>
    <dgm:pt modelId="{419CAB0F-2137-4007-AAAA-CB12F6B375F8}" type="pres">
      <dgm:prSet presAssocID="{FB5DE4C3-7387-4D40-B193-5ADFBEC2D59A}" presName="thickLine" presStyleLbl="alignNode1" presStyleIdx="1" presStyleCnt="3"/>
      <dgm:spPr/>
    </dgm:pt>
    <dgm:pt modelId="{F05EBF3E-85BA-456F-993B-A0C81AA21243}" type="pres">
      <dgm:prSet presAssocID="{FB5DE4C3-7387-4D40-B193-5ADFBEC2D59A}" presName="horz1" presStyleCnt="0"/>
      <dgm:spPr/>
    </dgm:pt>
    <dgm:pt modelId="{8C32200C-CF00-4C76-A3CC-7C4795DC3A39}" type="pres">
      <dgm:prSet presAssocID="{FB5DE4C3-7387-4D40-B193-5ADFBEC2D59A}" presName="tx1" presStyleLbl="revTx" presStyleIdx="1" presStyleCnt="3" custScaleY="65279"/>
      <dgm:spPr/>
    </dgm:pt>
    <dgm:pt modelId="{814764F7-0320-4A80-92AC-98A77AA6D7E4}" type="pres">
      <dgm:prSet presAssocID="{FB5DE4C3-7387-4D40-B193-5ADFBEC2D59A}" presName="vert1" presStyleCnt="0"/>
      <dgm:spPr/>
    </dgm:pt>
    <dgm:pt modelId="{87AAC784-32D2-48D9-9224-9E7971E3BC92}" type="pres">
      <dgm:prSet presAssocID="{599CD7FA-AE5B-4CD2-9CFB-21EADA370004}" presName="thickLine" presStyleLbl="alignNode1" presStyleIdx="2" presStyleCnt="3"/>
      <dgm:spPr/>
    </dgm:pt>
    <dgm:pt modelId="{1C6E884B-3E7D-400B-AF50-861838B34928}" type="pres">
      <dgm:prSet presAssocID="{599CD7FA-AE5B-4CD2-9CFB-21EADA370004}" presName="horz1" presStyleCnt="0"/>
      <dgm:spPr/>
    </dgm:pt>
    <dgm:pt modelId="{8A27DAE7-8D6F-43D2-8660-E61568BD36F1}" type="pres">
      <dgm:prSet presAssocID="{599CD7FA-AE5B-4CD2-9CFB-21EADA370004}" presName="tx1" presStyleLbl="revTx" presStyleIdx="2" presStyleCnt="3"/>
      <dgm:spPr/>
    </dgm:pt>
    <dgm:pt modelId="{24D1AD8A-4D93-4CE6-A21A-B2F100071681}" type="pres">
      <dgm:prSet presAssocID="{599CD7FA-AE5B-4CD2-9CFB-21EADA370004}" presName="vert1" presStyleCnt="0"/>
      <dgm:spPr/>
    </dgm:pt>
  </dgm:ptLst>
  <dgm:cxnLst>
    <dgm:cxn modelId="{DF988310-EBFC-4CB6-BA1D-20AD2A3CD209}" srcId="{D7CDD4B9-7CDD-4901-B631-622E8491F2A6}" destId="{599CD7FA-AE5B-4CD2-9CFB-21EADA370004}" srcOrd="2" destOrd="0" parTransId="{4FB15A10-82B9-4352-97FA-2D3D309D76CA}" sibTransId="{AFFC1AC6-4693-4762-A0DB-AD8C6655199E}"/>
    <dgm:cxn modelId="{99B3225C-FF65-4F6A-9CCB-534C42C16103}" type="presOf" srcId="{FB5DE4C3-7387-4D40-B193-5ADFBEC2D59A}" destId="{8C32200C-CF00-4C76-A3CC-7C4795DC3A39}" srcOrd="0" destOrd="0" presId="urn:microsoft.com/office/officeart/2008/layout/LinedList"/>
    <dgm:cxn modelId="{FA01E65F-920C-4D40-A77D-D7E20BCA9DD8}" type="presOf" srcId="{D7CDD4B9-7CDD-4901-B631-622E8491F2A6}" destId="{57730F28-2A54-4B41-AED5-0E14581988F4}" srcOrd="0" destOrd="0" presId="urn:microsoft.com/office/officeart/2008/layout/LinedList"/>
    <dgm:cxn modelId="{7A65D073-D233-45F1-9F4A-FE6E1AF53DB2}" type="presOf" srcId="{599CD7FA-AE5B-4CD2-9CFB-21EADA370004}" destId="{8A27DAE7-8D6F-43D2-8660-E61568BD36F1}" srcOrd="0" destOrd="0" presId="urn:microsoft.com/office/officeart/2008/layout/LinedList"/>
    <dgm:cxn modelId="{ED23FE59-34D1-411F-A461-A3DEF25BC094}" type="presOf" srcId="{188CCFA2-0A7C-4C48-8D25-5BB1C84AB58D}" destId="{BD669559-A0D9-48F2-8CB6-07B1C6DE3E8A}" srcOrd="0" destOrd="0" presId="urn:microsoft.com/office/officeart/2008/layout/LinedList"/>
    <dgm:cxn modelId="{6E00E787-5106-4913-B8AD-04DB58764EEE}" srcId="{D7CDD4B9-7CDD-4901-B631-622E8491F2A6}" destId="{188CCFA2-0A7C-4C48-8D25-5BB1C84AB58D}" srcOrd="0" destOrd="0" parTransId="{BA227529-BFEF-4E04-AED9-1B6A768C4B2C}" sibTransId="{F8813BCB-1F19-4885-AD86-109B92FD05F5}"/>
    <dgm:cxn modelId="{BD22259F-E5E3-485D-9077-EFBB0BB7496D}" srcId="{D7CDD4B9-7CDD-4901-B631-622E8491F2A6}" destId="{FB5DE4C3-7387-4D40-B193-5ADFBEC2D59A}" srcOrd="1" destOrd="0" parTransId="{B15E21D7-39C1-4403-81FB-1E7A00087C36}" sibTransId="{FC06F0D2-B6AE-4CE8-825F-F08BCE2252C0}"/>
    <dgm:cxn modelId="{7AE0AF98-B523-4A28-B198-5EBBE79FD394}" type="presParOf" srcId="{57730F28-2A54-4B41-AED5-0E14581988F4}" destId="{5216EF2E-12D1-402C-97C7-4C7CD6F24C6D}" srcOrd="0" destOrd="0" presId="urn:microsoft.com/office/officeart/2008/layout/LinedList"/>
    <dgm:cxn modelId="{B67CBB8D-7A08-4B72-92DA-C756FC8B9BC6}" type="presParOf" srcId="{57730F28-2A54-4B41-AED5-0E14581988F4}" destId="{858F730C-AA67-4AB8-9178-38C7816AC3C2}" srcOrd="1" destOrd="0" presId="urn:microsoft.com/office/officeart/2008/layout/LinedList"/>
    <dgm:cxn modelId="{FE0D2619-4553-4E7D-BF23-269223CEF6D2}" type="presParOf" srcId="{858F730C-AA67-4AB8-9178-38C7816AC3C2}" destId="{BD669559-A0D9-48F2-8CB6-07B1C6DE3E8A}" srcOrd="0" destOrd="0" presId="urn:microsoft.com/office/officeart/2008/layout/LinedList"/>
    <dgm:cxn modelId="{9A1502A5-4B16-4224-A515-3797880967B2}" type="presParOf" srcId="{858F730C-AA67-4AB8-9178-38C7816AC3C2}" destId="{CED86543-89E1-45C7-A6B2-3CE53A19DCCF}" srcOrd="1" destOrd="0" presId="urn:microsoft.com/office/officeart/2008/layout/LinedList"/>
    <dgm:cxn modelId="{EC125D28-8FAC-49BF-BABA-C1FF5E313640}" type="presParOf" srcId="{57730F28-2A54-4B41-AED5-0E14581988F4}" destId="{419CAB0F-2137-4007-AAAA-CB12F6B375F8}" srcOrd="2" destOrd="0" presId="urn:microsoft.com/office/officeart/2008/layout/LinedList"/>
    <dgm:cxn modelId="{D3914807-374D-4454-80F1-6E48822ADA7A}" type="presParOf" srcId="{57730F28-2A54-4B41-AED5-0E14581988F4}" destId="{F05EBF3E-85BA-456F-993B-A0C81AA21243}" srcOrd="3" destOrd="0" presId="urn:microsoft.com/office/officeart/2008/layout/LinedList"/>
    <dgm:cxn modelId="{352BE3FC-EBED-421C-ADEF-5ECED96B23B0}" type="presParOf" srcId="{F05EBF3E-85BA-456F-993B-A0C81AA21243}" destId="{8C32200C-CF00-4C76-A3CC-7C4795DC3A39}" srcOrd="0" destOrd="0" presId="urn:microsoft.com/office/officeart/2008/layout/LinedList"/>
    <dgm:cxn modelId="{03A00578-F91E-49B7-9FC3-1325BBFFECE8}" type="presParOf" srcId="{F05EBF3E-85BA-456F-993B-A0C81AA21243}" destId="{814764F7-0320-4A80-92AC-98A77AA6D7E4}" srcOrd="1" destOrd="0" presId="urn:microsoft.com/office/officeart/2008/layout/LinedList"/>
    <dgm:cxn modelId="{840745AB-E9CF-4B79-B992-B1C9D6614FDD}" type="presParOf" srcId="{57730F28-2A54-4B41-AED5-0E14581988F4}" destId="{87AAC784-32D2-48D9-9224-9E7971E3BC92}" srcOrd="4" destOrd="0" presId="urn:microsoft.com/office/officeart/2008/layout/LinedList"/>
    <dgm:cxn modelId="{9D908A10-21BF-475B-A5B4-76713C7BF12C}" type="presParOf" srcId="{57730F28-2A54-4B41-AED5-0E14581988F4}" destId="{1C6E884B-3E7D-400B-AF50-861838B34928}" srcOrd="5" destOrd="0" presId="urn:microsoft.com/office/officeart/2008/layout/LinedList"/>
    <dgm:cxn modelId="{BE1C57BB-1DE8-49F4-BD3B-3DBC8D694297}" type="presParOf" srcId="{1C6E884B-3E7D-400B-AF50-861838B34928}" destId="{8A27DAE7-8D6F-43D2-8660-E61568BD36F1}" srcOrd="0" destOrd="0" presId="urn:microsoft.com/office/officeart/2008/layout/LinedList"/>
    <dgm:cxn modelId="{33F1C88C-3D38-4478-8CDB-85FF401E55AB}" type="presParOf" srcId="{1C6E884B-3E7D-400B-AF50-861838B34928}" destId="{24D1AD8A-4D93-4CE6-A21A-B2F10007168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DA0D62-50BA-427B-B746-99C76E018B7E}" type="doc">
      <dgm:prSet loTypeId="urn:microsoft.com/office/officeart/2005/8/layout/vList2" loCatId="list" qsTypeId="urn:microsoft.com/office/officeart/2005/8/quickstyle/simple1#3" qsCatId="simple" csTypeId="urn:microsoft.com/office/officeart/2005/8/colors/accent1_2#3" csCatId="accent1"/>
      <dgm:spPr/>
      <dgm:t>
        <a:bodyPr/>
        <a:lstStyle/>
        <a:p>
          <a:endParaRPr lang="en-US"/>
        </a:p>
      </dgm:t>
    </dgm:pt>
    <dgm:pt modelId="{6BC2284F-6C5B-4055-950B-1EF7104061E4}">
      <dgm:prSet/>
      <dgm:spPr/>
      <dgm:t>
        <a:bodyPr/>
        <a:lstStyle/>
        <a:p>
          <a:pPr rtl="0"/>
          <a:r>
            <a:rPr lang="en-US" dirty="0"/>
            <a:t>Most implementations of SQL </a:t>
          </a:r>
          <a:r>
            <a:rPr lang="en-US" i="1" dirty="0"/>
            <a:t>do not </a:t>
          </a:r>
          <a:r>
            <a:rPr lang="en-US" dirty="0"/>
            <a:t>have this operator</a:t>
          </a:r>
        </a:p>
      </dgm:t>
    </dgm:pt>
    <dgm:pt modelId="{9748D960-0169-4598-B793-F64C27801473}" type="parTrans" cxnId="{1E2B6C76-E4A5-4FD0-B9DA-F0EF4C5013E9}">
      <dgm:prSet/>
      <dgm:spPr/>
      <dgm:t>
        <a:bodyPr/>
        <a:lstStyle/>
        <a:p>
          <a:endParaRPr lang="en-US"/>
        </a:p>
      </dgm:t>
    </dgm:pt>
    <dgm:pt modelId="{10F7A129-DE27-4A7B-98A8-82E115CD455D}" type="sibTrans" cxnId="{1E2B6C76-E4A5-4FD0-B9DA-F0EF4C5013E9}">
      <dgm:prSet/>
      <dgm:spPr/>
      <dgm:t>
        <a:bodyPr/>
        <a:lstStyle/>
        <a:p>
          <a:endParaRPr lang="en-US"/>
        </a:p>
      </dgm:t>
    </dgm:pt>
    <dgm:pt modelId="{66E3BB99-40B6-4BF1-A5E2-C3F4D66789F8}" type="pres">
      <dgm:prSet presAssocID="{A5DA0D62-50BA-427B-B746-99C76E018B7E}" presName="linear" presStyleCnt="0">
        <dgm:presLayoutVars>
          <dgm:animLvl val="lvl"/>
          <dgm:resizeHandles val="exact"/>
        </dgm:presLayoutVars>
      </dgm:prSet>
      <dgm:spPr/>
    </dgm:pt>
    <dgm:pt modelId="{FEE21786-5D48-4028-9401-4A2E53C6F244}" type="pres">
      <dgm:prSet presAssocID="{6BC2284F-6C5B-4055-950B-1EF7104061E4}" presName="parentText" presStyleLbl="node1" presStyleIdx="0" presStyleCnt="1">
        <dgm:presLayoutVars>
          <dgm:chMax val="0"/>
          <dgm:bulletEnabled val="1"/>
        </dgm:presLayoutVars>
      </dgm:prSet>
      <dgm:spPr/>
    </dgm:pt>
  </dgm:ptLst>
  <dgm:cxnLst>
    <dgm:cxn modelId="{E3FE4C41-CACC-4117-93E3-3F0B2AAB3524}" type="presOf" srcId="{A5DA0D62-50BA-427B-B746-99C76E018B7E}" destId="{66E3BB99-40B6-4BF1-A5E2-C3F4D66789F8}" srcOrd="0" destOrd="0" presId="urn:microsoft.com/office/officeart/2005/8/layout/vList2"/>
    <dgm:cxn modelId="{1E2B6C76-E4A5-4FD0-B9DA-F0EF4C5013E9}" srcId="{A5DA0D62-50BA-427B-B746-99C76E018B7E}" destId="{6BC2284F-6C5B-4055-950B-1EF7104061E4}" srcOrd="0" destOrd="0" parTransId="{9748D960-0169-4598-B793-F64C27801473}" sibTransId="{10F7A129-DE27-4A7B-98A8-82E115CD455D}"/>
    <dgm:cxn modelId="{B844D7F4-177B-4952-B955-B25DD922FD95}" type="presOf" srcId="{6BC2284F-6C5B-4055-950B-1EF7104061E4}" destId="{FEE21786-5D48-4028-9401-4A2E53C6F244}" srcOrd="0" destOrd="0" presId="urn:microsoft.com/office/officeart/2005/8/layout/vList2"/>
    <dgm:cxn modelId="{67B062D2-1319-4E0A-BBE5-9B4F79833362}" type="presParOf" srcId="{66E3BB99-40B6-4BF1-A5E2-C3F4D66789F8}" destId="{FEE21786-5D48-4028-9401-4A2E53C6F244}"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13BDD-7807-4712-804A-8686125297A5}">
      <dsp:nvSpPr>
        <dsp:cNvPr id="0" name=""/>
        <dsp:cNvSpPr/>
      </dsp:nvSpPr>
      <dsp:spPr>
        <a:xfrm>
          <a:off x="0" y="186"/>
          <a:ext cx="730982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8D3C3E-6012-40E4-A7F3-F4801AB0123B}">
      <dsp:nvSpPr>
        <dsp:cNvPr id="0" name=""/>
        <dsp:cNvSpPr/>
      </dsp:nvSpPr>
      <dsp:spPr>
        <a:xfrm>
          <a:off x="0" y="186"/>
          <a:ext cx="7309821" cy="67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t>SQL allows use of </a:t>
          </a:r>
          <a:r>
            <a:rPr lang="en-US" sz="2400" b="1" kern="1200" dirty="0"/>
            <a:t>tuples </a:t>
          </a:r>
          <a:r>
            <a:rPr lang="en-US" sz="2400" kern="1200" dirty="0"/>
            <a:t>of values in comparisons</a:t>
          </a:r>
        </a:p>
      </dsp:txBody>
      <dsp:txXfrm>
        <a:off x="0" y="186"/>
        <a:ext cx="7309821" cy="676394"/>
      </dsp:txXfrm>
    </dsp:sp>
    <dsp:sp modelId="{6899B526-A514-4936-8EFE-58A8C5F3FC23}">
      <dsp:nvSpPr>
        <dsp:cNvPr id="0" name=""/>
        <dsp:cNvSpPr/>
      </dsp:nvSpPr>
      <dsp:spPr>
        <a:xfrm>
          <a:off x="0" y="676581"/>
          <a:ext cx="730982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4F372D-73C8-4C42-9702-06A1862431D9}">
      <dsp:nvSpPr>
        <dsp:cNvPr id="0" name=""/>
        <dsp:cNvSpPr/>
      </dsp:nvSpPr>
      <dsp:spPr>
        <a:xfrm>
          <a:off x="0" y="676581"/>
          <a:ext cx="7309821" cy="449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endParaRPr lang="en-US" sz="2000" kern="1200" dirty="0"/>
        </a:p>
      </dsp:txBody>
      <dsp:txXfrm>
        <a:off x="0" y="676581"/>
        <a:ext cx="7309821" cy="449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6EF2E-12D1-402C-97C7-4C7CD6F24C6D}">
      <dsp:nvSpPr>
        <dsp:cNvPr id="0" name=""/>
        <dsp:cNvSpPr/>
      </dsp:nvSpPr>
      <dsp:spPr>
        <a:xfrm>
          <a:off x="0" y="20"/>
          <a:ext cx="843740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669559-A0D9-48F2-8CB6-07B1C6DE3E8A}">
      <dsp:nvSpPr>
        <dsp:cNvPr id="0" name=""/>
        <dsp:cNvSpPr/>
      </dsp:nvSpPr>
      <dsp:spPr>
        <a:xfrm>
          <a:off x="0" y="20"/>
          <a:ext cx="8437402" cy="694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dirty="0"/>
            <a:t>CONTAINS compares two </a:t>
          </a:r>
          <a:r>
            <a:rPr lang="en-US" sz="2000" i="1" kern="1200" dirty="0"/>
            <a:t>sets </a:t>
          </a:r>
          <a:r>
            <a:rPr lang="en-US" sz="2000" kern="1200" dirty="0"/>
            <a:t>, and returns TRUE if one set contains all values in the other set. </a:t>
          </a:r>
        </a:p>
      </dsp:txBody>
      <dsp:txXfrm>
        <a:off x="0" y="20"/>
        <a:ext cx="8437402" cy="694321"/>
      </dsp:txXfrm>
    </dsp:sp>
    <dsp:sp modelId="{419CAB0F-2137-4007-AAAA-CB12F6B375F8}">
      <dsp:nvSpPr>
        <dsp:cNvPr id="0" name=""/>
        <dsp:cNvSpPr/>
      </dsp:nvSpPr>
      <dsp:spPr>
        <a:xfrm>
          <a:off x="0" y="694342"/>
          <a:ext cx="843740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32200C-CF00-4C76-A3CC-7C4795DC3A39}">
      <dsp:nvSpPr>
        <dsp:cNvPr id="0" name=""/>
        <dsp:cNvSpPr/>
      </dsp:nvSpPr>
      <dsp:spPr>
        <a:xfrm>
          <a:off x="0" y="694342"/>
          <a:ext cx="8437402" cy="453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dirty="0"/>
            <a:t>Same as </a:t>
          </a:r>
          <a:r>
            <a:rPr lang="en-US" sz="2000" i="1" kern="1200" dirty="0"/>
            <a:t>division </a:t>
          </a:r>
          <a:r>
            <a:rPr lang="en-US" sz="2000" kern="1200" dirty="0"/>
            <a:t>operation of relational algebra</a:t>
          </a:r>
        </a:p>
      </dsp:txBody>
      <dsp:txXfrm>
        <a:off x="0" y="694342"/>
        <a:ext cx="8437402" cy="453245"/>
      </dsp:txXfrm>
    </dsp:sp>
    <dsp:sp modelId="{87AAC784-32D2-48D9-9224-9E7971E3BC92}">
      <dsp:nvSpPr>
        <dsp:cNvPr id="0" name=""/>
        <dsp:cNvSpPr/>
      </dsp:nvSpPr>
      <dsp:spPr>
        <a:xfrm>
          <a:off x="0" y="1147587"/>
          <a:ext cx="843740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27DAE7-8D6F-43D2-8660-E61568BD36F1}">
      <dsp:nvSpPr>
        <dsp:cNvPr id="0" name=""/>
        <dsp:cNvSpPr/>
      </dsp:nvSpPr>
      <dsp:spPr>
        <a:xfrm>
          <a:off x="0" y="1147587"/>
          <a:ext cx="8437402" cy="694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endParaRPr lang="en-US" sz="3200" kern="1200" dirty="0"/>
        </a:p>
      </dsp:txBody>
      <dsp:txXfrm>
        <a:off x="0" y="1147587"/>
        <a:ext cx="8437402" cy="6943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21786-5D48-4028-9401-4A2E53C6F244}">
      <dsp:nvSpPr>
        <dsp:cNvPr id="0" name=""/>
        <dsp:cNvSpPr/>
      </dsp:nvSpPr>
      <dsp:spPr>
        <a:xfrm>
          <a:off x="0" y="2975"/>
          <a:ext cx="8437402"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Most implementations of SQL </a:t>
          </a:r>
          <a:r>
            <a:rPr lang="en-US" sz="1900" i="1" kern="1200" dirty="0"/>
            <a:t>do not </a:t>
          </a:r>
          <a:r>
            <a:rPr lang="en-US" sz="1900" kern="1200" dirty="0"/>
            <a:t>have this operator</a:t>
          </a:r>
        </a:p>
      </dsp:txBody>
      <dsp:txXfrm>
        <a:off x="22246" y="25221"/>
        <a:ext cx="8392910" cy="41122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p>
        </p:txBody>
      </p:sp>
      <p:sp>
        <p:nvSpPr>
          <p:cNvPr id="1515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fld id="{F8C08D7C-871E-416C-933E-5B24F662DFF3}" type="datetime1">
              <a:rPr lang="en-US"/>
              <a:pPr>
                <a:defRPr/>
              </a:pPr>
              <a:t>2/2/2023</a:t>
            </a:fld>
            <a:endParaRPr lang="en-US"/>
          </a:p>
        </p:txBody>
      </p:sp>
      <p:sp>
        <p:nvSpPr>
          <p:cNvPr id="1515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CA0A567A-5779-4A6E-8024-6601CC3F78EF}"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fld id="{0D1A90BC-DFDC-403C-A931-51643AE77B63}" type="datetime1">
              <a:rPr lang="en-US"/>
              <a:pPr>
                <a:defRPr/>
              </a:pPr>
              <a:t>2/2/2023</a:t>
            </a:fld>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63A67F0A-8CD8-4904-A55A-19C51DB8D823}" type="slidenum">
              <a:rPr lang="en-US"/>
              <a:pPr>
                <a:defRPr/>
              </a:pPr>
              <a:t>‹#›</a:t>
            </a:fld>
            <a:endParaRPr 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5E3C1D38-718D-44BC-A6F0-32B69469EFD5}" type="slidenum">
              <a:rPr lang="en-US" smtClean="0">
                <a:latin typeface="Times New Roman" pitchFamily="18" charset="0"/>
              </a:rPr>
              <a:pPr/>
              <a:t>3</a:t>
            </a:fld>
            <a:endParaRPr lang="en-US">
              <a:latin typeface="Times New Roman" pitchFamily="18" charset="0"/>
            </a:endParaRPr>
          </a:p>
        </p:txBody>
      </p:sp>
      <p:sp>
        <p:nvSpPr>
          <p:cNvPr id="18434" name="Rectangle 2"/>
          <p:cNvSpPr>
            <a:spLocks noGrp="1" noRot="1" noChangeAspect="1" noChangeArrowheads="1" noTextEdit="1"/>
          </p:cNvSpPr>
          <p:nvPr>
            <p:ph type="sldImg"/>
          </p:nvPr>
        </p:nvSpPr>
        <p:spPr>
          <a:solidFill>
            <a:srgbClr val="FFFFFF"/>
          </a:solidFill>
          <a:ln/>
        </p:spPr>
      </p:sp>
      <p:sp>
        <p:nvSpPr>
          <p:cNvPr id="18435"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ln/>
        </p:spPr>
      </p:sp>
      <p:sp>
        <p:nvSpPr>
          <p:cNvPr id="47106" name="Notes Placeholder 2"/>
          <p:cNvSpPr>
            <a:spLocks noGrp="1"/>
          </p:cNvSpPr>
          <p:nvPr>
            <p:ph type="body" idx="1"/>
          </p:nvPr>
        </p:nvSpPr>
        <p:spPr>
          <a:noFill/>
          <a:ln/>
        </p:spPr>
        <p:txBody>
          <a:bodyPr/>
          <a:lstStyle/>
          <a:p>
            <a:pPr marL="0" lvl="1"/>
            <a:r>
              <a:rPr lang="en-US" sz="1800">
                <a:solidFill>
                  <a:srgbClr val="000000"/>
                </a:solidFill>
                <a:latin typeface="Times New Roman" pitchFamily="18" charset="0"/>
              </a:rPr>
              <a:t>SELECT-clause specifies the </a:t>
            </a:r>
            <a:r>
              <a:rPr lang="en-US" sz="1800" i="1">
                <a:solidFill>
                  <a:srgbClr val="000000"/>
                </a:solidFill>
                <a:latin typeface="Times New Roman" pitchFamily="18" charset="0"/>
              </a:rPr>
              <a:t>projection attributes</a:t>
            </a:r>
            <a:r>
              <a:rPr lang="en-US" sz="1800">
                <a:solidFill>
                  <a:srgbClr val="000000"/>
                </a:solidFill>
                <a:latin typeface="Times New Roman" pitchFamily="18" charset="0"/>
              </a:rPr>
              <a:t> and the WHERE-clause specifies the </a:t>
            </a:r>
            <a:r>
              <a:rPr lang="en-US" sz="1800" i="1">
                <a:solidFill>
                  <a:srgbClr val="000000"/>
                </a:solidFill>
                <a:latin typeface="Times New Roman" pitchFamily="18" charset="0"/>
              </a:rPr>
              <a:t>selection condition</a:t>
            </a:r>
          </a:p>
          <a:p>
            <a:endParaRPr lang="en-US">
              <a:latin typeface="Times New Roman" pitchFamily="18" charset="0"/>
            </a:endParaRPr>
          </a:p>
        </p:txBody>
      </p:sp>
      <p:sp>
        <p:nvSpPr>
          <p:cNvPr id="47107" name="Date Placeholder 3"/>
          <p:cNvSpPr>
            <a:spLocks noGrp="1"/>
          </p:cNvSpPr>
          <p:nvPr>
            <p:ph type="dt" sz="quarter" idx="1"/>
          </p:nvPr>
        </p:nvSpPr>
        <p:spPr>
          <a:noFill/>
        </p:spPr>
        <p:txBody>
          <a:bodyPr/>
          <a:lstStyle/>
          <a:p>
            <a:fld id="{08367D6A-F650-4420-84CF-696281AC7A10}" type="datetime1">
              <a:rPr lang="en-US" smtClean="0">
                <a:latin typeface="Times New Roman" pitchFamily="18" charset="0"/>
              </a:rPr>
              <a:pPr/>
              <a:t>2/2/2023</a:t>
            </a:fld>
            <a:endParaRPr lang="en-US">
              <a:latin typeface="Times New Roman" pitchFamily="18" charset="0"/>
            </a:endParaRPr>
          </a:p>
        </p:txBody>
      </p:sp>
      <p:sp>
        <p:nvSpPr>
          <p:cNvPr id="47108" name="Slide Number Placeholder 4"/>
          <p:cNvSpPr>
            <a:spLocks noGrp="1"/>
          </p:cNvSpPr>
          <p:nvPr>
            <p:ph type="sldNum" sz="quarter" idx="5"/>
          </p:nvPr>
        </p:nvSpPr>
        <p:spPr>
          <a:noFill/>
        </p:spPr>
        <p:txBody>
          <a:bodyPr/>
          <a:lstStyle/>
          <a:p>
            <a:fld id="{ADC9A06B-8A40-473C-87DA-690BA73E581A}" type="slidenum">
              <a:rPr lang="en-US" smtClean="0">
                <a:latin typeface="Times New Roman" pitchFamily="18" charset="0"/>
              </a:rPr>
              <a:pPr/>
              <a:t>23</a:t>
            </a:fld>
            <a:endParaRPr 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a:ln/>
        </p:spPr>
      </p:sp>
      <p:sp>
        <p:nvSpPr>
          <p:cNvPr id="50178" name="Notes Placeholder 2"/>
          <p:cNvSpPr>
            <a:spLocks noGrp="1"/>
          </p:cNvSpPr>
          <p:nvPr>
            <p:ph type="body" idx="1"/>
          </p:nvPr>
        </p:nvSpPr>
        <p:spPr>
          <a:noFill/>
          <a:ln/>
        </p:spPr>
        <p:txBody>
          <a:bodyPr/>
          <a:lstStyle/>
          <a:p>
            <a:pPr lvl="1">
              <a:lnSpc>
                <a:spcPct val="90000"/>
              </a:lnSpc>
            </a:pPr>
            <a:r>
              <a:rPr lang="en-US" sz="2000">
                <a:solidFill>
                  <a:srgbClr val="000000"/>
                </a:solidFill>
                <a:latin typeface="Times New Roman" pitchFamily="18" charset="0"/>
              </a:rPr>
              <a:t>In above example, there are </a:t>
            </a:r>
            <a:r>
              <a:rPr lang="en-US" sz="2000" i="1">
                <a:solidFill>
                  <a:srgbClr val="000000"/>
                </a:solidFill>
                <a:latin typeface="Times New Roman" pitchFamily="18" charset="0"/>
              </a:rPr>
              <a:t>two</a:t>
            </a:r>
            <a:r>
              <a:rPr lang="en-US" sz="2000">
                <a:solidFill>
                  <a:srgbClr val="000000"/>
                </a:solidFill>
                <a:latin typeface="Times New Roman" pitchFamily="18" charset="0"/>
              </a:rPr>
              <a:t>  join conditions</a:t>
            </a:r>
          </a:p>
          <a:p>
            <a:pPr lvl="1">
              <a:lnSpc>
                <a:spcPct val="90000"/>
              </a:lnSpc>
            </a:pPr>
            <a:r>
              <a:rPr lang="en-US" sz="2000">
                <a:solidFill>
                  <a:srgbClr val="000000"/>
                </a:solidFill>
                <a:latin typeface="Times New Roman" pitchFamily="18" charset="0"/>
              </a:rPr>
              <a:t>The join condition DNUM=DNUMBER relates a project to its controlling department</a:t>
            </a:r>
          </a:p>
          <a:p>
            <a:pPr lvl="1">
              <a:lnSpc>
                <a:spcPct val="90000"/>
              </a:lnSpc>
            </a:pPr>
            <a:r>
              <a:rPr lang="en-US" sz="2000">
                <a:solidFill>
                  <a:srgbClr val="000000"/>
                </a:solidFill>
                <a:latin typeface="Times New Roman" pitchFamily="18" charset="0"/>
              </a:rPr>
              <a:t>The join condition MGRSSN=SSN relates the controlling department to the employee who manages that department</a:t>
            </a:r>
          </a:p>
          <a:p>
            <a:endParaRPr lang="en-US">
              <a:latin typeface="Times New Roman" pitchFamily="18" charset="0"/>
            </a:endParaRPr>
          </a:p>
        </p:txBody>
      </p:sp>
      <p:sp>
        <p:nvSpPr>
          <p:cNvPr id="50179" name="Date Placeholder 3"/>
          <p:cNvSpPr>
            <a:spLocks noGrp="1"/>
          </p:cNvSpPr>
          <p:nvPr>
            <p:ph type="dt" sz="quarter" idx="1"/>
          </p:nvPr>
        </p:nvSpPr>
        <p:spPr>
          <a:noFill/>
        </p:spPr>
        <p:txBody>
          <a:bodyPr/>
          <a:lstStyle/>
          <a:p>
            <a:fld id="{9ABF3861-EB23-4EC4-96DD-381D4E406913}" type="datetime1">
              <a:rPr lang="en-US" smtClean="0">
                <a:latin typeface="Times New Roman" pitchFamily="18" charset="0"/>
              </a:rPr>
              <a:pPr/>
              <a:t>2/2/2023</a:t>
            </a:fld>
            <a:endParaRPr lang="en-US">
              <a:latin typeface="Times New Roman" pitchFamily="18" charset="0"/>
            </a:endParaRPr>
          </a:p>
        </p:txBody>
      </p:sp>
      <p:sp>
        <p:nvSpPr>
          <p:cNvPr id="50180" name="Slide Number Placeholder 4"/>
          <p:cNvSpPr>
            <a:spLocks noGrp="1"/>
          </p:cNvSpPr>
          <p:nvPr>
            <p:ph type="sldNum" sz="quarter" idx="5"/>
          </p:nvPr>
        </p:nvSpPr>
        <p:spPr>
          <a:noFill/>
        </p:spPr>
        <p:txBody>
          <a:bodyPr/>
          <a:lstStyle/>
          <a:p>
            <a:fld id="{49192E61-E75E-44F9-8BAA-CFAF48078752}" type="slidenum">
              <a:rPr lang="en-US" smtClean="0">
                <a:latin typeface="Times New Roman" pitchFamily="18" charset="0"/>
              </a:rPr>
              <a:pPr/>
              <a:t>25</a:t>
            </a:fld>
            <a:endParaRPr 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ln/>
        </p:spPr>
        <p:txBody>
          <a:bodyPr/>
          <a:lstStyle/>
          <a:p>
            <a:pPr marL="0" lvl="1"/>
            <a:r>
              <a:rPr lang="en-US" sz="2000">
                <a:solidFill>
                  <a:srgbClr val="000000"/>
                </a:solidFill>
                <a:latin typeface="Times New Roman" pitchFamily="18" charset="0"/>
              </a:rPr>
              <a:t>The alternate relation names E and S are called </a:t>
            </a:r>
            <a:r>
              <a:rPr lang="en-US" sz="2000" i="1">
                <a:solidFill>
                  <a:srgbClr val="000000"/>
                </a:solidFill>
                <a:latin typeface="Times New Roman" pitchFamily="18" charset="0"/>
              </a:rPr>
              <a:t>aliases</a:t>
            </a:r>
            <a:r>
              <a:rPr lang="en-US" sz="2000">
                <a:solidFill>
                  <a:srgbClr val="000000"/>
                </a:solidFill>
                <a:latin typeface="Times New Roman" pitchFamily="18" charset="0"/>
              </a:rPr>
              <a:t>  or </a:t>
            </a:r>
            <a:r>
              <a:rPr lang="en-US" sz="2000" i="1">
                <a:solidFill>
                  <a:srgbClr val="000000"/>
                </a:solidFill>
                <a:latin typeface="Times New Roman" pitchFamily="18" charset="0"/>
              </a:rPr>
              <a:t>tuple variables</a:t>
            </a:r>
            <a:r>
              <a:rPr lang="en-US" sz="2000">
                <a:solidFill>
                  <a:srgbClr val="000000"/>
                </a:solidFill>
                <a:latin typeface="Times New Roman" pitchFamily="18" charset="0"/>
              </a:rPr>
              <a:t> for the EMPLOYEE relation</a:t>
            </a:r>
          </a:p>
          <a:p>
            <a:pPr marL="0" lvl="1"/>
            <a:endParaRPr lang="en-US" sz="2000">
              <a:solidFill>
                <a:srgbClr val="000000"/>
              </a:solidFill>
              <a:latin typeface="Times New Roman" pitchFamily="18" charset="0"/>
            </a:endParaRPr>
          </a:p>
          <a:p>
            <a:pPr marL="0" lvl="1"/>
            <a:r>
              <a:rPr lang="en-US" sz="2000">
                <a:solidFill>
                  <a:srgbClr val="000000"/>
                </a:solidFill>
                <a:latin typeface="Times New Roman" pitchFamily="18" charset="0"/>
              </a:rPr>
              <a:t>We can think of E and S as two </a:t>
            </a:r>
            <a:r>
              <a:rPr lang="en-US" sz="2000" i="1">
                <a:solidFill>
                  <a:srgbClr val="000000"/>
                </a:solidFill>
                <a:latin typeface="Times New Roman" pitchFamily="18" charset="0"/>
              </a:rPr>
              <a:t>different copies</a:t>
            </a:r>
            <a:r>
              <a:rPr lang="en-US" sz="2000">
                <a:solidFill>
                  <a:srgbClr val="000000"/>
                </a:solidFill>
                <a:latin typeface="Times New Roman" pitchFamily="18" charset="0"/>
              </a:rPr>
              <a:t>  of EMPLOYEE; E represents employees in role of </a:t>
            </a:r>
            <a:r>
              <a:rPr lang="en-US" sz="2000" i="1">
                <a:solidFill>
                  <a:srgbClr val="000000"/>
                </a:solidFill>
                <a:latin typeface="Times New Roman" pitchFamily="18" charset="0"/>
              </a:rPr>
              <a:t>supervisees</a:t>
            </a:r>
            <a:r>
              <a:rPr lang="en-US" sz="2000">
                <a:solidFill>
                  <a:srgbClr val="000000"/>
                </a:solidFill>
                <a:latin typeface="Times New Roman" pitchFamily="18" charset="0"/>
              </a:rPr>
              <a:t>  and S represents employees in role of </a:t>
            </a:r>
            <a:r>
              <a:rPr lang="en-US" sz="2000" i="1">
                <a:solidFill>
                  <a:srgbClr val="000000"/>
                </a:solidFill>
                <a:latin typeface="Times New Roman" pitchFamily="18" charset="0"/>
              </a:rPr>
              <a:t>supervisors</a:t>
            </a:r>
          </a:p>
          <a:p>
            <a:endParaRPr lang="en-US">
              <a:latin typeface="Times New Roman" pitchFamily="18" charset="0"/>
            </a:endParaRPr>
          </a:p>
        </p:txBody>
      </p:sp>
      <p:sp>
        <p:nvSpPr>
          <p:cNvPr id="55299" name="Date Placeholder 3"/>
          <p:cNvSpPr>
            <a:spLocks noGrp="1"/>
          </p:cNvSpPr>
          <p:nvPr>
            <p:ph type="dt" sz="quarter" idx="1"/>
          </p:nvPr>
        </p:nvSpPr>
        <p:spPr>
          <a:noFill/>
        </p:spPr>
        <p:txBody>
          <a:bodyPr/>
          <a:lstStyle/>
          <a:p>
            <a:fld id="{E8776186-0631-4C0C-9827-F1E348C26F6D}" type="datetime1">
              <a:rPr lang="en-US" smtClean="0">
                <a:latin typeface="Times New Roman" pitchFamily="18" charset="0"/>
              </a:rPr>
              <a:pPr/>
              <a:t>2/2/2023</a:t>
            </a:fld>
            <a:endParaRPr lang="en-US">
              <a:latin typeface="Times New Roman" pitchFamily="18" charset="0"/>
            </a:endParaRPr>
          </a:p>
        </p:txBody>
      </p:sp>
      <p:sp>
        <p:nvSpPr>
          <p:cNvPr id="55300" name="Slide Number Placeholder 4"/>
          <p:cNvSpPr>
            <a:spLocks noGrp="1"/>
          </p:cNvSpPr>
          <p:nvPr>
            <p:ph type="sldNum" sz="quarter" idx="5"/>
          </p:nvPr>
        </p:nvSpPr>
        <p:spPr>
          <a:noFill/>
        </p:spPr>
        <p:txBody>
          <a:bodyPr/>
          <a:lstStyle/>
          <a:p>
            <a:fld id="{E9A50851-30D8-45AC-87B5-CD2F6E938BFB}" type="slidenum">
              <a:rPr lang="en-US" smtClean="0">
                <a:latin typeface="Times New Roman" pitchFamily="18" charset="0"/>
              </a:rPr>
              <a:pPr/>
              <a:t>29</a:t>
            </a:fld>
            <a:endParaRPr 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a:spLocks noGrp="1"/>
          </p:cNvSpPr>
          <p:nvPr>
            <p:ph type="body" idx="1"/>
          </p:nvPr>
        </p:nvSpPr>
        <p:spPr>
          <a:noFill/>
          <a:ln/>
        </p:spPr>
        <p:txBody>
          <a:bodyPr/>
          <a:lstStyle/>
          <a:p>
            <a:endParaRPr lang="en-US">
              <a:latin typeface="Times New Roman" pitchFamily="18" charset="0"/>
            </a:endParaRPr>
          </a:p>
        </p:txBody>
      </p:sp>
      <p:sp>
        <p:nvSpPr>
          <p:cNvPr id="57347" name="Date Placeholder 3"/>
          <p:cNvSpPr>
            <a:spLocks noGrp="1"/>
          </p:cNvSpPr>
          <p:nvPr>
            <p:ph type="dt" sz="quarter" idx="1"/>
          </p:nvPr>
        </p:nvSpPr>
        <p:spPr>
          <a:noFill/>
        </p:spPr>
        <p:txBody>
          <a:bodyPr/>
          <a:lstStyle/>
          <a:p>
            <a:fld id="{E47C1181-B6B3-49CB-B77D-6265B08AE634}" type="datetime1">
              <a:rPr lang="en-US" smtClean="0">
                <a:latin typeface="Times New Roman" pitchFamily="18" charset="0"/>
              </a:rPr>
              <a:pPr/>
              <a:t>2/2/2023</a:t>
            </a:fld>
            <a:endParaRPr lang="en-US">
              <a:latin typeface="Times New Roman" pitchFamily="18" charset="0"/>
            </a:endParaRPr>
          </a:p>
        </p:txBody>
      </p:sp>
      <p:sp>
        <p:nvSpPr>
          <p:cNvPr id="57348" name="Slide Number Placeholder 4"/>
          <p:cNvSpPr>
            <a:spLocks noGrp="1"/>
          </p:cNvSpPr>
          <p:nvPr>
            <p:ph type="sldNum" sz="quarter" idx="5"/>
          </p:nvPr>
        </p:nvSpPr>
        <p:spPr>
          <a:noFill/>
        </p:spPr>
        <p:txBody>
          <a:bodyPr/>
          <a:lstStyle/>
          <a:p>
            <a:fld id="{7B7AB011-BA62-4C5B-BAEC-22CA80154242}" type="slidenum">
              <a:rPr lang="en-US" smtClean="0">
                <a:latin typeface="Times New Roman" pitchFamily="18" charset="0"/>
              </a:rPr>
              <a:pPr/>
              <a:t>30</a:t>
            </a:fld>
            <a:endParaRPr 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a:spLocks noGrp="1"/>
          </p:cNvSpPr>
          <p:nvPr>
            <p:ph type="body" idx="1"/>
          </p:nvPr>
        </p:nvSpPr>
        <p:spPr>
          <a:noFill/>
          <a:ln/>
        </p:spPr>
        <p:txBody>
          <a:bodyPr/>
          <a:lstStyle/>
          <a:p>
            <a:r>
              <a:rPr lang="en-US" b="1">
                <a:latin typeface="Times New Roman" pitchFamily="18" charset="0"/>
              </a:rPr>
              <a:t>ORDER BY </a:t>
            </a:r>
            <a:r>
              <a:rPr lang="en-US">
                <a:latin typeface="Times New Roman" pitchFamily="18" charset="0"/>
              </a:rPr>
              <a:t>D.Dname </a:t>
            </a:r>
            <a:r>
              <a:rPr lang="en-US" b="1">
                <a:latin typeface="Times New Roman" pitchFamily="18" charset="0"/>
              </a:rPr>
              <a:t>DESC</a:t>
            </a:r>
            <a:r>
              <a:rPr lang="en-US">
                <a:latin typeface="Times New Roman" pitchFamily="18" charset="0"/>
              </a:rPr>
              <a:t>, E.Lname </a:t>
            </a:r>
            <a:r>
              <a:rPr lang="en-US" b="1">
                <a:latin typeface="Times New Roman" pitchFamily="18" charset="0"/>
              </a:rPr>
              <a:t>ASC</a:t>
            </a:r>
            <a:r>
              <a:rPr lang="en-US">
                <a:latin typeface="Times New Roman" pitchFamily="18" charset="0"/>
              </a:rPr>
              <a:t>, E.Fname </a:t>
            </a:r>
            <a:r>
              <a:rPr lang="en-US" b="1">
                <a:latin typeface="Times New Roman" pitchFamily="18" charset="0"/>
              </a:rPr>
              <a:t>ASC</a:t>
            </a:r>
            <a:endParaRPr lang="en-US">
              <a:latin typeface="Times New Roman" pitchFamily="18" charset="0"/>
            </a:endParaRPr>
          </a:p>
        </p:txBody>
      </p:sp>
      <p:sp>
        <p:nvSpPr>
          <p:cNvPr id="59395" name="Date Placeholder 3"/>
          <p:cNvSpPr>
            <a:spLocks noGrp="1"/>
          </p:cNvSpPr>
          <p:nvPr>
            <p:ph type="dt" sz="quarter" idx="1"/>
          </p:nvPr>
        </p:nvSpPr>
        <p:spPr>
          <a:noFill/>
        </p:spPr>
        <p:txBody>
          <a:bodyPr/>
          <a:lstStyle/>
          <a:p>
            <a:fld id="{A8797D22-B29A-42EA-B51B-2022A1BD9F1F}" type="datetime1">
              <a:rPr lang="en-US" smtClean="0">
                <a:latin typeface="Times New Roman" pitchFamily="18" charset="0"/>
              </a:rPr>
              <a:pPr/>
              <a:t>2/2/2023</a:t>
            </a:fld>
            <a:endParaRPr lang="en-US">
              <a:latin typeface="Times New Roman" pitchFamily="18" charset="0"/>
            </a:endParaRPr>
          </a:p>
        </p:txBody>
      </p:sp>
      <p:sp>
        <p:nvSpPr>
          <p:cNvPr id="59396" name="Slide Number Placeholder 4"/>
          <p:cNvSpPr>
            <a:spLocks noGrp="1"/>
          </p:cNvSpPr>
          <p:nvPr>
            <p:ph type="sldNum" sz="quarter" idx="5"/>
          </p:nvPr>
        </p:nvSpPr>
        <p:spPr>
          <a:noFill/>
        </p:spPr>
        <p:txBody>
          <a:bodyPr/>
          <a:lstStyle/>
          <a:p>
            <a:fld id="{1487A978-909E-46BC-B96D-1D5C8E230757}" type="slidenum">
              <a:rPr lang="en-US" smtClean="0">
                <a:latin typeface="Times New Roman" pitchFamily="18" charset="0"/>
              </a:rPr>
              <a:pPr/>
              <a:t>31</a:t>
            </a:fld>
            <a:endParaRPr 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ln/>
        </p:spPr>
      </p:sp>
      <p:sp>
        <p:nvSpPr>
          <p:cNvPr id="61442" name="Notes Placeholder 2"/>
          <p:cNvSpPr>
            <a:spLocks noGrp="1"/>
          </p:cNvSpPr>
          <p:nvPr>
            <p:ph type="body" idx="1"/>
          </p:nvPr>
        </p:nvSpPr>
        <p:spPr>
          <a:noFill/>
          <a:ln/>
        </p:spPr>
        <p:txBody>
          <a:bodyPr/>
          <a:lstStyle/>
          <a:p>
            <a:pPr marL="0" lvl="1"/>
            <a:r>
              <a:rPr lang="en-US" sz="2100">
                <a:solidFill>
                  <a:srgbClr val="000000"/>
                </a:solidFill>
                <a:latin typeface="Times New Roman" pitchFamily="18" charset="0"/>
              </a:rPr>
              <a:t>As it considers each NULL value distinct from other NULL values, so </a:t>
            </a:r>
            <a:r>
              <a:rPr lang="en-US" sz="2100" u="sng">
                <a:solidFill>
                  <a:srgbClr val="000000"/>
                </a:solidFill>
                <a:latin typeface="Times New Roman" pitchFamily="18" charset="0"/>
              </a:rPr>
              <a:t>equality comparison is not appropriate</a:t>
            </a:r>
            <a:r>
              <a:rPr lang="en-US" sz="2100">
                <a:solidFill>
                  <a:srgbClr val="000000"/>
                </a:solidFill>
                <a:latin typeface="Times New Roman" pitchFamily="18" charset="0"/>
              </a:rPr>
              <a:t> .</a:t>
            </a:r>
          </a:p>
          <a:p>
            <a:endParaRPr lang="en-US">
              <a:latin typeface="Times New Roman" pitchFamily="18" charset="0"/>
            </a:endParaRPr>
          </a:p>
        </p:txBody>
      </p:sp>
      <p:sp>
        <p:nvSpPr>
          <p:cNvPr id="61443" name="Date Placeholder 3"/>
          <p:cNvSpPr>
            <a:spLocks noGrp="1"/>
          </p:cNvSpPr>
          <p:nvPr>
            <p:ph type="dt" sz="quarter" idx="1"/>
          </p:nvPr>
        </p:nvSpPr>
        <p:spPr>
          <a:noFill/>
        </p:spPr>
        <p:txBody>
          <a:bodyPr/>
          <a:lstStyle/>
          <a:p>
            <a:fld id="{644EE804-01B4-4455-A245-4F428747BBEA}" type="datetime1">
              <a:rPr lang="en-US" smtClean="0">
                <a:latin typeface="Times New Roman" pitchFamily="18" charset="0"/>
              </a:rPr>
              <a:pPr/>
              <a:t>2/2/2023</a:t>
            </a:fld>
            <a:endParaRPr lang="en-US">
              <a:latin typeface="Times New Roman" pitchFamily="18" charset="0"/>
            </a:endParaRPr>
          </a:p>
        </p:txBody>
      </p:sp>
      <p:sp>
        <p:nvSpPr>
          <p:cNvPr id="61444" name="Slide Number Placeholder 4"/>
          <p:cNvSpPr>
            <a:spLocks noGrp="1"/>
          </p:cNvSpPr>
          <p:nvPr>
            <p:ph type="sldNum" sz="quarter" idx="5"/>
          </p:nvPr>
        </p:nvSpPr>
        <p:spPr>
          <a:noFill/>
        </p:spPr>
        <p:txBody>
          <a:bodyPr/>
          <a:lstStyle/>
          <a:p>
            <a:fld id="{5BC5A1FE-C8AE-4EBC-B6EA-1B01EF651ED0}" type="slidenum">
              <a:rPr lang="en-US" smtClean="0">
                <a:latin typeface="Times New Roman" pitchFamily="18" charset="0"/>
              </a:rPr>
              <a:pPr/>
              <a:t>32</a:t>
            </a:fld>
            <a:endParaRPr lang="en-U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a:ln/>
        </p:spPr>
      </p:sp>
      <p:sp>
        <p:nvSpPr>
          <p:cNvPr id="70658" name="Notes Placeholder 2"/>
          <p:cNvSpPr>
            <a:spLocks noGrp="1"/>
          </p:cNvSpPr>
          <p:nvPr>
            <p:ph type="body" idx="1"/>
          </p:nvPr>
        </p:nvSpPr>
        <p:spPr>
          <a:noFill/>
          <a:ln/>
        </p:spPr>
        <p:txBody>
          <a:bodyPr/>
          <a:lstStyle/>
          <a:p>
            <a:r>
              <a:rPr lang="en-US">
                <a:latin typeface="Times New Roman" pitchFamily="18" charset="0"/>
              </a:rPr>
              <a:t>Select fname, lname, address</a:t>
            </a:r>
          </a:p>
          <a:p>
            <a:r>
              <a:rPr lang="en-US">
                <a:latin typeface="Times New Roman" pitchFamily="18" charset="0"/>
              </a:rPr>
              <a:t>from Employee,Department</a:t>
            </a:r>
          </a:p>
          <a:p>
            <a:r>
              <a:rPr lang="en-US">
                <a:latin typeface="Times New Roman" pitchFamily="18" charset="0"/>
              </a:rPr>
              <a:t>where Dno=Dnumber and Dname='Research‘</a:t>
            </a:r>
          </a:p>
          <a:p>
            <a:endParaRPr lang="en-US">
              <a:latin typeface="Times New Roman" pitchFamily="18" charset="0"/>
            </a:endParaRPr>
          </a:p>
          <a:p>
            <a:pPr>
              <a:lnSpc>
                <a:spcPct val="90000"/>
              </a:lnSpc>
            </a:pPr>
            <a:r>
              <a:rPr lang="en-US">
                <a:solidFill>
                  <a:srgbClr val="000000"/>
                </a:solidFill>
                <a:latin typeface="Times New Roman" pitchFamily="18" charset="0"/>
              </a:rPr>
              <a:t>The nested query selects the number of the 'Research' department</a:t>
            </a:r>
          </a:p>
          <a:p>
            <a:pPr>
              <a:lnSpc>
                <a:spcPct val="90000"/>
              </a:lnSpc>
            </a:pPr>
            <a:r>
              <a:rPr lang="en-US">
                <a:solidFill>
                  <a:srgbClr val="000000"/>
                </a:solidFill>
                <a:latin typeface="Times New Roman" pitchFamily="18" charset="0"/>
              </a:rPr>
              <a:t>The outer query select an EMPLOYEE tuple if its DNO value is in the result of nested query</a:t>
            </a:r>
          </a:p>
          <a:p>
            <a:pPr>
              <a:lnSpc>
                <a:spcPct val="90000"/>
              </a:lnSpc>
            </a:pPr>
            <a:r>
              <a:rPr lang="en-US">
                <a:solidFill>
                  <a:srgbClr val="000000"/>
                </a:solidFill>
                <a:latin typeface="Times New Roman" pitchFamily="18" charset="0"/>
              </a:rPr>
              <a:t>The comparison operator </a:t>
            </a:r>
            <a:r>
              <a:rPr lang="en-US" b="1">
                <a:solidFill>
                  <a:srgbClr val="000000"/>
                </a:solidFill>
                <a:latin typeface="Times New Roman" pitchFamily="18" charset="0"/>
              </a:rPr>
              <a:t>IN</a:t>
            </a:r>
            <a:r>
              <a:rPr lang="en-US">
                <a:solidFill>
                  <a:srgbClr val="000000"/>
                </a:solidFill>
                <a:latin typeface="Times New Roman" pitchFamily="18" charset="0"/>
              </a:rPr>
              <a:t> compares a value v with a set (or multi-set) of values V, and evaluates to </a:t>
            </a:r>
            <a:r>
              <a:rPr lang="en-US" b="1">
                <a:solidFill>
                  <a:srgbClr val="000000"/>
                </a:solidFill>
                <a:latin typeface="Times New Roman" pitchFamily="18" charset="0"/>
              </a:rPr>
              <a:t>TRUE</a:t>
            </a:r>
            <a:r>
              <a:rPr lang="en-US">
                <a:solidFill>
                  <a:srgbClr val="000000"/>
                </a:solidFill>
                <a:latin typeface="Times New Roman" pitchFamily="18" charset="0"/>
              </a:rPr>
              <a:t> if v is one of the elements in V</a:t>
            </a:r>
          </a:p>
          <a:p>
            <a:endParaRPr lang="en-US">
              <a:latin typeface="Times New Roman" pitchFamily="18" charset="0"/>
            </a:endParaRPr>
          </a:p>
        </p:txBody>
      </p:sp>
      <p:sp>
        <p:nvSpPr>
          <p:cNvPr id="70659" name="Date Placeholder 3"/>
          <p:cNvSpPr>
            <a:spLocks noGrp="1"/>
          </p:cNvSpPr>
          <p:nvPr>
            <p:ph type="dt" sz="quarter" idx="1"/>
          </p:nvPr>
        </p:nvSpPr>
        <p:spPr>
          <a:noFill/>
        </p:spPr>
        <p:txBody>
          <a:bodyPr/>
          <a:lstStyle/>
          <a:p>
            <a:fld id="{D193B24E-185B-47A2-B7A3-8625C6F9C8C0}" type="datetime1">
              <a:rPr lang="en-US" smtClean="0">
                <a:latin typeface="Times New Roman" pitchFamily="18" charset="0"/>
              </a:rPr>
              <a:pPr/>
              <a:t>2/2/2023</a:t>
            </a:fld>
            <a:endParaRPr lang="en-US">
              <a:latin typeface="Times New Roman" pitchFamily="18" charset="0"/>
            </a:endParaRPr>
          </a:p>
        </p:txBody>
      </p:sp>
      <p:sp>
        <p:nvSpPr>
          <p:cNvPr id="70660" name="Slide Number Placeholder 4"/>
          <p:cNvSpPr>
            <a:spLocks noGrp="1"/>
          </p:cNvSpPr>
          <p:nvPr>
            <p:ph type="sldNum" sz="quarter" idx="5"/>
          </p:nvPr>
        </p:nvSpPr>
        <p:spPr>
          <a:noFill/>
        </p:spPr>
        <p:txBody>
          <a:bodyPr/>
          <a:lstStyle/>
          <a:p>
            <a:fld id="{570AA7B7-43F1-4ABF-ADE7-1D19F1C85D74}" type="slidenum">
              <a:rPr lang="en-US" smtClean="0">
                <a:latin typeface="Times New Roman" pitchFamily="18" charset="0"/>
              </a:rPr>
              <a:pPr/>
              <a:t>40</a:t>
            </a:fld>
            <a:endParaRPr 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a:ln/>
        </p:spPr>
      </p:sp>
      <p:sp>
        <p:nvSpPr>
          <p:cNvPr id="72706" name="Notes Placeholder 2"/>
          <p:cNvSpPr>
            <a:spLocks noGrp="1"/>
          </p:cNvSpPr>
          <p:nvPr>
            <p:ph type="body" idx="1"/>
          </p:nvPr>
        </p:nvSpPr>
        <p:spPr>
          <a:noFill/>
          <a:ln/>
        </p:spPr>
        <p:txBody>
          <a:bodyPr/>
          <a:lstStyle/>
          <a:p>
            <a:r>
              <a:rPr lang="en-US">
                <a:latin typeface="Times New Roman" pitchFamily="18" charset="0"/>
              </a:rPr>
              <a:t>select fname </a:t>
            </a:r>
          </a:p>
          <a:p>
            <a:r>
              <a:rPr lang="en-US">
                <a:latin typeface="Times New Roman" pitchFamily="18" charset="0"/>
              </a:rPr>
              <a:t>from Employee, Dependent</a:t>
            </a:r>
          </a:p>
          <a:p>
            <a:r>
              <a:rPr lang="en-US">
                <a:latin typeface="Times New Roman" pitchFamily="18" charset="0"/>
              </a:rPr>
              <a:t>where fname=dependent_name and ssn=essn     </a:t>
            </a:r>
          </a:p>
          <a:p>
            <a:endParaRPr lang="en-US">
              <a:latin typeface="Times New Roman" pitchFamily="18" charset="0"/>
            </a:endParaRPr>
          </a:p>
          <a:p>
            <a:r>
              <a:rPr lang="en-US">
                <a:solidFill>
                  <a:srgbClr val="000000"/>
                </a:solidFill>
                <a:latin typeface="Times New Roman" pitchFamily="18" charset="0"/>
              </a:rPr>
              <a:t>The result of a correlated nested query is </a:t>
            </a:r>
            <a:r>
              <a:rPr lang="en-US" i="1">
                <a:solidFill>
                  <a:srgbClr val="000000"/>
                </a:solidFill>
                <a:latin typeface="Times New Roman" pitchFamily="18" charset="0"/>
              </a:rPr>
              <a:t>different for each tuple (or combination of tuples) of the relation(s) in the outer query</a:t>
            </a:r>
          </a:p>
          <a:p>
            <a:endParaRPr lang="en-US">
              <a:latin typeface="Times New Roman" pitchFamily="18" charset="0"/>
            </a:endParaRPr>
          </a:p>
        </p:txBody>
      </p:sp>
      <p:sp>
        <p:nvSpPr>
          <p:cNvPr id="72707" name="Date Placeholder 3"/>
          <p:cNvSpPr>
            <a:spLocks noGrp="1"/>
          </p:cNvSpPr>
          <p:nvPr>
            <p:ph type="dt" sz="quarter" idx="1"/>
          </p:nvPr>
        </p:nvSpPr>
        <p:spPr>
          <a:noFill/>
        </p:spPr>
        <p:txBody>
          <a:bodyPr/>
          <a:lstStyle/>
          <a:p>
            <a:fld id="{B6130383-E712-4C84-97AC-B21F802F6CE1}" type="datetime1">
              <a:rPr lang="en-US" smtClean="0">
                <a:latin typeface="Times New Roman" pitchFamily="18" charset="0"/>
              </a:rPr>
              <a:pPr/>
              <a:t>2/2/2023</a:t>
            </a:fld>
            <a:endParaRPr lang="en-US">
              <a:latin typeface="Times New Roman" pitchFamily="18" charset="0"/>
            </a:endParaRPr>
          </a:p>
        </p:txBody>
      </p:sp>
      <p:sp>
        <p:nvSpPr>
          <p:cNvPr id="72708" name="Slide Number Placeholder 4"/>
          <p:cNvSpPr>
            <a:spLocks noGrp="1"/>
          </p:cNvSpPr>
          <p:nvPr>
            <p:ph type="sldNum" sz="quarter" idx="5"/>
          </p:nvPr>
        </p:nvSpPr>
        <p:spPr>
          <a:noFill/>
        </p:spPr>
        <p:txBody>
          <a:bodyPr/>
          <a:lstStyle/>
          <a:p>
            <a:fld id="{FEF0CC7D-0C43-466B-806A-A0689D962776}" type="slidenum">
              <a:rPr lang="en-US" smtClean="0">
                <a:latin typeface="Times New Roman" pitchFamily="18" charset="0"/>
              </a:rPr>
              <a:pPr/>
              <a:t>41</a:t>
            </a:fld>
            <a:endParaRPr 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a:ln/>
        </p:spPr>
      </p:sp>
      <p:sp>
        <p:nvSpPr>
          <p:cNvPr id="74754" name="Notes Placeholder 2"/>
          <p:cNvSpPr>
            <a:spLocks noGrp="1"/>
          </p:cNvSpPr>
          <p:nvPr>
            <p:ph type="body" idx="1"/>
          </p:nvPr>
        </p:nvSpPr>
        <p:spPr>
          <a:noFill/>
          <a:ln/>
        </p:spPr>
        <p:txBody>
          <a:bodyPr/>
          <a:lstStyle/>
          <a:p>
            <a:r>
              <a:rPr lang="en-GB">
                <a:latin typeface="Times New Roman" pitchFamily="18" charset="0"/>
              </a:rPr>
              <a:t>A DML statement that includes a subquery is referred to as the </a:t>
            </a:r>
            <a:r>
              <a:rPr lang="en-GB" i="1">
                <a:latin typeface="Times New Roman" pitchFamily="18" charset="0"/>
              </a:rPr>
              <a:t>outer query</a:t>
            </a:r>
            <a:r>
              <a:rPr lang="en-GB">
                <a:latin typeface="Times New Roman" pitchFamily="18" charset="0"/>
              </a:rPr>
              <a:t>. The following guidelines provide details about how to implement subqueries in your outer queries or in other subqueries:</a:t>
            </a:r>
          </a:p>
          <a:p>
            <a:r>
              <a:rPr lang="en-GB">
                <a:latin typeface="Times New Roman" pitchFamily="18" charset="0"/>
              </a:rPr>
              <a:t>You must enclose a subquery in parenthesis.</a:t>
            </a:r>
          </a:p>
          <a:p>
            <a:r>
              <a:rPr lang="en-GB">
                <a:latin typeface="Times New Roman" pitchFamily="18" charset="0"/>
              </a:rPr>
              <a:t>A subquery must include a SELECT clause and a FROM clause.</a:t>
            </a:r>
          </a:p>
          <a:p>
            <a:r>
              <a:rPr lang="en-GB">
                <a:latin typeface="Times New Roman" pitchFamily="18" charset="0"/>
              </a:rPr>
              <a:t>A subquery can include optional WHERE, GROUP BY, and HAVING clauses.</a:t>
            </a:r>
          </a:p>
          <a:p>
            <a:r>
              <a:rPr lang="en-GB">
                <a:latin typeface="Times New Roman" pitchFamily="18" charset="0"/>
              </a:rPr>
              <a:t>A subquery cannot include COMPUTE or FOR BROWSE clauses.</a:t>
            </a:r>
          </a:p>
          <a:p>
            <a:r>
              <a:rPr lang="en-GB">
                <a:latin typeface="Times New Roman" pitchFamily="18" charset="0"/>
              </a:rPr>
              <a:t>You can include an ORDER BY clause only when a TOP clause is included.</a:t>
            </a:r>
          </a:p>
          <a:p>
            <a:r>
              <a:rPr lang="en-GB">
                <a:latin typeface="Times New Roman" pitchFamily="18" charset="0"/>
              </a:rPr>
              <a:t>You can nest subqueries up to 32 levels.</a:t>
            </a:r>
          </a:p>
          <a:p>
            <a:endParaRPr lang="en-US">
              <a:latin typeface="Times New Roman" pitchFamily="18" charset="0"/>
            </a:endParaRPr>
          </a:p>
        </p:txBody>
      </p:sp>
      <p:sp>
        <p:nvSpPr>
          <p:cNvPr id="74755" name="Date Placeholder 3"/>
          <p:cNvSpPr>
            <a:spLocks noGrp="1"/>
          </p:cNvSpPr>
          <p:nvPr>
            <p:ph type="dt" sz="quarter" idx="1"/>
          </p:nvPr>
        </p:nvSpPr>
        <p:spPr>
          <a:noFill/>
        </p:spPr>
        <p:txBody>
          <a:bodyPr/>
          <a:lstStyle/>
          <a:p>
            <a:fld id="{16F9ACDC-E1A6-4A71-9C41-9927FFB3ADA9}" type="datetime1">
              <a:rPr lang="en-US" smtClean="0">
                <a:latin typeface="Times New Roman" pitchFamily="18" charset="0"/>
              </a:rPr>
              <a:pPr/>
              <a:t>2/2/2023</a:t>
            </a:fld>
            <a:endParaRPr lang="en-US">
              <a:latin typeface="Times New Roman" pitchFamily="18" charset="0"/>
            </a:endParaRPr>
          </a:p>
        </p:txBody>
      </p:sp>
      <p:sp>
        <p:nvSpPr>
          <p:cNvPr id="74756" name="Slide Number Placeholder 4"/>
          <p:cNvSpPr>
            <a:spLocks noGrp="1"/>
          </p:cNvSpPr>
          <p:nvPr>
            <p:ph type="sldNum" sz="quarter" idx="5"/>
          </p:nvPr>
        </p:nvSpPr>
        <p:spPr>
          <a:noFill/>
        </p:spPr>
        <p:txBody>
          <a:bodyPr/>
          <a:lstStyle/>
          <a:p>
            <a:fld id="{4AD95CEF-A443-4363-80CF-0E3995AA91A5}" type="slidenum">
              <a:rPr lang="en-US" smtClean="0">
                <a:latin typeface="Times New Roman" pitchFamily="18" charset="0"/>
              </a:rPr>
              <a:pPr/>
              <a:t>42</a:t>
            </a:fld>
            <a:endParaRPr lang="en-US">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a:ln/>
        </p:spPr>
      </p:sp>
      <p:sp>
        <p:nvSpPr>
          <p:cNvPr id="76802" name="Notes Placeholder 2"/>
          <p:cNvSpPr>
            <a:spLocks noGrp="1"/>
          </p:cNvSpPr>
          <p:nvPr>
            <p:ph type="body" idx="1"/>
          </p:nvPr>
        </p:nvSpPr>
        <p:spPr>
          <a:noFill/>
          <a:ln/>
        </p:spPr>
        <p:txBody>
          <a:bodyPr/>
          <a:lstStyle/>
          <a:p>
            <a:r>
              <a:rPr lang="en-GB">
                <a:latin typeface="Times New Roman" pitchFamily="18" charset="0"/>
              </a:rPr>
              <a:t>A subquery can be written in FROM clause. However, using subquery in FROM clause should generally be avoided if you can rewrite your query in a different way, the reason being that no indexes can be used on a temporary table in memory. Also, A subquery in the FROM clause can't be correlated subquery as it can't be evaluated per row of the outer query.</a:t>
            </a:r>
            <a:endParaRPr lang="en-US">
              <a:latin typeface="Times New Roman" pitchFamily="18" charset="0"/>
            </a:endParaRPr>
          </a:p>
        </p:txBody>
      </p:sp>
      <p:sp>
        <p:nvSpPr>
          <p:cNvPr id="76803" name="Date Placeholder 3"/>
          <p:cNvSpPr>
            <a:spLocks noGrp="1"/>
          </p:cNvSpPr>
          <p:nvPr>
            <p:ph type="dt" sz="quarter" idx="1"/>
          </p:nvPr>
        </p:nvSpPr>
        <p:spPr>
          <a:noFill/>
        </p:spPr>
        <p:txBody>
          <a:bodyPr/>
          <a:lstStyle/>
          <a:p>
            <a:fld id="{B65BC252-343C-4FBE-8622-8AE1C3207769}" type="datetime1">
              <a:rPr lang="en-US" smtClean="0">
                <a:latin typeface="Times New Roman" pitchFamily="18" charset="0"/>
              </a:rPr>
              <a:pPr/>
              <a:t>2/2/2023</a:t>
            </a:fld>
            <a:endParaRPr lang="en-US">
              <a:latin typeface="Times New Roman" pitchFamily="18" charset="0"/>
            </a:endParaRPr>
          </a:p>
        </p:txBody>
      </p:sp>
      <p:sp>
        <p:nvSpPr>
          <p:cNvPr id="76804" name="Slide Number Placeholder 4"/>
          <p:cNvSpPr>
            <a:spLocks noGrp="1"/>
          </p:cNvSpPr>
          <p:nvPr>
            <p:ph type="sldNum" sz="quarter" idx="5"/>
          </p:nvPr>
        </p:nvSpPr>
        <p:spPr>
          <a:noFill/>
        </p:spPr>
        <p:txBody>
          <a:bodyPr/>
          <a:lstStyle/>
          <a:p>
            <a:fld id="{99290B0E-915F-4E71-9455-628A0E6F443C}" type="slidenum">
              <a:rPr lang="en-US" smtClean="0">
                <a:latin typeface="Times New Roman" pitchFamily="18" charset="0"/>
              </a:rPr>
              <a:pPr/>
              <a:t>43</a:t>
            </a:fld>
            <a:endParaRPr 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p:spPr>
        <p:txBody>
          <a:bodyPr/>
          <a:lstStyle/>
          <a:p>
            <a:r>
              <a:rPr lang="en-US">
                <a:latin typeface="Times New Roman" pitchFamily="18" charset="0"/>
              </a:rPr>
              <a:t>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p:spPr>
        <p:txBody>
          <a:bodyPr/>
          <a:lstStyle/>
          <a:p>
            <a:fld id="{88E3B951-F008-47BE-8BA0-4262C1F5C4D5}" type="slidenum">
              <a:rPr lang="en-US" smtClean="0">
                <a:latin typeface="Times New Roman" pitchFamily="18" charset="0"/>
              </a:rPr>
              <a:pPr/>
              <a:t>49</a:t>
            </a:fld>
            <a:endParaRPr lang="en-US">
              <a:latin typeface="Times New Roman" pitchFamily="18" charset="0"/>
            </a:endParaRPr>
          </a:p>
        </p:txBody>
      </p:sp>
      <p:sp>
        <p:nvSpPr>
          <p:cNvPr id="83970" name="Rectangle 2"/>
          <p:cNvSpPr>
            <a:spLocks noGrp="1" noRot="1" noChangeAspect="1" noChangeArrowheads="1" noTextEdit="1"/>
          </p:cNvSpPr>
          <p:nvPr>
            <p:ph type="sldImg"/>
          </p:nvPr>
        </p:nvSpPr>
        <p:spPr>
          <a:solidFill>
            <a:srgbClr val="FFFFFF"/>
          </a:solidFill>
          <a:ln/>
        </p:spPr>
      </p:sp>
      <p:sp>
        <p:nvSpPr>
          <p:cNvPr id="83971"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p:spPr>
        <p:txBody>
          <a:bodyPr/>
          <a:lstStyle/>
          <a:p>
            <a:fld id="{120EE91F-5526-4787-87B7-1AB096ACF4D2}" type="slidenum">
              <a:rPr lang="en-US" smtClean="0">
                <a:latin typeface="Times New Roman" pitchFamily="18" charset="0"/>
              </a:rPr>
              <a:pPr/>
              <a:t>50</a:t>
            </a:fld>
            <a:endParaRPr lang="en-US">
              <a:latin typeface="Times New Roman" pitchFamily="18" charset="0"/>
            </a:endParaRPr>
          </a:p>
        </p:txBody>
      </p:sp>
      <p:sp>
        <p:nvSpPr>
          <p:cNvPr id="86018" name="Rectangle 2"/>
          <p:cNvSpPr>
            <a:spLocks noGrp="1" noRot="1" noChangeAspect="1" noChangeArrowheads="1" noTextEdit="1"/>
          </p:cNvSpPr>
          <p:nvPr>
            <p:ph type="sldImg"/>
          </p:nvPr>
        </p:nvSpPr>
        <p:spPr>
          <a:solidFill>
            <a:srgbClr val="FFFFFF"/>
          </a:solidFill>
          <a:ln/>
        </p:spPr>
      </p:sp>
      <p:sp>
        <p:nvSpPr>
          <p:cNvPr id="86019"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p:spPr>
        <p:txBody>
          <a:bodyPr/>
          <a:lstStyle/>
          <a:p>
            <a:fld id="{D89FE135-C6C8-48CF-A148-5A8764507031}" type="slidenum">
              <a:rPr lang="en-US" smtClean="0">
                <a:latin typeface="Times New Roman" pitchFamily="18" charset="0"/>
              </a:rPr>
              <a:pPr/>
              <a:t>51</a:t>
            </a:fld>
            <a:endParaRPr lang="en-US">
              <a:latin typeface="Times New Roman" pitchFamily="18" charset="0"/>
            </a:endParaRPr>
          </a:p>
        </p:txBody>
      </p:sp>
      <p:sp>
        <p:nvSpPr>
          <p:cNvPr id="88066" name="Rectangle 2"/>
          <p:cNvSpPr>
            <a:spLocks noGrp="1" noRot="1" noChangeAspect="1" noChangeArrowheads="1" noTextEdit="1"/>
          </p:cNvSpPr>
          <p:nvPr>
            <p:ph type="sldImg"/>
          </p:nvPr>
        </p:nvSpPr>
        <p:spPr>
          <a:solidFill>
            <a:srgbClr val="FFFFFF"/>
          </a:solidFill>
          <a:ln/>
        </p:spPr>
      </p:sp>
      <p:sp>
        <p:nvSpPr>
          <p:cNvPr id="88067"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p:spPr>
        <p:txBody>
          <a:bodyPr/>
          <a:lstStyle/>
          <a:p>
            <a:fld id="{F8D17E84-D35A-4B8F-8973-B744B48C0262}" type="slidenum">
              <a:rPr lang="en-US" smtClean="0">
                <a:latin typeface="Times New Roman" pitchFamily="18" charset="0"/>
              </a:rPr>
              <a:pPr/>
              <a:t>52</a:t>
            </a:fld>
            <a:endParaRPr lang="en-US">
              <a:latin typeface="Times New Roman" pitchFamily="18" charset="0"/>
            </a:endParaRPr>
          </a:p>
        </p:txBody>
      </p:sp>
      <p:sp>
        <p:nvSpPr>
          <p:cNvPr id="90114" name="Rectangle 2"/>
          <p:cNvSpPr>
            <a:spLocks noGrp="1" noRot="1" noChangeAspect="1" noChangeArrowheads="1" noTextEdit="1"/>
          </p:cNvSpPr>
          <p:nvPr>
            <p:ph type="sldImg"/>
          </p:nvPr>
        </p:nvSpPr>
        <p:spPr>
          <a:solidFill>
            <a:srgbClr val="FFFFFF"/>
          </a:solidFill>
          <a:ln/>
        </p:spPr>
      </p:sp>
      <p:sp>
        <p:nvSpPr>
          <p:cNvPr id="90115"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a:ln/>
        </p:spPr>
      </p:sp>
      <p:sp>
        <p:nvSpPr>
          <p:cNvPr id="95234" name="Notes Placeholder 2"/>
          <p:cNvSpPr>
            <a:spLocks noGrp="1"/>
          </p:cNvSpPr>
          <p:nvPr>
            <p:ph type="body" idx="1"/>
          </p:nvPr>
        </p:nvSpPr>
        <p:spPr>
          <a:noFill/>
          <a:ln/>
        </p:spPr>
        <p:txBody>
          <a:bodyPr/>
          <a:lstStyle/>
          <a:p>
            <a:r>
              <a:rPr lang="en-US">
                <a:solidFill>
                  <a:srgbClr val="000000"/>
                </a:solidFill>
                <a:latin typeface="Times New Roman" pitchFamily="18" charset="0"/>
              </a:rPr>
              <a:t>Each subgroup of tuples consists of the set of tuples that have </a:t>
            </a:r>
            <a:r>
              <a:rPr lang="en-US" i="1">
                <a:solidFill>
                  <a:srgbClr val="000000"/>
                </a:solidFill>
                <a:latin typeface="Times New Roman" pitchFamily="18" charset="0"/>
              </a:rPr>
              <a:t>the same value</a:t>
            </a:r>
            <a:r>
              <a:rPr lang="en-US">
                <a:solidFill>
                  <a:srgbClr val="000000"/>
                </a:solidFill>
                <a:latin typeface="Times New Roman" pitchFamily="18" charset="0"/>
              </a:rPr>
              <a:t>  for the </a:t>
            </a:r>
            <a:r>
              <a:rPr lang="en-US" i="1">
                <a:solidFill>
                  <a:srgbClr val="000000"/>
                </a:solidFill>
                <a:latin typeface="Times New Roman" pitchFamily="18" charset="0"/>
              </a:rPr>
              <a:t>grouping attribute(s)</a:t>
            </a:r>
          </a:p>
          <a:p>
            <a:endParaRPr lang="en-US">
              <a:latin typeface="Times New Roman" pitchFamily="18" charset="0"/>
            </a:endParaRPr>
          </a:p>
          <a:p>
            <a:endParaRPr lang="en-US">
              <a:latin typeface="Times New Roman" pitchFamily="18" charset="0"/>
            </a:endParaRPr>
          </a:p>
          <a:p>
            <a:r>
              <a:rPr lang="en-US">
                <a:latin typeface="Times New Roman" pitchFamily="18" charset="0"/>
              </a:rPr>
              <a:t>Cannot include employee name in the select because not contained in group by</a:t>
            </a:r>
          </a:p>
        </p:txBody>
      </p:sp>
      <p:sp>
        <p:nvSpPr>
          <p:cNvPr id="95235" name="Date Placeholder 3"/>
          <p:cNvSpPr>
            <a:spLocks noGrp="1"/>
          </p:cNvSpPr>
          <p:nvPr>
            <p:ph type="dt" sz="quarter" idx="1"/>
          </p:nvPr>
        </p:nvSpPr>
        <p:spPr>
          <a:noFill/>
        </p:spPr>
        <p:txBody>
          <a:bodyPr/>
          <a:lstStyle/>
          <a:p>
            <a:fld id="{9CAB7A66-52E9-489F-8008-52668E8FFB94}" type="datetime1">
              <a:rPr lang="en-US" smtClean="0">
                <a:latin typeface="Times New Roman" pitchFamily="18" charset="0"/>
              </a:rPr>
              <a:pPr/>
              <a:t>2/2/2023</a:t>
            </a:fld>
            <a:endParaRPr lang="en-US">
              <a:latin typeface="Times New Roman" pitchFamily="18" charset="0"/>
            </a:endParaRPr>
          </a:p>
        </p:txBody>
      </p:sp>
      <p:sp>
        <p:nvSpPr>
          <p:cNvPr id="95236" name="Slide Number Placeholder 4"/>
          <p:cNvSpPr>
            <a:spLocks noGrp="1"/>
          </p:cNvSpPr>
          <p:nvPr>
            <p:ph type="sldNum" sz="quarter" idx="5"/>
          </p:nvPr>
        </p:nvSpPr>
        <p:spPr>
          <a:noFill/>
        </p:spPr>
        <p:txBody>
          <a:bodyPr/>
          <a:lstStyle/>
          <a:p>
            <a:fld id="{1D8762DA-B137-4F0E-AF7B-D87897EF4A05}" type="slidenum">
              <a:rPr lang="en-US" smtClean="0">
                <a:latin typeface="Times New Roman" pitchFamily="18" charset="0"/>
              </a:rPr>
              <a:pPr/>
              <a:t>56</a:t>
            </a:fld>
            <a:endParaRPr lang="en-US">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p:spPr>
        <p:txBody>
          <a:bodyPr/>
          <a:lstStyle/>
          <a:p>
            <a:fld id="{D9401EAD-ED02-4CC7-880F-56DD7824D328}" type="slidenum">
              <a:rPr lang="en-US" smtClean="0">
                <a:latin typeface="Times New Roman" pitchFamily="18" charset="0"/>
              </a:rPr>
              <a:pPr/>
              <a:t>62</a:t>
            </a:fld>
            <a:endParaRPr lang="en-US">
              <a:latin typeface="Times New Roman" pitchFamily="18" charset="0"/>
            </a:endParaRPr>
          </a:p>
        </p:txBody>
      </p:sp>
      <p:sp>
        <p:nvSpPr>
          <p:cNvPr id="102402" name="Rectangle 2"/>
          <p:cNvSpPr>
            <a:spLocks noGrp="1" noRot="1" noChangeAspect="1" noChangeArrowheads="1" noTextEdit="1"/>
          </p:cNvSpPr>
          <p:nvPr>
            <p:ph type="sldImg"/>
          </p:nvPr>
        </p:nvSpPr>
        <p:spPr>
          <a:solidFill>
            <a:srgbClr val="FFFFFF"/>
          </a:solidFill>
          <a:ln/>
        </p:spPr>
      </p:sp>
      <p:sp>
        <p:nvSpPr>
          <p:cNvPr id="102403"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p:spPr>
        <p:txBody>
          <a:bodyPr/>
          <a:lstStyle/>
          <a:p>
            <a:fld id="{A1A38BED-E917-4E25-9D66-1E3E1719F61E}" type="slidenum">
              <a:rPr lang="en-US" smtClean="0">
                <a:latin typeface="Times New Roman" pitchFamily="18" charset="0"/>
              </a:rPr>
              <a:pPr/>
              <a:t>63</a:t>
            </a:fld>
            <a:endParaRPr lang="en-US">
              <a:latin typeface="Times New Roman" pitchFamily="18" charset="0"/>
            </a:endParaRPr>
          </a:p>
        </p:txBody>
      </p:sp>
      <p:sp>
        <p:nvSpPr>
          <p:cNvPr id="104450" name="Rectangle 2"/>
          <p:cNvSpPr>
            <a:spLocks noGrp="1" noRot="1" noChangeAspect="1" noChangeArrowheads="1" noTextEdit="1"/>
          </p:cNvSpPr>
          <p:nvPr>
            <p:ph type="sldImg"/>
          </p:nvPr>
        </p:nvSpPr>
        <p:spPr>
          <a:solidFill>
            <a:srgbClr val="FFFFFF"/>
          </a:solidFill>
          <a:ln/>
        </p:spPr>
      </p:sp>
      <p:sp>
        <p:nvSpPr>
          <p:cNvPr id="104451"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p:spPr>
        <p:txBody>
          <a:bodyPr/>
          <a:lstStyle/>
          <a:p>
            <a:fld id="{9372FFB3-2C61-40A2-BB68-BD5348EB986E}" type="slidenum">
              <a:rPr lang="en-US" smtClean="0">
                <a:latin typeface="Times New Roman" pitchFamily="18" charset="0"/>
              </a:rPr>
              <a:pPr/>
              <a:t>64</a:t>
            </a:fld>
            <a:endParaRPr lang="en-US">
              <a:latin typeface="Times New Roman" pitchFamily="18" charset="0"/>
            </a:endParaRPr>
          </a:p>
        </p:txBody>
      </p:sp>
      <p:sp>
        <p:nvSpPr>
          <p:cNvPr id="106498" name="Rectangle 2"/>
          <p:cNvSpPr>
            <a:spLocks noGrp="1" noRot="1" noChangeAspect="1" noChangeArrowheads="1" noTextEdit="1"/>
          </p:cNvSpPr>
          <p:nvPr>
            <p:ph type="sldImg"/>
          </p:nvPr>
        </p:nvSpPr>
        <p:spPr>
          <a:solidFill>
            <a:srgbClr val="FFFFFF"/>
          </a:solidFill>
          <a:ln/>
        </p:spPr>
      </p:sp>
      <p:sp>
        <p:nvSpPr>
          <p:cNvPr id="106499"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p:cNvSpPr>
          <p:nvPr>
            <p:ph type="sldImg"/>
          </p:nvPr>
        </p:nvSpPr>
        <p:spPr>
          <a:ln/>
        </p:spPr>
      </p:sp>
      <p:sp>
        <p:nvSpPr>
          <p:cNvPr id="108546" name="Notes Placeholder 2"/>
          <p:cNvSpPr>
            <a:spLocks noGrp="1"/>
          </p:cNvSpPr>
          <p:nvPr>
            <p:ph type="body" idx="1"/>
          </p:nvPr>
        </p:nvSpPr>
        <p:spPr>
          <a:noFill/>
          <a:ln/>
        </p:spPr>
        <p:txBody>
          <a:bodyPr/>
          <a:lstStyle/>
          <a:p>
            <a:r>
              <a:rPr lang="en-US">
                <a:latin typeface="Times New Roman" pitchFamily="18" charset="0"/>
              </a:rPr>
              <a:t>If we write COUNT(SALARY) instead of COUNT(DISTINCT SALARY) in Q23, then</a:t>
            </a:r>
          </a:p>
          <a:p>
            <a:r>
              <a:rPr lang="en-US">
                <a:latin typeface="Times New Roman" pitchFamily="18" charset="0"/>
              </a:rPr>
              <a:t>duplicate values will not be eliminated. However, any tuples with NULL for SALARY</a:t>
            </a:r>
          </a:p>
          <a:p>
            <a:r>
              <a:rPr lang="en-US">
                <a:latin typeface="Times New Roman" pitchFamily="18" charset="0"/>
              </a:rPr>
              <a:t>will not be counted. In general, NULL values are </a:t>
            </a:r>
            <a:r>
              <a:rPr lang="en-US" b="1">
                <a:latin typeface="Times New Roman" pitchFamily="18" charset="0"/>
              </a:rPr>
              <a:t>discarded </a:t>
            </a:r>
            <a:r>
              <a:rPr lang="en-US">
                <a:latin typeface="Times New Roman" pitchFamily="18" charset="0"/>
              </a:rPr>
              <a:t>when aggregate functions</a:t>
            </a:r>
          </a:p>
          <a:p>
            <a:r>
              <a:rPr lang="en-US">
                <a:latin typeface="Times New Roman" pitchFamily="18" charset="0"/>
              </a:rPr>
              <a:t>are applied to a particular column (attribute).</a:t>
            </a:r>
          </a:p>
        </p:txBody>
      </p:sp>
      <p:sp>
        <p:nvSpPr>
          <p:cNvPr id="108547" name="Date Placeholder 3"/>
          <p:cNvSpPr>
            <a:spLocks noGrp="1"/>
          </p:cNvSpPr>
          <p:nvPr>
            <p:ph type="dt" sz="quarter" idx="1"/>
          </p:nvPr>
        </p:nvSpPr>
        <p:spPr>
          <a:noFill/>
        </p:spPr>
        <p:txBody>
          <a:bodyPr/>
          <a:lstStyle/>
          <a:p>
            <a:fld id="{FD2FE563-482B-4213-82E1-437C2CE25C9B}" type="datetime1">
              <a:rPr lang="en-US" smtClean="0">
                <a:latin typeface="Times New Roman" pitchFamily="18" charset="0"/>
              </a:rPr>
              <a:pPr/>
              <a:t>2/2/2023</a:t>
            </a:fld>
            <a:endParaRPr lang="en-US">
              <a:latin typeface="Times New Roman" pitchFamily="18" charset="0"/>
            </a:endParaRPr>
          </a:p>
        </p:txBody>
      </p:sp>
      <p:sp>
        <p:nvSpPr>
          <p:cNvPr id="108548" name="Slide Number Placeholder 4"/>
          <p:cNvSpPr>
            <a:spLocks noGrp="1"/>
          </p:cNvSpPr>
          <p:nvPr>
            <p:ph type="sldNum" sz="quarter" idx="5"/>
          </p:nvPr>
        </p:nvSpPr>
        <p:spPr>
          <a:noFill/>
        </p:spPr>
        <p:txBody>
          <a:bodyPr/>
          <a:lstStyle/>
          <a:p>
            <a:fld id="{7D9CFA7E-5306-44B2-BCA4-B845B5F93429}" type="slidenum">
              <a:rPr lang="en-US" smtClean="0">
                <a:latin typeface="Times New Roman" pitchFamily="18" charset="0"/>
              </a:rPr>
              <a:pPr/>
              <a:t>65</a:t>
            </a:fld>
            <a:endParaRPr lang="en-US">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a:ln/>
        </p:spPr>
      </p:sp>
      <p:sp>
        <p:nvSpPr>
          <p:cNvPr id="116738" name="Notes Placeholder 2"/>
          <p:cNvSpPr>
            <a:spLocks noGrp="1"/>
          </p:cNvSpPr>
          <p:nvPr>
            <p:ph type="body" idx="1"/>
          </p:nvPr>
        </p:nvSpPr>
        <p:spPr>
          <a:noFill/>
          <a:ln/>
        </p:spPr>
        <p:txBody>
          <a:bodyPr/>
          <a:lstStyle/>
          <a:p>
            <a:r>
              <a:rPr lang="en-US" u="sng">
                <a:solidFill>
                  <a:srgbClr val="000000"/>
                </a:solidFill>
                <a:latin typeface="Times New Roman" pitchFamily="18" charset="0"/>
              </a:rPr>
              <a:t>Note:</a:t>
            </a:r>
            <a:r>
              <a:rPr lang="en-US">
                <a:solidFill>
                  <a:srgbClr val="000000"/>
                </a:solidFill>
                <a:latin typeface="Times New Roman" pitchFamily="18" charset="0"/>
              </a:rPr>
              <a:t> The DEPTS_INFO table may not be up-to-date if we change the tuples in either the DEPARTMENT or the EMPLOYEE relations </a:t>
            </a:r>
            <a:r>
              <a:rPr lang="en-US" i="1">
                <a:solidFill>
                  <a:srgbClr val="000000"/>
                </a:solidFill>
                <a:latin typeface="Times New Roman" pitchFamily="18" charset="0"/>
              </a:rPr>
              <a:t>after</a:t>
            </a:r>
            <a:r>
              <a:rPr lang="en-US">
                <a:solidFill>
                  <a:srgbClr val="000000"/>
                </a:solidFill>
                <a:latin typeface="Times New Roman" pitchFamily="18" charset="0"/>
              </a:rPr>
              <a:t>  issuing U3B. We have to create a view (see later) to keep such a table up to date.</a:t>
            </a:r>
          </a:p>
          <a:p>
            <a:endParaRPr lang="en-US">
              <a:latin typeface="Times New Roman" pitchFamily="18" charset="0"/>
            </a:endParaRPr>
          </a:p>
        </p:txBody>
      </p:sp>
      <p:sp>
        <p:nvSpPr>
          <p:cNvPr id="116739" name="Date Placeholder 3"/>
          <p:cNvSpPr>
            <a:spLocks noGrp="1"/>
          </p:cNvSpPr>
          <p:nvPr>
            <p:ph type="dt" sz="quarter" idx="1"/>
          </p:nvPr>
        </p:nvSpPr>
        <p:spPr>
          <a:noFill/>
        </p:spPr>
        <p:txBody>
          <a:bodyPr/>
          <a:lstStyle/>
          <a:p>
            <a:fld id="{3FE58E41-3F28-45D7-9742-707D195BB954}" type="datetime1">
              <a:rPr lang="en-US" smtClean="0">
                <a:latin typeface="Times New Roman" pitchFamily="18" charset="0"/>
              </a:rPr>
              <a:pPr/>
              <a:t>2/2/2023</a:t>
            </a:fld>
            <a:endParaRPr lang="en-US">
              <a:latin typeface="Times New Roman" pitchFamily="18" charset="0"/>
            </a:endParaRPr>
          </a:p>
        </p:txBody>
      </p:sp>
      <p:sp>
        <p:nvSpPr>
          <p:cNvPr id="116740" name="Slide Number Placeholder 4"/>
          <p:cNvSpPr>
            <a:spLocks noGrp="1"/>
          </p:cNvSpPr>
          <p:nvPr>
            <p:ph type="sldNum" sz="quarter" idx="5"/>
          </p:nvPr>
        </p:nvSpPr>
        <p:spPr>
          <a:noFill/>
        </p:spPr>
        <p:txBody>
          <a:bodyPr/>
          <a:lstStyle/>
          <a:p>
            <a:fld id="{8AE4E229-D5F8-4384-AF4A-8BF8B64D1D47}" type="slidenum">
              <a:rPr lang="en-US" smtClean="0">
                <a:latin typeface="Times New Roman" pitchFamily="18" charset="0"/>
              </a:rPr>
              <a:pPr/>
              <a:t>72</a:t>
            </a:fld>
            <a:endParaRPr 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a:noFill/>
          <a:ln/>
        </p:spPr>
        <p:txBody>
          <a:bodyPr/>
          <a:lstStyle/>
          <a:p>
            <a:r>
              <a:rPr lang="en-US">
                <a:latin typeface="Times New Roman" pitchFamily="18" charset="0"/>
              </a:rPr>
              <a:t>You can create table in SQL-server without specifying Primary Key. But in this case the table will have duplicate value and will not fulfill the constraint of the relational DB</a:t>
            </a:r>
          </a:p>
        </p:txBody>
      </p:sp>
      <p:sp>
        <p:nvSpPr>
          <p:cNvPr id="24579" name="Date Placeholder 3"/>
          <p:cNvSpPr>
            <a:spLocks noGrp="1"/>
          </p:cNvSpPr>
          <p:nvPr>
            <p:ph type="dt" sz="quarter" idx="1"/>
          </p:nvPr>
        </p:nvSpPr>
        <p:spPr>
          <a:noFill/>
        </p:spPr>
        <p:txBody>
          <a:bodyPr/>
          <a:lstStyle/>
          <a:p>
            <a:fld id="{8402D24E-A676-4E6D-B9B9-4F7D660F7890}" type="datetime1">
              <a:rPr lang="en-US" smtClean="0">
                <a:latin typeface="Times New Roman" pitchFamily="18" charset="0"/>
              </a:rPr>
              <a:pPr/>
              <a:t>2/2/2023</a:t>
            </a:fld>
            <a:endParaRPr lang="en-US">
              <a:latin typeface="Times New Roman" pitchFamily="18" charset="0"/>
            </a:endParaRPr>
          </a:p>
        </p:txBody>
      </p:sp>
      <p:sp>
        <p:nvSpPr>
          <p:cNvPr id="24580" name="Slide Number Placeholder 4"/>
          <p:cNvSpPr>
            <a:spLocks noGrp="1"/>
          </p:cNvSpPr>
          <p:nvPr>
            <p:ph type="sldNum" sz="quarter" idx="5"/>
          </p:nvPr>
        </p:nvSpPr>
        <p:spPr>
          <a:noFill/>
        </p:spPr>
        <p:txBody>
          <a:bodyPr/>
          <a:lstStyle/>
          <a:p>
            <a:fld id="{36E6675A-9C82-4763-AB38-9A6A3201AFB5}" type="slidenum">
              <a:rPr lang="en-US" smtClean="0">
                <a:latin typeface="Times New Roman" pitchFamily="18" charset="0"/>
              </a:rPr>
              <a:pPr/>
              <a:t>9</a:t>
            </a:fld>
            <a:endParaRPr lang="en-US">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p:cNvSpPr>
          <p:nvPr>
            <p:ph type="sldImg"/>
          </p:nvPr>
        </p:nvSpPr>
        <p:spPr>
          <a:ln/>
        </p:spPr>
      </p:sp>
      <p:sp>
        <p:nvSpPr>
          <p:cNvPr id="118786" name="Notes Placeholder 2"/>
          <p:cNvSpPr>
            <a:spLocks noGrp="1"/>
          </p:cNvSpPr>
          <p:nvPr>
            <p:ph type="body" idx="1"/>
          </p:nvPr>
        </p:nvSpPr>
        <p:spPr>
          <a:noFill/>
          <a:ln/>
        </p:spPr>
        <p:txBody>
          <a:bodyPr/>
          <a:lstStyle/>
          <a:p>
            <a:pPr>
              <a:lnSpc>
                <a:spcPct val="90000"/>
              </a:lnSpc>
            </a:pPr>
            <a:r>
              <a:rPr lang="en-US">
                <a:solidFill>
                  <a:srgbClr val="000000"/>
                </a:solidFill>
                <a:latin typeface="Times New Roman" pitchFamily="18" charset="0"/>
              </a:rPr>
              <a:t>A missing WHERE-clause specifies that </a:t>
            </a:r>
            <a:r>
              <a:rPr lang="en-US" i="1">
                <a:solidFill>
                  <a:srgbClr val="000000"/>
                </a:solidFill>
                <a:latin typeface="Times New Roman" pitchFamily="18" charset="0"/>
              </a:rPr>
              <a:t>all tuples</a:t>
            </a:r>
            <a:r>
              <a:rPr lang="en-US">
                <a:solidFill>
                  <a:srgbClr val="000000"/>
                </a:solidFill>
                <a:latin typeface="Times New Roman" pitchFamily="18" charset="0"/>
              </a:rPr>
              <a:t>  in the relation are to be deleted; the table then becomes an empty table</a:t>
            </a:r>
          </a:p>
          <a:p>
            <a:pPr>
              <a:lnSpc>
                <a:spcPct val="90000"/>
              </a:lnSpc>
            </a:pPr>
            <a:r>
              <a:rPr lang="en-US">
                <a:solidFill>
                  <a:srgbClr val="000000"/>
                </a:solidFill>
                <a:latin typeface="Times New Roman" pitchFamily="18" charset="0"/>
              </a:rPr>
              <a:t>Includes a WHERE-clause to select the tuples to be deleted</a:t>
            </a:r>
          </a:p>
          <a:p>
            <a:pPr>
              <a:lnSpc>
                <a:spcPct val="90000"/>
              </a:lnSpc>
            </a:pPr>
            <a:endParaRPr lang="en-US">
              <a:solidFill>
                <a:srgbClr val="000000"/>
              </a:solidFill>
              <a:latin typeface="Times New Roman" pitchFamily="18" charset="0"/>
            </a:endParaRPr>
          </a:p>
        </p:txBody>
      </p:sp>
      <p:sp>
        <p:nvSpPr>
          <p:cNvPr id="118787" name="Date Placeholder 3"/>
          <p:cNvSpPr>
            <a:spLocks noGrp="1"/>
          </p:cNvSpPr>
          <p:nvPr>
            <p:ph type="dt" sz="quarter" idx="1"/>
          </p:nvPr>
        </p:nvSpPr>
        <p:spPr>
          <a:noFill/>
        </p:spPr>
        <p:txBody>
          <a:bodyPr/>
          <a:lstStyle/>
          <a:p>
            <a:fld id="{CF660E0F-6231-4863-94E6-8AA03F937203}" type="datetime1">
              <a:rPr lang="en-US" smtClean="0">
                <a:latin typeface="Times New Roman" pitchFamily="18" charset="0"/>
              </a:rPr>
              <a:pPr/>
              <a:t>2/2/2023</a:t>
            </a:fld>
            <a:endParaRPr lang="en-US">
              <a:latin typeface="Times New Roman" pitchFamily="18" charset="0"/>
            </a:endParaRPr>
          </a:p>
        </p:txBody>
      </p:sp>
      <p:sp>
        <p:nvSpPr>
          <p:cNvPr id="118788" name="Slide Number Placeholder 4"/>
          <p:cNvSpPr>
            <a:spLocks noGrp="1"/>
          </p:cNvSpPr>
          <p:nvPr>
            <p:ph type="sldNum" sz="quarter" idx="5"/>
          </p:nvPr>
        </p:nvSpPr>
        <p:spPr>
          <a:noFill/>
        </p:spPr>
        <p:txBody>
          <a:bodyPr/>
          <a:lstStyle/>
          <a:p>
            <a:fld id="{DFAD3B9D-FE3F-4AE7-A375-3278631C233F}" type="slidenum">
              <a:rPr lang="en-US" smtClean="0">
                <a:latin typeface="Times New Roman" pitchFamily="18" charset="0"/>
              </a:rPr>
              <a:pPr/>
              <a:t>73</a:t>
            </a:fld>
            <a:endParaRPr lang="en-US">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p:cNvSpPr>
          <p:nvPr>
            <p:ph type="sldImg"/>
          </p:nvPr>
        </p:nvSpPr>
        <p:spPr>
          <a:ln/>
        </p:spPr>
      </p:sp>
      <p:sp>
        <p:nvSpPr>
          <p:cNvPr id="120834" name="Notes Placeholder 2"/>
          <p:cNvSpPr>
            <a:spLocks noGrp="1"/>
          </p:cNvSpPr>
          <p:nvPr>
            <p:ph type="body" idx="1"/>
          </p:nvPr>
        </p:nvSpPr>
        <p:spPr>
          <a:noFill/>
          <a:ln/>
        </p:spPr>
        <p:txBody>
          <a:bodyPr/>
          <a:lstStyle/>
          <a:p>
            <a:r>
              <a:rPr lang="en-US">
                <a:solidFill>
                  <a:srgbClr val="000000"/>
                </a:solidFill>
                <a:latin typeface="Times New Roman" pitchFamily="18" charset="0"/>
              </a:rPr>
              <a:t>A WHERE-clause selects the tuples to be modified</a:t>
            </a:r>
          </a:p>
          <a:p>
            <a:r>
              <a:rPr lang="en-US">
                <a:solidFill>
                  <a:srgbClr val="000000"/>
                </a:solidFill>
                <a:latin typeface="Times New Roman" pitchFamily="18" charset="0"/>
              </a:rPr>
              <a:t>An additional SET-clause specifies the attributes to be modified and their new values</a:t>
            </a:r>
          </a:p>
          <a:p>
            <a:r>
              <a:rPr lang="en-US">
                <a:solidFill>
                  <a:srgbClr val="000000"/>
                </a:solidFill>
                <a:latin typeface="Times New Roman" pitchFamily="18" charset="0"/>
              </a:rPr>
              <a:t>Each command modifies tuples </a:t>
            </a:r>
            <a:r>
              <a:rPr lang="en-US" i="1">
                <a:solidFill>
                  <a:srgbClr val="000000"/>
                </a:solidFill>
                <a:latin typeface="Times New Roman" pitchFamily="18" charset="0"/>
              </a:rPr>
              <a:t>in the same relation</a:t>
            </a:r>
          </a:p>
          <a:p>
            <a:r>
              <a:rPr lang="en-US">
                <a:solidFill>
                  <a:srgbClr val="000000"/>
                </a:solidFill>
                <a:latin typeface="Times New Roman" pitchFamily="18" charset="0"/>
              </a:rPr>
              <a:t>Referential integrity should be enforced</a:t>
            </a:r>
            <a:endParaRPr lang="en-US" i="1">
              <a:solidFill>
                <a:srgbClr val="000000"/>
              </a:solidFill>
              <a:latin typeface="Times New Roman" pitchFamily="18" charset="0"/>
            </a:endParaRPr>
          </a:p>
          <a:p>
            <a:endParaRPr lang="en-US">
              <a:latin typeface="Times New Roman" pitchFamily="18" charset="0"/>
            </a:endParaRPr>
          </a:p>
        </p:txBody>
      </p:sp>
      <p:sp>
        <p:nvSpPr>
          <p:cNvPr id="120835" name="Date Placeholder 3"/>
          <p:cNvSpPr>
            <a:spLocks noGrp="1"/>
          </p:cNvSpPr>
          <p:nvPr>
            <p:ph type="dt" sz="quarter" idx="1"/>
          </p:nvPr>
        </p:nvSpPr>
        <p:spPr>
          <a:noFill/>
        </p:spPr>
        <p:txBody>
          <a:bodyPr/>
          <a:lstStyle/>
          <a:p>
            <a:fld id="{62761E8F-D21A-4B53-85BA-85AF98E5FB26}" type="datetime1">
              <a:rPr lang="en-US" smtClean="0">
                <a:latin typeface="Times New Roman" pitchFamily="18" charset="0"/>
              </a:rPr>
              <a:pPr/>
              <a:t>2/2/2023</a:t>
            </a:fld>
            <a:endParaRPr lang="en-US">
              <a:latin typeface="Times New Roman" pitchFamily="18" charset="0"/>
            </a:endParaRPr>
          </a:p>
        </p:txBody>
      </p:sp>
      <p:sp>
        <p:nvSpPr>
          <p:cNvPr id="120836" name="Slide Number Placeholder 4"/>
          <p:cNvSpPr>
            <a:spLocks noGrp="1"/>
          </p:cNvSpPr>
          <p:nvPr>
            <p:ph type="sldNum" sz="quarter" idx="5"/>
          </p:nvPr>
        </p:nvSpPr>
        <p:spPr>
          <a:noFill/>
        </p:spPr>
        <p:txBody>
          <a:bodyPr/>
          <a:lstStyle/>
          <a:p>
            <a:fld id="{1EBAE93F-0CE3-494F-8C20-B2285979BD9E}" type="slidenum">
              <a:rPr lang="en-US" smtClean="0">
                <a:latin typeface="Times New Roman" pitchFamily="18" charset="0"/>
              </a:rPr>
              <a:pPr/>
              <a:t>74</a:t>
            </a:fld>
            <a:endParaRPr lang="en-US">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p:cNvSpPr>
          <p:nvPr>
            <p:ph type="sldImg"/>
          </p:nvPr>
        </p:nvSpPr>
        <p:spPr>
          <a:ln/>
        </p:spPr>
      </p:sp>
      <p:sp>
        <p:nvSpPr>
          <p:cNvPr id="122882" name="Notes Placeholder 2"/>
          <p:cNvSpPr>
            <a:spLocks noGrp="1"/>
          </p:cNvSpPr>
          <p:nvPr>
            <p:ph type="body" idx="1"/>
          </p:nvPr>
        </p:nvSpPr>
        <p:spPr>
          <a:noFill/>
          <a:ln/>
        </p:spPr>
        <p:txBody>
          <a:bodyPr/>
          <a:lstStyle/>
          <a:p>
            <a:pPr>
              <a:lnSpc>
                <a:spcPct val="90000"/>
              </a:lnSpc>
            </a:pPr>
            <a:r>
              <a:rPr lang="en-US">
                <a:solidFill>
                  <a:srgbClr val="000000"/>
                </a:solidFill>
                <a:latin typeface="Times New Roman" pitchFamily="18" charset="0"/>
              </a:rPr>
              <a:t>In this request, the modified SALARY value depends on the original SALARY value in each tuple</a:t>
            </a:r>
          </a:p>
          <a:p>
            <a:pPr>
              <a:lnSpc>
                <a:spcPct val="90000"/>
              </a:lnSpc>
            </a:pPr>
            <a:r>
              <a:rPr lang="en-US">
                <a:solidFill>
                  <a:srgbClr val="000000"/>
                </a:solidFill>
                <a:latin typeface="Times New Roman" pitchFamily="18" charset="0"/>
              </a:rPr>
              <a:t>The reference to the SALARY attribute on the right of = refers to the old SALARY value before modification</a:t>
            </a:r>
          </a:p>
          <a:p>
            <a:pPr>
              <a:lnSpc>
                <a:spcPct val="90000"/>
              </a:lnSpc>
            </a:pPr>
            <a:r>
              <a:rPr lang="en-US">
                <a:solidFill>
                  <a:srgbClr val="000000"/>
                </a:solidFill>
                <a:latin typeface="Times New Roman" pitchFamily="18" charset="0"/>
              </a:rPr>
              <a:t>The reference to the SALARY attribute on the left of = refers to the new SALARY value after modificatio</a:t>
            </a:r>
            <a:endParaRPr lang="en-US">
              <a:latin typeface="Times New Roman" pitchFamily="18" charset="0"/>
            </a:endParaRPr>
          </a:p>
        </p:txBody>
      </p:sp>
      <p:sp>
        <p:nvSpPr>
          <p:cNvPr id="122883" name="Date Placeholder 3"/>
          <p:cNvSpPr>
            <a:spLocks noGrp="1"/>
          </p:cNvSpPr>
          <p:nvPr>
            <p:ph type="dt" sz="quarter" idx="1"/>
          </p:nvPr>
        </p:nvSpPr>
        <p:spPr>
          <a:noFill/>
        </p:spPr>
        <p:txBody>
          <a:bodyPr/>
          <a:lstStyle/>
          <a:p>
            <a:fld id="{B3D4EE01-2327-4F2B-BB26-7E66B455E2A5}" type="datetime1">
              <a:rPr lang="en-US" smtClean="0">
                <a:latin typeface="Times New Roman" pitchFamily="18" charset="0"/>
              </a:rPr>
              <a:pPr/>
              <a:t>2/2/2023</a:t>
            </a:fld>
            <a:endParaRPr lang="en-US">
              <a:latin typeface="Times New Roman" pitchFamily="18" charset="0"/>
            </a:endParaRPr>
          </a:p>
        </p:txBody>
      </p:sp>
      <p:sp>
        <p:nvSpPr>
          <p:cNvPr id="122884" name="Slide Number Placeholder 4"/>
          <p:cNvSpPr>
            <a:spLocks noGrp="1"/>
          </p:cNvSpPr>
          <p:nvPr>
            <p:ph type="sldNum" sz="quarter" idx="5"/>
          </p:nvPr>
        </p:nvSpPr>
        <p:spPr>
          <a:noFill/>
        </p:spPr>
        <p:txBody>
          <a:bodyPr/>
          <a:lstStyle/>
          <a:p>
            <a:fld id="{7E84DFF9-83EB-447F-A615-C4F27C5BE25C}" type="slidenum">
              <a:rPr lang="en-US" smtClean="0">
                <a:latin typeface="Times New Roman" pitchFamily="18" charset="0"/>
              </a:rPr>
              <a:pPr/>
              <a:t>75</a:t>
            </a:fld>
            <a:endParaRPr lang="en-US">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p:cNvSpPr>
          <p:nvPr>
            <p:ph type="sldImg"/>
          </p:nvPr>
        </p:nvSpPr>
        <p:spPr>
          <a:ln/>
        </p:spPr>
      </p:sp>
      <p:sp>
        <p:nvSpPr>
          <p:cNvPr id="134146" name="Notes Placeholder 2"/>
          <p:cNvSpPr>
            <a:spLocks noGrp="1"/>
          </p:cNvSpPr>
          <p:nvPr>
            <p:ph type="body" idx="1"/>
          </p:nvPr>
        </p:nvSpPr>
        <p:spPr>
          <a:noFill/>
          <a:ln/>
        </p:spPr>
        <p:txBody>
          <a:bodyPr/>
          <a:lstStyle/>
          <a:p>
            <a:r>
              <a:rPr lang="en-GB">
                <a:latin typeface="Times New Roman" pitchFamily="18" charset="0"/>
              </a:rPr>
              <a:t> although the conditional expression in the CHECK clause can refer to other tables. Table constraints are required to hold only if the associated table is nonempty. Thus, when a constraint involves two or more tables, the table constraint mechanism is sometimes cumbersome and not quite what is desired.</a:t>
            </a:r>
            <a:endParaRPr lang="en-US">
              <a:latin typeface="Times New Roman" pitchFamily="18" charset="0"/>
            </a:endParaRPr>
          </a:p>
        </p:txBody>
      </p:sp>
      <p:sp>
        <p:nvSpPr>
          <p:cNvPr id="134147" name="Date Placeholder 3"/>
          <p:cNvSpPr>
            <a:spLocks noGrp="1"/>
          </p:cNvSpPr>
          <p:nvPr>
            <p:ph type="dt" sz="quarter" idx="1"/>
          </p:nvPr>
        </p:nvSpPr>
        <p:spPr>
          <a:noFill/>
        </p:spPr>
        <p:txBody>
          <a:bodyPr/>
          <a:lstStyle/>
          <a:p>
            <a:fld id="{BE800B8C-7153-4855-8C70-39DCFF140467}" type="datetime1">
              <a:rPr lang="en-US" smtClean="0">
                <a:latin typeface="Times New Roman" pitchFamily="18" charset="0"/>
              </a:rPr>
              <a:pPr/>
              <a:t>2/2/2023</a:t>
            </a:fld>
            <a:endParaRPr lang="en-US">
              <a:latin typeface="Times New Roman" pitchFamily="18" charset="0"/>
            </a:endParaRPr>
          </a:p>
        </p:txBody>
      </p:sp>
      <p:sp>
        <p:nvSpPr>
          <p:cNvPr id="134148" name="Slide Number Placeholder 4"/>
          <p:cNvSpPr>
            <a:spLocks noGrp="1"/>
          </p:cNvSpPr>
          <p:nvPr>
            <p:ph type="sldNum" sz="quarter" idx="5"/>
          </p:nvPr>
        </p:nvSpPr>
        <p:spPr>
          <a:noFill/>
        </p:spPr>
        <p:txBody>
          <a:bodyPr/>
          <a:lstStyle/>
          <a:p>
            <a:fld id="{1B9156BA-9C9C-4B5F-BC5A-553D81210E9F}" type="slidenum">
              <a:rPr lang="en-US" smtClean="0">
                <a:latin typeface="Times New Roman" pitchFamily="18" charset="0"/>
              </a:rPr>
              <a:pPr/>
              <a:t>85</a:t>
            </a:fld>
            <a:endParaRPr lang="en-US">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p:cNvSpPr>
          <p:nvPr>
            <p:ph type="sldImg"/>
          </p:nvPr>
        </p:nvSpPr>
        <p:spPr>
          <a:ln/>
        </p:spPr>
      </p:sp>
      <p:sp>
        <p:nvSpPr>
          <p:cNvPr id="137218" name="Notes Placeholder 2"/>
          <p:cNvSpPr>
            <a:spLocks noGrp="1"/>
          </p:cNvSpPr>
          <p:nvPr>
            <p:ph type="body" idx="1"/>
          </p:nvPr>
        </p:nvSpPr>
        <p:spPr>
          <a:noFill/>
          <a:ln/>
        </p:spPr>
        <p:txBody>
          <a:bodyPr/>
          <a:lstStyle/>
          <a:p>
            <a:pPr lvl="1">
              <a:buFont typeface="Wingdings" pitchFamily="2" charset="2"/>
              <a:buNone/>
            </a:pPr>
            <a:r>
              <a:rPr lang="en-US">
                <a:latin typeface="Times New Roman" pitchFamily="18" charset="0"/>
              </a:rPr>
              <a:t>CREATE ASSERTION DEPT_EMPs</a:t>
            </a:r>
          </a:p>
          <a:p>
            <a:pPr lvl="1">
              <a:buFont typeface="Wingdings" pitchFamily="2" charset="2"/>
              <a:buNone/>
            </a:pPr>
            <a:r>
              <a:rPr lang="en-US">
                <a:latin typeface="Times New Roman" pitchFamily="18" charset="0"/>
              </a:rPr>
              <a:t>CHECK(</a:t>
            </a:r>
            <a:r>
              <a:rPr lang="en-GB">
                <a:latin typeface="Times New Roman" pitchFamily="18" charset="0"/>
              </a:rPr>
              <a:t> Not Exists (SELECT Dno</a:t>
            </a:r>
          </a:p>
          <a:p>
            <a:pPr lvl="1">
              <a:buFont typeface="Wingdings" pitchFamily="2" charset="2"/>
              <a:buNone/>
            </a:pPr>
            <a:r>
              <a:rPr lang="en-GB">
                <a:latin typeface="Times New Roman" pitchFamily="18" charset="0"/>
              </a:rPr>
              <a:t>              FROM Employee</a:t>
            </a:r>
          </a:p>
          <a:p>
            <a:pPr lvl="1">
              <a:buFont typeface="Wingdings" pitchFamily="2" charset="2"/>
              <a:buNone/>
            </a:pPr>
            <a:r>
              <a:rPr lang="en-GB">
                <a:latin typeface="Times New Roman" pitchFamily="18" charset="0"/>
              </a:rPr>
              <a:t>	     Group By Dno</a:t>
            </a:r>
          </a:p>
          <a:p>
            <a:pPr lvl="1">
              <a:buFont typeface="Wingdings" pitchFamily="2" charset="2"/>
              <a:buNone/>
            </a:pPr>
            <a:r>
              <a:rPr lang="en-GB">
                <a:latin typeface="Times New Roman" pitchFamily="18" charset="0"/>
              </a:rPr>
              <a:t>               Having count(ssn) &gt; 100))</a:t>
            </a:r>
            <a:endParaRPr lang="en-US">
              <a:latin typeface="Times New Roman" pitchFamily="18" charset="0"/>
            </a:endParaRPr>
          </a:p>
          <a:p>
            <a:r>
              <a:rPr lang="en-US">
                <a:latin typeface="Times New Roman" pitchFamily="18" charset="0"/>
              </a:rPr>
              <a:t>*** Use table constarints in sql –server*****</a:t>
            </a:r>
          </a:p>
          <a:p>
            <a:r>
              <a:rPr lang="en-GB">
                <a:latin typeface="Times New Roman" pitchFamily="18" charset="0"/>
              </a:rPr>
              <a:t>ALTER TABLE Employee</a:t>
            </a:r>
          </a:p>
          <a:p>
            <a:r>
              <a:rPr lang="en-GB">
                <a:latin typeface="Times New Roman" pitchFamily="18" charset="0"/>
              </a:rPr>
              <a:t>ADD CONSTRAINT no_of_emp</a:t>
            </a:r>
          </a:p>
          <a:p>
            <a:pPr lvl="1">
              <a:buFont typeface="Wingdings" pitchFamily="2" charset="2"/>
              <a:buNone/>
            </a:pPr>
            <a:r>
              <a:rPr lang="en-US">
                <a:latin typeface="Times New Roman" pitchFamily="18" charset="0"/>
              </a:rPr>
              <a:t>CHECK(</a:t>
            </a:r>
            <a:r>
              <a:rPr lang="en-GB">
                <a:latin typeface="Times New Roman" pitchFamily="18" charset="0"/>
              </a:rPr>
              <a:t> Not Exists (SELECT Dno</a:t>
            </a:r>
          </a:p>
          <a:p>
            <a:pPr lvl="1">
              <a:buFont typeface="Wingdings" pitchFamily="2" charset="2"/>
              <a:buNone/>
            </a:pPr>
            <a:r>
              <a:rPr lang="en-GB">
                <a:latin typeface="Times New Roman" pitchFamily="18" charset="0"/>
              </a:rPr>
              <a:t>              FROM Employee</a:t>
            </a:r>
          </a:p>
          <a:p>
            <a:pPr lvl="1">
              <a:buFont typeface="Wingdings" pitchFamily="2" charset="2"/>
              <a:buNone/>
            </a:pPr>
            <a:r>
              <a:rPr lang="en-GB">
                <a:latin typeface="Times New Roman" pitchFamily="18" charset="0"/>
              </a:rPr>
              <a:t>	     Group By Dno</a:t>
            </a:r>
          </a:p>
          <a:p>
            <a:pPr lvl="1">
              <a:buFont typeface="Wingdings" pitchFamily="2" charset="2"/>
              <a:buNone/>
            </a:pPr>
            <a:r>
              <a:rPr lang="en-GB">
                <a:latin typeface="Times New Roman" pitchFamily="18" charset="0"/>
              </a:rPr>
              <a:t>               Having count(ssn) &gt; 100))</a:t>
            </a:r>
            <a:endParaRPr lang="en-US">
              <a:latin typeface="Times New Roman" pitchFamily="18" charset="0"/>
            </a:endParaRPr>
          </a:p>
        </p:txBody>
      </p:sp>
      <p:sp>
        <p:nvSpPr>
          <p:cNvPr id="137219" name="Date Placeholder 3"/>
          <p:cNvSpPr>
            <a:spLocks noGrp="1"/>
          </p:cNvSpPr>
          <p:nvPr>
            <p:ph type="dt" sz="quarter" idx="1"/>
          </p:nvPr>
        </p:nvSpPr>
        <p:spPr>
          <a:noFill/>
        </p:spPr>
        <p:txBody>
          <a:bodyPr/>
          <a:lstStyle/>
          <a:p>
            <a:fld id="{B4A704E5-D770-402E-828E-6E20520C998C}" type="datetime1">
              <a:rPr lang="en-US" smtClean="0">
                <a:latin typeface="Times New Roman" pitchFamily="18" charset="0"/>
              </a:rPr>
              <a:pPr/>
              <a:t>2/2/2023</a:t>
            </a:fld>
            <a:endParaRPr lang="en-US">
              <a:latin typeface="Times New Roman" pitchFamily="18" charset="0"/>
            </a:endParaRPr>
          </a:p>
        </p:txBody>
      </p:sp>
      <p:sp>
        <p:nvSpPr>
          <p:cNvPr id="137220" name="Slide Number Placeholder 4"/>
          <p:cNvSpPr>
            <a:spLocks noGrp="1"/>
          </p:cNvSpPr>
          <p:nvPr>
            <p:ph type="sldNum" sz="quarter" idx="5"/>
          </p:nvPr>
        </p:nvSpPr>
        <p:spPr>
          <a:noFill/>
        </p:spPr>
        <p:txBody>
          <a:bodyPr/>
          <a:lstStyle/>
          <a:p>
            <a:fld id="{0FF6630D-C183-40A7-AC71-8F785187A23C}" type="slidenum">
              <a:rPr lang="en-US" smtClean="0">
                <a:latin typeface="Times New Roman" pitchFamily="18" charset="0"/>
              </a:rPr>
              <a:pPr/>
              <a:t>87</a:t>
            </a:fld>
            <a:endParaRPr lang="en-US">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p:cNvSpPr>
            <a:spLocks noGrp="1" noRot="1" noChangeAspect="1"/>
          </p:cNvSpPr>
          <p:nvPr>
            <p:ph type="sldImg"/>
          </p:nvPr>
        </p:nvSpPr>
        <p:spPr>
          <a:ln/>
        </p:spPr>
      </p:sp>
      <p:sp>
        <p:nvSpPr>
          <p:cNvPr id="140290" name="Notes Placeholder 2"/>
          <p:cNvSpPr>
            <a:spLocks noGrp="1"/>
          </p:cNvSpPr>
          <p:nvPr>
            <p:ph type="body" idx="1"/>
          </p:nvPr>
        </p:nvSpPr>
        <p:spPr>
          <a:noFill/>
          <a:ln/>
        </p:spPr>
        <p:txBody>
          <a:bodyPr/>
          <a:lstStyle/>
          <a:p>
            <a:r>
              <a:rPr lang="en-US">
                <a:latin typeface="Times New Roman" pitchFamily="18" charset="0"/>
              </a:rPr>
              <a:t>A manager may</a:t>
            </a:r>
          </a:p>
          <a:p>
            <a:r>
              <a:rPr lang="en-US">
                <a:latin typeface="Times New Roman" pitchFamily="18" charset="0"/>
              </a:rPr>
              <a:t>want to be informed if an employee’s travel expenses exceed a certain limit by</a:t>
            </a:r>
          </a:p>
          <a:p>
            <a:r>
              <a:rPr lang="en-US">
                <a:latin typeface="Times New Roman" pitchFamily="18" charset="0"/>
              </a:rPr>
              <a:t>receiving a message whenever this occurs. The action that the DBMS must take in</a:t>
            </a:r>
          </a:p>
          <a:p>
            <a:r>
              <a:rPr lang="en-US">
                <a:latin typeface="Times New Roman" pitchFamily="18" charset="0"/>
              </a:rPr>
              <a:t>this case is to send an appropriate message to that user.</a:t>
            </a:r>
          </a:p>
        </p:txBody>
      </p:sp>
      <p:sp>
        <p:nvSpPr>
          <p:cNvPr id="140291" name="Date Placeholder 3"/>
          <p:cNvSpPr>
            <a:spLocks noGrp="1"/>
          </p:cNvSpPr>
          <p:nvPr>
            <p:ph type="dt" sz="quarter" idx="1"/>
          </p:nvPr>
        </p:nvSpPr>
        <p:spPr>
          <a:noFill/>
        </p:spPr>
        <p:txBody>
          <a:bodyPr/>
          <a:lstStyle/>
          <a:p>
            <a:fld id="{BD995641-0931-4DB4-A200-531E8F626F05}" type="datetime1">
              <a:rPr lang="en-US" smtClean="0">
                <a:latin typeface="Times New Roman" pitchFamily="18" charset="0"/>
              </a:rPr>
              <a:pPr/>
              <a:t>2/2/2023</a:t>
            </a:fld>
            <a:endParaRPr lang="en-US">
              <a:latin typeface="Times New Roman" pitchFamily="18" charset="0"/>
            </a:endParaRPr>
          </a:p>
        </p:txBody>
      </p:sp>
      <p:sp>
        <p:nvSpPr>
          <p:cNvPr id="140292" name="Slide Number Placeholder 4"/>
          <p:cNvSpPr>
            <a:spLocks noGrp="1"/>
          </p:cNvSpPr>
          <p:nvPr>
            <p:ph type="sldNum" sz="quarter" idx="5"/>
          </p:nvPr>
        </p:nvSpPr>
        <p:spPr>
          <a:noFill/>
        </p:spPr>
        <p:txBody>
          <a:bodyPr/>
          <a:lstStyle/>
          <a:p>
            <a:fld id="{2D2AB096-C827-42B5-A7EF-585043749752}" type="slidenum">
              <a:rPr lang="en-US" smtClean="0">
                <a:latin typeface="Times New Roman" pitchFamily="18" charset="0"/>
              </a:rPr>
              <a:pPr/>
              <a:t>89</a:t>
            </a:fld>
            <a:endParaRPr lang="en-US">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Image Placeholder 1"/>
          <p:cNvSpPr>
            <a:spLocks noGrp="1" noRot="1" noChangeAspect="1"/>
          </p:cNvSpPr>
          <p:nvPr>
            <p:ph type="sldImg"/>
          </p:nvPr>
        </p:nvSpPr>
        <p:spPr>
          <a:ln/>
        </p:spPr>
      </p:sp>
      <p:sp>
        <p:nvSpPr>
          <p:cNvPr id="142338" name="Notes Placeholder 2"/>
          <p:cNvSpPr>
            <a:spLocks noGrp="1"/>
          </p:cNvSpPr>
          <p:nvPr>
            <p:ph type="body" idx="1"/>
          </p:nvPr>
        </p:nvSpPr>
        <p:spPr>
          <a:noFill/>
          <a:ln/>
        </p:spPr>
        <p:txBody>
          <a:bodyPr/>
          <a:lstStyle/>
          <a:p>
            <a:r>
              <a:rPr lang="en-US">
                <a:latin typeface="Times New Roman" pitchFamily="18" charset="0"/>
              </a:rPr>
              <a:t>For assertion on multiple table create triggers as sql server do not provide create assertion </a:t>
            </a:r>
          </a:p>
          <a:p>
            <a:r>
              <a:rPr lang="en-GB">
                <a:latin typeface="Times New Roman" pitchFamily="18" charset="0"/>
              </a:rPr>
              <a:t>CREATE TRIGGER trg ON tbl </a:t>
            </a:r>
          </a:p>
          <a:p>
            <a:r>
              <a:rPr lang="en-GB">
                <a:latin typeface="Times New Roman" pitchFamily="18" charset="0"/>
              </a:rPr>
              <a:t>Before INSERT, UPDATE</a:t>
            </a:r>
            <a:br>
              <a:rPr lang="en-GB">
                <a:latin typeface="Times New Roman" pitchFamily="18" charset="0"/>
              </a:rPr>
            </a:br>
            <a:r>
              <a:rPr lang="en-GB">
                <a:latin typeface="Times New Roman" pitchFamily="18" charset="0"/>
              </a:rPr>
              <a:t>AS</a:t>
            </a:r>
            <a:br>
              <a:rPr lang="en-GB">
                <a:latin typeface="Times New Roman" pitchFamily="18" charset="0"/>
              </a:rPr>
            </a:br>
            <a:r>
              <a:rPr lang="en-GB">
                <a:latin typeface="Times New Roman" pitchFamily="18" charset="0"/>
              </a:rPr>
              <a:t>...</a:t>
            </a:r>
            <a:br>
              <a:rPr lang="en-GB">
                <a:latin typeface="Times New Roman" pitchFamily="18" charset="0"/>
              </a:rPr>
            </a:br>
            <a:r>
              <a:rPr lang="en-GB">
                <a:latin typeface="Times New Roman" pitchFamily="18" charset="0"/>
              </a:rPr>
              <a:t>IF EXISTS( SELECT * FROM ...)</a:t>
            </a:r>
            <a:br>
              <a:rPr lang="en-GB">
                <a:latin typeface="Times New Roman" pitchFamily="18" charset="0"/>
              </a:rPr>
            </a:br>
            <a:r>
              <a:rPr lang="en-GB">
                <a:latin typeface="Times New Roman" pitchFamily="18" charset="0"/>
              </a:rPr>
              <a:t>ROLLBACK</a:t>
            </a:r>
            <a:endParaRPr lang="en-US">
              <a:latin typeface="Times New Roman" pitchFamily="18" charset="0"/>
            </a:endParaRPr>
          </a:p>
        </p:txBody>
      </p:sp>
      <p:sp>
        <p:nvSpPr>
          <p:cNvPr id="142339" name="Date Placeholder 3"/>
          <p:cNvSpPr>
            <a:spLocks noGrp="1"/>
          </p:cNvSpPr>
          <p:nvPr>
            <p:ph type="dt" sz="quarter" idx="1"/>
          </p:nvPr>
        </p:nvSpPr>
        <p:spPr>
          <a:noFill/>
        </p:spPr>
        <p:txBody>
          <a:bodyPr/>
          <a:lstStyle/>
          <a:p>
            <a:fld id="{674D34D3-9A64-4626-86F3-1DF6C077490C}" type="datetime1">
              <a:rPr lang="en-US" smtClean="0">
                <a:latin typeface="Times New Roman" pitchFamily="18" charset="0"/>
              </a:rPr>
              <a:pPr/>
              <a:t>2/2/2023</a:t>
            </a:fld>
            <a:endParaRPr lang="en-US">
              <a:latin typeface="Times New Roman" pitchFamily="18" charset="0"/>
            </a:endParaRPr>
          </a:p>
        </p:txBody>
      </p:sp>
      <p:sp>
        <p:nvSpPr>
          <p:cNvPr id="142340" name="Slide Number Placeholder 4"/>
          <p:cNvSpPr>
            <a:spLocks noGrp="1"/>
          </p:cNvSpPr>
          <p:nvPr>
            <p:ph type="sldNum" sz="quarter" idx="5"/>
          </p:nvPr>
        </p:nvSpPr>
        <p:spPr>
          <a:noFill/>
        </p:spPr>
        <p:txBody>
          <a:bodyPr/>
          <a:lstStyle/>
          <a:p>
            <a:fld id="{53C1A0B2-22D8-4504-A52B-E16926FC2B32}" type="slidenum">
              <a:rPr lang="en-US" smtClean="0">
                <a:latin typeface="Times New Roman" pitchFamily="18" charset="0"/>
              </a:rPr>
              <a:pPr/>
              <a:t>90</a:t>
            </a:fld>
            <a:endParaRPr lang="en-US">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p:cNvSpPr>
          <p:nvPr>
            <p:ph type="sldImg"/>
          </p:nvPr>
        </p:nvSpPr>
        <p:spPr>
          <a:ln/>
        </p:spPr>
      </p:sp>
      <p:sp>
        <p:nvSpPr>
          <p:cNvPr id="148482" name="Notes Placeholder 2"/>
          <p:cNvSpPr>
            <a:spLocks noGrp="1"/>
          </p:cNvSpPr>
          <p:nvPr>
            <p:ph type="body" idx="1"/>
          </p:nvPr>
        </p:nvSpPr>
        <p:spPr>
          <a:noFill/>
          <a:ln/>
        </p:spPr>
        <p:txBody>
          <a:bodyPr/>
          <a:lstStyle/>
          <a:p>
            <a:r>
              <a:rPr lang="en-US">
                <a:latin typeface="Times New Roman" pitchFamily="18" charset="0"/>
              </a:rPr>
              <a:t>List the names of the most boats that are expensive then all boats owned by a Pakistani</a:t>
            </a:r>
          </a:p>
          <a:p>
            <a:endParaRPr lang="en-US">
              <a:latin typeface="Times New Roman" pitchFamily="18" charset="0"/>
            </a:endParaRPr>
          </a:p>
        </p:txBody>
      </p:sp>
      <p:sp>
        <p:nvSpPr>
          <p:cNvPr id="148483" name="Date Placeholder 3"/>
          <p:cNvSpPr>
            <a:spLocks noGrp="1"/>
          </p:cNvSpPr>
          <p:nvPr>
            <p:ph type="dt" sz="quarter" idx="1"/>
          </p:nvPr>
        </p:nvSpPr>
        <p:spPr>
          <a:noFill/>
        </p:spPr>
        <p:txBody>
          <a:bodyPr/>
          <a:lstStyle/>
          <a:p>
            <a:fld id="{97E01FC7-EFCF-46C1-97BA-BDD15B94E2E0}" type="datetime1">
              <a:rPr lang="en-US" smtClean="0">
                <a:latin typeface="Times New Roman" pitchFamily="18" charset="0"/>
              </a:rPr>
              <a:pPr/>
              <a:t>2/2/2023</a:t>
            </a:fld>
            <a:endParaRPr lang="en-US">
              <a:latin typeface="Times New Roman" pitchFamily="18" charset="0"/>
            </a:endParaRPr>
          </a:p>
        </p:txBody>
      </p:sp>
      <p:sp>
        <p:nvSpPr>
          <p:cNvPr id="148484" name="Slide Number Placeholder 4"/>
          <p:cNvSpPr>
            <a:spLocks noGrp="1"/>
          </p:cNvSpPr>
          <p:nvPr>
            <p:ph type="sldNum" sz="quarter" idx="5"/>
          </p:nvPr>
        </p:nvSpPr>
        <p:spPr>
          <a:noFill/>
        </p:spPr>
        <p:txBody>
          <a:bodyPr/>
          <a:lstStyle/>
          <a:p>
            <a:fld id="{FBD67DCE-9A8E-46E8-A903-B9E25DCD2097}" type="slidenum">
              <a:rPr lang="en-US" smtClean="0">
                <a:latin typeface="Times New Roman" pitchFamily="18" charset="0"/>
              </a:rPr>
              <a:pPr/>
              <a:t>95</a:t>
            </a:fld>
            <a:endParaRPr lang="en-US">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p:cNvSpPr>
          <p:nvPr>
            <p:ph type="sldImg"/>
          </p:nvPr>
        </p:nvSpPr>
        <p:spPr>
          <a:ln/>
        </p:spPr>
      </p:sp>
      <p:sp>
        <p:nvSpPr>
          <p:cNvPr id="150530" name="Notes Placeholder 2"/>
          <p:cNvSpPr>
            <a:spLocks noGrp="1"/>
          </p:cNvSpPr>
          <p:nvPr>
            <p:ph type="body" idx="1"/>
          </p:nvPr>
        </p:nvSpPr>
        <p:spPr>
          <a:noFill/>
          <a:ln/>
        </p:spPr>
        <p:txBody>
          <a:bodyPr/>
          <a:lstStyle/>
          <a:p>
            <a:r>
              <a:rPr lang="en-US">
                <a:latin typeface="Times New Roman" pitchFamily="18" charset="0"/>
              </a:rPr>
              <a:t>List the names of the boats that are owned by a Pakistani and were reserved by at least five sailors.  </a:t>
            </a:r>
          </a:p>
        </p:txBody>
      </p:sp>
      <p:sp>
        <p:nvSpPr>
          <p:cNvPr id="150531" name="Date Placeholder 3"/>
          <p:cNvSpPr>
            <a:spLocks noGrp="1"/>
          </p:cNvSpPr>
          <p:nvPr>
            <p:ph type="dt" sz="quarter" idx="1"/>
          </p:nvPr>
        </p:nvSpPr>
        <p:spPr>
          <a:noFill/>
        </p:spPr>
        <p:txBody>
          <a:bodyPr/>
          <a:lstStyle/>
          <a:p>
            <a:fld id="{BE949C06-1C8C-4757-A7FC-97A418698F20}" type="datetime1">
              <a:rPr lang="en-US" smtClean="0">
                <a:latin typeface="Times New Roman" pitchFamily="18" charset="0"/>
              </a:rPr>
              <a:pPr/>
              <a:t>2/2/2023</a:t>
            </a:fld>
            <a:endParaRPr lang="en-US">
              <a:latin typeface="Times New Roman" pitchFamily="18" charset="0"/>
            </a:endParaRPr>
          </a:p>
        </p:txBody>
      </p:sp>
      <p:sp>
        <p:nvSpPr>
          <p:cNvPr id="150532" name="Slide Number Placeholder 4"/>
          <p:cNvSpPr>
            <a:spLocks noGrp="1"/>
          </p:cNvSpPr>
          <p:nvPr>
            <p:ph type="sldNum" sz="quarter" idx="5"/>
          </p:nvPr>
        </p:nvSpPr>
        <p:spPr>
          <a:noFill/>
        </p:spPr>
        <p:txBody>
          <a:bodyPr/>
          <a:lstStyle/>
          <a:p>
            <a:fld id="{23C62F33-0A9D-4031-8244-A0439F061D88}" type="slidenum">
              <a:rPr lang="en-US" smtClean="0">
                <a:latin typeface="Times New Roman" pitchFamily="18" charset="0"/>
              </a:rPr>
              <a:pPr/>
              <a:t>96</a:t>
            </a:fld>
            <a:endParaRPr 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a:spLocks noGrp="1"/>
          </p:cNvSpPr>
          <p:nvPr>
            <p:ph type="body" idx="1"/>
          </p:nvPr>
        </p:nvSpPr>
        <p:spPr>
          <a:noFill/>
          <a:ln/>
        </p:spPr>
        <p:txBody>
          <a:bodyPr/>
          <a:lstStyle/>
          <a:p>
            <a:r>
              <a:rPr lang="en-US">
                <a:latin typeface="Times New Roman" pitchFamily="18" charset="0"/>
              </a:rPr>
              <a:t>For Set Default you should have assigned some default value to the foreign key Mgrssn in department table and that default value should be present in PK SSN in Employee table otherwise you can get an error when u delete a tuple. (because when tuple is deleted it will try to assign default value and if the default is not present then we get foreign key error)</a:t>
            </a:r>
          </a:p>
        </p:txBody>
      </p:sp>
      <p:sp>
        <p:nvSpPr>
          <p:cNvPr id="26627" name="Date Placeholder 3"/>
          <p:cNvSpPr>
            <a:spLocks noGrp="1"/>
          </p:cNvSpPr>
          <p:nvPr>
            <p:ph type="dt" sz="quarter" idx="1"/>
          </p:nvPr>
        </p:nvSpPr>
        <p:spPr>
          <a:noFill/>
        </p:spPr>
        <p:txBody>
          <a:bodyPr/>
          <a:lstStyle/>
          <a:p>
            <a:fld id="{1BAFA5D9-DF6D-4576-BECB-232FE6E9915F}" type="datetime1">
              <a:rPr lang="en-US" smtClean="0">
                <a:latin typeface="Times New Roman" pitchFamily="18" charset="0"/>
              </a:rPr>
              <a:pPr/>
              <a:t>2/2/2023</a:t>
            </a:fld>
            <a:endParaRPr lang="en-US">
              <a:latin typeface="Times New Roman" pitchFamily="18" charset="0"/>
            </a:endParaRPr>
          </a:p>
        </p:txBody>
      </p:sp>
      <p:sp>
        <p:nvSpPr>
          <p:cNvPr id="26628" name="Slide Number Placeholder 4"/>
          <p:cNvSpPr>
            <a:spLocks noGrp="1"/>
          </p:cNvSpPr>
          <p:nvPr>
            <p:ph type="sldNum" sz="quarter" idx="5"/>
          </p:nvPr>
        </p:nvSpPr>
        <p:spPr>
          <a:noFill/>
        </p:spPr>
        <p:txBody>
          <a:bodyPr/>
          <a:lstStyle/>
          <a:p>
            <a:fld id="{B895F3BF-D0C1-4846-8514-75B2D39BDAA1}" type="slidenum">
              <a:rPr lang="en-US" smtClean="0">
                <a:latin typeface="Times New Roman" pitchFamily="18" charset="0"/>
              </a:rPr>
              <a:pPr/>
              <a:t>10</a:t>
            </a:fld>
            <a:endParaRPr 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p:spPr>
        <p:txBody>
          <a:bodyPr/>
          <a:lstStyle/>
          <a:p>
            <a:endParaRPr lang="en-US">
              <a:latin typeface="Times New Roman" pitchFamily="18" charset="0"/>
            </a:endParaRPr>
          </a:p>
        </p:txBody>
      </p:sp>
      <p:sp>
        <p:nvSpPr>
          <p:cNvPr id="31747" name="Date Placeholder 3"/>
          <p:cNvSpPr>
            <a:spLocks noGrp="1"/>
          </p:cNvSpPr>
          <p:nvPr>
            <p:ph type="dt" sz="quarter" idx="1"/>
          </p:nvPr>
        </p:nvSpPr>
        <p:spPr>
          <a:noFill/>
        </p:spPr>
        <p:txBody>
          <a:bodyPr/>
          <a:lstStyle/>
          <a:p>
            <a:fld id="{0987C93C-CBFE-486C-8372-64F3CAB0ED13}" type="datetime1">
              <a:rPr lang="en-US" smtClean="0">
                <a:latin typeface="Times New Roman" pitchFamily="18" charset="0"/>
              </a:rPr>
              <a:pPr/>
              <a:t>2/2/2023</a:t>
            </a:fld>
            <a:endParaRPr lang="en-US">
              <a:latin typeface="Times New Roman" pitchFamily="18" charset="0"/>
            </a:endParaRPr>
          </a:p>
        </p:txBody>
      </p:sp>
      <p:sp>
        <p:nvSpPr>
          <p:cNvPr id="31748" name="Slide Number Placeholder 4"/>
          <p:cNvSpPr>
            <a:spLocks noGrp="1"/>
          </p:cNvSpPr>
          <p:nvPr>
            <p:ph type="sldNum" sz="quarter" idx="5"/>
          </p:nvPr>
        </p:nvSpPr>
        <p:spPr>
          <a:noFill/>
        </p:spPr>
        <p:txBody>
          <a:bodyPr/>
          <a:lstStyle/>
          <a:p>
            <a:fld id="{B0DF0C6D-ACEA-4177-B8B8-B504CA6B3556}" type="slidenum">
              <a:rPr lang="en-US" smtClean="0">
                <a:latin typeface="Times New Roman" pitchFamily="18" charset="0"/>
              </a:rPr>
              <a:pPr/>
              <a:t>14</a:t>
            </a:fld>
            <a:endParaRPr 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a:ln/>
        </p:spPr>
      </p:sp>
      <p:sp>
        <p:nvSpPr>
          <p:cNvPr id="37890" name="Notes Placeholder 2"/>
          <p:cNvSpPr>
            <a:spLocks noGrp="1"/>
          </p:cNvSpPr>
          <p:nvPr>
            <p:ph type="body" idx="1"/>
          </p:nvPr>
        </p:nvSpPr>
        <p:spPr>
          <a:noFill/>
          <a:ln/>
        </p:spPr>
        <p:txBody>
          <a:bodyPr/>
          <a:lstStyle/>
          <a:p>
            <a:r>
              <a:rPr lang="en-US">
                <a:solidFill>
                  <a:srgbClr val="000000"/>
                </a:solidFill>
                <a:latin typeface="Times New Roman" pitchFamily="18" charset="0"/>
              </a:rPr>
              <a:t>SQL relations can be constrained to be sets by specifying PRIMARY KEY or UNIQUE attributes, or by using the DISTINCT option in a query</a:t>
            </a:r>
            <a:endParaRPr lang="en-US" sz="1400">
              <a:solidFill>
                <a:srgbClr val="000000"/>
              </a:solidFill>
              <a:latin typeface="Times New Roman" pitchFamily="18" charset="0"/>
            </a:endParaRPr>
          </a:p>
          <a:p>
            <a:endParaRPr lang="en-US">
              <a:latin typeface="Times New Roman" pitchFamily="18" charset="0"/>
            </a:endParaRPr>
          </a:p>
        </p:txBody>
      </p:sp>
      <p:sp>
        <p:nvSpPr>
          <p:cNvPr id="37891" name="Date Placeholder 3"/>
          <p:cNvSpPr>
            <a:spLocks noGrp="1"/>
          </p:cNvSpPr>
          <p:nvPr>
            <p:ph type="dt" sz="quarter" idx="1"/>
          </p:nvPr>
        </p:nvSpPr>
        <p:spPr>
          <a:noFill/>
        </p:spPr>
        <p:txBody>
          <a:bodyPr/>
          <a:lstStyle/>
          <a:p>
            <a:fld id="{07261D65-DD01-4274-BA1C-BC9BEAEBC90B}" type="datetime1">
              <a:rPr lang="en-US" smtClean="0">
                <a:latin typeface="Times New Roman" pitchFamily="18" charset="0"/>
              </a:rPr>
              <a:pPr/>
              <a:t>2/2/2023</a:t>
            </a:fld>
            <a:endParaRPr lang="en-US">
              <a:latin typeface="Times New Roman" pitchFamily="18" charset="0"/>
            </a:endParaRPr>
          </a:p>
        </p:txBody>
      </p:sp>
      <p:sp>
        <p:nvSpPr>
          <p:cNvPr id="37892" name="Slide Number Placeholder 4"/>
          <p:cNvSpPr>
            <a:spLocks noGrp="1"/>
          </p:cNvSpPr>
          <p:nvPr>
            <p:ph type="sldNum" sz="quarter" idx="5"/>
          </p:nvPr>
        </p:nvSpPr>
        <p:spPr>
          <a:noFill/>
        </p:spPr>
        <p:txBody>
          <a:bodyPr/>
          <a:lstStyle/>
          <a:p>
            <a:fld id="{A540B206-D064-4839-BC18-44A65CBB5B7E}" type="slidenum">
              <a:rPr lang="en-US" smtClean="0">
                <a:latin typeface="Times New Roman" pitchFamily="18" charset="0"/>
              </a:rPr>
              <a:pPr/>
              <a:t>18</a:t>
            </a:fld>
            <a:endParaRPr 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p:spPr>
        <p:txBody>
          <a:bodyPr/>
          <a:lstStyle/>
          <a:p>
            <a:fld id="{A567105B-CCE0-4F59-8239-813E4E3AF2F9}" type="slidenum">
              <a:rPr lang="en-US" smtClean="0">
                <a:latin typeface="Times New Roman" pitchFamily="18" charset="0"/>
              </a:rPr>
              <a:pPr/>
              <a:t>19</a:t>
            </a:fld>
            <a:endParaRPr lang="en-US">
              <a:latin typeface="Times New Roman" pitchFamily="18" charset="0"/>
            </a:endParaRPr>
          </a:p>
        </p:txBody>
      </p:sp>
      <p:sp>
        <p:nvSpPr>
          <p:cNvPr id="39938" name="Rectangle 2"/>
          <p:cNvSpPr>
            <a:spLocks noGrp="1" noRot="1" noChangeAspect="1" noChangeArrowheads="1" noTextEdit="1"/>
          </p:cNvSpPr>
          <p:nvPr>
            <p:ph type="sldImg"/>
          </p:nvPr>
        </p:nvSpPr>
        <p:spPr>
          <a:solidFill>
            <a:srgbClr val="FFFFFF"/>
          </a:solidFill>
          <a:ln/>
        </p:spPr>
      </p:sp>
      <p:sp>
        <p:nvSpPr>
          <p:cNvPr id="39939"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p:spPr>
        <p:txBody>
          <a:bodyPr/>
          <a:lstStyle/>
          <a:p>
            <a:fld id="{575A6DDF-F5C1-4D1B-8408-552C432D7944}" type="slidenum">
              <a:rPr lang="en-US" smtClean="0">
                <a:latin typeface="Times New Roman" pitchFamily="18" charset="0"/>
              </a:rPr>
              <a:pPr/>
              <a:t>20</a:t>
            </a:fld>
            <a:endParaRPr lang="en-US">
              <a:latin typeface="Times New Roman" pitchFamily="18" charset="0"/>
            </a:endParaRPr>
          </a:p>
        </p:txBody>
      </p:sp>
      <p:sp>
        <p:nvSpPr>
          <p:cNvPr id="41986" name="Rectangle 2"/>
          <p:cNvSpPr>
            <a:spLocks noGrp="1" noRot="1" noChangeAspect="1" noChangeArrowheads="1" noTextEdit="1"/>
          </p:cNvSpPr>
          <p:nvPr>
            <p:ph type="sldImg"/>
          </p:nvPr>
        </p:nvSpPr>
        <p:spPr>
          <a:solidFill>
            <a:srgbClr val="FFFFFF"/>
          </a:solidFill>
          <a:ln/>
        </p:spPr>
      </p:sp>
      <p:sp>
        <p:nvSpPr>
          <p:cNvPr id="41987"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6A23ED03-FFC6-462F-B23E-D1C84454FB97}" type="slidenum">
              <a:rPr lang="en-US" smtClean="0">
                <a:latin typeface="Times New Roman" pitchFamily="18" charset="0"/>
              </a:rPr>
              <a:pPr/>
              <a:t>21</a:t>
            </a:fld>
            <a:endParaRPr lang="en-US">
              <a:latin typeface="Times New Roman" pitchFamily="18" charset="0"/>
            </a:endParaRPr>
          </a:p>
        </p:txBody>
      </p:sp>
      <p:sp>
        <p:nvSpPr>
          <p:cNvPr id="44034" name="Rectangle 2"/>
          <p:cNvSpPr>
            <a:spLocks noGrp="1" noRot="1" noChangeAspect="1" noChangeArrowheads="1" noTextEdit="1"/>
          </p:cNvSpPr>
          <p:nvPr>
            <p:ph type="sldImg"/>
          </p:nvPr>
        </p:nvSpPr>
        <p:spPr>
          <a:solidFill>
            <a:srgbClr val="FFFFFF"/>
          </a:solidFill>
          <a:ln/>
        </p:spPr>
      </p:sp>
      <p:sp>
        <p:nvSpPr>
          <p:cNvPr id="44035" name="Rectangle 3"/>
          <p:cNvSpPr>
            <a:spLocks noGrp="1" noChangeArrowheads="1"/>
          </p:cNvSpPr>
          <p:nvPr>
            <p:ph type="body" idx="1"/>
          </p:nvPr>
        </p:nvSpPr>
        <p:spPr>
          <a:solidFill>
            <a:srgbClr val="FFFFFF"/>
          </a:solidFill>
          <a:ln>
            <a:solidFill>
              <a:srgbClr val="000000"/>
            </a:solidFill>
          </a:ln>
        </p:spPr>
        <p:txBody>
          <a:bodyPr/>
          <a:lstStyle/>
          <a:p>
            <a:r>
              <a:rPr lang="en-US">
                <a:latin typeface="Times New Roman" pitchFamily="18" charset="0"/>
              </a:rPr>
              <a:t>You can use </a:t>
            </a:r>
          </a:p>
          <a:p>
            <a:r>
              <a:rPr lang="en-US">
                <a:latin typeface="Times New Roman" pitchFamily="18" charset="0"/>
              </a:rPr>
              <a:t>Select  distinct * from Product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11"/>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3"/>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18"/>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10"/>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1"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2" name="Straight Connector 1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3" name="Straight Connector 1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4"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5" name="Straight Connector 21"/>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6"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22"/>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Oval 23"/>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0" name="Oval 25"/>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Oval 24"/>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2" name="Rectangle 1039"/>
          <p:cNvSpPr>
            <a:spLocks noChangeArrowheads="1"/>
          </p:cNvSpPr>
          <p:nvPr userDrawn="1"/>
        </p:nvSpPr>
        <p:spPr bwMode="auto">
          <a:xfrm>
            <a:off x="2635250" y="6408738"/>
            <a:ext cx="4064000" cy="274637"/>
          </a:xfrm>
          <a:prstGeom prst="rect">
            <a:avLst/>
          </a:prstGeom>
          <a:noFill/>
          <a:ln w="9525">
            <a:noFill/>
            <a:miter lim="800000"/>
            <a:headEnd/>
            <a:tailEnd/>
          </a:ln>
          <a:effectLst/>
        </p:spPr>
        <p:txBody>
          <a:bodyPr anchor="b"/>
          <a:lstStyle/>
          <a:p>
            <a:pPr algn="ctr">
              <a:defRPr/>
            </a:pPr>
            <a:endParaRPr lang="en-US" sz="1000" dirty="0">
              <a:solidFill>
                <a:srgbClr val="808080"/>
              </a:solidFill>
              <a:latin typeface="Times New Roman" charset="0"/>
            </a:endParaRPr>
          </a:p>
        </p:txBody>
      </p:sp>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3"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5A881A79-D3C3-4371-B89D-E65071501B25}" type="datetimeFigureOut">
              <a:rPr lang="en-US"/>
              <a:pPr>
                <a:defRPr/>
              </a:pPr>
              <a:t>2/2/2023</a:t>
            </a:fld>
            <a:endParaRPr lang="en-US"/>
          </a:p>
        </p:txBody>
      </p:sp>
      <p:sp>
        <p:nvSpPr>
          <p:cNvPr id="24"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5"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B4FBF988-204F-4FB7-96E3-660BE2752F4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8A9CF1F-5DE6-42F2-82A2-B43835217F15}" type="datetimeFigureOut">
              <a:rPr lang="en-US"/>
              <a:pPr>
                <a:defRPr/>
              </a:pPr>
              <a:t>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Slide 8-</a:t>
            </a:r>
            <a:fld id="{6D1E549A-F8EF-42D4-B46B-D9899519B2E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ECBE6D3-9B4C-46B5-A83B-C7E4E4C2E034}" type="datetimeFigureOut">
              <a:rPr lang="en-US"/>
              <a:pPr>
                <a:defRPr/>
              </a:pPr>
              <a:t>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Slide 8-</a:t>
            </a:r>
            <a:fld id="{09E71C1D-8FD0-4D39-98C7-FA582E6F519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p:txBody>
          <a:bodyPr rtlCol="0"/>
          <a:lstStyle>
            <a:lvl1pPr>
              <a:defRPr/>
            </a:lvl1pPr>
          </a:lstStyle>
          <a:p>
            <a:pPr>
              <a:defRPr/>
            </a:pPr>
            <a:fld id="{44E91F88-CA77-49C9-ABDE-0568BFA81EEC}" type="datetimeFigureOut">
              <a:rPr lang="en-US"/>
              <a:pPr>
                <a:defRPr/>
              </a:pPr>
              <a:t>2/2/2023</a:t>
            </a:fld>
            <a:endParaRPr lang="en-US"/>
          </a:p>
        </p:txBody>
      </p:sp>
      <p:sp>
        <p:nvSpPr>
          <p:cNvPr id="5" name="Slide Number Placeholder 8"/>
          <p:cNvSpPr>
            <a:spLocks noGrp="1"/>
          </p:cNvSpPr>
          <p:nvPr>
            <p:ph type="sldNum" sz="quarter" idx="11"/>
          </p:nvPr>
        </p:nvSpPr>
        <p:spPr/>
        <p:txBody>
          <a:bodyPr rtlCol="0"/>
          <a:lstStyle>
            <a:lvl1pPr>
              <a:defRPr/>
            </a:lvl1pPr>
          </a:lstStyle>
          <a:p>
            <a:pPr>
              <a:defRPr/>
            </a:pPr>
            <a:r>
              <a:rPr lang="en-US"/>
              <a:t>Slide 8-</a:t>
            </a:r>
            <a:fld id="{E988C971-FB03-4A95-B51D-D39F8B285B61}" type="slidenum">
              <a:rPr lang="en-US"/>
              <a:pPr>
                <a:defRPr/>
              </a:pPr>
              <a:t>‹#›</a:t>
            </a:fld>
            <a:endParaRPr lang="en-US"/>
          </a:p>
        </p:txBody>
      </p:sp>
      <p:sp>
        <p:nvSpPr>
          <p:cNvPr id="6" name="Footer Placeholder 9"/>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11"/>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Straight Connector 12"/>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9"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0" name="Straight Connector 14"/>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1" name="Straight Connector 1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2"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3"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4"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Oval 19"/>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Oval 20"/>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21"/>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22"/>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Straight Connector 25"/>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A6CB4B15-15F0-4511-9B04-50AEB9A29996}" type="datetimeFigureOut">
              <a:rPr lang="en-US"/>
              <a:pPr>
                <a:defRPr/>
              </a:pPr>
              <a:t>2/2/2023</a:t>
            </a:fld>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r>
              <a:rPr lang="en-US"/>
              <a:t>Slide 8-</a:t>
            </a:r>
            <a:fld id="{7D43071F-8901-407E-A685-B878487113F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9C99C2CF-0866-422B-B36B-3D2E6A29C408}" type="datetimeFigureOut">
              <a:rPr lang="en-US"/>
              <a:pPr>
                <a:defRPr/>
              </a:pPr>
              <a:t>2/2/2023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t>Slide 8-</a:t>
            </a:r>
            <a:fld id="{020D392C-40E1-4ADE-8B23-EBB59AF356B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7" name="Date Placeholder 6"/>
          <p:cNvSpPr>
            <a:spLocks noGrp="1"/>
          </p:cNvSpPr>
          <p:nvPr>
            <p:ph type="dt" sz="half" idx="10"/>
          </p:nvPr>
        </p:nvSpPr>
        <p:spPr/>
        <p:txBody>
          <a:bodyPr/>
          <a:lstStyle>
            <a:lvl1pPr>
              <a:defRPr/>
            </a:lvl1pPr>
          </a:lstStyle>
          <a:p>
            <a:pPr>
              <a:defRPr/>
            </a:pPr>
            <a:fld id="{21E2D361-C495-48B7-911B-4FB3F330D011}" type="datetimeFigureOut">
              <a:rPr lang="en-US"/>
              <a:pPr>
                <a:defRPr/>
              </a:pPr>
              <a:t>2/2/2023</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r>
              <a:rPr lang="en-US"/>
              <a:t>Slide 8-</a:t>
            </a:r>
            <a:fld id="{0E788F83-39F1-4315-8970-9EC88E3E2A4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5"/>
          <p:cNvSpPr>
            <a:spLocks noGrp="1"/>
          </p:cNvSpPr>
          <p:nvPr>
            <p:ph type="dt" sz="half" idx="10"/>
          </p:nvPr>
        </p:nvSpPr>
        <p:spPr/>
        <p:txBody>
          <a:bodyPr rtlCol="0"/>
          <a:lstStyle>
            <a:lvl1pPr>
              <a:defRPr/>
            </a:lvl1pPr>
          </a:lstStyle>
          <a:p>
            <a:pPr>
              <a:defRPr/>
            </a:pPr>
            <a:fld id="{0F8FB2DB-A56E-4ADF-B947-62030510101B}" type="datetimeFigureOut">
              <a:rPr lang="en-US"/>
              <a:pPr>
                <a:defRPr/>
              </a:pPr>
              <a:t>2/2/2023</a:t>
            </a:fld>
            <a:endParaRPr lang="en-US"/>
          </a:p>
        </p:txBody>
      </p:sp>
      <p:sp>
        <p:nvSpPr>
          <p:cNvPr id="4" name="Slide Number Placeholder 6"/>
          <p:cNvSpPr>
            <a:spLocks noGrp="1"/>
          </p:cNvSpPr>
          <p:nvPr>
            <p:ph type="sldNum" sz="quarter" idx="11"/>
          </p:nvPr>
        </p:nvSpPr>
        <p:spPr/>
        <p:txBody>
          <a:bodyPr rtlCol="0"/>
          <a:lstStyle>
            <a:lvl1pPr>
              <a:defRPr/>
            </a:lvl1pPr>
          </a:lstStyle>
          <a:p>
            <a:pPr>
              <a:defRPr/>
            </a:pPr>
            <a:r>
              <a:rPr lang="en-US"/>
              <a:t>Slide 8-</a:t>
            </a:r>
            <a:fld id="{AA710B03-8B6C-487A-B44A-403848539093}" type="slidenum">
              <a:rPr lang="en-US"/>
              <a:pPr>
                <a:defRPr/>
              </a:pPr>
              <a:t>‹#›</a:t>
            </a:fld>
            <a:endParaRPr lang="en-US"/>
          </a:p>
        </p:txBody>
      </p:sp>
      <p:sp>
        <p:nvSpPr>
          <p:cNvPr id="5" name="Footer Placeholder 7"/>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443C12C9-8E2A-4E5E-96CF-1A70E38C30F3}" type="datetimeFigureOut">
              <a:rPr lang="en-US"/>
              <a:pPr>
                <a:defRPr/>
              </a:pPr>
              <a:t>2/2/2023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r>
              <a:rPr lang="en-US"/>
              <a:t>Slide 8-</a:t>
            </a:r>
            <a:fld id="{3780E3D0-D4A6-480D-84D9-46AAB15AA59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6"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7" name="Straight Connector 8"/>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8"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latin typeface="Times New Roman" charset="0"/>
            </a:endParaRPr>
          </a:p>
        </p:txBody>
      </p:sp>
      <p:sp>
        <p:nvSpPr>
          <p:cNvPr id="9"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Times New Roman" charset="0"/>
            </a:endParaRPr>
          </a:p>
        </p:txBody>
      </p:sp>
      <p:sp>
        <p:nvSpPr>
          <p:cNvPr id="11" name="Oval 13"/>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20"/>
          <p:cNvSpPr>
            <a:spLocks noGrp="1"/>
          </p:cNvSpPr>
          <p:nvPr>
            <p:ph type="dt" sz="half" idx="10"/>
          </p:nvPr>
        </p:nvSpPr>
        <p:spPr/>
        <p:txBody>
          <a:bodyPr rtlCol="0"/>
          <a:lstStyle>
            <a:lvl1pPr>
              <a:defRPr/>
            </a:lvl1pPr>
          </a:lstStyle>
          <a:p>
            <a:pPr>
              <a:defRPr/>
            </a:pPr>
            <a:fld id="{714DF747-1A2B-4292-A7B1-1A1A540FE3BA}" type="datetimeFigureOut">
              <a:rPr lang="en-US"/>
              <a:pPr>
                <a:defRPr/>
              </a:pPr>
              <a:t>2/2/2023</a:t>
            </a:fld>
            <a:endParaRPr lang="en-US"/>
          </a:p>
        </p:txBody>
      </p:sp>
      <p:sp>
        <p:nvSpPr>
          <p:cNvPr id="13" name="Slide Number Placeholder 21"/>
          <p:cNvSpPr>
            <a:spLocks noGrp="1"/>
          </p:cNvSpPr>
          <p:nvPr>
            <p:ph type="sldNum" sz="quarter" idx="11"/>
          </p:nvPr>
        </p:nvSpPr>
        <p:spPr/>
        <p:txBody>
          <a:bodyPr rtlCol="0"/>
          <a:lstStyle>
            <a:lvl1pPr>
              <a:defRPr/>
            </a:lvl1pPr>
          </a:lstStyle>
          <a:p>
            <a:pPr>
              <a:defRPr/>
            </a:pPr>
            <a:r>
              <a:rPr lang="en-US"/>
              <a:t>Slide 8-</a:t>
            </a:r>
            <a:fld id="{67D9BA2E-4919-4659-A32F-282DF30E6BF3}" type="slidenum">
              <a:rPr lang="en-US"/>
              <a:pPr>
                <a:defRPr/>
              </a:pPr>
              <a:t>‹#›</a:t>
            </a:fld>
            <a:endParaRPr lang="en-US"/>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6" name="Oval 12"/>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a:latin typeface="Times New Roman" charset="0"/>
            </a:endParaRPr>
          </a:p>
        </p:txBody>
      </p:sp>
      <p:sp>
        <p:nvSpPr>
          <p:cNvPr id="8"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Times New Roman" charset="0"/>
            </a:endParaRPr>
          </a:p>
        </p:txBody>
      </p:sp>
      <p:sp>
        <p:nvSpPr>
          <p:cNvPr id="10"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11" name="Straight Connector 19"/>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EA9BD973-5A7A-43CA-A663-2E5F390C53AB}" type="datetimeFigureOut">
              <a:rPr lang="en-US"/>
              <a:pPr>
                <a:defRPr/>
              </a:pPr>
              <a:t>2/2/2023</a:t>
            </a:fld>
            <a:endParaRPr lang="en-US"/>
          </a:p>
        </p:txBody>
      </p:sp>
      <p:sp>
        <p:nvSpPr>
          <p:cNvPr id="13" name="Slide Number Placeholder 17"/>
          <p:cNvSpPr>
            <a:spLocks noGrp="1"/>
          </p:cNvSpPr>
          <p:nvPr>
            <p:ph type="sldNum" sz="quarter" idx="11"/>
          </p:nvPr>
        </p:nvSpPr>
        <p:spPr/>
        <p:txBody>
          <a:bodyPr rtlCol="0"/>
          <a:lstStyle>
            <a:lvl1pPr>
              <a:defRPr/>
            </a:lvl1pPr>
          </a:lstStyle>
          <a:p>
            <a:pPr>
              <a:defRPr/>
            </a:pPr>
            <a:r>
              <a:rPr lang="en-US"/>
              <a:t>Slide 8-</a:t>
            </a:r>
            <a:fld id="{97F9AEF1-F2DB-4EF5-B079-5513394AD58A}" type="slidenum">
              <a:rPr lang="en-US"/>
              <a:pPr>
                <a:defRPr/>
              </a:pPr>
              <a:t>‹#›</a:t>
            </a:fld>
            <a:endParaRPr lang="en-US"/>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a:t>Click to edit Master title style</a:t>
            </a:r>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smtClean="0">
                <a:solidFill>
                  <a:schemeClr val="tx2"/>
                </a:solidFill>
                <a:latin typeface="Times New Roman" charset="0"/>
              </a:defRPr>
            </a:lvl1pPr>
          </a:lstStyle>
          <a:p>
            <a:pPr>
              <a:defRPr/>
            </a:pPr>
            <a:fld id="{5DF5FEDB-DC7F-4A0D-A989-C2D316471AFF}" type="datetimeFigureOut">
              <a:rPr lang="en-US"/>
              <a:pPr>
                <a:defRPr/>
              </a:pPr>
              <a:t>2/2/2023</a:t>
            </a:fld>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latin typeface="Times New Roman" charset="0"/>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latin typeface="Times New Roman" charset="0"/>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Times New Roman" charset="0"/>
            </a:endParaRPr>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latinLnBrk="0" hangingPunct="1">
              <a:defRPr kumimoji="0" sz="1400" b="1" smtClean="0">
                <a:solidFill>
                  <a:srgbClr val="FFFFFF"/>
                </a:solidFill>
                <a:latin typeface="Times New Roman" charset="0"/>
              </a:defRPr>
            </a:lvl1pPr>
          </a:lstStyle>
          <a:p>
            <a:pPr>
              <a:defRPr/>
            </a:pPr>
            <a:fld id="{BC1A9498-6B3E-45AD-8E6A-5A2BB6120A4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alibri" pitchFamily="34" charset="0"/>
        </a:defRPr>
      </a:lvl2pPr>
      <a:lvl3pPr algn="l" rtl="0" fontAlgn="base">
        <a:spcBef>
          <a:spcPct val="0"/>
        </a:spcBef>
        <a:spcAft>
          <a:spcPct val="0"/>
        </a:spcAft>
        <a:defRPr sz="3000">
          <a:solidFill>
            <a:schemeClr val="tx2"/>
          </a:solidFill>
          <a:latin typeface="Calibri" pitchFamily="34" charset="0"/>
        </a:defRPr>
      </a:lvl3pPr>
      <a:lvl4pPr algn="l" rtl="0" fontAlgn="base">
        <a:spcBef>
          <a:spcPct val="0"/>
        </a:spcBef>
        <a:spcAft>
          <a:spcPct val="0"/>
        </a:spcAft>
        <a:defRPr sz="3000">
          <a:solidFill>
            <a:schemeClr val="tx2"/>
          </a:solidFill>
          <a:latin typeface="Calibri" pitchFamily="34" charset="0"/>
        </a:defRPr>
      </a:lvl4pPr>
      <a:lvl5pPr algn="l" rtl="0" fontAlgn="base">
        <a:spcBef>
          <a:spcPct val="0"/>
        </a:spcBef>
        <a:spcAft>
          <a:spcPct val="0"/>
        </a:spcAft>
        <a:defRPr sz="3000">
          <a:solidFill>
            <a:schemeClr val="tx2"/>
          </a:solidFill>
          <a:latin typeface="Calibri" pitchFamily="34" charset="0"/>
        </a:defRPr>
      </a:lvl5pPr>
      <a:lvl6pPr marL="457200" algn="l" rtl="0" fontAlgn="base">
        <a:spcBef>
          <a:spcPct val="0"/>
        </a:spcBef>
        <a:spcAft>
          <a:spcPct val="0"/>
        </a:spcAft>
        <a:defRPr sz="3000">
          <a:solidFill>
            <a:schemeClr val="tx2"/>
          </a:solidFill>
          <a:latin typeface="Calibri" pitchFamily="34" charset="0"/>
        </a:defRPr>
      </a:lvl6pPr>
      <a:lvl7pPr marL="914400" algn="l" rtl="0" fontAlgn="base">
        <a:spcBef>
          <a:spcPct val="0"/>
        </a:spcBef>
        <a:spcAft>
          <a:spcPct val="0"/>
        </a:spcAft>
        <a:defRPr sz="3000">
          <a:solidFill>
            <a:schemeClr val="tx2"/>
          </a:solidFill>
          <a:latin typeface="Calibri" pitchFamily="34" charset="0"/>
        </a:defRPr>
      </a:lvl7pPr>
      <a:lvl8pPr marL="1371600" algn="l" rtl="0" fontAlgn="base">
        <a:spcBef>
          <a:spcPct val="0"/>
        </a:spcBef>
        <a:spcAft>
          <a:spcPct val="0"/>
        </a:spcAft>
        <a:defRPr sz="3000">
          <a:solidFill>
            <a:schemeClr val="tx2"/>
          </a:solidFill>
          <a:latin typeface="Calibri" pitchFamily="34" charset="0"/>
        </a:defRPr>
      </a:lvl8pPr>
      <a:lvl9pPr marL="1828800" algn="l" rtl="0" fontAlgn="base">
        <a:spcBef>
          <a:spcPct val="0"/>
        </a:spcBef>
        <a:spcAft>
          <a:spcPct val="0"/>
        </a:spcAft>
        <a:defRPr sz="3000">
          <a:solidFill>
            <a:schemeClr val="tx2"/>
          </a:solidFill>
          <a:latin typeface="Calibri" pitchFamily="34"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268EA8"/>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ADCEDC"/>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EAABAC"/>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ctrTitle"/>
          </p:nvPr>
        </p:nvSpPr>
        <p:spPr>
          <a:xfrm>
            <a:off x="2286000" y="3124200"/>
            <a:ext cx="6172200" cy="1893888"/>
          </a:xfrm>
        </p:spPr>
        <p:txBody>
          <a:bodyPr/>
          <a:lstStyle/>
          <a:p>
            <a:pPr fontAlgn="auto">
              <a:spcAft>
                <a:spcPts val="0"/>
              </a:spcAft>
              <a:defRPr/>
            </a:pPr>
            <a:r>
              <a:rPr lang="en-US" dirty="0"/>
              <a:t>SQL: Schema Definition, Basic Constraints, and Queries</a:t>
            </a:r>
            <a:br>
              <a:rPr lang="en-US" dirty="0"/>
            </a:br>
            <a:endParaRPr lang="en-US" dirty="0"/>
          </a:p>
        </p:txBody>
      </p:sp>
      <p:sp>
        <p:nvSpPr>
          <p:cNvPr id="15362" name="Rectangle 3"/>
          <p:cNvSpPr>
            <a:spLocks noGrp="1" noChangeArrowheads="1"/>
          </p:cNvSpPr>
          <p:nvPr>
            <p:ph type="subTitle" idx="1"/>
          </p:nvPr>
        </p:nvSpPr>
        <p:spPr>
          <a:xfrm>
            <a:off x="2286000" y="5003800"/>
            <a:ext cx="6172200" cy="1371600"/>
          </a:xfrm>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pPr fontAlgn="auto">
              <a:lnSpc>
                <a:spcPct val="90000"/>
              </a:lnSpc>
              <a:spcAft>
                <a:spcPts val="0"/>
              </a:spcAft>
              <a:defRPr/>
            </a:pPr>
            <a:r>
              <a:rPr lang="en-US" dirty="0"/>
              <a:t>REFERENTIAL INTEGRITY OPTIONS</a:t>
            </a:r>
            <a:endParaRPr lang="en-US" sz="4000" b="1" dirty="0">
              <a:solidFill>
                <a:srgbClr val="000000"/>
              </a:solidFill>
            </a:endParaRPr>
          </a:p>
        </p:txBody>
      </p:sp>
      <p:sp>
        <p:nvSpPr>
          <p:cNvPr id="25602" name="Rectangle 3"/>
          <p:cNvSpPr>
            <a:spLocks noGrp="1" noChangeArrowheads="1"/>
          </p:cNvSpPr>
          <p:nvPr>
            <p:ph sz="quarter" idx="1"/>
          </p:nvPr>
        </p:nvSpPr>
        <p:spPr>
          <a:xfrm>
            <a:off x="457200" y="1600200"/>
            <a:ext cx="7467600" cy="4873625"/>
          </a:xfrm>
        </p:spPr>
        <p:txBody>
          <a:bodyPr/>
          <a:lstStyle/>
          <a:p>
            <a:pPr>
              <a:lnSpc>
                <a:spcPct val="90000"/>
              </a:lnSpc>
            </a:pPr>
            <a:r>
              <a:rPr lang="en-US">
                <a:solidFill>
                  <a:srgbClr val="000000"/>
                </a:solidFill>
              </a:rPr>
              <a:t>We can specify RESTRICT, CASCADE, SET NULL or SET DEFAULT on foreign keys.</a:t>
            </a:r>
          </a:p>
          <a:p>
            <a:pPr>
              <a:lnSpc>
                <a:spcPct val="90000"/>
              </a:lnSpc>
              <a:buFont typeface="Wingdings" pitchFamily="2" charset="2"/>
              <a:buNone/>
            </a:pPr>
            <a:br>
              <a:rPr lang="en-US">
                <a:solidFill>
                  <a:srgbClr val="000000"/>
                </a:solidFill>
              </a:rPr>
            </a:br>
            <a:r>
              <a:rPr lang="en-US" sz="2000">
                <a:solidFill>
                  <a:srgbClr val="000000"/>
                </a:solidFill>
              </a:rPr>
              <a:t>CREATE TABLE   DEPARTMENT</a:t>
            </a:r>
            <a:br>
              <a:rPr lang="en-US" sz="2000">
                <a:solidFill>
                  <a:srgbClr val="000000"/>
                </a:solidFill>
              </a:rPr>
            </a:br>
            <a:r>
              <a:rPr lang="en-US" sz="2000">
                <a:solidFill>
                  <a:srgbClr val="000000"/>
                </a:solidFill>
              </a:rPr>
              <a:t> (	DNAME		VARCHAR(10)	NOT NULL,</a:t>
            </a:r>
            <a:br>
              <a:rPr lang="en-US" sz="2000">
                <a:solidFill>
                  <a:srgbClr val="000000"/>
                </a:solidFill>
              </a:rPr>
            </a:br>
            <a:r>
              <a:rPr lang="en-US" sz="2000">
                <a:solidFill>
                  <a:srgbClr val="000000"/>
                </a:solidFill>
              </a:rPr>
              <a:t>	DNUMBER	INTEGER		NOT NULL,</a:t>
            </a:r>
            <a:br>
              <a:rPr lang="en-US" sz="2000">
                <a:solidFill>
                  <a:srgbClr val="000000"/>
                </a:solidFill>
              </a:rPr>
            </a:br>
            <a:r>
              <a:rPr lang="en-US" sz="2000">
                <a:solidFill>
                  <a:srgbClr val="000000"/>
                </a:solidFill>
              </a:rPr>
              <a:t>	MGRSSN		CHAR(9) ,</a:t>
            </a:r>
            <a:br>
              <a:rPr lang="en-US" sz="2000">
                <a:solidFill>
                  <a:srgbClr val="000000"/>
                </a:solidFill>
              </a:rPr>
            </a:br>
            <a:r>
              <a:rPr lang="en-US" sz="2000">
                <a:solidFill>
                  <a:srgbClr val="000000"/>
                </a:solidFill>
              </a:rPr>
              <a:t>	MGRSTARTDATE	CHAR(9),</a:t>
            </a:r>
            <a:br>
              <a:rPr lang="en-US" sz="2000">
                <a:solidFill>
                  <a:srgbClr val="000000"/>
                </a:solidFill>
              </a:rPr>
            </a:br>
            <a:r>
              <a:rPr lang="en-US" sz="2000">
                <a:solidFill>
                  <a:srgbClr val="000000"/>
                </a:solidFill>
              </a:rPr>
              <a:t>	PRIMARY KEY (DNUMBER),</a:t>
            </a:r>
            <a:br>
              <a:rPr lang="en-US" sz="2000">
                <a:solidFill>
                  <a:srgbClr val="000000"/>
                </a:solidFill>
              </a:rPr>
            </a:br>
            <a:r>
              <a:rPr lang="en-US" sz="2000">
                <a:solidFill>
                  <a:srgbClr val="000000"/>
                </a:solidFill>
              </a:rPr>
              <a:t>	UNIQUE (DNAME),</a:t>
            </a:r>
            <a:br>
              <a:rPr lang="en-US" sz="2000">
                <a:solidFill>
                  <a:srgbClr val="000000"/>
                </a:solidFill>
              </a:rPr>
            </a:br>
            <a:r>
              <a:rPr lang="en-US" sz="2000">
                <a:solidFill>
                  <a:srgbClr val="000000"/>
                </a:solidFill>
              </a:rPr>
              <a:t>	</a:t>
            </a:r>
            <a:r>
              <a:rPr lang="en-US" sz="2000" b="1">
                <a:solidFill>
                  <a:srgbClr val="000000"/>
                </a:solidFill>
              </a:rPr>
              <a:t>FOREIGN KEY </a:t>
            </a:r>
            <a:r>
              <a:rPr lang="en-US" sz="2000">
                <a:solidFill>
                  <a:srgbClr val="000000"/>
                </a:solidFill>
              </a:rPr>
              <a:t>(MGRSSN) </a:t>
            </a:r>
            <a:r>
              <a:rPr lang="en-US" sz="2000" b="1">
                <a:solidFill>
                  <a:srgbClr val="000000"/>
                </a:solidFill>
              </a:rPr>
              <a:t>REFERENCES </a:t>
            </a:r>
            <a:r>
              <a:rPr lang="en-US" sz="2000">
                <a:solidFill>
                  <a:srgbClr val="000000"/>
                </a:solidFill>
              </a:rPr>
              <a:t>EMPLOYEE</a:t>
            </a:r>
            <a:br>
              <a:rPr lang="en-US" sz="2000" b="1">
                <a:solidFill>
                  <a:srgbClr val="000000"/>
                </a:solidFill>
              </a:rPr>
            </a:br>
            <a:r>
              <a:rPr lang="en-US" sz="2000" b="1">
                <a:solidFill>
                  <a:srgbClr val="000000"/>
                </a:solidFill>
              </a:rPr>
              <a:t>           ON DELETE SET DEFAULT ON UPDATE CASCADE</a:t>
            </a:r>
          </a:p>
          <a:p>
            <a:pPr>
              <a:lnSpc>
                <a:spcPct val="90000"/>
              </a:lnSpc>
              <a:buFont typeface="Wingdings" pitchFamily="2" charset="2"/>
              <a:buNone/>
            </a:pPr>
            <a:r>
              <a:rPr lang="en-US" sz="2000">
                <a:solidFill>
                  <a:srgbClr val="000000"/>
                </a:solidFill>
              </a:rPr>
              <a:t>  );</a:t>
            </a:r>
            <a:br>
              <a:rPr lang="en-US" b="1">
                <a:solidFill>
                  <a:srgbClr val="000000"/>
                </a:solidFill>
              </a:rPr>
            </a:br>
            <a:endParaRPr lang="en-US" b="1">
              <a:solidFill>
                <a:srgbClr val="000000"/>
              </a:solidFill>
            </a:endParaRPr>
          </a:p>
        </p:txBody>
      </p:sp>
      <p:sp>
        <p:nvSpPr>
          <p:cNvPr id="2560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2A4E441-C58D-4ED6-BE42-890CA5568BB0}" type="slidenum">
              <a:rPr lang="en-US">
                <a:latin typeface="Times New Roman" pitchFamily="18" charset="0"/>
              </a:rPr>
              <a:pPr/>
              <a:t>10</a:t>
            </a:fld>
            <a:endParaRPr lang="en-US">
              <a:latin typeface="Times New Roman" pitchFamily="18" charset="0"/>
            </a:endParaRPr>
          </a:p>
        </p:txBody>
      </p:sp>
      <p:sp>
        <p:nvSpPr>
          <p:cNvPr id="5" name="TextBox 4"/>
          <p:cNvSpPr txBox="1"/>
          <p:nvPr/>
        </p:nvSpPr>
        <p:spPr>
          <a:xfrm>
            <a:off x="357024" y="5816787"/>
            <a:ext cx="7768199" cy="584775"/>
          </a:xfrm>
          <a:prstGeom prst="rect">
            <a:avLst/>
          </a:prstGeom>
          <a:gradFill>
            <a:gsLst>
              <a:gs pos="0">
                <a:srgbClr val="5E9EFF">
                  <a:alpha val="0"/>
                </a:srgbClr>
              </a:gs>
              <a:gs pos="39999">
                <a:srgbClr val="85C2FF"/>
              </a:gs>
              <a:gs pos="70000">
                <a:srgbClr val="C4D6EB"/>
              </a:gs>
              <a:gs pos="100000">
                <a:srgbClr val="FFEBFA"/>
              </a:gs>
            </a:gsLst>
            <a:lin ang="5400000" scaled="0"/>
          </a:gradFill>
        </p:spPr>
        <p:txBody>
          <a:bodyPr>
            <a:spAutoFit/>
          </a:bodyPr>
          <a:lstStyle/>
          <a:p>
            <a:pPr>
              <a:defRPr/>
            </a:pPr>
            <a:r>
              <a:rPr lang="en-US" sz="1600" b="1" dirty="0">
                <a:latin typeface="Times New Roman" charset="0"/>
              </a:rPr>
              <a:t>CASCADE : </a:t>
            </a:r>
            <a:r>
              <a:rPr lang="en-US" sz="1600" dirty="0">
                <a:latin typeface="Times New Roman" charset="0"/>
              </a:rPr>
              <a:t> to delete a row with a key referenced by foreign keys  in existing rows in other tables, all rows that contain those foreign keys are also deleted. </a:t>
            </a:r>
            <a:endParaRPr lang="en-US"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REFERENTIAL INTEGRITY OPTIONS</a:t>
            </a:r>
          </a:p>
        </p:txBody>
      </p:sp>
      <p:sp>
        <p:nvSpPr>
          <p:cNvPr id="27650" name="Slide Number Placeholder 2"/>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A5EBC137-D772-4BB9-B423-79D2A72ABE5A}" type="slidenum">
              <a:rPr lang="en-US">
                <a:latin typeface="Times New Roman" pitchFamily="18" charset="0"/>
              </a:rPr>
              <a:pPr/>
              <a:t>11</a:t>
            </a:fld>
            <a:endParaRPr lang="en-US">
              <a:latin typeface="Times New Roman" pitchFamily="18" charset="0"/>
            </a:endParaRPr>
          </a:p>
        </p:txBody>
      </p:sp>
      <p:pic>
        <p:nvPicPr>
          <p:cNvPr id="27651" name="Picture 2"/>
          <p:cNvPicPr>
            <a:picLocks noChangeAspect="1" noChangeArrowheads="1"/>
          </p:cNvPicPr>
          <p:nvPr/>
        </p:nvPicPr>
        <p:blipFill>
          <a:blip r:embed="rId2"/>
          <a:srcRect/>
          <a:stretch>
            <a:fillRect/>
          </a:stretch>
        </p:blipFill>
        <p:spPr bwMode="auto">
          <a:xfrm>
            <a:off x="1214438" y="1949450"/>
            <a:ext cx="6715125" cy="43053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REFERENTIAL INTEGRITY OPTIONS</a:t>
            </a:r>
          </a:p>
        </p:txBody>
      </p:sp>
      <p:sp>
        <p:nvSpPr>
          <p:cNvPr id="28674" name="Slide Number Placeholder 2"/>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267379B2-BFE3-4E41-8055-E09B6F4C73AA}" type="slidenum">
              <a:rPr lang="en-US">
                <a:latin typeface="Times New Roman" pitchFamily="18" charset="0"/>
              </a:rPr>
              <a:pPr/>
              <a:t>12</a:t>
            </a:fld>
            <a:endParaRPr lang="en-US">
              <a:latin typeface="Times New Roman" pitchFamily="18" charset="0"/>
            </a:endParaRPr>
          </a:p>
        </p:txBody>
      </p:sp>
      <p:pic>
        <p:nvPicPr>
          <p:cNvPr id="28675" name="Picture 2"/>
          <p:cNvPicPr>
            <a:picLocks noChangeAspect="1" noChangeArrowheads="1"/>
          </p:cNvPicPr>
          <p:nvPr/>
        </p:nvPicPr>
        <p:blipFill>
          <a:blip r:embed="rId2"/>
          <a:srcRect t="14491"/>
          <a:stretch>
            <a:fillRect/>
          </a:stretch>
        </p:blipFill>
        <p:spPr bwMode="auto">
          <a:xfrm>
            <a:off x="1373188" y="1974850"/>
            <a:ext cx="6324600" cy="431641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fontAlgn="auto">
              <a:lnSpc>
                <a:spcPct val="90000"/>
              </a:lnSpc>
              <a:spcAft>
                <a:spcPts val="0"/>
              </a:spcAft>
              <a:defRPr/>
            </a:pPr>
            <a:r>
              <a:rPr lang="en-US" dirty="0"/>
              <a:t>REFERENTIAL INTEGRITY OPTIONS</a:t>
            </a:r>
            <a:endParaRPr lang="en-US" sz="4000" b="1" dirty="0">
              <a:solidFill>
                <a:srgbClr val="000000"/>
              </a:solidFill>
            </a:endParaRPr>
          </a:p>
        </p:txBody>
      </p:sp>
      <p:sp>
        <p:nvSpPr>
          <p:cNvPr id="29698" name="Rectangle 3"/>
          <p:cNvSpPr>
            <a:spLocks noGrp="1" noChangeArrowheads="1"/>
          </p:cNvSpPr>
          <p:nvPr>
            <p:ph sz="quarter" idx="1"/>
          </p:nvPr>
        </p:nvSpPr>
        <p:spPr>
          <a:xfrm>
            <a:off x="685800" y="1782763"/>
            <a:ext cx="8077200" cy="4802187"/>
          </a:xfrm>
        </p:spPr>
        <p:txBody>
          <a:bodyPr/>
          <a:lstStyle/>
          <a:p>
            <a:pPr lvl="1">
              <a:lnSpc>
                <a:spcPct val="90000"/>
              </a:lnSpc>
              <a:buFontTx/>
              <a:buNone/>
            </a:pPr>
            <a:r>
              <a:rPr lang="en-US" sz="2000">
                <a:solidFill>
                  <a:srgbClr val="000000"/>
                </a:solidFill>
              </a:rPr>
              <a:t>CREATE TABLE   EMPLOYEE</a:t>
            </a:r>
            <a:br>
              <a:rPr lang="en-US" sz="2000">
                <a:solidFill>
                  <a:srgbClr val="000000"/>
                </a:solidFill>
              </a:rPr>
            </a:br>
            <a:r>
              <a:rPr lang="en-US" sz="2000">
                <a:solidFill>
                  <a:srgbClr val="000000"/>
                </a:solidFill>
              </a:rPr>
              <a:t>	(	ENAME	VARCHAR(30)	NOT NULL,</a:t>
            </a:r>
            <a:br>
              <a:rPr lang="en-US" sz="2000">
                <a:solidFill>
                  <a:srgbClr val="000000"/>
                </a:solidFill>
              </a:rPr>
            </a:br>
            <a:r>
              <a:rPr lang="en-US" sz="2000">
                <a:solidFill>
                  <a:srgbClr val="000000"/>
                </a:solidFill>
              </a:rPr>
              <a:t>		ESSN	CHAR(9),</a:t>
            </a:r>
            <a:br>
              <a:rPr lang="en-US" sz="2000">
                <a:solidFill>
                  <a:srgbClr val="000000"/>
                </a:solidFill>
              </a:rPr>
            </a:br>
            <a:r>
              <a:rPr lang="en-US" sz="2000">
                <a:solidFill>
                  <a:srgbClr val="000000"/>
                </a:solidFill>
              </a:rPr>
              <a:t>		BDATE	DATE,</a:t>
            </a:r>
            <a:br>
              <a:rPr lang="en-US" sz="2000">
                <a:solidFill>
                  <a:srgbClr val="000000"/>
                </a:solidFill>
              </a:rPr>
            </a:br>
            <a:r>
              <a:rPr lang="en-US" sz="2000">
                <a:solidFill>
                  <a:srgbClr val="000000"/>
                </a:solidFill>
              </a:rPr>
              <a:t>		DNO	INTEGER  </a:t>
            </a:r>
            <a:r>
              <a:rPr lang="en-US" sz="2000" b="1">
                <a:solidFill>
                  <a:srgbClr val="000000"/>
                </a:solidFill>
              </a:rPr>
              <a:t>DEFAULT 1,</a:t>
            </a:r>
            <a:br>
              <a:rPr lang="en-US" sz="2000">
                <a:solidFill>
                  <a:srgbClr val="000000"/>
                </a:solidFill>
              </a:rPr>
            </a:br>
            <a:r>
              <a:rPr lang="en-US" sz="2000">
                <a:solidFill>
                  <a:srgbClr val="000000"/>
                </a:solidFill>
              </a:rPr>
              <a:t>		SUPERSSN	CHAR(9),</a:t>
            </a:r>
            <a:br>
              <a:rPr lang="en-US" sz="2000">
                <a:solidFill>
                  <a:srgbClr val="000000"/>
                </a:solidFill>
              </a:rPr>
            </a:br>
            <a:r>
              <a:rPr lang="en-US" sz="2000">
                <a:solidFill>
                  <a:srgbClr val="000000"/>
                </a:solidFill>
              </a:rPr>
              <a:t>		PRIMARY KEY (ESSN),</a:t>
            </a:r>
            <a:br>
              <a:rPr lang="en-US" sz="2000">
                <a:solidFill>
                  <a:srgbClr val="000000"/>
                </a:solidFill>
              </a:rPr>
            </a:br>
            <a:r>
              <a:rPr lang="en-US" sz="2000">
                <a:solidFill>
                  <a:srgbClr val="000000"/>
                </a:solidFill>
              </a:rPr>
              <a:t>		</a:t>
            </a:r>
            <a:r>
              <a:rPr lang="en-US" sz="2000" b="1">
                <a:solidFill>
                  <a:srgbClr val="000000"/>
                </a:solidFill>
              </a:rPr>
              <a:t>FOREIGN KEY (DNO) REFERENCES DEPARTMENT</a:t>
            </a:r>
            <a:br>
              <a:rPr lang="en-US" sz="2000" b="1">
                <a:solidFill>
                  <a:srgbClr val="000000"/>
                </a:solidFill>
              </a:rPr>
            </a:br>
            <a:r>
              <a:rPr lang="en-US" sz="2000" b="1">
                <a:solidFill>
                  <a:srgbClr val="000000"/>
                </a:solidFill>
              </a:rPr>
              <a:t>          ON DELETE SET DEFAULT ON UPDATE CASCADE,</a:t>
            </a:r>
            <a:br>
              <a:rPr lang="en-US" sz="2000" b="1">
                <a:solidFill>
                  <a:srgbClr val="000000"/>
                </a:solidFill>
              </a:rPr>
            </a:br>
            <a:r>
              <a:rPr lang="en-US" sz="2000" b="1">
                <a:solidFill>
                  <a:srgbClr val="000000"/>
                </a:solidFill>
              </a:rPr>
              <a:t>		FOREIGN KEY (SUPERSSN) REFERENCES EMPLOYEE</a:t>
            </a:r>
            <a:br>
              <a:rPr lang="en-US" sz="2000" b="1">
                <a:solidFill>
                  <a:srgbClr val="000000"/>
                </a:solidFill>
              </a:rPr>
            </a:br>
            <a:r>
              <a:rPr lang="en-US" sz="2000" b="1">
                <a:solidFill>
                  <a:srgbClr val="000000"/>
                </a:solidFill>
              </a:rPr>
              <a:t>          ON DELETE SET NULL ON UPDATE CASCADE </a:t>
            </a:r>
          </a:p>
          <a:p>
            <a:pPr lvl="1">
              <a:lnSpc>
                <a:spcPct val="90000"/>
              </a:lnSpc>
              <a:buFontTx/>
              <a:buNone/>
            </a:pPr>
            <a:r>
              <a:rPr lang="en-US" sz="2000">
                <a:solidFill>
                  <a:srgbClr val="000000"/>
                </a:solidFill>
              </a:rPr>
              <a:t> );</a:t>
            </a:r>
            <a:br>
              <a:rPr lang="en-US" sz="2000">
                <a:solidFill>
                  <a:srgbClr val="000000"/>
                </a:solidFill>
              </a:rPr>
            </a:br>
            <a:endParaRPr lang="en-US" sz="2000">
              <a:solidFill>
                <a:srgbClr val="000000"/>
              </a:solidFill>
            </a:endParaRPr>
          </a:p>
        </p:txBody>
      </p:sp>
      <p:sp>
        <p:nvSpPr>
          <p:cNvPr id="2969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D7A9D21E-DA0D-4DC8-8777-627D161B8728}" type="slidenum">
              <a:rPr lang="en-US">
                <a:latin typeface="Times New Roman" pitchFamily="18" charset="0"/>
              </a:rPr>
              <a:pPr/>
              <a:t>13</a:t>
            </a:fld>
            <a:endParaRPr lang="en-US">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SQL CONSTRAINTS</a:t>
            </a:r>
          </a:p>
        </p:txBody>
      </p:sp>
      <p:sp>
        <p:nvSpPr>
          <p:cNvPr id="3" name="Content Placeholder 2"/>
          <p:cNvSpPr>
            <a:spLocks noGrp="1"/>
          </p:cNvSpPr>
          <p:nvPr>
            <p:ph sz="quarter" idx="1"/>
          </p:nvPr>
        </p:nvSpPr>
        <p:spPr>
          <a:xfrm>
            <a:off x="457200" y="1600200"/>
            <a:ext cx="7467600" cy="4873625"/>
          </a:xfrm>
        </p:spPr>
        <p:txBody>
          <a:bodyPr/>
          <a:lstStyle/>
          <a:p>
            <a:r>
              <a:rPr lang="en-US"/>
              <a:t>Assigning Names to Constraints</a:t>
            </a:r>
          </a:p>
          <a:p>
            <a:pPr lvl="1">
              <a:buFont typeface="Wingdings 2" pitchFamily="18" charset="2"/>
              <a:buNone/>
            </a:pPr>
            <a:endParaRPr lang="en-US" b="1"/>
          </a:p>
          <a:p>
            <a:pPr lvl="1">
              <a:buFont typeface="Wingdings 2" pitchFamily="18" charset="2"/>
              <a:buNone/>
            </a:pPr>
            <a:r>
              <a:rPr lang="en-US" b="1"/>
              <a:t>CONSTRAINT deptPK PRIMARY KEY(Dnumber)</a:t>
            </a:r>
          </a:p>
          <a:p>
            <a:pPr lvl="1">
              <a:buFont typeface="Wingdings 2" pitchFamily="18" charset="2"/>
              <a:buNone/>
            </a:pPr>
            <a:r>
              <a:rPr lang="en-US" b="1"/>
              <a:t>CONSTRAINT deptSK UNIQUE(Dname)</a:t>
            </a:r>
          </a:p>
          <a:p>
            <a:pPr lvl="1"/>
            <a:endParaRPr lang="en-US"/>
          </a:p>
          <a:p>
            <a:r>
              <a:rPr lang="en-US"/>
              <a:t>CHECK Constraint</a:t>
            </a:r>
          </a:p>
          <a:p>
            <a:endParaRPr lang="en-US"/>
          </a:p>
          <a:p>
            <a:pPr lvl="1">
              <a:buFont typeface="Wingdings 2" pitchFamily="18" charset="2"/>
              <a:buNone/>
            </a:pPr>
            <a:r>
              <a:rPr lang="en-US" b="1"/>
              <a:t>CHECK (Dept_create_date &lt;= Mgr_start_date)</a:t>
            </a:r>
          </a:p>
        </p:txBody>
      </p:sp>
      <p:sp>
        <p:nvSpPr>
          <p:cNvPr id="3072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7327E01-158D-4EB0-B1FD-CC9983C8B12B}" type="slidenum">
              <a:rPr lang="en-US">
                <a:latin typeface="Times New Roman" pitchFamily="18" charset="0"/>
              </a:rPr>
              <a:pPr/>
              <a:t>14</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pPr fontAlgn="auto">
              <a:spcAft>
                <a:spcPts val="0"/>
              </a:spcAft>
              <a:defRPr/>
            </a:pPr>
            <a:r>
              <a:rPr lang="en-US" dirty="0"/>
              <a:t>DROP COMMAND</a:t>
            </a:r>
            <a:endParaRPr lang="en-US" b="1" dirty="0">
              <a:solidFill>
                <a:srgbClr val="000000"/>
              </a:solidFill>
            </a:endParaRPr>
          </a:p>
        </p:txBody>
      </p:sp>
      <p:sp>
        <p:nvSpPr>
          <p:cNvPr id="32770" name="Rectangle 3"/>
          <p:cNvSpPr>
            <a:spLocks noGrp="1" noChangeArrowheads="1"/>
          </p:cNvSpPr>
          <p:nvPr>
            <p:ph sz="quarter" idx="1"/>
          </p:nvPr>
        </p:nvSpPr>
        <p:spPr>
          <a:xfrm>
            <a:off x="457200" y="1600200"/>
            <a:ext cx="7467600" cy="4133850"/>
          </a:xfrm>
        </p:spPr>
        <p:txBody>
          <a:bodyPr/>
          <a:lstStyle/>
          <a:p>
            <a:r>
              <a:rPr lang="en-US">
                <a:solidFill>
                  <a:srgbClr val="000000"/>
                </a:solidFill>
              </a:rPr>
              <a:t>Drop Command is used to delete schema or named schema elements such as table, domains, or constraints</a:t>
            </a:r>
            <a:endParaRPr lang="en-US" i="1">
              <a:solidFill>
                <a:srgbClr val="000000"/>
              </a:solidFill>
            </a:endParaRPr>
          </a:p>
          <a:p>
            <a:r>
              <a:rPr lang="en-US">
                <a:solidFill>
                  <a:srgbClr val="000000"/>
                </a:solidFill>
              </a:rPr>
              <a:t>Example:</a:t>
            </a:r>
            <a:br>
              <a:rPr lang="en-US" u="sng">
                <a:solidFill>
                  <a:srgbClr val="000000"/>
                </a:solidFill>
              </a:rPr>
            </a:br>
            <a:br>
              <a:rPr lang="en-US" u="sng">
                <a:solidFill>
                  <a:srgbClr val="000000"/>
                </a:solidFill>
              </a:rPr>
            </a:br>
            <a:r>
              <a:rPr lang="en-US" b="1">
                <a:solidFill>
                  <a:srgbClr val="000000"/>
                </a:solidFill>
              </a:rPr>
              <a:t>DROP TABLE  DEPENDENT;</a:t>
            </a:r>
          </a:p>
          <a:p>
            <a:pPr>
              <a:buFont typeface="Wingdings" pitchFamily="2" charset="2"/>
              <a:buNone/>
            </a:pPr>
            <a:r>
              <a:rPr lang="en-US" b="1"/>
              <a:t>    DROP TABLE EMPLOYEE CASCADE;</a:t>
            </a:r>
          </a:p>
          <a:p>
            <a:pPr>
              <a:buFont typeface="Wingdings" pitchFamily="2" charset="2"/>
              <a:buNone/>
            </a:pPr>
            <a:r>
              <a:rPr lang="en-US" b="1">
                <a:solidFill>
                  <a:srgbClr val="000000"/>
                </a:solidFill>
              </a:rPr>
              <a:t>    DROP SCHEMA COMPANY;</a:t>
            </a:r>
          </a:p>
          <a:p>
            <a:endParaRPr lang="en-US" b="1">
              <a:solidFill>
                <a:srgbClr val="000000"/>
              </a:solidFill>
            </a:endParaRPr>
          </a:p>
          <a:p>
            <a:pPr>
              <a:buFont typeface="Wingdings" pitchFamily="2" charset="2"/>
              <a:buNone/>
            </a:pPr>
            <a:br>
              <a:rPr lang="en-US" b="1">
                <a:solidFill>
                  <a:srgbClr val="000000"/>
                </a:solidFill>
              </a:rPr>
            </a:br>
            <a:endParaRPr lang="en-US">
              <a:solidFill>
                <a:srgbClr val="000000"/>
              </a:solidFill>
            </a:endParaRPr>
          </a:p>
        </p:txBody>
      </p:sp>
      <p:sp>
        <p:nvSpPr>
          <p:cNvPr id="3277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55D6D15D-155B-441F-AD81-AB1C1EBD5D68}" type="slidenum">
              <a:rPr lang="en-US">
                <a:latin typeface="Times New Roman" pitchFamily="18" charset="0"/>
              </a:rPr>
              <a:pPr/>
              <a:t>15</a:t>
            </a:fld>
            <a:endParaRPr lang="en-US">
              <a:latin typeface="Times New Roman" pitchFamily="18" charset="0"/>
            </a:endParaRPr>
          </a:p>
        </p:txBody>
      </p:sp>
      <p:sp>
        <p:nvSpPr>
          <p:cNvPr id="5" name="TextBox 4"/>
          <p:cNvSpPr txBox="1"/>
          <p:nvPr/>
        </p:nvSpPr>
        <p:spPr>
          <a:xfrm>
            <a:off x="196797" y="6014466"/>
            <a:ext cx="8541819" cy="584775"/>
          </a:xfrm>
          <a:prstGeom prst="rect">
            <a:avLst/>
          </a:prstGeom>
          <a:gradFill>
            <a:gsLst>
              <a:gs pos="0">
                <a:srgbClr val="5E9EFF">
                  <a:alpha val="0"/>
                </a:srgbClr>
              </a:gs>
              <a:gs pos="39999">
                <a:srgbClr val="85C2FF"/>
              </a:gs>
              <a:gs pos="70000">
                <a:srgbClr val="C4D6EB"/>
              </a:gs>
              <a:gs pos="100000">
                <a:srgbClr val="FFEBFA"/>
              </a:gs>
            </a:gsLst>
            <a:lin ang="5400000" scaled="0"/>
          </a:gradFill>
        </p:spPr>
        <p:txBody>
          <a:bodyPr>
            <a:spAutoFit/>
          </a:bodyPr>
          <a:lstStyle/>
          <a:p>
            <a:pPr>
              <a:defRPr/>
            </a:pPr>
            <a:r>
              <a:rPr lang="en-US" sz="1600" b="1" dirty="0">
                <a:solidFill>
                  <a:srgbClr val="000000"/>
                </a:solidFill>
                <a:latin typeface="Times New Roman" charset="0"/>
              </a:rPr>
              <a:t>In SQL-Server (T-SQL), </a:t>
            </a:r>
            <a:r>
              <a:rPr lang="en-US" sz="1600" dirty="0">
                <a:latin typeface="Times New Roman" charset="0"/>
              </a:rPr>
              <a:t>DROP TABLE cannot be used to drop a table that is referenced by a FOREIGN KEY.  The referencing FOREIGN KEY or the referencing table must first be dropped. </a:t>
            </a:r>
            <a:endParaRPr lang="en-US" dirty="0">
              <a:latin typeface="Times New Roman"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pPr fontAlgn="auto">
              <a:spcAft>
                <a:spcPts val="0"/>
              </a:spcAft>
              <a:defRPr/>
            </a:pPr>
            <a:r>
              <a:rPr lang="en-US" dirty="0"/>
              <a:t>ALTER COMMAND</a:t>
            </a:r>
            <a:endParaRPr lang="en-US" b="1" dirty="0">
              <a:solidFill>
                <a:srgbClr val="000000"/>
              </a:solidFill>
            </a:endParaRPr>
          </a:p>
        </p:txBody>
      </p:sp>
      <p:sp>
        <p:nvSpPr>
          <p:cNvPr id="485379" name="Rectangle 3"/>
          <p:cNvSpPr>
            <a:spLocks noGrp="1" noChangeArrowheads="1"/>
          </p:cNvSpPr>
          <p:nvPr>
            <p:ph sz="quarter" idx="1"/>
          </p:nvPr>
        </p:nvSpPr>
        <p:spPr>
          <a:xfrm>
            <a:off x="457200" y="1600200"/>
            <a:ext cx="8281988" cy="4873625"/>
          </a:xfrm>
        </p:spPr>
        <p:txBody>
          <a:bodyPr>
            <a:normAutofit lnSpcReduction="10000"/>
          </a:bodyPr>
          <a:lstStyle/>
          <a:p>
            <a:pPr marL="274320" indent="-274320" fontAlgn="auto">
              <a:spcAft>
                <a:spcPts val="0"/>
              </a:spcAft>
              <a:buFont typeface="Wingdings"/>
              <a:buChar char=""/>
              <a:defRPr/>
            </a:pPr>
            <a:r>
              <a:rPr lang="en-US" dirty="0">
                <a:solidFill>
                  <a:srgbClr val="000000"/>
                </a:solidFill>
              </a:rPr>
              <a:t>The definition of table or named schema elements can be changed using ALTER command </a:t>
            </a:r>
          </a:p>
          <a:p>
            <a:pPr marL="274320" indent="-274320" fontAlgn="auto">
              <a:spcAft>
                <a:spcPts val="0"/>
              </a:spcAft>
              <a:buFont typeface="Wingdings"/>
              <a:buChar char=""/>
              <a:defRPr/>
            </a:pPr>
            <a:r>
              <a:rPr lang="en-US" dirty="0">
                <a:solidFill>
                  <a:srgbClr val="000000"/>
                </a:solidFill>
              </a:rPr>
              <a:t>ALTER can be used to add an attribute to the relation</a:t>
            </a:r>
          </a:p>
          <a:p>
            <a:pPr marL="640080" lvl="1" indent="-274320" fontAlgn="auto">
              <a:spcAft>
                <a:spcPts val="0"/>
              </a:spcAft>
              <a:buFont typeface="Wingdings 2"/>
              <a:buChar char=""/>
              <a:defRPr/>
            </a:pPr>
            <a:r>
              <a:rPr lang="en-US" dirty="0">
                <a:solidFill>
                  <a:srgbClr val="000000"/>
                </a:solidFill>
              </a:rPr>
              <a:t>Initially, the new attribute will have NULLs in all the </a:t>
            </a:r>
            <a:r>
              <a:rPr lang="en-US" dirty="0" err="1">
                <a:solidFill>
                  <a:srgbClr val="000000"/>
                </a:solidFill>
              </a:rPr>
              <a:t>tuples</a:t>
            </a:r>
            <a:r>
              <a:rPr lang="en-US" dirty="0">
                <a:solidFill>
                  <a:srgbClr val="000000"/>
                </a:solidFill>
              </a:rPr>
              <a:t> of the relation </a:t>
            </a:r>
          </a:p>
          <a:p>
            <a:pPr marL="640080" lvl="1" indent="-274320" fontAlgn="auto">
              <a:spcAft>
                <a:spcPts val="0"/>
              </a:spcAft>
              <a:buFont typeface="Wingdings 2"/>
              <a:buChar char=""/>
              <a:defRPr/>
            </a:pPr>
            <a:r>
              <a:rPr lang="en-US" dirty="0">
                <a:solidFill>
                  <a:srgbClr val="000000"/>
                </a:solidFill>
              </a:rPr>
              <a:t>NOT NULL constraint is </a:t>
            </a:r>
            <a:r>
              <a:rPr lang="en-US" i="1" dirty="0">
                <a:solidFill>
                  <a:srgbClr val="000000"/>
                </a:solidFill>
              </a:rPr>
              <a:t>not allowed</a:t>
            </a:r>
            <a:r>
              <a:rPr lang="en-US" dirty="0">
                <a:solidFill>
                  <a:srgbClr val="000000"/>
                </a:solidFill>
              </a:rPr>
              <a:t>  for such an attribute</a:t>
            </a:r>
          </a:p>
          <a:p>
            <a:pPr marL="274320" indent="-274320" fontAlgn="auto">
              <a:spcAft>
                <a:spcPts val="0"/>
              </a:spcAft>
              <a:buFont typeface="Wingdings"/>
              <a:buChar char=""/>
              <a:defRPr/>
            </a:pPr>
            <a:r>
              <a:rPr lang="en-US" b="1" dirty="0">
                <a:solidFill>
                  <a:srgbClr val="000000"/>
                </a:solidFill>
              </a:rPr>
              <a:t>Example :</a:t>
            </a:r>
            <a:br>
              <a:rPr lang="en-US" u="sng" dirty="0">
                <a:solidFill>
                  <a:srgbClr val="000000"/>
                </a:solidFill>
              </a:rPr>
            </a:br>
            <a:r>
              <a:rPr lang="en-US" sz="2000" b="1" dirty="0">
                <a:solidFill>
                  <a:srgbClr val="000000"/>
                </a:solidFill>
              </a:rPr>
              <a:t>ALTER TABLE  EMPLOYEE  ADD COLUMN  JOB   VARCHAR(12);</a:t>
            </a:r>
            <a:br>
              <a:rPr lang="en-US" sz="2000" b="1" dirty="0">
                <a:solidFill>
                  <a:srgbClr val="000000"/>
                </a:solidFill>
              </a:rPr>
            </a:br>
            <a:r>
              <a:rPr lang="en-US" sz="1800" dirty="0">
                <a:solidFill>
                  <a:srgbClr val="000000"/>
                </a:solidFill>
              </a:rPr>
              <a:t>T-SQL syntax</a:t>
            </a:r>
            <a:endParaRPr lang="en-US" sz="2000" dirty="0">
              <a:solidFill>
                <a:srgbClr val="000000"/>
              </a:solidFill>
            </a:endParaRPr>
          </a:p>
          <a:p>
            <a:pPr marL="274320" indent="-274320" fontAlgn="auto">
              <a:spcAft>
                <a:spcPts val="0"/>
              </a:spcAft>
              <a:buFont typeface="Wingdings"/>
              <a:buNone/>
              <a:defRPr/>
            </a:pPr>
            <a:r>
              <a:rPr lang="en-US" sz="2000" b="1" dirty="0">
                <a:solidFill>
                  <a:srgbClr val="000000"/>
                </a:solidFill>
              </a:rPr>
              <a:t>	ALTER TABLE  EMPLOYEE  ADD JOB   VARCHAR(12);</a:t>
            </a:r>
          </a:p>
          <a:p>
            <a:pPr marL="640080" lvl="1" indent="-274320" fontAlgn="auto">
              <a:spcAft>
                <a:spcPts val="0"/>
              </a:spcAft>
              <a:buFont typeface="Wingdings 2"/>
              <a:buChar char=""/>
              <a:defRPr/>
            </a:pPr>
            <a:r>
              <a:rPr lang="en-US" sz="2500" dirty="0">
                <a:solidFill>
                  <a:srgbClr val="000000"/>
                </a:solidFill>
              </a:rPr>
              <a:t> </a:t>
            </a:r>
            <a:r>
              <a:rPr lang="en-US" dirty="0">
                <a:solidFill>
                  <a:srgbClr val="000000"/>
                </a:solidFill>
              </a:rPr>
              <a:t>The database user have to enter a value for the new attribute JOB for each EMPLOYEE </a:t>
            </a:r>
            <a:r>
              <a:rPr lang="en-US" dirty="0" err="1">
                <a:solidFill>
                  <a:srgbClr val="000000"/>
                </a:solidFill>
              </a:rPr>
              <a:t>tuple</a:t>
            </a:r>
            <a:r>
              <a:rPr lang="en-US" dirty="0">
                <a:solidFill>
                  <a:srgbClr val="000000"/>
                </a:solidFill>
              </a:rPr>
              <a:t>.</a:t>
            </a:r>
            <a:r>
              <a:rPr lang="en-US" sz="2500" dirty="0">
                <a:solidFill>
                  <a:srgbClr val="000000"/>
                </a:solidFill>
              </a:rPr>
              <a:t> </a:t>
            </a:r>
          </a:p>
          <a:p>
            <a:pPr marL="274320" indent="-274320" fontAlgn="auto">
              <a:spcAft>
                <a:spcPts val="0"/>
              </a:spcAft>
              <a:buFont typeface="Wingdings"/>
              <a:buNone/>
              <a:defRPr/>
            </a:pPr>
            <a:r>
              <a:rPr lang="en-US" sz="2800" dirty="0"/>
              <a:t>   </a:t>
            </a:r>
            <a:endParaRPr lang="en-US" sz="2800" b="1" dirty="0">
              <a:solidFill>
                <a:srgbClr val="000000"/>
              </a:solidFill>
            </a:endParaRPr>
          </a:p>
        </p:txBody>
      </p:sp>
      <p:sp>
        <p:nvSpPr>
          <p:cNvPr id="3379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D5EE9E3A-892C-4E09-95DD-909500FBACB5}" type="slidenum">
              <a:rPr lang="en-US">
                <a:latin typeface="Times New Roman" pitchFamily="18" charset="0"/>
              </a:rPr>
              <a:pPr/>
              <a:t>16</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53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53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53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537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537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53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pPr fontAlgn="auto">
              <a:spcAft>
                <a:spcPts val="0"/>
              </a:spcAft>
              <a:defRPr/>
            </a:pPr>
            <a:r>
              <a:rPr lang="en-US"/>
              <a:t>ALTER TABLE</a:t>
            </a:r>
            <a:endParaRPr lang="en-US" b="1">
              <a:solidFill>
                <a:srgbClr val="000000"/>
              </a:solidFill>
            </a:endParaRPr>
          </a:p>
        </p:txBody>
      </p:sp>
      <p:sp>
        <p:nvSpPr>
          <p:cNvPr id="34818" name="Rectangle 3"/>
          <p:cNvSpPr>
            <a:spLocks noGrp="1" noChangeArrowheads="1"/>
          </p:cNvSpPr>
          <p:nvPr>
            <p:ph sz="quarter" idx="1"/>
          </p:nvPr>
        </p:nvSpPr>
        <p:spPr>
          <a:xfrm>
            <a:off x="457200" y="1600200"/>
            <a:ext cx="8281988" cy="4873625"/>
          </a:xfrm>
        </p:spPr>
        <p:txBody>
          <a:bodyPr/>
          <a:lstStyle/>
          <a:p>
            <a:r>
              <a:rPr lang="en-US">
                <a:solidFill>
                  <a:srgbClr val="000000"/>
                </a:solidFill>
              </a:rPr>
              <a:t>ALTER command can be use to add or drop constraints </a:t>
            </a:r>
          </a:p>
          <a:p>
            <a:r>
              <a:rPr lang="en-US" b="1">
                <a:solidFill>
                  <a:srgbClr val="000000"/>
                </a:solidFill>
              </a:rPr>
              <a:t>Example :</a:t>
            </a:r>
            <a:br>
              <a:rPr lang="en-US" u="sng">
                <a:solidFill>
                  <a:srgbClr val="000000"/>
                </a:solidFill>
              </a:rPr>
            </a:br>
            <a:r>
              <a:rPr lang="en-US" sz="2800"/>
              <a:t>   </a:t>
            </a:r>
            <a:r>
              <a:rPr lang="en-US" sz="2000" b="1"/>
              <a:t>ALTER TABLE  </a:t>
            </a:r>
            <a:r>
              <a:rPr lang="en-US" sz="2000"/>
              <a:t>EMPLOYEE</a:t>
            </a:r>
            <a:r>
              <a:rPr lang="en-US" sz="2000" b="1"/>
              <a:t>  add constraint </a:t>
            </a:r>
            <a:r>
              <a:rPr lang="en-US" sz="2000"/>
              <a:t>unEmp</a:t>
            </a:r>
            <a:r>
              <a:rPr lang="en-US" sz="2000" b="1"/>
              <a:t> UNIQUE(</a:t>
            </a:r>
            <a:r>
              <a:rPr lang="en-US" sz="2000"/>
              <a:t>NAME</a:t>
            </a:r>
            <a:r>
              <a:rPr lang="en-US" sz="2000" b="1"/>
              <a:t>)   ;</a:t>
            </a:r>
          </a:p>
          <a:p>
            <a:pPr lvl="1">
              <a:buFont typeface="Wingdings 2" pitchFamily="18" charset="2"/>
              <a:buNone/>
            </a:pPr>
            <a:r>
              <a:rPr lang="en-US" sz="2500" b="1">
                <a:solidFill>
                  <a:srgbClr val="000000"/>
                </a:solidFill>
              </a:rPr>
              <a:t>  </a:t>
            </a:r>
            <a:r>
              <a:rPr lang="en-US" sz="2000" b="1"/>
              <a:t>ALTER TABLE  </a:t>
            </a:r>
            <a:r>
              <a:rPr lang="en-US" sz="2000"/>
              <a:t>EMPLOYEE</a:t>
            </a:r>
            <a:r>
              <a:rPr lang="en-US" sz="2000" b="1"/>
              <a:t>  drop constraint </a:t>
            </a:r>
            <a:r>
              <a:rPr lang="en-US" sz="2000"/>
              <a:t>unEmp</a:t>
            </a:r>
            <a:r>
              <a:rPr lang="en-US" sz="2000" b="1"/>
              <a:t> ;</a:t>
            </a:r>
            <a:endParaRPr lang="en-US" sz="3600" b="1">
              <a:solidFill>
                <a:srgbClr val="000000"/>
              </a:solidFill>
            </a:endParaRPr>
          </a:p>
          <a:p>
            <a:pPr lvl="1">
              <a:buFont typeface="Wingdings 2" pitchFamily="18" charset="2"/>
              <a:buNone/>
            </a:pPr>
            <a:endParaRPr lang="en-US" sz="2500" b="1">
              <a:solidFill>
                <a:srgbClr val="000000"/>
              </a:solidFill>
            </a:endParaRPr>
          </a:p>
        </p:txBody>
      </p:sp>
      <p:sp>
        <p:nvSpPr>
          <p:cNvPr id="3481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23F075E-9C29-4D05-98B6-C995A1618EA9}" type="slidenum">
              <a:rPr lang="en-US">
                <a:latin typeface="Times New Roman" pitchFamily="18" charset="0"/>
              </a:rPr>
              <a:pPr/>
              <a:t>17</a:t>
            </a:fld>
            <a:endParaRPr lang="en-US">
              <a:latin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pPr fontAlgn="auto">
              <a:spcAft>
                <a:spcPts val="0"/>
              </a:spcAft>
              <a:defRPr/>
            </a:pPr>
            <a:r>
              <a:rPr lang="en-US" dirty="0"/>
              <a:t>SQL Queries</a:t>
            </a:r>
            <a:endParaRPr lang="en-US" b="1" dirty="0">
              <a:solidFill>
                <a:srgbClr val="000000"/>
              </a:solidFill>
            </a:endParaRPr>
          </a:p>
        </p:txBody>
      </p:sp>
      <p:sp>
        <p:nvSpPr>
          <p:cNvPr id="491523" name="Rectangle 3"/>
          <p:cNvSpPr>
            <a:spLocks noGrp="1" noChangeArrowheads="1"/>
          </p:cNvSpPr>
          <p:nvPr>
            <p:ph sz="quarter" idx="1"/>
          </p:nvPr>
        </p:nvSpPr>
        <p:spPr>
          <a:xfrm>
            <a:off x="457200" y="3681413"/>
            <a:ext cx="7467600" cy="2792412"/>
          </a:xfrm>
        </p:spPr>
        <p:txBody>
          <a:bodyPr/>
          <a:lstStyle/>
          <a:p>
            <a:r>
              <a:rPr lang="en-US" sz="2000" i="1">
                <a:solidFill>
                  <a:srgbClr val="000000"/>
                </a:solidFill>
              </a:rPr>
              <a:t>Not  same as</a:t>
            </a:r>
            <a:r>
              <a:rPr lang="en-US" sz="2000">
                <a:solidFill>
                  <a:srgbClr val="000000"/>
                </a:solidFill>
              </a:rPr>
              <a:t>  the SELECT operation of the relational algebra</a:t>
            </a:r>
          </a:p>
          <a:p>
            <a:r>
              <a:rPr lang="en-US" sz="2000">
                <a:solidFill>
                  <a:srgbClr val="000000"/>
                </a:solidFill>
              </a:rPr>
              <a:t>The result can have  duplicate tuples</a:t>
            </a:r>
            <a:endParaRPr lang="en-US" sz="2800">
              <a:solidFill>
                <a:srgbClr val="000000"/>
              </a:solidFill>
            </a:endParaRPr>
          </a:p>
          <a:p>
            <a:pPr>
              <a:lnSpc>
                <a:spcPct val="90000"/>
              </a:lnSpc>
            </a:pPr>
            <a:r>
              <a:rPr lang="en-US" sz="2000">
                <a:solidFill>
                  <a:srgbClr val="000000"/>
                </a:solidFill>
              </a:rPr>
              <a:t>SQL relation is  a </a:t>
            </a:r>
            <a:r>
              <a:rPr lang="en-US" sz="2000" i="1">
                <a:solidFill>
                  <a:srgbClr val="000000"/>
                </a:solidFill>
              </a:rPr>
              <a:t>multi-set</a:t>
            </a:r>
            <a:r>
              <a:rPr lang="en-US" sz="2000">
                <a:solidFill>
                  <a:srgbClr val="000000"/>
                </a:solidFill>
              </a:rPr>
              <a:t>  (bag) of tuples; </a:t>
            </a:r>
            <a:r>
              <a:rPr lang="en-US" sz="2000" i="1">
                <a:solidFill>
                  <a:srgbClr val="000000"/>
                </a:solidFill>
              </a:rPr>
              <a:t>not</a:t>
            </a:r>
            <a:r>
              <a:rPr lang="en-US" sz="2000">
                <a:solidFill>
                  <a:srgbClr val="000000"/>
                </a:solidFill>
              </a:rPr>
              <a:t>  a set of tuples</a:t>
            </a:r>
          </a:p>
          <a:p>
            <a:pPr>
              <a:buFont typeface="Wingdings" pitchFamily="2" charset="2"/>
              <a:buNone/>
            </a:pPr>
            <a:endParaRPr lang="en-US" sz="2800">
              <a:solidFill>
                <a:srgbClr val="000000"/>
              </a:solidFill>
            </a:endParaRPr>
          </a:p>
        </p:txBody>
      </p:sp>
      <p:sp>
        <p:nvSpPr>
          <p:cNvPr id="3686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56DD7EE-E378-4429-B22A-516CDD5A453D}" type="slidenum">
              <a:rPr lang="en-US">
                <a:latin typeface="Times New Roman" pitchFamily="18" charset="0"/>
              </a:rPr>
              <a:pPr/>
              <a:t>18</a:t>
            </a:fld>
            <a:endParaRPr lang="en-US">
              <a:latin typeface="Times New Roman" pitchFamily="18" charset="0"/>
            </a:endParaRPr>
          </a:p>
        </p:txBody>
      </p:sp>
      <p:sp>
        <p:nvSpPr>
          <p:cNvPr id="5" name="Rectangle 4"/>
          <p:cNvSpPr>
            <a:spLocks noChangeArrowheads="1"/>
          </p:cNvSpPr>
          <p:nvPr/>
        </p:nvSpPr>
        <p:spPr bwMode="auto">
          <a:xfrm>
            <a:off x="2297113" y="2060575"/>
            <a:ext cx="4457700" cy="11969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dirty="0">
                <a:latin typeface="Times New Roman" charset="0"/>
              </a:rPr>
              <a:t> </a:t>
            </a:r>
            <a:r>
              <a:rPr lang="en-US" dirty="0">
                <a:solidFill>
                  <a:schemeClr val="accent2"/>
                </a:solidFill>
                <a:latin typeface="Times New Roman" charset="0"/>
              </a:rPr>
              <a:t>SELECT </a:t>
            </a:r>
            <a:r>
              <a:rPr lang="en-US" dirty="0">
                <a:latin typeface="Times New Roman" charset="0"/>
              </a:rPr>
              <a:t> &lt;attributes&gt;</a:t>
            </a:r>
          </a:p>
          <a:p>
            <a:pPr eaLnBrk="0" hangingPunct="0">
              <a:defRPr/>
            </a:pPr>
            <a:r>
              <a:rPr lang="en-US" dirty="0">
                <a:latin typeface="Times New Roman" charset="0"/>
              </a:rPr>
              <a:t> </a:t>
            </a:r>
            <a:r>
              <a:rPr lang="en-US" dirty="0">
                <a:solidFill>
                  <a:schemeClr val="accent2"/>
                </a:solidFill>
                <a:latin typeface="Times New Roman" charset="0"/>
              </a:rPr>
              <a:t>FROM</a:t>
            </a:r>
            <a:r>
              <a:rPr lang="en-US" dirty="0">
                <a:latin typeface="Times New Roman" charset="0"/>
              </a:rPr>
              <a:t>     &lt;one or more relations&gt;</a:t>
            </a:r>
          </a:p>
          <a:p>
            <a:pPr eaLnBrk="0" hangingPunct="0">
              <a:defRPr/>
            </a:pPr>
            <a:r>
              <a:rPr lang="en-US" dirty="0">
                <a:latin typeface="Times New Roman" charset="0"/>
              </a:rPr>
              <a:t> </a:t>
            </a:r>
            <a:r>
              <a:rPr lang="en-US" dirty="0">
                <a:solidFill>
                  <a:schemeClr val="accent2"/>
                </a:solidFill>
                <a:latin typeface="Times New Roman" charset="0"/>
              </a:rPr>
              <a:t>WHERE</a:t>
            </a:r>
            <a:r>
              <a:rPr lang="en-US" dirty="0">
                <a:latin typeface="Times New Roman" charset="0"/>
              </a:rPr>
              <a:t>  &lt;conditions&gt;</a:t>
            </a:r>
          </a:p>
        </p:txBody>
      </p:sp>
      <p:sp>
        <p:nvSpPr>
          <p:cNvPr id="36869" name="Rectangle 5"/>
          <p:cNvSpPr>
            <a:spLocks noChangeArrowheads="1"/>
          </p:cNvSpPr>
          <p:nvPr/>
        </p:nvSpPr>
        <p:spPr bwMode="auto">
          <a:xfrm>
            <a:off x="1444625" y="1500188"/>
            <a:ext cx="1704975" cy="461962"/>
          </a:xfrm>
          <a:prstGeom prst="rect">
            <a:avLst/>
          </a:prstGeom>
          <a:noFill/>
          <a:ln w="9525">
            <a:noFill/>
            <a:miter lim="800000"/>
            <a:headEnd/>
            <a:tailEnd/>
          </a:ln>
        </p:spPr>
        <p:txBody>
          <a:bodyPr wrap="none">
            <a:spAutoFit/>
          </a:bodyPr>
          <a:lstStyle/>
          <a:p>
            <a:r>
              <a:rPr lang="en-US"/>
              <a:t>Basic form: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fontAlgn="auto">
              <a:spcAft>
                <a:spcPts val="0"/>
              </a:spcAft>
              <a:defRPr/>
            </a:pPr>
            <a:r>
              <a:rPr lang="en-US"/>
              <a:t>Simple SQL Query</a:t>
            </a:r>
          </a:p>
        </p:txBody>
      </p:sp>
      <p:graphicFrame>
        <p:nvGraphicFramePr>
          <p:cNvPr id="222211" name="Group 3"/>
          <p:cNvGraphicFramePr>
            <a:graphicFrameLocks noGrp="1"/>
          </p:cNvGraphicFramePr>
          <p:nvPr/>
        </p:nvGraphicFramePr>
        <p:xfrm>
          <a:off x="3352800" y="1981200"/>
          <a:ext cx="5410200" cy="1676400"/>
        </p:xfrm>
        <a:graphic>
          <a:graphicData uri="http://schemas.openxmlformats.org/drawingml/2006/table">
            <a:tbl>
              <a:tblPr/>
              <a:tblGrid>
                <a:gridCol w="1352550">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gridCol w="1352550">
                  <a:extLst>
                    <a:ext uri="{9D8B030D-6E8A-4147-A177-3AD203B41FA5}">
                      <a16:colId xmlns:a16="http://schemas.microsoft.com/office/drawing/2014/main" val="20002"/>
                    </a:ext>
                  </a:extLst>
                </a:gridCol>
                <a:gridCol w="1352550">
                  <a:extLst>
                    <a:ext uri="{9D8B030D-6E8A-4147-A177-3AD203B41FA5}">
                      <a16:colId xmlns:a16="http://schemas.microsoft.com/office/drawing/2014/main" val="20003"/>
                    </a:ext>
                  </a:extLst>
                </a:gridCol>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2243" name="Rectangle 35"/>
          <p:cNvSpPr>
            <a:spLocks noChangeArrowheads="1"/>
          </p:cNvSpPr>
          <p:nvPr/>
        </p:nvSpPr>
        <p:spPr bwMode="auto">
          <a:xfrm>
            <a:off x="228600" y="3810000"/>
            <a:ext cx="3929063" cy="11969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spcBef>
                <a:spcPct val="50000"/>
              </a:spcBef>
              <a:defRPr/>
            </a:pPr>
            <a:r>
              <a:rPr lang="en-US">
                <a:solidFill>
                  <a:schemeClr val="accent2"/>
                </a:solidFill>
                <a:latin typeface="Times New Roman" charset="0"/>
              </a:rPr>
              <a:t>SELECT</a:t>
            </a:r>
            <a:r>
              <a:rPr lang="en-US">
                <a:latin typeface="Times New Roman" charset="0"/>
              </a:rPr>
              <a:t>   *</a:t>
            </a:r>
            <a:br>
              <a:rPr lang="en-US">
                <a:latin typeface="Times New Roman" charset="0"/>
              </a:rPr>
            </a:br>
            <a:r>
              <a:rPr lang="en-US">
                <a:solidFill>
                  <a:schemeClr val="accent2"/>
                </a:solidFill>
                <a:latin typeface="Times New Roman" charset="0"/>
              </a:rPr>
              <a:t>FROM</a:t>
            </a:r>
            <a:r>
              <a:rPr lang="en-US">
                <a:latin typeface="Times New Roman" charset="0"/>
              </a:rPr>
              <a:t>      Product</a:t>
            </a:r>
            <a:br>
              <a:rPr lang="en-US">
                <a:latin typeface="Times New Roman" charset="0"/>
              </a:rPr>
            </a:br>
            <a:r>
              <a:rPr lang="en-US">
                <a:solidFill>
                  <a:schemeClr val="accent2"/>
                </a:solidFill>
                <a:latin typeface="Times New Roman" charset="0"/>
              </a:rPr>
              <a:t>WHERE</a:t>
            </a:r>
            <a:r>
              <a:rPr lang="en-US">
                <a:latin typeface="Times New Roman" charset="0"/>
              </a:rPr>
              <a:t>   category=‘Gadgets’</a:t>
            </a:r>
          </a:p>
        </p:txBody>
      </p:sp>
      <p:sp>
        <p:nvSpPr>
          <p:cNvPr id="38947" name="Text Box 36"/>
          <p:cNvSpPr txBox="1">
            <a:spLocks noChangeArrowheads="1"/>
          </p:cNvSpPr>
          <p:nvPr/>
        </p:nvSpPr>
        <p:spPr bwMode="auto">
          <a:xfrm>
            <a:off x="2362200" y="1981200"/>
            <a:ext cx="815975" cy="336550"/>
          </a:xfrm>
          <a:prstGeom prst="rect">
            <a:avLst/>
          </a:prstGeom>
          <a:noFill/>
          <a:ln w="9525">
            <a:noFill/>
            <a:miter lim="800000"/>
            <a:headEnd/>
            <a:tailEnd/>
          </a:ln>
        </p:spPr>
        <p:txBody>
          <a:bodyPr wrap="none">
            <a:spAutoFit/>
          </a:bodyPr>
          <a:lstStyle/>
          <a:p>
            <a:r>
              <a:rPr lang="en-US" sz="1600">
                <a:solidFill>
                  <a:schemeClr val="accent2"/>
                </a:solidFill>
              </a:rPr>
              <a:t>Product</a:t>
            </a:r>
          </a:p>
        </p:txBody>
      </p:sp>
      <p:sp>
        <p:nvSpPr>
          <p:cNvPr id="38948" name="AutoShape 37"/>
          <p:cNvSpPr>
            <a:spLocks noChangeArrowheads="1"/>
          </p:cNvSpPr>
          <p:nvPr/>
        </p:nvSpPr>
        <p:spPr bwMode="auto">
          <a:xfrm>
            <a:off x="6019800" y="3962400"/>
            <a:ext cx="609600" cy="609600"/>
          </a:xfrm>
          <a:prstGeom prst="downArrow">
            <a:avLst>
              <a:gd name="adj1" fmla="val 50000"/>
              <a:gd name="adj2" fmla="val 25000"/>
            </a:avLst>
          </a:prstGeom>
          <a:noFill/>
          <a:ln w="9525">
            <a:solidFill>
              <a:schemeClr val="tx1"/>
            </a:solidFill>
            <a:miter lim="800000"/>
            <a:headEnd/>
            <a:tailEnd/>
          </a:ln>
        </p:spPr>
        <p:txBody>
          <a:bodyPr wrap="none" anchor="ctr"/>
          <a:lstStyle/>
          <a:p>
            <a:endParaRPr lang="en-US"/>
          </a:p>
        </p:txBody>
      </p:sp>
      <p:graphicFrame>
        <p:nvGraphicFramePr>
          <p:cNvPr id="222246" name="Group 38"/>
          <p:cNvGraphicFramePr>
            <a:graphicFrameLocks noGrp="1"/>
          </p:cNvGraphicFramePr>
          <p:nvPr/>
        </p:nvGraphicFramePr>
        <p:xfrm>
          <a:off x="3276600" y="5257800"/>
          <a:ext cx="5410200" cy="1006475"/>
        </p:xfrm>
        <a:graphic>
          <a:graphicData uri="http://schemas.openxmlformats.org/drawingml/2006/table">
            <a:tbl>
              <a:tblPr/>
              <a:tblGrid>
                <a:gridCol w="1352550">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gridCol w="1352550">
                  <a:extLst>
                    <a:ext uri="{9D8B030D-6E8A-4147-A177-3AD203B41FA5}">
                      <a16:colId xmlns:a16="http://schemas.microsoft.com/office/drawing/2014/main" val="20002"/>
                    </a:ext>
                  </a:extLst>
                </a:gridCol>
                <a:gridCol w="1352550">
                  <a:extLst>
                    <a:ext uri="{9D8B030D-6E8A-4147-A177-3AD203B41FA5}">
                      <a16:colId xmlns:a16="http://schemas.microsoft.com/office/drawing/2014/main" val="20003"/>
                    </a:ext>
                  </a:extLst>
                </a:gridCol>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8971" name="Oval 60"/>
          <p:cNvSpPr>
            <a:spLocks noChangeArrowheads="1"/>
          </p:cNvSpPr>
          <p:nvPr/>
        </p:nvSpPr>
        <p:spPr bwMode="auto">
          <a:xfrm>
            <a:off x="304800" y="5867400"/>
            <a:ext cx="2109788" cy="619125"/>
          </a:xfrm>
          <a:prstGeom prst="ellipse">
            <a:avLst/>
          </a:prstGeom>
          <a:solidFill>
            <a:srgbClr val="C0C0C0">
              <a:alpha val="50195"/>
            </a:srgbClr>
          </a:solidFill>
          <a:ln w="9525">
            <a:solidFill>
              <a:schemeClr val="tx1"/>
            </a:solidFill>
            <a:round/>
            <a:headEnd/>
            <a:tailEnd/>
          </a:ln>
        </p:spPr>
        <p:txBody>
          <a:bodyPr wrap="none" anchor="ctr">
            <a:spAutoFit/>
          </a:bodyPr>
          <a:lstStyle/>
          <a:p>
            <a:pPr algn="ctr"/>
            <a:r>
              <a:rPr lang="en-US"/>
              <a:t>“selection”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pPr fontAlgn="auto">
              <a:spcAft>
                <a:spcPts val="0"/>
              </a:spcAft>
              <a:defRPr/>
            </a:pPr>
            <a:r>
              <a:rPr lang="en-US" dirty="0"/>
              <a:t>SQL Introduction</a:t>
            </a:r>
            <a:endParaRPr lang="en-US" dirty="0">
              <a:solidFill>
                <a:srgbClr val="000000"/>
              </a:solidFill>
            </a:endParaRPr>
          </a:p>
        </p:txBody>
      </p:sp>
      <p:sp>
        <p:nvSpPr>
          <p:cNvPr id="471043" name="Rectangle 3"/>
          <p:cNvSpPr>
            <a:spLocks noGrp="1" noChangeArrowheads="1"/>
          </p:cNvSpPr>
          <p:nvPr>
            <p:ph sz="quarter" idx="1"/>
          </p:nvPr>
        </p:nvSpPr>
        <p:spPr>
          <a:xfrm>
            <a:off x="457200" y="1600200"/>
            <a:ext cx="7467600" cy="4873625"/>
          </a:xfrm>
        </p:spPr>
        <p:txBody>
          <a:bodyPr/>
          <a:lstStyle/>
          <a:p>
            <a:pPr eaLnBrk="0" hangingPunct="0"/>
            <a:r>
              <a:rPr lang="en-US"/>
              <a:t>SQL stands for  </a:t>
            </a:r>
            <a:r>
              <a:rPr lang="en-US" b="1"/>
              <a:t>S</a:t>
            </a:r>
            <a:r>
              <a:rPr lang="en-US"/>
              <a:t>tructured   </a:t>
            </a:r>
            <a:r>
              <a:rPr lang="en-US" b="1"/>
              <a:t>Q</a:t>
            </a:r>
            <a:r>
              <a:rPr lang="en-US"/>
              <a:t>uery   </a:t>
            </a:r>
            <a:r>
              <a:rPr lang="en-US" b="1"/>
              <a:t>L</a:t>
            </a:r>
            <a:r>
              <a:rPr lang="en-US"/>
              <a:t>anguage</a:t>
            </a:r>
          </a:p>
          <a:p>
            <a:pPr eaLnBrk="0" hangingPunct="0"/>
            <a:r>
              <a:rPr lang="en-US"/>
              <a:t>Standard language for querying and manipulating data</a:t>
            </a:r>
          </a:p>
          <a:p>
            <a:r>
              <a:rPr lang="en-US"/>
              <a:t>Data Definition Language (DDL)</a:t>
            </a:r>
          </a:p>
          <a:p>
            <a:pPr lvl="1"/>
            <a:r>
              <a:rPr lang="en-US"/>
              <a:t>Create/alter/delete tables and their attributes</a:t>
            </a:r>
          </a:p>
          <a:p>
            <a:r>
              <a:rPr lang="en-US"/>
              <a:t>Data Manipulation Language (DML)</a:t>
            </a:r>
          </a:p>
          <a:p>
            <a:pPr lvl="1"/>
            <a:r>
              <a:rPr lang="en-US"/>
              <a:t>Query one or more tables</a:t>
            </a:r>
          </a:p>
          <a:p>
            <a:pPr lvl="1"/>
            <a:r>
              <a:rPr lang="en-US"/>
              <a:t>Insert/delete/modify tuples in tables</a:t>
            </a:r>
          </a:p>
          <a:p>
            <a:endParaRPr lang="en-US"/>
          </a:p>
          <a:p>
            <a:pPr eaLnBrk="0" hangingPunct="0"/>
            <a:endParaRPr lang="en-US"/>
          </a:p>
          <a:p>
            <a:pPr eaLnBrk="0" hangingPunct="0">
              <a:buFont typeface="Wingdings" pitchFamily="2" charset="2"/>
              <a:buNone/>
            </a:pPr>
            <a:endParaRPr lang="en-US">
              <a:solidFill>
                <a:srgbClr val="000000"/>
              </a:solidFill>
            </a:endParaRPr>
          </a:p>
        </p:txBody>
      </p:sp>
      <p:sp>
        <p:nvSpPr>
          <p:cNvPr id="1638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ECF7F74A-8D1C-4565-AFC0-F6880712E280}" type="slidenum">
              <a:rPr lang="en-US">
                <a:latin typeface="Times New Roman" pitchFamily="18" charset="0"/>
              </a:rPr>
              <a:pPr/>
              <a:t>2</a:t>
            </a:fld>
            <a:endParaRPr lang="en-US">
              <a:latin typeface="Times New Roman" pitchFamily="18" charset="0"/>
            </a:endParaRPr>
          </a:p>
        </p:txBody>
      </p:sp>
      <p:sp>
        <p:nvSpPr>
          <p:cNvPr id="5" name="TextBox 4"/>
          <p:cNvSpPr txBox="1"/>
          <p:nvPr/>
        </p:nvSpPr>
        <p:spPr>
          <a:xfrm>
            <a:off x="212725" y="5272088"/>
            <a:ext cx="8397875" cy="46196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txBody>
          <a:bodyPr wrap="none">
            <a:spAutoFit/>
          </a:bodyPr>
          <a:lstStyle/>
          <a:p>
            <a:pPr>
              <a:defRPr/>
            </a:pPr>
            <a:r>
              <a:rPr lang="en-US" sz="1800" dirty="0">
                <a:latin typeface="Times New Roman" charset="0"/>
              </a:rPr>
              <a:t>Many standards out there: ANSI SQL,  SQL92 (a.k.a. SQL2),  SQL99 (a.k.a. SQL3), </a:t>
            </a:r>
            <a:r>
              <a:rPr lang="en-US" dirty="0">
                <a:latin typeface="Times New Roman"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4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4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4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fontAlgn="auto">
              <a:spcAft>
                <a:spcPts val="0"/>
              </a:spcAft>
              <a:defRPr/>
            </a:pPr>
            <a:r>
              <a:rPr lang="en-US"/>
              <a:t>Simple SQL Query</a:t>
            </a:r>
          </a:p>
        </p:txBody>
      </p:sp>
      <p:graphicFrame>
        <p:nvGraphicFramePr>
          <p:cNvPr id="224259" name="Group 3"/>
          <p:cNvGraphicFramePr>
            <a:graphicFrameLocks noGrp="1"/>
          </p:cNvGraphicFramePr>
          <p:nvPr/>
        </p:nvGraphicFramePr>
        <p:xfrm>
          <a:off x="3352800" y="1981200"/>
          <a:ext cx="5410200" cy="1676400"/>
        </p:xfrm>
        <a:graphic>
          <a:graphicData uri="http://schemas.openxmlformats.org/drawingml/2006/table">
            <a:tbl>
              <a:tblPr/>
              <a:tblGrid>
                <a:gridCol w="1352550">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gridCol w="1352550">
                  <a:extLst>
                    <a:ext uri="{9D8B030D-6E8A-4147-A177-3AD203B41FA5}">
                      <a16:colId xmlns:a16="http://schemas.microsoft.com/office/drawing/2014/main" val="20002"/>
                    </a:ext>
                  </a:extLst>
                </a:gridCol>
                <a:gridCol w="1352550">
                  <a:extLst>
                    <a:ext uri="{9D8B030D-6E8A-4147-A177-3AD203B41FA5}">
                      <a16:colId xmlns:a16="http://schemas.microsoft.com/office/drawing/2014/main" val="20003"/>
                    </a:ext>
                  </a:extLst>
                </a:gridCol>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4291" name="Rectangle 35"/>
          <p:cNvSpPr>
            <a:spLocks noChangeArrowheads="1"/>
          </p:cNvSpPr>
          <p:nvPr/>
        </p:nvSpPr>
        <p:spPr bwMode="auto">
          <a:xfrm>
            <a:off x="228600" y="3810000"/>
            <a:ext cx="5026025" cy="11969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spcBef>
                <a:spcPct val="50000"/>
              </a:spcBef>
              <a:defRPr/>
            </a:pPr>
            <a:r>
              <a:rPr lang="en-US">
                <a:solidFill>
                  <a:schemeClr val="accent2"/>
                </a:solidFill>
                <a:latin typeface="Times New Roman" charset="0"/>
              </a:rPr>
              <a:t>SELECT</a:t>
            </a:r>
            <a:r>
              <a:rPr lang="en-US">
                <a:latin typeface="Times New Roman" charset="0"/>
              </a:rPr>
              <a:t>   PName, Price, Manufacturer</a:t>
            </a:r>
            <a:br>
              <a:rPr lang="en-US">
                <a:latin typeface="Times New Roman" charset="0"/>
              </a:rPr>
            </a:br>
            <a:r>
              <a:rPr lang="en-US">
                <a:solidFill>
                  <a:schemeClr val="accent2"/>
                </a:solidFill>
                <a:latin typeface="Times New Roman" charset="0"/>
              </a:rPr>
              <a:t>FROM</a:t>
            </a:r>
            <a:r>
              <a:rPr lang="en-US">
                <a:latin typeface="Times New Roman" charset="0"/>
              </a:rPr>
              <a:t>      Product</a:t>
            </a:r>
            <a:br>
              <a:rPr lang="en-US">
                <a:latin typeface="Times New Roman" charset="0"/>
              </a:rPr>
            </a:br>
            <a:r>
              <a:rPr lang="en-US">
                <a:solidFill>
                  <a:schemeClr val="accent2"/>
                </a:solidFill>
                <a:latin typeface="Times New Roman" charset="0"/>
              </a:rPr>
              <a:t>WHERE</a:t>
            </a:r>
            <a:r>
              <a:rPr lang="en-US">
                <a:latin typeface="Times New Roman" charset="0"/>
              </a:rPr>
              <a:t>   Price &gt; 100</a:t>
            </a:r>
          </a:p>
        </p:txBody>
      </p:sp>
      <p:sp>
        <p:nvSpPr>
          <p:cNvPr id="40995" name="Text Box 36"/>
          <p:cNvSpPr txBox="1">
            <a:spLocks noChangeArrowheads="1"/>
          </p:cNvSpPr>
          <p:nvPr/>
        </p:nvSpPr>
        <p:spPr bwMode="auto">
          <a:xfrm>
            <a:off x="2362200" y="1981200"/>
            <a:ext cx="815975" cy="336550"/>
          </a:xfrm>
          <a:prstGeom prst="rect">
            <a:avLst/>
          </a:prstGeom>
          <a:noFill/>
          <a:ln w="9525">
            <a:noFill/>
            <a:miter lim="800000"/>
            <a:headEnd/>
            <a:tailEnd/>
          </a:ln>
        </p:spPr>
        <p:txBody>
          <a:bodyPr wrap="none">
            <a:spAutoFit/>
          </a:bodyPr>
          <a:lstStyle/>
          <a:p>
            <a:r>
              <a:rPr lang="en-US" sz="1600">
                <a:solidFill>
                  <a:schemeClr val="accent2"/>
                </a:solidFill>
              </a:rPr>
              <a:t>Product</a:t>
            </a:r>
          </a:p>
        </p:txBody>
      </p:sp>
      <p:sp>
        <p:nvSpPr>
          <p:cNvPr id="40996" name="AutoShape 37"/>
          <p:cNvSpPr>
            <a:spLocks noChangeArrowheads="1"/>
          </p:cNvSpPr>
          <p:nvPr/>
        </p:nvSpPr>
        <p:spPr bwMode="auto">
          <a:xfrm>
            <a:off x="6019800" y="3962400"/>
            <a:ext cx="609600" cy="609600"/>
          </a:xfrm>
          <a:prstGeom prst="downArrow">
            <a:avLst>
              <a:gd name="adj1" fmla="val 50000"/>
              <a:gd name="adj2" fmla="val 25000"/>
            </a:avLst>
          </a:prstGeom>
          <a:noFill/>
          <a:ln w="9525">
            <a:solidFill>
              <a:schemeClr val="tx1"/>
            </a:solidFill>
            <a:miter lim="800000"/>
            <a:headEnd/>
            <a:tailEnd/>
          </a:ln>
        </p:spPr>
        <p:txBody>
          <a:bodyPr wrap="none" anchor="ctr"/>
          <a:lstStyle/>
          <a:p>
            <a:endParaRPr lang="en-US"/>
          </a:p>
        </p:txBody>
      </p:sp>
      <p:graphicFrame>
        <p:nvGraphicFramePr>
          <p:cNvPr id="224294" name="Group 38"/>
          <p:cNvGraphicFramePr>
            <a:graphicFrameLocks noGrp="1"/>
          </p:cNvGraphicFramePr>
          <p:nvPr/>
        </p:nvGraphicFramePr>
        <p:xfrm>
          <a:off x="4114800" y="5257800"/>
          <a:ext cx="4057650" cy="1006475"/>
        </p:xfrm>
        <a:graphic>
          <a:graphicData uri="http://schemas.openxmlformats.org/drawingml/2006/table">
            <a:tbl>
              <a:tblPr/>
              <a:tblGrid>
                <a:gridCol w="1352550">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gridCol w="1352550">
                  <a:extLst>
                    <a:ext uri="{9D8B030D-6E8A-4147-A177-3AD203B41FA5}">
                      <a16:colId xmlns:a16="http://schemas.microsoft.com/office/drawing/2014/main" val="20002"/>
                    </a:ext>
                  </a:extLst>
                </a:gridCol>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24312" name="Oval 56"/>
          <p:cNvSpPr>
            <a:spLocks noChangeArrowheads="1"/>
          </p:cNvSpPr>
          <p:nvPr/>
        </p:nvSpPr>
        <p:spPr bwMode="auto">
          <a:xfrm>
            <a:off x="379413" y="5334000"/>
            <a:ext cx="2838450" cy="1136650"/>
          </a:xfrm>
          <a:prstGeom prst="ellipse">
            <a:avLst/>
          </a:prstGeom>
          <a:solidFill>
            <a:srgbClr val="C0C0C0">
              <a:alpha val="50195"/>
            </a:srgbClr>
          </a:solidFill>
          <a:ln w="9525">
            <a:solidFill>
              <a:schemeClr val="tx1"/>
            </a:solidFill>
            <a:round/>
            <a:headEnd/>
            <a:tailEnd/>
          </a:ln>
        </p:spPr>
        <p:txBody>
          <a:bodyPr wrap="none" anchor="ctr">
            <a:spAutoFit/>
          </a:bodyPr>
          <a:lstStyle/>
          <a:p>
            <a:pPr algn="ctr"/>
            <a:r>
              <a:rPr lang="en-US"/>
              <a:t>“selection” and</a:t>
            </a:r>
          </a:p>
          <a:p>
            <a:pPr algn="ctr"/>
            <a:r>
              <a:rPr lang="en-US"/>
              <a:t>“projection”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4312"/>
                                        </p:tgtEl>
                                        <p:attrNameLst>
                                          <p:attrName>style.visibility</p:attrName>
                                        </p:attrNameLst>
                                      </p:cBhvr>
                                      <p:to>
                                        <p:strVal val="visible"/>
                                      </p:to>
                                    </p:set>
                                    <p:animEffect transition="in" filter="dissolve">
                                      <p:cBhvr>
                                        <p:cTn id="7" dur="500"/>
                                        <p:tgtEl>
                                          <p:spTgt spid="224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312"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fontAlgn="auto">
              <a:spcAft>
                <a:spcPts val="0"/>
              </a:spcAft>
              <a:defRPr/>
            </a:pPr>
            <a:r>
              <a:rPr lang="en-US"/>
              <a:t>Eliminating Duplicates</a:t>
            </a:r>
          </a:p>
        </p:txBody>
      </p:sp>
      <p:sp>
        <p:nvSpPr>
          <p:cNvPr id="231427" name="Rectangle 3"/>
          <p:cNvSpPr>
            <a:spLocks noChangeArrowheads="1"/>
          </p:cNvSpPr>
          <p:nvPr/>
        </p:nvSpPr>
        <p:spPr bwMode="auto">
          <a:xfrm>
            <a:off x="762000" y="2133600"/>
            <a:ext cx="4054475" cy="8318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a:solidFill>
                  <a:schemeClr val="accent2"/>
                </a:solidFill>
                <a:latin typeface="Times New Roman" charset="0"/>
              </a:rPr>
              <a:t>SELECT</a:t>
            </a:r>
            <a:r>
              <a:rPr lang="en-US">
                <a:latin typeface="Times New Roman" charset="0"/>
              </a:rPr>
              <a:t>   </a:t>
            </a:r>
            <a:r>
              <a:rPr lang="en-US">
                <a:solidFill>
                  <a:srgbClr val="FF5050"/>
                </a:solidFill>
                <a:latin typeface="Times New Roman" charset="0"/>
              </a:rPr>
              <a:t>DISTINCT</a:t>
            </a:r>
            <a:r>
              <a:rPr lang="en-US">
                <a:latin typeface="Times New Roman" charset="0"/>
              </a:rPr>
              <a:t> category</a:t>
            </a:r>
          </a:p>
          <a:p>
            <a:pPr eaLnBrk="0" hangingPunct="0">
              <a:defRPr/>
            </a:pPr>
            <a:r>
              <a:rPr lang="en-US">
                <a:solidFill>
                  <a:schemeClr val="accent2"/>
                </a:solidFill>
                <a:latin typeface="Times New Roman" charset="0"/>
              </a:rPr>
              <a:t>FROM</a:t>
            </a:r>
            <a:r>
              <a:rPr lang="en-US">
                <a:latin typeface="Times New Roman" charset="0"/>
              </a:rPr>
              <a:t>     Product</a:t>
            </a:r>
          </a:p>
        </p:txBody>
      </p:sp>
      <p:sp>
        <p:nvSpPr>
          <p:cNvPr id="43011" name="Text Box 4"/>
          <p:cNvSpPr txBox="1">
            <a:spLocks noChangeArrowheads="1"/>
          </p:cNvSpPr>
          <p:nvPr/>
        </p:nvSpPr>
        <p:spPr bwMode="auto">
          <a:xfrm>
            <a:off x="1524000" y="3733800"/>
            <a:ext cx="1698625" cy="457200"/>
          </a:xfrm>
          <a:prstGeom prst="rect">
            <a:avLst/>
          </a:prstGeom>
          <a:noFill/>
          <a:ln w="9525">
            <a:noFill/>
            <a:miter lim="800000"/>
            <a:headEnd/>
            <a:tailEnd/>
          </a:ln>
        </p:spPr>
        <p:txBody>
          <a:bodyPr wrap="none">
            <a:spAutoFit/>
          </a:bodyPr>
          <a:lstStyle/>
          <a:p>
            <a:pPr eaLnBrk="0" hangingPunct="0"/>
            <a:r>
              <a:rPr lang="en-US"/>
              <a:t>Compare to:</a:t>
            </a:r>
          </a:p>
        </p:txBody>
      </p:sp>
      <p:sp>
        <p:nvSpPr>
          <p:cNvPr id="231429" name="Rectangle 5"/>
          <p:cNvSpPr>
            <a:spLocks noChangeArrowheads="1"/>
          </p:cNvSpPr>
          <p:nvPr/>
        </p:nvSpPr>
        <p:spPr bwMode="auto">
          <a:xfrm>
            <a:off x="838200" y="4876800"/>
            <a:ext cx="2589213" cy="8318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a:solidFill>
                  <a:schemeClr val="accent2"/>
                </a:solidFill>
                <a:latin typeface="Times New Roman" charset="0"/>
              </a:rPr>
              <a:t>SELECT</a:t>
            </a:r>
            <a:r>
              <a:rPr lang="en-US">
                <a:latin typeface="Times New Roman" charset="0"/>
              </a:rPr>
              <a:t>   category</a:t>
            </a:r>
          </a:p>
          <a:p>
            <a:pPr eaLnBrk="0" hangingPunct="0">
              <a:defRPr/>
            </a:pPr>
            <a:r>
              <a:rPr lang="en-US">
                <a:solidFill>
                  <a:schemeClr val="accent2"/>
                </a:solidFill>
                <a:latin typeface="Times New Roman" charset="0"/>
              </a:rPr>
              <a:t>FROM</a:t>
            </a:r>
            <a:r>
              <a:rPr lang="en-US">
                <a:latin typeface="Times New Roman" charset="0"/>
              </a:rPr>
              <a:t>     Product</a:t>
            </a:r>
          </a:p>
        </p:txBody>
      </p:sp>
      <p:graphicFrame>
        <p:nvGraphicFramePr>
          <p:cNvPr id="231430" name="Group 6"/>
          <p:cNvGraphicFramePr>
            <a:graphicFrameLocks noGrp="1"/>
          </p:cNvGraphicFramePr>
          <p:nvPr/>
        </p:nvGraphicFramePr>
        <p:xfrm>
          <a:off x="6324600" y="4343400"/>
          <a:ext cx="1352550" cy="1676400"/>
        </p:xfrm>
        <a:graphic>
          <a:graphicData uri="http://schemas.openxmlformats.org/drawingml/2006/table">
            <a:tbl>
              <a:tblPr/>
              <a:tblGrid>
                <a:gridCol w="1352550">
                  <a:extLst>
                    <a:ext uri="{9D8B030D-6E8A-4147-A177-3AD203B41FA5}">
                      <a16:colId xmlns:a16="http://schemas.microsoft.com/office/drawing/2014/main" val="20000"/>
                    </a:ext>
                  </a:extLst>
                </a:gridCol>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charset="0"/>
                        </a:rPr>
                        <a:t>Category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Gadgets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Gadgets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Photography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Household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31444" name="Group 20"/>
          <p:cNvGraphicFramePr>
            <a:graphicFrameLocks noGrp="1"/>
          </p:cNvGraphicFramePr>
          <p:nvPr/>
        </p:nvGraphicFramePr>
        <p:xfrm>
          <a:off x="6248400" y="1905000"/>
          <a:ext cx="1352550" cy="1341438"/>
        </p:xfrm>
        <a:graphic>
          <a:graphicData uri="http://schemas.openxmlformats.org/drawingml/2006/table">
            <a:tbl>
              <a:tblPr/>
              <a:tblGrid>
                <a:gridCol w="1352550">
                  <a:extLst>
                    <a:ext uri="{9D8B030D-6E8A-4147-A177-3AD203B41FA5}">
                      <a16:colId xmlns:a16="http://schemas.microsoft.com/office/drawing/2014/main" val="20000"/>
                    </a:ext>
                  </a:extLst>
                </a:gridCol>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charset="0"/>
                        </a:rPr>
                        <a:t>Category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Gadgets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Photography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Household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3039" name="AutoShape 32"/>
          <p:cNvSpPr>
            <a:spLocks noChangeArrowheads="1"/>
          </p:cNvSpPr>
          <p:nvPr/>
        </p:nvSpPr>
        <p:spPr bwMode="auto">
          <a:xfrm>
            <a:off x="5181600" y="2362200"/>
            <a:ext cx="976313" cy="485775"/>
          </a:xfrm>
          <a:prstGeom prst="rightArrow">
            <a:avLst>
              <a:gd name="adj1" fmla="val 50000"/>
              <a:gd name="adj2" fmla="val 50245"/>
            </a:avLst>
          </a:prstGeom>
          <a:noFill/>
          <a:ln w="9525">
            <a:solidFill>
              <a:schemeClr val="tx1"/>
            </a:solidFill>
            <a:miter lim="800000"/>
            <a:headEnd/>
            <a:tailEnd/>
          </a:ln>
        </p:spPr>
        <p:txBody>
          <a:bodyPr wrap="none" anchor="ctr">
            <a:spAutoFit/>
          </a:bodyPr>
          <a:lstStyle/>
          <a:p>
            <a:endParaRPr lang="en-US"/>
          </a:p>
        </p:txBody>
      </p:sp>
      <p:sp>
        <p:nvSpPr>
          <p:cNvPr id="43040" name="AutoShape 33"/>
          <p:cNvSpPr>
            <a:spLocks noChangeArrowheads="1"/>
          </p:cNvSpPr>
          <p:nvPr/>
        </p:nvSpPr>
        <p:spPr bwMode="auto">
          <a:xfrm>
            <a:off x="5105400" y="5029200"/>
            <a:ext cx="976313" cy="485775"/>
          </a:xfrm>
          <a:prstGeom prst="rightArrow">
            <a:avLst>
              <a:gd name="adj1" fmla="val 50000"/>
              <a:gd name="adj2" fmla="val 50245"/>
            </a:avLst>
          </a:prstGeom>
          <a:noFill/>
          <a:ln w="9525">
            <a:solidFill>
              <a:schemeClr val="tx1"/>
            </a:solidFill>
            <a:miter lim="800000"/>
            <a:headEnd/>
            <a:tailEnd/>
          </a:ln>
        </p:spPr>
        <p:txBody>
          <a:bodyPr wrap="none" anchor="ctr">
            <a:spAutoFit/>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pPr fontAlgn="auto">
              <a:spcAft>
                <a:spcPts val="0"/>
              </a:spcAft>
              <a:defRPr/>
            </a:pPr>
            <a:r>
              <a:rPr lang="en-US" sz="2000" dirty="0"/>
              <a:t>Relational Database Schema</a:t>
            </a:r>
            <a:r>
              <a:rPr lang="en-US" sz="4000" dirty="0"/>
              <a:t>  </a:t>
            </a:r>
            <a:endParaRPr lang="en-US" dirty="0"/>
          </a:p>
        </p:txBody>
      </p:sp>
      <p:pic>
        <p:nvPicPr>
          <p:cNvPr id="45058" name="Picture 5" descr="31755_FIG0705.gif                                              0001035BEeyore                         B91DCF3B:"/>
          <p:cNvPicPr>
            <a:picLocks noGrp="1" noChangeAspect="1" noChangeArrowheads="1"/>
          </p:cNvPicPr>
          <p:nvPr>
            <p:ph sz="quarter" idx="1"/>
          </p:nvPr>
        </p:nvPicPr>
        <p:blipFill>
          <a:blip r:embed="rId2"/>
          <a:srcRect/>
          <a:stretch>
            <a:fillRect/>
          </a:stretch>
        </p:blipFill>
        <p:spPr>
          <a:xfrm>
            <a:off x="784225" y="1371600"/>
            <a:ext cx="7575550" cy="4802188"/>
          </a:xfrm>
        </p:spPr>
      </p:pic>
      <p:sp>
        <p:nvSpPr>
          <p:cNvPr id="4505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44B6FEC9-7B99-4483-B924-E393B56971ED}" type="slidenum">
              <a:rPr lang="en-US">
                <a:latin typeface="Times New Roman" pitchFamily="18" charset="0"/>
              </a:rPr>
              <a:pPr/>
              <a:t>22</a:t>
            </a:fld>
            <a:endParaRPr lang="en-US">
              <a:latin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pPr fontAlgn="auto">
              <a:spcAft>
                <a:spcPts val="0"/>
              </a:spcAft>
              <a:defRPr/>
            </a:pPr>
            <a:r>
              <a:rPr lang="en-US"/>
              <a:t>Simple SQL Queries</a:t>
            </a:r>
            <a:endParaRPr lang="en-US" b="1">
              <a:solidFill>
                <a:srgbClr val="000000"/>
              </a:solidFill>
            </a:endParaRPr>
          </a:p>
        </p:txBody>
      </p:sp>
      <p:sp>
        <p:nvSpPr>
          <p:cNvPr id="534531" name="Rectangle 3"/>
          <p:cNvSpPr>
            <a:spLocks noGrp="1" noChangeArrowheads="1"/>
          </p:cNvSpPr>
          <p:nvPr>
            <p:ph sz="quarter" idx="1"/>
          </p:nvPr>
        </p:nvSpPr>
        <p:spPr>
          <a:xfrm>
            <a:off x="457200" y="1600200"/>
            <a:ext cx="7467600" cy="4873625"/>
          </a:xfrm>
        </p:spPr>
        <p:txBody>
          <a:bodyPr/>
          <a:lstStyle/>
          <a:p>
            <a:pPr>
              <a:lnSpc>
                <a:spcPct val="90000"/>
              </a:lnSpc>
            </a:pPr>
            <a:r>
              <a:rPr lang="en-US" sz="2000">
                <a:solidFill>
                  <a:srgbClr val="000000"/>
                </a:solidFill>
              </a:rPr>
              <a:t>Basic SQL queries correspond to using the SELECT, PROJECT, and JOIN operations of the relational algebra</a:t>
            </a:r>
          </a:p>
          <a:p>
            <a:pPr>
              <a:lnSpc>
                <a:spcPct val="90000"/>
              </a:lnSpc>
            </a:pPr>
            <a:r>
              <a:rPr lang="en-US" sz="2000">
                <a:solidFill>
                  <a:srgbClr val="000000"/>
                </a:solidFill>
              </a:rPr>
              <a:t>Retrieve the birthdate and address of the employee whose name is 'John B. Smith'.</a:t>
            </a:r>
            <a:br>
              <a:rPr lang="en-US" sz="2000" b="1">
                <a:solidFill>
                  <a:srgbClr val="000000"/>
                </a:solidFill>
              </a:rPr>
            </a:br>
            <a:endParaRPr lang="en-US" sz="2000" b="1">
              <a:solidFill>
                <a:srgbClr val="000000"/>
              </a:solidFill>
            </a:endParaRPr>
          </a:p>
          <a:p>
            <a:pPr lvl="1">
              <a:lnSpc>
                <a:spcPct val="90000"/>
              </a:lnSpc>
              <a:buFontTx/>
              <a:buNone/>
            </a:pPr>
            <a:r>
              <a:rPr lang="en-US" sz="1800" b="1">
                <a:solidFill>
                  <a:srgbClr val="000000"/>
                </a:solidFill>
              </a:rPr>
              <a:t>      	SELECT 	BDATE, ADDRESS</a:t>
            </a:r>
            <a:br>
              <a:rPr lang="en-US" sz="1800" b="1">
                <a:solidFill>
                  <a:srgbClr val="000000"/>
                </a:solidFill>
              </a:rPr>
            </a:br>
            <a:r>
              <a:rPr lang="en-US" sz="1800" b="1">
                <a:solidFill>
                  <a:srgbClr val="000000"/>
                </a:solidFill>
              </a:rPr>
              <a:t>	FROM 	EMPLOYEE</a:t>
            </a:r>
            <a:br>
              <a:rPr lang="en-US" sz="1800" b="1">
                <a:solidFill>
                  <a:srgbClr val="000000"/>
                </a:solidFill>
              </a:rPr>
            </a:br>
            <a:r>
              <a:rPr lang="en-US" sz="1800" b="1">
                <a:solidFill>
                  <a:srgbClr val="000000"/>
                </a:solidFill>
              </a:rPr>
              <a:t>	WHERE	FNAME='John' AND MINIT='B’</a:t>
            </a:r>
            <a:br>
              <a:rPr lang="en-US" sz="1800" b="1">
                <a:solidFill>
                  <a:srgbClr val="000000"/>
                </a:solidFill>
              </a:rPr>
            </a:br>
            <a:r>
              <a:rPr lang="en-US" sz="1800" b="1">
                <a:solidFill>
                  <a:srgbClr val="000000"/>
                </a:solidFill>
              </a:rPr>
              <a:t>  		AND  LNAME='Smith’</a:t>
            </a:r>
            <a:br>
              <a:rPr lang="en-US" sz="1800" b="1">
                <a:solidFill>
                  <a:srgbClr val="000000"/>
                </a:solidFill>
              </a:rPr>
            </a:br>
            <a:endParaRPr lang="en-US" sz="1800">
              <a:solidFill>
                <a:srgbClr val="000000"/>
              </a:solidFill>
            </a:endParaRPr>
          </a:p>
          <a:p>
            <a:pPr lvl="1">
              <a:lnSpc>
                <a:spcPct val="90000"/>
              </a:lnSpc>
            </a:pPr>
            <a:r>
              <a:rPr lang="en-US" sz="1800">
                <a:solidFill>
                  <a:srgbClr val="000000"/>
                </a:solidFill>
              </a:rPr>
              <a:t>Similar to a SELECT-PROJECT pair of relational algebra operations</a:t>
            </a:r>
          </a:p>
        </p:txBody>
      </p:sp>
      <p:sp>
        <p:nvSpPr>
          <p:cNvPr id="4608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696D7E9F-ABD6-449F-B4BD-54233BE90F32}" type="slidenum">
              <a:rPr lang="en-US">
                <a:latin typeface="Times New Roman" pitchFamily="18" charset="0"/>
              </a:rPr>
              <a:pPr/>
              <a:t>23</a:t>
            </a:fld>
            <a:endParaRPr lang="en-US">
              <a:latin typeface="Times New Roman" pitchFamily="18" charset="0"/>
            </a:endParaRPr>
          </a:p>
        </p:txBody>
      </p:sp>
      <p:pic>
        <p:nvPicPr>
          <p:cNvPr id="46084" name="Picture 9" descr="fig05_06"/>
          <p:cNvPicPr>
            <a:picLocks noChangeAspect="1" noChangeArrowheads="1"/>
          </p:cNvPicPr>
          <p:nvPr/>
        </p:nvPicPr>
        <p:blipFill>
          <a:blip r:embed="rId3"/>
          <a:srcRect t="4192" b="67960"/>
          <a:stretch>
            <a:fillRect/>
          </a:stretch>
        </p:blipFill>
        <p:spPr bwMode="auto">
          <a:xfrm>
            <a:off x="1374775" y="4648200"/>
            <a:ext cx="5797550" cy="2057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34531">
                                            <p:txEl>
                                              <p:pRg st="2" end="2"/>
                                            </p:txEl>
                                          </p:spTgt>
                                        </p:tgtEl>
                                        <p:attrNameLst>
                                          <p:attrName>style.visibility</p:attrName>
                                        </p:attrNameLst>
                                      </p:cBhvr>
                                      <p:to>
                                        <p:strVal val="visible"/>
                                      </p:to>
                                    </p:set>
                                    <p:animEffect transition="in" filter="box(in)">
                                      <p:cBhvr>
                                        <p:cTn id="7" dur="500"/>
                                        <p:tgtEl>
                                          <p:spTgt spid="534531">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34531">
                                            <p:txEl>
                                              <p:pRg st="3" end="3"/>
                                            </p:txEl>
                                          </p:spTgt>
                                        </p:tgtEl>
                                        <p:attrNameLst>
                                          <p:attrName>style.visibility</p:attrName>
                                        </p:attrNameLst>
                                      </p:cBhvr>
                                      <p:to>
                                        <p:strVal val="visible"/>
                                      </p:to>
                                    </p:set>
                                    <p:animEffect transition="in" filter="box(in)">
                                      <p:cBhvr>
                                        <p:cTn id="10" dur="500"/>
                                        <p:tgtEl>
                                          <p:spTgt spid="534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pPr fontAlgn="auto">
              <a:spcAft>
                <a:spcPts val="0"/>
              </a:spcAft>
              <a:defRPr/>
            </a:pPr>
            <a:r>
              <a:rPr lang="en-US" dirty="0"/>
              <a:t>Join Operation </a:t>
            </a:r>
            <a:endParaRPr lang="en-US" b="1" dirty="0">
              <a:solidFill>
                <a:srgbClr val="000000"/>
              </a:solidFill>
            </a:endParaRPr>
          </a:p>
        </p:txBody>
      </p:sp>
      <p:sp>
        <p:nvSpPr>
          <p:cNvPr id="535555" name="Rectangle 3"/>
          <p:cNvSpPr>
            <a:spLocks noGrp="1" noChangeArrowheads="1"/>
          </p:cNvSpPr>
          <p:nvPr>
            <p:ph sz="quarter" idx="1"/>
          </p:nvPr>
        </p:nvSpPr>
        <p:spPr>
          <a:xfrm>
            <a:off x="457200" y="1600200"/>
            <a:ext cx="7467600" cy="4873625"/>
          </a:xfrm>
        </p:spPr>
        <p:txBody>
          <a:bodyPr/>
          <a:lstStyle/>
          <a:p>
            <a:pPr>
              <a:lnSpc>
                <a:spcPct val="90000"/>
              </a:lnSpc>
            </a:pPr>
            <a:r>
              <a:rPr lang="en-US" sz="2000">
                <a:solidFill>
                  <a:srgbClr val="000000"/>
                </a:solidFill>
              </a:rPr>
              <a:t>Retrieve the name and address of all employees who work for the 'Research' department.</a:t>
            </a:r>
            <a:br>
              <a:rPr lang="en-US" sz="2000">
                <a:solidFill>
                  <a:srgbClr val="000000"/>
                </a:solidFill>
              </a:rPr>
            </a:br>
            <a:endParaRPr lang="en-US" sz="2000">
              <a:solidFill>
                <a:srgbClr val="000000"/>
              </a:solidFill>
            </a:endParaRPr>
          </a:p>
          <a:p>
            <a:pPr lvl="1">
              <a:lnSpc>
                <a:spcPct val="90000"/>
              </a:lnSpc>
              <a:buFontTx/>
              <a:buNone/>
            </a:pPr>
            <a:r>
              <a:rPr lang="en-US" sz="2000" b="1">
                <a:solidFill>
                  <a:srgbClr val="000000"/>
                </a:solidFill>
              </a:rPr>
              <a:t>		SELECT	FNAME, LNAME, ADDRESS</a:t>
            </a:r>
            <a:br>
              <a:rPr lang="en-US" sz="2000" b="1">
                <a:solidFill>
                  <a:srgbClr val="000000"/>
                </a:solidFill>
              </a:rPr>
            </a:br>
            <a:r>
              <a:rPr lang="en-US" sz="2000" b="1">
                <a:solidFill>
                  <a:srgbClr val="000000"/>
                </a:solidFill>
              </a:rPr>
              <a:t>	FROM 	EMPLOYEE, DEPARTMENT</a:t>
            </a:r>
            <a:br>
              <a:rPr lang="en-US" sz="2000" b="1">
                <a:solidFill>
                  <a:srgbClr val="000000"/>
                </a:solidFill>
              </a:rPr>
            </a:br>
            <a:r>
              <a:rPr lang="en-US" sz="2000" b="1">
                <a:solidFill>
                  <a:srgbClr val="000000"/>
                </a:solidFill>
              </a:rPr>
              <a:t>	WHERE	DNAME='Research' AND DNUMBER=DNO</a:t>
            </a:r>
            <a:br>
              <a:rPr lang="en-US" sz="2000" b="1">
                <a:solidFill>
                  <a:srgbClr val="000000"/>
                </a:solidFill>
              </a:rPr>
            </a:br>
            <a:endParaRPr lang="en-US" sz="2000" b="1">
              <a:solidFill>
                <a:srgbClr val="000000"/>
              </a:solidFill>
            </a:endParaRPr>
          </a:p>
          <a:p>
            <a:pPr lvl="1">
              <a:lnSpc>
                <a:spcPct val="90000"/>
              </a:lnSpc>
            </a:pPr>
            <a:r>
              <a:rPr lang="en-US" sz="2000">
                <a:solidFill>
                  <a:srgbClr val="000000"/>
                </a:solidFill>
              </a:rPr>
              <a:t>DNAME='Research’ is a </a:t>
            </a:r>
            <a:r>
              <a:rPr lang="en-US" sz="2000" i="1">
                <a:solidFill>
                  <a:srgbClr val="000000"/>
                </a:solidFill>
              </a:rPr>
              <a:t>selection condition</a:t>
            </a:r>
            <a:endParaRPr lang="en-US" sz="2000">
              <a:solidFill>
                <a:srgbClr val="000000"/>
              </a:solidFill>
            </a:endParaRPr>
          </a:p>
          <a:p>
            <a:pPr lvl="1">
              <a:lnSpc>
                <a:spcPct val="90000"/>
              </a:lnSpc>
            </a:pPr>
            <a:r>
              <a:rPr lang="en-US" sz="2000">
                <a:solidFill>
                  <a:srgbClr val="000000"/>
                </a:solidFill>
              </a:rPr>
              <a:t>DNUMBER=DNO is a </a:t>
            </a:r>
            <a:r>
              <a:rPr lang="en-US" sz="2000" i="1">
                <a:solidFill>
                  <a:srgbClr val="000000"/>
                </a:solidFill>
              </a:rPr>
              <a:t>join condition</a:t>
            </a:r>
            <a:endParaRPr lang="en-US" sz="2000">
              <a:solidFill>
                <a:srgbClr val="000000"/>
              </a:solidFill>
            </a:endParaRPr>
          </a:p>
        </p:txBody>
      </p:sp>
      <p:sp>
        <p:nvSpPr>
          <p:cNvPr id="4813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695FD961-4169-4978-8DA2-C7D730E2C3D9}" type="slidenum">
              <a:rPr lang="en-US">
                <a:latin typeface="Times New Roman" pitchFamily="18" charset="0"/>
              </a:rPr>
              <a:pPr/>
              <a:t>24</a:t>
            </a:fld>
            <a:endParaRPr lang="en-US">
              <a:latin typeface="Times New Roman" pitchFamily="18" charset="0"/>
            </a:endParaRPr>
          </a:p>
        </p:txBody>
      </p:sp>
      <p:pic>
        <p:nvPicPr>
          <p:cNvPr id="48132" name="Picture 9" descr="fig05_06"/>
          <p:cNvPicPr>
            <a:picLocks noChangeAspect="1" noChangeArrowheads="1"/>
          </p:cNvPicPr>
          <p:nvPr/>
        </p:nvPicPr>
        <p:blipFill>
          <a:blip r:embed="rId2"/>
          <a:srcRect t="4192" b="67960"/>
          <a:stretch>
            <a:fillRect/>
          </a:stretch>
        </p:blipFill>
        <p:spPr bwMode="auto">
          <a:xfrm>
            <a:off x="298450" y="4678363"/>
            <a:ext cx="5797550" cy="2057400"/>
          </a:xfrm>
          <a:prstGeom prst="rect">
            <a:avLst/>
          </a:prstGeom>
          <a:noFill/>
          <a:ln w="9525">
            <a:noFill/>
            <a:miter lim="800000"/>
            <a:headEnd/>
            <a:tailEnd/>
          </a:ln>
        </p:spPr>
      </p:pic>
      <p:pic>
        <p:nvPicPr>
          <p:cNvPr id="48133" name="Picture 9" descr="fig05_06"/>
          <p:cNvPicPr>
            <a:picLocks noChangeAspect="1" noChangeArrowheads="1"/>
          </p:cNvPicPr>
          <p:nvPr/>
        </p:nvPicPr>
        <p:blipFill>
          <a:blip r:embed="rId2"/>
          <a:srcRect t="32780" r="41048" b="54195"/>
          <a:stretch>
            <a:fillRect/>
          </a:stretch>
        </p:blipFill>
        <p:spPr bwMode="auto">
          <a:xfrm>
            <a:off x="5638800" y="3805238"/>
            <a:ext cx="3100388" cy="873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35555">
                                            <p:txEl>
                                              <p:pRg st="1" end="1"/>
                                            </p:txEl>
                                          </p:spTgt>
                                        </p:tgtEl>
                                        <p:attrNameLst>
                                          <p:attrName>style.visibility</p:attrName>
                                        </p:attrNameLst>
                                      </p:cBhvr>
                                      <p:to>
                                        <p:strVal val="visible"/>
                                      </p:to>
                                    </p:set>
                                    <p:animEffect transition="in" filter="box(in)">
                                      <p:cBhvr>
                                        <p:cTn id="7" dur="500"/>
                                        <p:tgtEl>
                                          <p:spTgt spid="53555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35555">
                                            <p:txEl>
                                              <p:pRg st="2" end="2"/>
                                            </p:txEl>
                                          </p:spTgt>
                                        </p:tgtEl>
                                        <p:attrNameLst>
                                          <p:attrName>style.visibility</p:attrName>
                                        </p:attrNameLst>
                                      </p:cBhvr>
                                      <p:to>
                                        <p:strVal val="visible"/>
                                      </p:to>
                                    </p:set>
                                    <p:animEffect transition="in" filter="box(in)">
                                      <p:cBhvr>
                                        <p:cTn id="10" dur="500"/>
                                        <p:tgtEl>
                                          <p:spTgt spid="535555">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35555">
                                            <p:txEl>
                                              <p:pRg st="3" end="3"/>
                                            </p:txEl>
                                          </p:spTgt>
                                        </p:tgtEl>
                                        <p:attrNameLst>
                                          <p:attrName>style.visibility</p:attrName>
                                        </p:attrNameLst>
                                      </p:cBhvr>
                                      <p:to>
                                        <p:strVal val="visible"/>
                                      </p:to>
                                    </p:set>
                                    <p:animEffect transition="in" filter="box(in)">
                                      <p:cBhvr>
                                        <p:cTn id="13" dur="500"/>
                                        <p:tgtEl>
                                          <p:spTgt spid="535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pPr fontAlgn="auto">
              <a:spcAft>
                <a:spcPts val="0"/>
              </a:spcAft>
              <a:defRPr/>
            </a:pPr>
            <a:r>
              <a:rPr lang="en-US" dirty="0"/>
              <a:t>JOIN(cont.)</a:t>
            </a:r>
            <a:endParaRPr lang="en-US" b="1" dirty="0">
              <a:solidFill>
                <a:srgbClr val="000000"/>
              </a:solidFill>
            </a:endParaRPr>
          </a:p>
        </p:txBody>
      </p:sp>
      <p:sp>
        <p:nvSpPr>
          <p:cNvPr id="533507" name="Rectangle 3"/>
          <p:cNvSpPr>
            <a:spLocks noGrp="1" noChangeArrowheads="1"/>
          </p:cNvSpPr>
          <p:nvPr>
            <p:ph sz="quarter" idx="1"/>
          </p:nvPr>
        </p:nvSpPr>
        <p:spPr>
          <a:xfrm>
            <a:off x="385763" y="1641475"/>
            <a:ext cx="8551862" cy="4802188"/>
          </a:xfrm>
        </p:spPr>
        <p:txBody>
          <a:bodyPr/>
          <a:lstStyle/>
          <a:p>
            <a:pPr>
              <a:lnSpc>
                <a:spcPct val="90000"/>
              </a:lnSpc>
            </a:pPr>
            <a:r>
              <a:rPr lang="en-US" sz="2000">
                <a:solidFill>
                  <a:srgbClr val="000000"/>
                </a:solidFill>
              </a:rPr>
              <a:t>For every project located in 'Stafford', list the project number, the controlling department number, and the department manager's last name, address, and birthdate.</a:t>
            </a:r>
            <a:br>
              <a:rPr lang="en-US" sz="2000">
                <a:solidFill>
                  <a:srgbClr val="000000"/>
                </a:solidFill>
              </a:rPr>
            </a:br>
            <a:endParaRPr lang="en-US" sz="2000">
              <a:solidFill>
                <a:srgbClr val="000000"/>
              </a:solidFill>
            </a:endParaRPr>
          </a:p>
          <a:p>
            <a:pPr lvl="1">
              <a:lnSpc>
                <a:spcPct val="90000"/>
              </a:lnSpc>
              <a:buFontTx/>
              <a:buNone/>
            </a:pPr>
            <a:r>
              <a:rPr lang="en-US" sz="2000" b="1">
                <a:solidFill>
                  <a:srgbClr val="000000"/>
                </a:solidFill>
              </a:rPr>
              <a:t>	     SELECT 	PNUMBER, DNUM, LNAME, BDATE, ADDRESS </a:t>
            </a:r>
            <a:br>
              <a:rPr lang="en-US" sz="2000" b="1">
                <a:solidFill>
                  <a:srgbClr val="000000"/>
                </a:solidFill>
              </a:rPr>
            </a:br>
            <a:r>
              <a:rPr lang="en-US" sz="2000" b="1">
                <a:solidFill>
                  <a:srgbClr val="000000"/>
                </a:solidFill>
              </a:rPr>
              <a:t>	FROM	PROJECT, DEPARTMENT, EMPLOYEE</a:t>
            </a:r>
            <a:br>
              <a:rPr lang="en-US" sz="2000" b="1">
                <a:solidFill>
                  <a:srgbClr val="000000"/>
                </a:solidFill>
              </a:rPr>
            </a:br>
            <a:r>
              <a:rPr lang="en-US" sz="2000" b="1">
                <a:solidFill>
                  <a:srgbClr val="000000"/>
                </a:solidFill>
              </a:rPr>
              <a:t>	WHERE 	DNUM=DNUMBER AND MGRSSN=SSN  AND				PLOCATION='Stafford'</a:t>
            </a:r>
            <a:br>
              <a:rPr lang="en-US" sz="2000" b="1">
                <a:solidFill>
                  <a:srgbClr val="000000"/>
                </a:solidFill>
              </a:rPr>
            </a:br>
            <a:endParaRPr lang="en-US" sz="2000" b="1">
              <a:solidFill>
                <a:srgbClr val="000000"/>
              </a:solidFill>
            </a:endParaRPr>
          </a:p>
        </p:txBody>
      </p:sp>
      <p:sp>
        <p:nvSpPr>
          <p:cNvPr id="4915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875A0014-D241-4CD1-A700-78A16336D697}" type="slidenum">
              <a:rPr lang="en-US">
                <a:latin typeface="Times New Roman" pitchFamily="18" charset="0"/>
              </a:rPr>
              <a:pPr/>
              <a:t>25</a:t>
            </a:fld>
            <a:endParaRPr lang="en-US">
              <a:latin typeface="Times New Roman" pitchFamily="18" charset="0"/>
            </a:endParaRPr>
          </a:p>
        </p:txBody>
      </p:sp>
      <p:pic>
        <p:nvPicPr>
          <p:cNvPr id="49156" name="Picture 9" descr="fig05_06"/>
          <p:cNvPicPr>
            <a:picLocks noChangeAspect="1" noChangeArrowheads="1"/>
          </p:cNvPicPr>
          <p:nvPr/>
        </p:nvPicPr>
        <p:blipFill>
          <a:blip r:embed="rId3"/>
          <a:srcRect t="4192" b="67960"/>
          <a:stretch>
            <a:fillRect/>
          </a:stretch>
        </p:blipFill>
        <p:spPr bwMode="auto">
          <a:xfrm>
            <a:off x="298450" y="4678363"/>
            <a:ext cx="5797550" cy="2057400"/>
          </a:xfrm>
          <a:prstGeom prst="rect">
            <a:avLst/>
          </a:prstGeom>
          <a:noFill/>
          <a:ln w="9525">
            <a:noFill/>
            <a:miter lim="800000"/>
            <a:headEnd/>
            <a:tailEnd/>
          </a:ln>
        </p:spPr>
      </p:pic>
      <p:pic>
        <p:nvPicPr>
          <p:cNvPr id="49157" name="Picture 9" descr="fig05_06"/>
          <p:cNvPicPr>
            <a:picLocks noChangeAspect="1" noChangeArrowheads="1"/>
          </p:cNvPicPr>
          <p:nvPr/>
        </p:nvPicPr>
        <p:blipFill>
          <a:blip r:embed="rId3"/>
          <a:srcRect t="32780" r="41048" b="54195"/>
          <a:stretch>
            <a:fillRect/>
          </a:stretch>
        </p:blipFill>
        <p:spPr bwMode="auto">
          <a:xfrm>
            <a:off x="5638800" y="3938588"/>
            <a:ext cx="3100388" cy="871537"/>
          </a:xfrm>
          <a:prstGeom prst="rect">
            <a:avLst/>
          </a:prstGeom>
          <a:noFill/>
          <a:ln w="9525">
            <a:noFill/>
            <a:miter lim="800000"/>
            <a:headEnd/>
            <a:tailEnd/>
          </a:ln>
        </p:spPr>
      </p:pic>
      <p:pic>
        <p:nvPicPr>
          <p:cNvPr id="49158" name="Picture 9" descr="fig05_06"/>
          <p:cNvPicPr>
            <a:picLocks noChangeAspect="1" noChangeArrowheads="1"/>
          </p:cNvPicPr>
          <p:nvPr/>
        </p:nvPicPr>
        <p:blipFill>
          <a:blip r:embed="rId3"/>
          <a:srcRect l="50539" t="51714" b="27151"/>
          <a:stretch>
            <a:fillRect/>
          </a:stretch>
        </p:blipFill>
        <p:spPr bwMode="auto">
          <a:xfrm>
            <a:off x="6096000" y="5027613"/>
            <a:ext cx="2600325" cy="1416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33507">
                                            <p:txEl>
                                              <p:pRg st="1" end="1"/>
                                            </p:txEl>
                                          </p:spTgt>
                                        </p:tgtEl>
                                        <p:attrNameLst>
                                          <p:attrName>style.visibility</p:attrName>
                                        </p:attrNameLst>
                                      </p:cBhvr>
                                      <p:to>
                                        <p:strVal val="visible"/>
                                      </p:to>
                                    </p:set>
                                    <p:animEffect transition="in" filter="box(in)">
                                      <p:cBhvr>
                                        <p:cTn id="7" dur="500"/>
                                        <p:tgtEl>
                                          <p:spTgt spid="5335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pPr fontAlgn="auto">
              <a:spcAft>
                <a:spcPts val="0"/>
              </a:spcAft>
              <a:defRPr/>
            </a:pPr>
            <a:r>
              <a:rPr lang="en-US" dirty="0"/>
              <a:t>UNSPECIFIED WHERE-clause</a:t>
            </a:r>
            <a:endParaRPr lang="en-US" b="1" dirty="0">
              <a:solidFill>
                <a:srgbClr val="000000"/>
              </a:solidFill>
            </a:endParaRPr>
          </a:p>
        </p:txBody>
      </p:sp>
      <p:sp>
        <p:nvSpPr>
          <p:cNvPr id="499715" name="Rectangle 3"/>
          <p:cNvSpPr>
            <a:spLocks noGrp="1" noChangeArrowheads="1"/>
          </p:cNvSpPr>
          <p:nvPr>
            <p:ph sz="quarter" idx="1"/>
          </p:nvPr>
        </p:nvSpPr>
        <p:spPr>
          <a:xfrm>
            <a:off x="457200" y="1541463"/>
            <a:ext cx="8281988" cy="4873625"/>
          </a:xfrm>
        </p:spPr>
        <p:txBody>
          <a:bodyPr/>
          <a:lstStyle/>
          <a:p>
            <a:r>
              <a:rPr lang="en-US" i="1">
                <a:solidFill>
                  <a:srgbClr val="000000"/>
                </a:solidFill>
              </a:rPr>
              <a:t>Missing WHERE-clause </a:t>
            </a:r>
          </a:p>
          <a:p>
            <a:pPr lvl="1"/>
            <a:r>
              <a:rPr lang="en-US">
                <a:solidFill>
                  <a:srgbClr val="000000"/>
                </a:solidFill>
              </a:rPr>
              <a:t> indicates there is no condition and is same as  WHERE TRUE</a:t>
            </a:r>
          </a:p>
          <a:p>
            <a:r>
              <a:rPr lang="en-US">
                <a:solidFill>
                  <a:srgbClr val="000000"/>
                </a:solidFill>
              </a:rPr>
              <a:t>Retrieve the SSN values for all employees.</a:t>
            </a:r>
          </a:p>
          <a:p>
            <a:pPr lvl="1">
              <a:buFontTx/>
              <a:buNone/>
            </a:pPr>
            <a:r>
              <a:rPr lang="en-US" sz="2400" b="1">
                <a:solidFill>
                  <a:srgbClr val="000000"/>
                </a:solidFill>
              </a:rPr>
              <a:t>		</a:t>
            </a:r>
            <a:r>
              <a:rPr lang="en-US" sz="2000" b="1">
                <a:solidFill>
                  <a:srgbClr val="000000"/>
                </a:solidFill>
              </a:rPr>
              <a:t>SELECT  	SSN</a:t>
            </a:r>
            <a:br>
              <a:rPr lang="en-US" sz="2000" b="1">
                <a:solidFill>
                  <a:srgbClr val="000000"/>
                </a:solidFill>
              </a:rPr>
            </a:br>
            <a:r>
              <a:rPr lang="en-US" sz="2000" b="1">
                <a:solidFill>
                  <a:srgbClr val="000000"/>
                </a:solidFill>
              </a:rPr>
              <a:t>	FROM	EMPLOYEE</a:t>
            </a:r>
            <a:endParaRPr lang="en-US" sz="2400" b="1">
              <a:solidFill>
                <a:srgbClr val="000000"/>
              </a:solidFill>
            </a:endParaRPr>
          </a:p>
          <a:p>
            <a:r>
              <a:rPr lang="en-US">
                <a:solidFill>
                  <a:srgbClr val="000000"/>
                </a:solidFill>
              </a:rPr>
              <a:t>If there is no join condition, then we get </a:t>
            </a:r>
            <a:r>
              <a:rPr lang="en-US" i="1">
                <a:solidFill>
                  <a:srgbClr val="000000"/>
                </a:solidFill>
              </a:rPr>
              <a:t>CARTESIAN PRODUCT</a:t>
            </a:r>
            <a:endParaRPr lang="en-US">
              <a:solidFill>
                <a:srgbClr val="000000"/>
              </a:solidFill>
            </a:endParaRPr>
          </a:p>
          <a:p>
            <a:pPr lvl="1">
              <a:buFont typeface="Wingdings 2" pitchFamily="18" charset="2"/>
              <a:buNone/>
            </a:pPr>
            <a:r>
              <a:rPr lang="en-US" sz="2500" b="1">
                <a:solidFill>
                  <a:srgbClr val="000000"/>
                </a:solidFill>
              </a:rPr>
              <a:t>		</a:t>
            </a:r>
            <a:r>
              <a:rPr lang="en-US" sz="2000" b="1">
                <a:solidFill>
                  <a:srgbClr val="000000"/>
                </a:solidFill>
              </a:rPr>
              <a:t>SELECT	SSN, DNAME</a:t>
            </a:r>
            <a:br>
              <a:rPr lang="en-US" sz="2000" b="1">
                <a:solidFill>
                  <a:srgbClr val="000000"/>
                </a:solidFill>
              </a:rPr>
            </a:br>
            <a:r>
              <a:rPr lang="en-US" sz="2000" b="1">
                <a:solidFill>
                  <a:srgbClr val="000000"/>
                </a:solidFill>
              </a:rPr>
              <a:t>	FROM	EMPLOYEE, DEPARTMENT</a:t>
            </a:r>
            <a:endParaRPr lang="en-US" sz="2500">
              <a:solidFill>
                <a:srgbClr val="000000"/>
              </a:solidFill>
            </a:endParaRPr>
          </a:p>
        </p:txBody>
      </p:sp>
      <p:sp>
        <p:nvSpPr>
          <p:cNvPr id="5120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FB685C0-7EA3-4F1E-98E4-07F94484F6B1}" type="slidenum">
              <a:rPr lang="en-US">
                <a:latin typeface="Times New Roman" pitchFamily="18" charset="0"/>
              </a:rPr>
              <a:pPr/>
              <a:t>26</a:t>
            </a:fld>
            <a:endParaRPr lang="en-US">
              <a:latin typeface="Times New Roman" pitchFamily="18" charset="0"/>
            </a:endParaRPr>
          </a:p>
        </p:txBody>
      </p:sp>
      <p:pic>
        <p:nvPicPr>
          <p:cNvPr id="51204" name="Picture 9" descr="fig05_06"/>
          <p:cNvPicPr>
            <a:picLocks noChangeAspect="1" noChangeArrowheads="1"/>
          </p:cNvPicPr>
          <p:nvPr/>
        </p:nvPicPr>
        <p:blipFill>
          <a:blip r:embed="rId2"/>
          <a:srcRect t="4192" b="67960"/>
          <a:stretch>
            <a:fillRect/>
          </a:stretch>
        </p:blipFill>
        <p:spPr bwMode="auto">
          <a:xfrm>
            <a:off x="176213" y="4795838"/>
            <a:ext cx="5462587" cy="1939925"/>
          </a:xfrm>
          <a:prstGeom prst="rect">
            <a:avLst/>
          </a:prstGeom>
          <a:noFill/>
          <a:ln w="9525">
            <a:noFill/>
            <a:miter lim="800000"/>
            <a:headEnd/>
            <a:tailEnd/>
          </a:ln>
        </p:spPr>
      </p:pic>
      <p:pic>
        <p:nvPicPr>
          <p:cNvPr id="51205" name="Picture 9" descr="fig05_06"/>
          <p:cNvPicPr>
            <a:picLocks noChangeAspect="1" noChangeArrowheads="1"/>
          </p:cNvPicPr>
          <p:nvPr/>
        </p:nvPicPr>
        <p:blipFill>
          <a:blip r:embed="rId2"/>
          <a:srcRect t="32780" r="41048" b="54195"/>
          <a:stretch>
            <a:fillRect/>
          </a:stretch>
        </p:blipFill>
        <p:spPr bwMode="auto">
          <a:xfrm>
            <a:off x="5638800" y="4699000"/>
            <a:ext cx="3100388" cy="873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9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97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97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97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pPr fontAlgn="auto">
              <a:spcAft>
                <a:spcPts val="0"/>
              </a:spcAft>
              <a:defRPr/>
            </a:pPr>
            <a:r>
              <a:rPr lang="en-US"/>
              <a:t>USE OF *</a:t>
            </a:r>
            <a:endParaRPr lang="en-US" b="1">
              <a:solidFill>
                <a:srgbClr val="000000"/>
              </a:solidFill>
            </a:endParaRPr>
          </a:p>
        </p:txBody>
      </p:sp>
      <p:sp>
        <p:nvSpPr>
          <p:cNvPr id="52226" name="Rectangle 3"/>
          <p:cNvSpPr>
            <a:spLocks noGrp="1" noChangeArrowheads="1"/>
          </p:cNvSpPr>
          <p:nvPr>
            <p:ph sz="quarter" idx="1"/>
          </p:nvPr>
        </p:nvSpPr>
        <p:spPr>
          <a:xfrm>
            <a:off x="685800" y="1641475"/>
            <a:ext cx="8228013" cy="4802188"/>
          </a:xfrm>
        </p:spPr>
        <p:txBody>
          <a:bodyPr/>
          <a:lstStyle/>
          <a:p>
            <a:r>
              <a:rPr lang="en-US">
                <a:solidFill>
                  <a:srgbClr val="000000"/>
                </a:solidFill>
              </a:rPr>
              <a:t>To retrieve all the attribute values of the selected tuples, a * is used, which stands for </a:t>
            </a:r>
            <a:r>
              <a:rPr lang="en-US" i="1">
                <a:solidFill>
                  <a:srgbClr val="000000"/>
                </a:solidFill>
              </a:rPr>
              <a:t>all the attributes</a:t>
            </a:r>
            <a:br>
              <a:rPr lang="en-US" i="1">
                <a:solidFill>
                  <a:srgbClr val="000000"/>
                </a:solidFill>
              </a:rPr>
            </a:br>
            <a:r>
              <a:rPr lang="en-US" u="sng">
                <a:solidFill>
                  <a:srgbClr val="000000"/>
                </a:solidFill>
              </a:rPr>
              <a:t>Examples:</a:t>
            </a:r>
          </a:p>
          <a:p>
            <a:pPr>
              <a:buFont typeface="Wingdings" pitchFamily="2" charset="2"/>
              <a:buNone/>
            </a:pPr>
            <a:r>
              <a:rPr lang="en-US" b="1">
                <a:solidFill>
                  <a:srgbClr val="000000"/>
                </a:solidFill>
              </a:rPr>
              <a:t>			</a:t>
            </a:r>
            <a:r>
              <a:rPr lang="en-US" sz="2000" b="1">
                <a:solidFill>
                  <a:srgbClr val="000000"/>
                </a:solidFill>
              </a:rPr>
              <a:t>SELECT 	*</a:t>
            </a:r>
            <a:br>
              <a:rPr lang="en-US" sz="2000" b="1">
                <a:solidFill>
                  <a:srgbClr val="000000"/>
                </a:solidFill>
              </a:rPr>
            </a:br>
            <a:r>
              <a:rPr lang="en-US" sz="2000" b="1">
                <a:solidFill>
                  <a:srgbClr val="000000"/>
                </a:solidFill>
              </a:rPr>
              <a:t>		FROM	EMPLOYEE</a:t>
            </a:r>
            <a:br>
              <a:rPr lang="en-US" sz="2000" b="1">
                <a:solidFill>
                  <a:srgbClr val="000000"/>
                </a:solidFill>
              </a:rPr>
            </a:br>
            <a:r>
              <a:rPr lang="en-US" sz="2000" b="1">
                <a:solidFill>
                  <a:srgbClr val="000000"/>
                </a:solidFill>
              </a:rPr>
              <a:t>		WHERE	DNO=5</a:t>
            </a:r>
            <a:br>
              <a:rPr lang="en-US" sz="2000" b="1">
                <a:solidFill>
                  <a:srgbClr val="000000"/>
                </a:solidFill>
              </a:rPr>
            </a:br>
            <a:br>
              <a:rPr lang="en-US" sz="2000" b="1">
                <a:solidFill>
                  <a:srgbClr val="000000"/>
                </a:solidFill>
              </a:rPr>
            </a:br>
            <a:r>
              <a:rPr lang="en-US" sz="2000" b="1">
                <a:solidFill>
                  <a:srgbClr val="000000"/>
                </a:solidFill>
              </a:rPr>
              <a:t>		SELECT  	*</a:t>
            </a:r>
            <a:br>
              <a:rPr lang="en-US" sz="2000" b="1">
                <a:solidFill>
                  <a:srgbClr val="000000"/>
                </a:solidFill>
              </a:rPr>
            </a:br>
            <a:r>
              <a:rPr lang="en-US" sz="2000" b="1">
                <a:solidFill>
                  <a:srgbClr val="000000"/>
                </a:solidFill>
              </a:rPr>
              <a:t>		FROM	EMPLOYEE, DEPARTMENT</a:t>
            </a:r>
            <a:br>
              <a:rPr lang="en-US" sz="2000" b="1">
                <a:solidFill>
                  <a:srgbClr val="000000"/>
                </a:solidFill>
              </a:rPr>
            </a:br>
            <a:r>
              <a:rPr lang="en-US" sz="2000" b="1">
                <a:solidFill>
                  <a:srgbClr val="000000"/>
                </a:solidFill>
              </a:rPr>
              <a:t>		WHERE	DNAME='Research' AND 	DNO=DNUMBER</a:t>
            </a:r>
            <a:endParaRPr lang="en-US" sz="2000">
              <a:solidFill>
                <a:srgbClr val="000000"/>
              </a:solidFill>
            </a:endParaRPr>
          </a:p>
        </p:txBody>
      </p:sp>
      <p:sp>
        <p:nvSpPr>
          <p:cNvPr id="5222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A5849323-F498-496D-9FBA-2F25F3CB23DA}" type="slidenum">
              <a:rPr lang="en-US">
                <a:latin typeface="Times New Roman" pitchFamily="18" charset="0"/>
              </a:rPr>
              <a:pPr/>
              <a:t>27</a:t>
            </a:fld>
            <a:endParaRPr lang="en-US">
              <a:latin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pPr fontAlgn="auto">
              <a:spcAft>
                <a:spcPts val="0"/>
              </a:spcAft>
              <a:defRPr/>
            </a:pPr>
            <a:r>
              <a:rPr lang="en-US" b="1" dirty="0"/>
              <a:t>Aliases</a:t>
            </a:r>
            <a:endParaRPr lang="en-US" b="1" dirty="0">
              <a:solidFill>
                <a:srgbClr val="000000"/>
              </a:solidFill>
            </a:endParaRPr>
          </a:p>
        </p:txBody>
      </p:sp>
      <p:sp>
        <p:nvSpPr>
          <p:cNvPr id="495619" name="Rectangle 3"/>
          <p:cNvSpPr>
            <a:spLocks noGrp="1" noChangeArrowheads="1"/>
          </p:cNvSpPr>
          <p:nvPr>
            <p:ph sz="quarter" idx="1"/>
          </p:nvPr>
        </p:nvSpPr>
        <p:spPr>
          <a:xfrm>
            <a:off x="685800" y="1776413"/>
            <a:ext cx="7772400" cy="4549775"/>
          </a:xfrm>
        </p:spPr>
        <p:txBody>
          <a:bodyPr/>
          <a:lstStyle/>
          <a:p>
            <a:r>
              <a:rPr lang="en-US">
                <a:solidFill>
                  <a:srgbClr val="000000"/>
                </a:solidFill>
              </a:rPr>
              <a:t>In SQL, we can use the same name for two (or more) attributes as long as the attributes are in </a:t>
            </a:r>
            <a:r>
              <a:rPr lang="en-US" i="1">
                <a:solidFill>
                  <a:srgbClr val="000000"/>
                </a:solidFill>
              </a:rPr>
              <a:t>different relations</a:t>
            </a:r>
          </a:p>
          <a:p>
            <a:r>
              <a:rPr lang="en-US">
                <a:solidFill>
                  <a:srgbClr val="000000"/>
                </a:solidFill>
              </a:rPr>
              <a:t>A query that refers to two attributes with the same name must </a:t>
            </a:r>
            <a:r>
              <a:rPr lang="en-US" i="1">
                <a:solidFill>
                  <a:srgbClr val="000000"/>
                </a:solidFill>
              </a:rPr>
              <a:t>prefix</a:t>
            </a:r>
            <a:r>
              <a:rPr lang="en-US">
                <a:solidFill>
                  <a:srgbClr val="000000"/>
                </a:solidFill>
              </a:rPr>
              <a:t> the relation name to the attribute name</a:t>
            </a:r>
          </a:p>
          <a:p>
            <a:pPr>
              <a:buFont typeface="Wingdings" pitchFamily="2" charset="2"/>
              <a:buNone/>
            </a:pPr>
            <a:endParaRPr lang="en-US" b="1">
              <a:solidFill>
                <a:srgbClr val="000000"/>
              </a:solidFill>
            </a:endParaRPr>
          </a:p>
          <a:p>
            <a:pPr>
              <a:buFont typeface="Wingdings" pitchFamily="2" charset="2"/>
              <a:buNone/>
            </a:pPr>
            <a:r>
              <a:rPr lang="en-US" b="1">
                <a:solidFill>
                  <a:srgbClr val="000000"/>
                </a:solidFill>
              </a:rPr>
              <a:t>Example: </a:t>
            </a:r>
            <a:endParaRPr lang="en-US">
              <a:solidFill>
                <a:srgbClr val="000000"/>
              </a:solidFill>
            </a:endParaRPr>
          </a:p>
          <a:p>
            <a:pPr>
              <a:buFont typeface="Wingdings" pitchFamily="2" charset="2"/>
              <a:buNone/>
            </a:pPr>
            <a:r>
              <a:rPr lang="en-US">
                <a:solidFill>
                  <a:srgbClr val="000000"/>
                </a:solidFill>
              </a:rPr>
              <a:t>		EMPLOYEE.DNO, DEPARTMENT.DNUMBER</a:t>
            </a:r>
            <a:endParaRPr lang="en-US" b="1">
              <a:solidFill>
                <a:srgbClr val="000000"/>
              </a:solidFill>
            </a:endParaRPr>
          </a:p>
        </p:txBody>
      </p:sp>
      <p:sp>
        <p:nvSpPr>
          <p:cNvPr id="5325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DEF67D72-2C85-41BA-B896-CF76B5F355BA}" type="slidenum">
              <a:rPr lang="en-US">
                <a:latin typeface="Times New Roman" pitchFamily="18" charset="0"/>
              </a:rPr>
              <a:pPr/>
              <a:t>28</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561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pPr fontAlgn="auto">
              <a:spcAft>
                <a:spcPts val="0"/>
              </a:spcAft>
              <a:defRPr/>
            </a:pPr>
            <a:r>
              <a:rPr lang="en-US"/>
              <a:t>ALIASES</a:t>
            </a:r>
            <a:endParaRPr lang="en-US" b="1">
              <a:solidFill>
                <a:srgbClr val="000000"/>
              </a:solidFill>
            </a:endParaRPr>
          </a:p>
        </p:txBody>
      </p:sp>
      <p:sp>
        <p:nvSpPr>
          <p:cNvPr id="497667" name="Rectangle 3"/>
          <p:cNvSpPr>
            <a:spLocks noGrp="1" noChangeArrowheads="1"/>
          </p:cNvSpPr>
          <p:nvPr>
            <p:ph sz="quarter" idx="1"/>
          </p:nvPr>
        </p:nvSpPr>
        <p:spPr>
          <a:xfrm>
            <a:off x="685800" y="1641475"/>
            <a:ext cx="8037513" cy="4802188"/>
          </a:xfrm>
        </p:spPr>
        <p:txBody>
          <a:bodyPr/>
          <a:lstStyle/>
          <a:p>
            <a:pPr>
              <a:lnSpc>
                <a:spcPct val="90000"/>
              </a:lnSpc>
            </a:pPr>
            <a:r>
              <a:rPr lang="en-US" sz="2000">
                <a:solidFill>
                  <a:srgbClr val="000000"/>
                </a:solidFill>
              </a:rPr>
              <a:t>For each employee, retrieve the employee's name, and the name of his or her immediate supervisor.</a:t>
            </a:r>
          </a:p>
          <a:p>
            <a:pPr lvl="1">
              <a:lnSpc>
                <a:spcPct val="90000"/>
              </a:lnSpc>
            </a:pPr>
            <a:r>
              <a:rPr lang="en-US" sz="1700" b="1">
                <a:solidFill>
                  <a:srgbClr val="000000"/>
                </a:solidFill>
              </a:rPr>
              <a:t>	</a:t>
            </a:r>
            <a:r>
              <a:rPr lang="en-US" sz="2000" b="1">
                <a:solidFill>
                  <a:srgbClr val="000000"/>
                </a:solidFill>
              </a:rPr>
              <a:t>SELECT	E.FNAME, E.LNAME, S.FNAME, S.LNAME</a:t>
            </a:r>
            <a:br>
              <a:rPr lang="en-US" sz="2000" b="1">
                <a:solidFill>
                  <a:srgbClr val="000000"/>
                </a:solidFill>
              </a:rPr>
            </a:br>
            <a:r>
              <a:rPr lang="en-US" sz="2000" b="1">
                <a:solidFill>
                  <a:srgbClr val="000000"/>
                </a:solidFill>
              </a:rPr>
              <a:t>	FROM 	EMPLOYEE E S</a:t>
            </a:r>
            <a:br>
              <a:rPr lang="en-US" sz="2000" b="1">
                <a:solidFill>
                  <a:srgbClr val="000000"/>
                </a:solidFill>
              </a:rPr>
            </a:br>
            <a:r>
              <a:rPr lang="en-US" sz="2000" b="1">
                <a:solidFill>
                  <a:srgbClr val="000000"/>
                </a:solidFill>
              </a:rPr>
              <a:t>	WHERE	E.SUPERSSN=S.SSN</a:t>
            </a:r>
            <a:br>
              <a:rPr lang="en-US" sz="2000" b="1">
                <a:solidFill>
                  <a:srgbClr val="000000"/>
                </a:solidFill>
              </a:rPr>
            </a:br>
            <a:endParaRPr lang="en-US" sz="2000" b="1">
              <a:solidFill>
                <a:srgbClr val="000000"/>
              </a:solidFill>
            </a:endParaRPr>
          </a:p>
          <a:p>
            <a:pPr>
              <a:lnSpc>
                <a:spcPct val="90000"/>
              </a:lnSpc>
            </a:pPr>
            <a:r>
              <a:rPr lang="en-US" sz="2000">
                <a:solidFill>
                  <a:srgbClr val="000000"/>
                </a:solidFill>
              </a:rPr>
              <a:t>Can also use the AS keyword to specify aliases</a:t>
            </a:r>
          </a:p>
          <a:p>
            <a:pPr lvl="1">
              <a:lnSpc>
                <a:spcPct val="90000"/>
              </a:lnSpc>
            </a:pPr>
            <a:r>
              <a:rPr lang="en-US" sz="1700" b="1">
                <a:solidFill>
                  <a:srgbClr val="000000"/>
                </a:solidFill>
              </a:rPr>
              <a:t>	</a:t>
            </a:r>
            <a:r>
              <a:rPr lang="en-US" sz="2000" b="1">
                <a:solidFill>
                  <a:srgbClr val="000000"/>
                </a:solidFill>
              </a:rPr>
              <a:t>SELECT	E.FNAME, E.LNAME, S.FNAME, S.LNAME</a:t>
            </a:r>
            <a:br>
              <a:rPr lang="en-US" sz="2000" b="1">
                <a:solidFill>
                  <a:srgbClr val="000000"/>
                </a:solidFill>
              </a:rPr>
            </a:br>
            <a:r>
              <a:rPr lang="en-US" sz="2000" b="1">
                <a:solidFill>
                  <a:srgbClr val="000000"/>
                </a:solidFill>
              </a:rPr>
              <a:t>	FROM 	EMPLOYEE AS E, EMPLOYEE AS S</a:t>
            </a:r>
            <a:br>
              <a:rPr lang="en-US" sz="2000" b="1">
                <a:solidFill>
                  <a:srgbClr val="000000"/>
                </a:solidFill>
              </a:rPr>
            </a:br>
            <a:r>
              <a:rPr lang="en-US" sz="2000" b="1">
                <a:solidFill>
                  <a:srgbClr val="000000"/>
                </a:solidFill>
              </a:rPr>
              <a:t>	WHERE	E.SUPERSSN=S.SSN</a:t>
            </a:r>
            <a:endParaRPr lang="en-US" sz="2000">
              <a:solidFill>
                <a:srgbClr val="000000"/>
              </a:solidFill>
            </a:endParaRPr>
          </a:p>
        </p:txBody>
      </p:sp>
      <p:sp>
        <p:nvSpPr>
          <p:cNvPr id="5427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CDA85E2B-DF6A-42E7-96DA-0119377B1CD7}" type="slidenum">
              <a:rPr lang="en-US">
                <a:latin typeface="Times New Roman" pitchFamily="18" charset="0"/>
              </a:rPr>
              <a:pPr/>
              <a:t>29</a:t>
            </a:fld>
            <a:endParaRPr lang="en-US">
              <a:latin typeface="Times New Roman" pitchFamily="18" charset="0"/>
            </a:endParaRPr>
          </a:p>
        </p:txBody>
      </p:sp>
      <p:pic>
        <p:nvPicPr>
          <p:cNvPr id="54276" name="Picture 9" descr="fig05_06"/>
          <p:cNvPicPr>
            <a:picLocks noChangeAspect="1" noChangeArrowheads="1"/>
          </p:cNvPicPr>
          <p:nvPr/>
        </p:nvPicPr>
        <p:blipFill>
          <a:blip r:embed="rId3"/>
          <a:srcRect t="4192" b="67960"/>
          <a:stretch>
            <a:fillRect/>
          </a:stretch>
        </p:blipFill>
        <p:spPr bwMode="auto">
          <a:xfrm>
            <a:off x="2185988" y="4754563"/>
            <a:ext cx="5862637" cy="20812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76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76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7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fontAlgn="auto">
              <a:spcAft>
                <a:spcPts val="0"/>
              </a:spcAft>
              <a:defRPr/>
            </a:pPr>
            <a:r>
              <a:rPr lang="en-US"/>
              <a:t>Tables in SQL</a:t>
            </a:r>
          </a:p>
        </p:txBody>
      </p:sp>
      <p:graphicFrame>
        <p:nvGraphicFramePr>
          <p:cNvPr id="211971" name="Group 3"/>
          <p:cNvGraphicFramePr>
            <a:graphicFrameLocks noGrp="1"/>
          </p:cNvGraphicFramePr>
          <p:nvPr/>
        </p:nvGraphicFramePr>
        <p:xfrm>
          <a:off x="1143000" y="2209800"/>
          <a:ext cx="7696200" cy="3556000"/>
        </p:xfrm>
        <a:graphic>
          <a:graphicData uri="http://schemas.openxmlformats.org/drawingml/2006/table">
            <a:tbl>
              <a:tblPr/>
              <a:tblGrid>
                <a:gridCol w="1924050">
                  <a:extLst>
                    <a:ext uri="{9D8B030D-6E8A-4147-A177-3AD203B41FA5}">
                      <a16:colId xmlns:a16="http://schemas.microsoft.com/office/drawing/2014/main" val="20000"/>
                    </a:ext>
                  </a:extLst>
                </a:gridCol>
                <a:gridCol w="1924050">
                  <a:extLst>
                    <a:ext uri="{9D8B030D-6E8A-4147-A177-3AD203B41FA5}">
                      <a16:colId xmlns:a16="http://schemas.microsoft.com/office/drawing/2014/main" val="20001"/>
                    </a:ext>
                  </a:extLst>
                </a:gridCol>
                <a:gridCol w="1924050">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711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accent2"/>
                          </a:solidFill>
                          <a:effectLst/>
                          <a:latin typeface="Times New Roman" charset="0"/>
                        </a:rPr>
                        <a:t>DName</a:t>
                      </a:r>
                      <a:endParaRPr kumimoji="0" lang="en-US" sz="2400" b="0" i="0" u="none" strike="noStrike" cap="none" normalizeH="0" baseline="0" dirty="0">
                        <a:ln>
                          <a:noFill/>
                        </a:ln>
                        <a:solidFill>
                          <a:schemeClr val="accent2"/>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accent2"/>
                          </a:solidFill>
                          <a:effectLst/>
                          <a:latin typeface="Times New Roman" charset="0"/>
                        </a:rPr>
                        <a:t>Dnumber</a:t>
                      </a:r>
                      <a:endParaRPr kumimoji="0" lang="en-US" sz="2400" b="0" i="0" u="none" strike="noStrike" cap="none" normalizeH="0" baseline="0" dirty="0">
                        <a:ln>
                          <a:noFill/>
                        </a:ln>
                        <a:solidFill>
                          <a:schemeClr val="accent2"/>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accent2"/>
                          </a:solidFill>
                          <a:effectLst/>
                          <a:latin typeface="Times New Roman" charset="0"/>
                        </a:rPr>
                        <a:t>MgrSsn</a:t>
                      </a:r>
                      <a:endParaRPr kumimoji="0" lang="en-US" sz="2400" b="0" i="0" u="none" strike="noStrike" cap="none" normalizeH="0" baseline="0" dirty="0">
                        <a:ln>
                          <a:noFill/>
                        </a:ln>
                        <a:solidFill>
                          <a:schemeClr val="accent2"/>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accent2"/>
                          </a:solidFill>
                          <a:effectLst/>
                          <a:latin typeface="Times New Roman" charset="0"/>
                        </a:rPr>
                        <a:t>Mgrstartdate</a:t>
                      </a:r>
                      <a:endParaRPr kumimoji="0" lang="en-US" sz="2400" b="0" i="0" u="none" strike="noStrike" cap="none" normalizeH="0" baseline="0" dirty="0">
                        <a:ln>
                          <a:noFill/>
                        </a:ln>
                        <a:solidFill>
                          <a:schemeClr val="accent2"/>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1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324521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1992-08-11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1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624545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1982-01-21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1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986133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1912-04-02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1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1123455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2002-08-28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7442" name="Text Box 35"/>
          <p:cNvSpPr txBox="1">
            <a:spLocks noChangeArrowheads="1"/>
          </p:cNvSpPr>
          <p:nvPr/>
        </p:nvSpPr>
        <p:spPr bwMode="auto">
          <a:xfrm>
            <a:off x="609600" y="1676400"/>
            <a:ext cx="1635125" cy="461963"/>
          </a:xfrm>
          <a:prstGeom prst="rect">
            <a:avLst/>
          </a:prstGeom>
          <a:noFill/>
          <a:ln w="9525">
            <a:noFill/>
            <a:miter lim="800000"/>
            <a:headEnd/>
            <a:tailEnd/>
          </a:ln>
        </p:spPr>
        <p:txBody>
          <a:bodyPr wrap="none">
            <a:spAutoFit/>
          </a:bodyPr>
          <a:lstStyle/>
          <a:p>
            <a:r>
              <a:rPr lang="en-US">
                <a:solidFill>
                  <a:schemeClr val="accent2"/>
                </a:solidFill>
              </a:rPr>
              <a:t>Department</a:t>
            </a:r>
          </a:p>
        </p:txBody>
      </p:sp>
      <p:sp>
        <p:nvSpPr>
          <p:cNvPr id="212004" name="AutoShape 36"/>
          <p:cNvSpPr>
            <a:spLocks noChangeArrowheads="1"/>
          </p:cNvSpPr>
          <p:nvPr/>
        </p:nvSpPr>
        <p:spPr bwMode="auto">
          <a:xfrm>
            <a:off x="5940425" y="304800"/>
            <a:ext cx="2962275" cy="619125"/>
          </a:xfrm>
          <a:prstGeom prst="wedgeEllipseCallout">
            <a:avLst>
              <a:gd name="adj1" fmla="val 593"/>
              <a:gd name="adj2" fmla="val 297181"/>
            </a:avLst>
          </a:prstGeom>
          <a:solidFill>
            <a:srgbClr val="C0C0C0">
              <a:alpha val="50195"/>
            </a:srgbClr>
          </a:solidFill>
          <a:ln w="9525">
            <a:solidFill>
              <a:schemeClr val="tx1"/>
            </a:solidFill>
            <a:miter lim="800000"/>
            <a:headEnd/>
            <a:tailEnd/>
          </a:ln>
        </p:spPr>
        <p:txBody>
          <a:bodyPr wrap="none">
            <a:spAutoFit/>
          </a:bodyPr>
          <a:lstStyle/>
          <a:p>
            <a:pPr algn="ctr"/>
            <a:r>
              <a:rPr lang="en-US"/>
              <a:t>Attribute names</a:t>
            </a:r>
          </a:p>
        </p:txBody>
      </p:sp>
      <p:sp>
        <p:nvSpPr>
          <p:cNvPr id="212005" name="AutoShape 37"/>
          <p:cNvSpPr>
            <a:spLocks noChangeArrowheads="1"/>
          </p:cNvSpPr>
          <p:nvPr/>
        </p:nvSpPr>
        <p:spPr bwMode="auto">
          <a:xfrm>
            <a:off x="525463" y="228600"/>
            <a:ext cx="2217737" cy="619125"/>
          </a:xfrm>
          <a:prstGeom prst="wedgeEllipseCallout">
            <a:avLst>
              <a:gd name="adj1" fmla="val -23120"/>
              <a:gd name="adj2" fmla="val 211796"/>
            </a:avLst>
          </a:prstGeom>
          <a:solidFill>
            <a:srgbClr val="C0C0C0">
              <a:alpha val="50195"/>
            </a:srgbClr>
          </a:solidFill>
          <a:ln w="9525">
            <a:solidFill>
              <a:schemeClr val="tx1"/>
            </a:solidFill>
            <a:miter lim="800000"/>
            <a:headEnd/>
            <a:tailEnd/>
          </a:ln>
        </p:spPr>
        <p:txBody>
          <a:bodyPr wrap="none">
            <a:spAutoFit/>
          </a:bodyPr>
          <a:lstStyle/>
          <a:p>
            <a:pPr algn="ctr"/>
            <a:r>
              <a:rPr lang="en-US"/>
              <a:t>Table name</a:t>
            </a:r>
          </a:p>
        </p:txBody>
      </p:sp>
      <p:sp>
        <p:nvSpPr>
          <p:cNvPr id="212006" name="AutoShape 38"/>
          <p:cNvSpPr>
            <a:spLocks noChangeArrowheads="1"/>
          </p:cNvSpPr>
          <p:nvPr/>
        </p:nvSpPr>
        <p:spPr bwMode="auto">
          <a:xfrm>
            <a:off x="152400" y="6096000"/>
            <a:ext cx="2781300" cy="619125"/>
          </a:xfrm>
          <a:prstGeom prst="wedgeEllipseCallout">
            <a:avLst>
              <a:gd name="adj1" fmla="val -1884"/>
              <a:gd name="adj2" fmla="val -120514"/>
            </a:avLst>
          </a:prstGeom>
          <a:solidFill>
            <a:srgbClr val="C0C0C0">
              <a:alpha val="50195"/>
            </a:srgbClr>
          </a:solidFill>
          <a:ln w="9525">
            <a:solidFill>
              <a:schemeClr val="tx1"/>
            </a:solidFill>
            <a:miter lim="800000"/>
            <a:headEnd/>
            <a:tailEnd/>
          </a:ln>
        </p:spPr>
        <p:txBody>
          <a:bodyPr wrap="none">
            <a:spAutoFit/>
          </a:bodyPr>
          <a:lstStyle/>
          <a:p>
            <a:pPr algn="ctr"/>
            <a:r>
              <a:rPr lang="en-US"/>
              <a:t>Tuples or rows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2005"/>
                                        </p:tgtEl>
                                        <p:attrNameLst>
                                          <p:attrName>style.visibility</p:attrName>
                                        </p:attrNameLst>
                                      </p:cBhvr>
                                      <p:to>
                                        <p:strVal val="visible"/>
                                      </p:to>
                                    </p:set>
                                    <p:animEffect transition="in" filter="dissolve">
                                      <p:cBhvr>
                                        <p:cTn id="7" dur="500"/>
                                        <p:tgtEl>
                                          <p:spTgt spid="21200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2004"/>
                                        </p:tgtEl>
                                        <p:attrNameLst>
                                          <p:attrName>style.visibility</p:attrName>
                                        </p:attrNameLst>
                                      </p:cBhvr>
                                      <p:to>
                                        <p:strVal val="visible"/>
                                      </p:to>
                                    </p:set>
                                    <p:animEffect transition="in" filter="dissolve">
                                      <p:cBhvr>
                                        <p:cTn id="11" dur="500"/>
                                        <p:tgtEl>
                                          <p:spTgt spid="212004"/>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12006"/>
                                        </p:tgtEl>
                                        <p:attrNameLst>
                                          <p:attrName>style.visibility</p:attrName>
                                        </p:attrNameLst>
                                      </p:cBhvr>
                                      <p:to>
                                        <p:strVal val="visible"/>
                                      </p:to>
                                    </p:set>
                                    <p:animEffect transition="in" filter="dissolve">
                                      <p:cBhvr>
                                        <p:cTn id="15" dur="500"/>
                                        <p:tgtEl>
                                          <p:spTgt spid="212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04" grpId="0" animBg="1" autoUpdateAnimBg="0"/>
      <p:bldP spid="212005" grpId="0" animBg="1" autoUpdateAnimBg="0"/>
      <p:bldP spid="212006"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pPr fontAlgn="auto">
              <a:spcAft>
                <a:spcPts val="0"/>
              </a:spcAft>
              <a:defRPr/>
            </a:pPr>
            <a:r>
              <a:rPr lang="en-US"/>
              <a:t>ARITHMETIC OPERATIONS</a:t>
            </a:r>
            <a:endParaRPr lang="en-US" b="1">
              <a:solidFill>
                <a:srgbClr val="000000"/>
              </a:solidFill>
            </a:endParaRPr>
          </a:p>
        </p:txBody>
      </p:sp>
      <p:sp>
        <p:nvSpPr>
          <p:cNvPr id="517123" name="Rectangle 3"/>
          <p:cNvSpPr>
            <a:spLocks noGrp="1" noChangeArrowheads="1"/>
          </p:cNvSpPr>
          <p:nvPr>
            <p:ph sz="quarter" idx="1"/>
          </p:nvPr>
        </p:nvSpPr>
        <p:spPr>
          <a:xfrm>
            <a:off x="685800" y="1641475"/>
            <a:ext cx="8345488" cy="4802188"/>
          </a:xfrm>
        </p:spPr>
        <p:txBody>
          <a:bodyPr/>
          <a:lstStyle/>
          <a:p>
            <a:r>
              <a:rPr lang="en-US">
                <a:solidFill>
                  <a:srgbClr val="000000"/>
                </a:solidFill>
              </a:rPr>
              <a:t>Arithmetic operators '+', '-'. '*', and '/’) can be applied to numeric values in an SQL query result</a:t>
            </a:r>
          </a:p>
          <a:p>
            <a:r>
              <a:rPr lang="en-US">
                <a:solidFill>
                  <a:srgbClr val="000000"/>
                </a:solidFill>
              </a:rPr>
              <a:t>Give all employees who work on the 'ProductX' project a 10% raise.</a:t>
            </a:r>
          </a:p>
          <a:p>
            <a:pPr lvl="1"/>
            <a:r>
              <a:rPr lang="en-US" sz="1700" b="1">
                <a:solidFill>
                  <a:srgbClr val="000000"/>
                </a:solidFill>
              </a:rPr>
              <a:t>	</a:t>
            </a:r>
            <a:r>
              <a:rPr lang="en-US" sz="2000" b="1">
                <a:solidFill>
                  <a:srgbClr val="000000"/>
                </a:solidFill>
              </a:rPr>
              <a:t>SELECT 	FNAME, LNAME, 1.1*SALARY</a:t>
            </a:r>
            <a:br>
              <a:rPr lang="en-US" sz="2000" b="1">
                <a:solidFill>
                  <a:srgbClr val="000000"/>
                </a:solidFill>
              </a:rPr>
            </a:br>
            <a:r>
              <a:rPr lang="en-US" sz="2000" b="1">
                <a:solidFill>
                  <a:srgbClr val="000000"/>
                </a:solidFill>
              </a:rPr>
              <a:t>	FROM	EMPLOYEE, WORKS_ON, PROJECT</a:t>
            </a:r>
            <a:br>
              <a:rPr lang="en-US" sz="2000" b="1">
                <a:solidFill>
                  <a:srgbClr val="000000"/>
                </a:solidFill>
              </a:rPr>
            </a:br>
            <a:r>
              <a:rPr lang="en-US" sz="2000" b="1">
                <a:solidFill>
                  <a:srgbClr val="000000"/>
                </a:solidFill>
              </a:rPr>
              <a:t>	WHERE	SSN=ESSN AND PNO=PNUMBER AND				PNAME='ProductX’</a:t>
            </a:r>
            <a:endParaRPr lang="en-US" sz="2800" b="1">
              <a:solidFill>
                <a:srgbClr val="000000"/>
              </a:solidFill>
            </a:endParaRPr>
          </a:p>
        </p:txBody>
      </p:sp>
      <p:sp>
        <p:nvSpPr>
          <p:cNvPr id="5632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BB4762E5-F8FB-4AD8-8FA5-F11D283E863F}" type="slidenum">
              <a:rPr lang="en-US">
                <a:latin typeface="Times New Roman" pitchFamily="18" charset="0"/>
              </a:rPr>
              <a:pPr/>
              <a:t>30</a:t>
            </a:fld>
            <a:endParaRPr lang="en-US">
              <a:latin typeface="Times New Roman" pitchFamily="18" charset="0"/>
            </a:endParaRPr>
          </a:p>
        </p:txBody>
      </p:sp>
      <p:pic>
        <p:nvPicPr>
          <p:cNvPr id="56324" name="Picture 5" descr="31755_FIG0705.gif                                              0001035BEeyore                         B91DCF3B:"/>
          <p:cNvPicPr>
            <a:picLocks noChangeAspect="1" noChangeArrowheads="1"/>
          </p:cNvPicPr>
          <p:nvPr/>
        </p:nvPicPr>
        <p:blipFill>
          <a:blip r:embed="rId3"/>
          <a:srcRect b="85944"/>
          <a:stretch>
            <a:fillRect/>
          </a:stretch>
        </p:blipFill>
        <p:spPr bwMode="auto">
          <a:xfrm>
            <a:off x="685800" y="4606925"/>
            <a:ext cx="7575550" cy="674688"/>
          </a:xfrm>
          <a:prstGeom prst="rect">
            <a:avLst/>
          </a:prstGeom>
          <a:noFill/>
          <a:ln w="9525">
            <a:noFill/>
            <a:miter lim="800000"/>
            <a:headEnd/>
            <a:tailEnd/>
          </a:ln>
        </p:spPr>
      </p:pic>
      <p:pic>
        <p:nvPicPr>
          <p:cNvPr id="56325" name="Picture 5" descr="31755_FIG0705.gif                                              0001035BEeyore                         B91DCF3B:"/>
          <p:cNvPicPr>
            <a:picLocks noChangeAspect="1" noChangeArrowheads="1"/>
          </p:cNvPicPr>
          <p:nvPr/>
        </p:nvPicPr>
        <p:blipFill>
          <a:blip r:embed="rId3"/>
          <a:srcRect l="21017" t="52927" r="23001" b="15884"/>
          <a:stretch>
            <a:fillRect/>
          </a:stretch>
        </p:blipFill>
        <p:spPr bwMode="auto">
          <a:xfrm>
            <a:off x="2352675" y="5241925"/>
            <a:ext cx="4241800" cy="149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pPr fontAlgn="auto">
              <a:spcAft>
                <a:spcPts val="0"/>
              </a:spcAft>
              <a:defRPr/>
            </a:pPr>
            <a:r>
              <a:rPr lang="en-US"/>
              <a:t>ORDER BY</a:t>
            </a:r>
            <a:endParaRPr lang="en-US" b="1">
              <a:solidFill>
                <a:srgbClr val="000000"/>
              </a:solidFill>
            </a:endParaRPr>
          </a:p>
        </p:txBody>
      </p:sp>
      <p:sp>
        <p:nvSpPr>
          <p:cNvPr id="518147" name="Rectangle 3"/>
          <p:cNvSpPr>
            <a:spLocks noGrp="1" noChangeArrowheads="1"/>
          </p:cNvSpPr>
          <p:nvPr>
            <p:ph sz="quarter" idx="1"/>
          </p:nvPr>
        </p:nvSpPr>
        <p:spPr>
          <a:xfrm>
            <a:off x="685800" y="1641475"/>
            <a:ext cx="8297863" cy="4802188"/>
          </a:xfrm>
        </p:spPr>
        <p:txBody>
          <a:bodyPr>
            <a:normAutofit lnSpcReduction="10000"/>
          </a:bodyPr>
          <a:lstStyle/>
          <a:p>
            <a:pPr marL="274320" indent="-274320" fontAlgn="auto">
              <a:lnSpc>
                <a:spcPct val="90000"/>
              </a:lnSpc>
              <a:spcAft>
                <a:spcPts val="0"/>
              </a:spcAft>
              <a:buFont typeface="Wingdings"/>
              <a:buChar char=""/>
              <a:defRPr/>
            </a:pPr>
            <a:r>
              <a:rPr lang="en-US" dirty="0">
                <a:solidFill>
                  <a:srgbClr val="000000"/>
                </a:solidFill>
              </a:rPr>
              <a:t>The </a:t>
            </a:r>
            <a:r>
              <a:rPr lang="en-US" b="1" dirty="0">
                <a:solidFill>
                  <a:srgbClr val="000000"/>
                </a:solidFill>
              </a:rPr>
              <a:t>ORDER BY</a:t>
            </a:r>
            <a:r>
              <a:rPr lang="en-US" dirty="0">
                <a:solidFill>
                  <a:srgbClr val="000000"/>
                </a:solidFill>
              </a:rPr>
              <a:t> clause sort the </a:t>
            </a:r>
            <a:r>
              <a:rPr lang="en-US" dirty="0" err="1">
                <a:solidFill>
                  <a:srgbClr val="000000"/>
                </a:solidFill>
              </a:rPr>
              <a:t>tuples</a:t>
            </a:r>
            <a:r>
              <a:rPr lang="en-US" dirty="0">
                <a:solidFill>
                  <a:srgbClr val="000000"/>
                </a:solidFill>
              </a:rPr>
              <a:t> in a query result</a:t>
            </a:r>
          </a:p>
          <a:p>
            <a:pPr marL="274320" indent="-274320" fontAlgn="auto">
              <a:lnSpc>
                <a:spcPct val="90000"/>
              </a:lnSpc>
              <a:spcAft>
                <a:spcPts val="0"/>
              </a:spcAft>
              <a:buFont typeface="Wingdings"/>
              <a:buNone/>
              <a:defRPr/>
            </a:pPr>
            <a:endParaRPr lang="en-US" dirty="0">
              <a:solidFill>
                <a:srgbClr val="000000"/>
              </a:solidFill>
            </a:endParaRPr>
          </a:p>
          <a:p>
            <a:pPr marL="274320" indent="-274320" fontAlgn="auto">
              <a:lnSpc>
                <a:spcPct val="90000"/>
              </a:lnSpc>
              <a:spcAft>
                <a:spcPts val="0"/>
              </a:spcAft>
              <a:buFont typeface="Wingdings"/>
              <a:buChar char=""/>
              <a:defRPr/>
            </a:pPr>
            <a:r>
              <a:rPr lang="en-US" dirty="0">
                <a:solidFill>
                  <a:srgbClr val="000000"/>
                </a:solidFill>
              </a:rPr>
              <a:t>Retrieve a list of employees and the projects each works in, ordered by the employee's department, and within each department ordered alphabetically by employee last name, then first name.</a:t>
            </a:r>
            <a:br>
              <a:rPr lang="en-US" sz="2800" dirty="0">
                <a:solidFill>
                  <a:srgbClr val="000000"/>
                </a:solidFill>
              </a:rPr>
            </a:br>
            <a:endParaRPr lang="en-US" sz="2800" dirty="0">
              <a:solidFill>
                <a:srgbClr val="000000"/>
              </a:solidFill>
            </a:endParaRPr>
          </a:p>
          <a:p>
            <a:pPr marL="274320" indent="-274320" fontAlgn="auto">
              <a:lnSpc>
                <a:spcPct val="90000"/>
              </a:lnSpc>
              <a:spcAft>
                <a:spcPts val="0"/>
              </a:spcAft>
              <a:buFont typeface="Wingdings"/>
              <a:buNone/>
              <a:defRPr/>
            </a:pPr>
            <a:r>
              <a:rPr lang="en-US" sz="2000" b="1" dirty="0">
                <a:solidFill>
                  <a:srgbClr val="000000"/>
                </a:solidFill>
              </a:rPr>
              <a:t>		SELECT 	       DNAME, LNAME, FNAME, PNAME</a:t>
            </a:r>
            <a:br>
              <a:rPr lang="en-US" sz="2000" b="1" dirty="0">
                <a:solidFill>
                  <a:srgbClr val="000000"/>
                </a:solidFill>
              </a:rPr>
            </a:br>
            <a:r>
              <a:rPr lang="en-US" sz="2000" b="1" dirty="0">
                <a:solidFill>
                  <a:srgbClr val="000000"/>
                </a:solidFill>
              </a:rPr>
              <a:t>      	FROM 	       DEPARTMENT, EMPLOYEE, WORKS_ON, PROJECT</a:t>
            </a:r>
            <a:br>
              <a:rPr lang="en-US" sz="2000" b="1" dirty="0">
                <a:solidFill>
                  <a:srgbClr val="000000"/>
                </a:solidFill>
              </a:rPr>
            </a:br>
            <a:r>
              <a:rPr lang="en-US" sz="2000" b="1" dirty="0">
                <a:solidFill>
                  <a:srgbClr val="000000"/>
                </a:solidFill>
              </a:rPr>
              <a:t>	WHERE         DNUMBER=DNO AND SSN=ESSN AND PNO=PNUMBER</a:t>
            </a:r>
            <a:br>
              <a:rPr lang="en-US" sz="2000" b="1" dirty="0">
                <a:solidFill>
                  <a:srgbClr val="000000"/>
                </a:solidFill>
              </a:rPr>
            </a:br>
            <a:r>
              <a:rPr lang="en-US" sz="2000" b="1" dirty="0">
                <a:solidFill>
                  <a:srgbClr val="000000"/>
                </a:solidFill>
              </a:rPr>
              <a:t>	ORDER BY    DNAME, LNAME,FNAME</a:t>
            </a:r>
          </a:p>
          <a:p>
            <a:pPr marL="274320" indent="-274320" fontAlgn="auto">
              <a:lnSpc>
                <a:spcPct val="90000"/>
              </a:lnSpc>
              <a:spcAft>
                <a:spcPts val="0"/>
              </a:spcAft>
              <a:buFont typeface="Wingdings"/>
              <a:buChar char=""/>
              <a:defRPr/>
            </a:pPr>
            <a:endParaRPr lang="en-US" sz="2000" dirty="0">
              <a:solidFill>
                <a:srgbClr val="000000"/>
              </a:solidFill>
            </a:endParaRPr>
          </a:p>
          <a:p>
            <a:pPr marL="274320" indent="-274320" fontAlgn="auto">
              <a:lnSpc>
                <a:spcPct val="90000"/>
              </a:lnSpc>
              <a:spcAft>
                <a:spcPts val="0"/>
              </a:spcAft>
              <a:buFont typeface="Wingdings"/>
              <a:buChar char=""/>
              <a:defRPr/>
            </a:pPr>
            <a:r>
              <a:rPr lang="en-US" sz="2000" dirty="0">
                <a:solidFill>
                  <a:srgbClr val="000000"/>
                </a:solidFill>
              </a:rPr>
              <a:t>The default order is in ascending order of values</a:t>
            </a:r>
          </a:p>
          <a:p>
            <a:pPr marL="274320" indent="-274320" fontAlgn="auto">
              <a:lnSpc>
                <a:spcPct val="90000"/>
              </a:lnSpc>
              <a:spcAft>
                <a:spcPts val="0"/>
              </a:spcAft>
              <a:buFont typeface="Wingdings"/>
              <a:buChar char=""/>
              <a:defRPr/>
            </a:pPr>
            <a:r>
              <a:rPr lang="en-US" sz="2000" dirty="0">
                <a:solidFill>
                  <a:srgbClr val="000000"/>
                </a:solidFill>
              </a:rPr>
              <a:t>We can specify the keyword </a:t>
            </a:r>
            <a:r>
              <a:rPr lang="en-US" sz="2000" b="1" dirty="0">
                <a:solidFill>
                  <a:srgbClr val="000000"/>
                </a:solidFill>
              </a:rPr>
              <a:t>DESC</a:t>
            </a:r>
            <a:r>
              <a:rPr lang="en-US" sz="2000" dirty="0">
                <a:solidFill>
                  <a:srgbClr val="000000"/>
                </a:solidFill>
              </a:rPr>
              <a:t> if we want a descending order</a:t>
            </a:r>
          </a:p>
          <a:p>
            <a:pPr marL="640080" lvl="1" indent="-274320" fontAlgn="auto">
              <a:lnSpc>
                <a:spcPct val="90000"/>
              </a:lnSpc>
              <a:spcAft>
                <a:spcPts val="0"/>
              </a:spcAft>
              <a:buFont typeface="Wingdings 2"/>
              <a:buChar char=""/>
              <a:defRPr/>
            </a:pPr>
            <a:r>
              <a:rPr lang="en-US" sz="1800" b="1" dirty="0">
                <a:latin typeface="Times New Roman" charset="0"/>
              </a:rPr>
              <a:t>ORDER BY </a:t>
            </a:r>
            <a:r>
              <a:rPr lang="en-US" sz="1800" dirty="0" err="1">
                <a:latin typeface="Times New Roman" charset="0"/>
              </a:rPr>
              <a:t>Dname</a:t>
            </a:r>
            <a:r>
              <a:rPr lang="en-US" sz="1800" dirty="0">
                <a:latin typeface="Times New Roman" charset="0"/>
              </a:rPr>
              <a:t> </a:t>
            </a:r>
            <a:r>
              <a:rPr lang="en-US" sz="1800" b="1" dirty="0">
                <a:latin typeface="Times New Roman" charset="0"/>
              </a:rPr>
              <a:t>DESC,</a:t>
            </a:r>
            <a:r>
              <a:rPr lang="en-US" sz="1800" dirty="0">
                <a:latin typeface="Times New Roman" charset="0"/>
              </a:rPr>
              <a:t> </a:t>
            </a:r>
            <a:r>
              <a:rPr lang="en-US" sz="1800" dirty="0" err="1">
                <a:latin typeface="Times New Roman" charset="0"/>
              </a:rPr>
              <a:t>Lname</a:t>
            </a:r>
            <a:r>
              <a:rPr lang="en-US" sz="1800" dirty="0">
                <a:latin typeface="Times New Roman" charset="0"/>
              </a:rPr>
              <a:t> </a:t>
            </a:r>
            <a:r>
              <a:rPr lang="en-US" sz="1800" b="1" dirty="0">
                <a:latin typeface="Times New Roman" charset="0"/>
              </a:rPr>
              <a:t>ASC</a:t>
            </a:r>
            <a:endParaRPr lang="en-US" sz="1700" dirty="0">
              <a:solidFill>
                <a:srgbClr val="000000"/>
              </a:solidFill>
            </a:endParaRPr>
          </a:p>
        </p:txBody>
      </p:sp>
      <p:sp>
        <p:nvSpPr>
          <p:cNvPr id="5837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5E888D3-3D36-42C9-9065-985B29EE3A21}" type="slidenum">
              <a:rPr lang="en-US">
                <a:latin typeface="Times New Roman" pitchFamily="18" charset="0"/>
              </a:rPr>
              <a:pPr/>
              <a:t>31</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18147">
                                            <p:txEl>
                                              <p:pRg st="3" end="3"/>
                                            </p:txEl>
                                          </p:spTgt>
                                        </p:tgtEl>
                                        <p:attrNameLst>
                                          <p:attrName>style.visibility</p:attrName>
                                        </p:attrNameLst>
                                      </p:cBhvr>
                                      <p:to>
                                        <p:strVal val="visible"/>
                                      </p:to>
                                    </p:set>
                                    <p:animEffect transition="in" filter="box(in)">
                                      <p:cBhvr>
                                        <p:cTn id="7" dur="500"/>
                                        <p:tgtEl>
                                          <p:spTgt spid="51814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18147">
                                            <p:txEl>
                                              <p:pRg st="6" end="6"/>
                                            </p:txEl>
                                          </p:spTgt>
                                        </p:tgtEl>
                                        <p:attrNameLst>
                                          <p:attrName>style.visibility</p:attrName>
                                        </p:attrNameLst>
                                      </p:cBhvr>
                                      <p:to>
                                        <p:strVal val="visible"/>
                                      </p:to>
                                    </p:set>
                                    <p:animEffect transition="in" filter="box(in)">
                                      <p:cBhvr>
                                        <p:cTn id="12" dur="500"/>
                                        <p:tgtEl>
                                          <p:spTgt spid="51814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18147">
                                            <p:txEl>
                                              <p:pRg st="7" end="7"/>
                                            </p:txEl>
                                          </p:spTgt>
                                        </p:tgtEl>
                                        <p:attrNameLst>
                                          <p:attrName>style.visibility</p:attrName>
                                        </p:attrNameLst>
                                      </p:cBhvr>
                                      <p:to>
                                        <p:strVal val="visible"/>
                                      </p:to>
                                    </p:set>
                                    <p:animEffect transition="in" filter="box(in)">
                                      <p:cBhvr>
                                        <p:cTn id="17" dur="500"/>
                                        <p:tgtEl>
                                          <p:spTgt spid="51814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18147">
                                            <p:txEl>
                                              <p:pRg st="5" end="5"/>
                                            </p:txEl>
                                          </p:spTgt>
                                        </p:tgtEl>
                                        <p:attrNameLst>
                                          <p:attrName>style.visibility</p:attrName>
                                        </p:attrNameLst>
                                      </p:cBhvr>
                                      <p:to>
                                        <p:strVal val="visible"/>
                                      </p:to>
                                    </p:set>
                                    <p:animEffect transition="in" filter="box(in)">
                                      <p:cBhvr>
                                        <p:cTn id="22" dur="500"/>
                                        <p:tgtEl>
                                          <p:spTgt spid="518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pPr fontAlgn="auto">
              <a:spcAft>
                <a:spcPts val="0"/>
              </a:spcAft>
              <a:defRPr/>
            </a:pPr>
            <a:r>
              <a:rPr lang="en-US" b="1" dirty="0"/>
              <a:t>NULLS IN SQL QUERIES</a:t>
            </a:r>
            <a:endParaRPr lang="en-US" b="1" dirty="0">
              <a:solidFill>
                <a:srgbClr val="000000"/>
              </a:solidFill>
            </a:endParaRPr>
          </a:p>
        </p:txBody>
      </p:sp>
      <p:sp>
        <p:nvSpPr>
          <p:cNvPr id="510979" name="Rectangle 3"/>
          <p:cNvSpPr>
            <a:spLocks noGrp="1" noChangeArrowheads="1"/>
          </p:cNvSpPr>
          <p:nvPr>
            <p:ph sz="quarter" idx="1"/>
          </p:nvPr>
        </p:nvSpPr>
        <p:spPr>
          <a:xfrm>
            <a:off x="457200" y="1600200"/>
            <a:ext cx="7467600" cy="4873625"/>
          </a:xfrm>
        </p:spPr>
        <p:txBody>
          <a:bodyPr/>
          <a:lstStyle/>
          <a:p>
            <a:r>
              <a:rPr lang="en-US">
                <a:solidFill>
                  <a:srgbClr val="000000"/>
                </a:solidFill>
              </a:rPr>
              <a:t>SQL allows queries that check if a value is NULL</a:t>
            </a:r>
          </a:p>
          <a:p>
            <a:r>
              <a:rPr lang="en-US">
                <a:solidFill>
                  <a:srgbClr val="000000"/>
                </a:solidFill>
              </a:rPr>
              <a:t>SQL uses </a:t>
            </a:r>
            <a:r>
              <a:rPr lang="en-US" b="1">
                <a:solidFill>
                  <a:srgbClr val="000000"/>
                </a:solidFill>
              </a:rPr>
              <a:t>IS</a:t>
            </a:r>
            <a:r>
              <a:rPr lang="en-US">
                <a:solidFill>
                  <a:srgbClr val="000000"/>
                </a:solidFill>
              </a:rPr>
              <a:t> or </a:t>
            </a:r>
            <a:r>
              <a:rPr lang="en-US" b="1">
                <a:solidFill>
                  <a:srgbClr val="000000"/>
                </a:solidFill>
              </a:rPr>
              <a:t>IS NOT</a:t>
            </a:r>
            <a:r>
              <a:rPr lang="en-US">
                <a:solidFill>
                  <a:srgbClr val="000000"/>
                </a:solidFill>
              </a:rPr>
              <a:t> to compare NULLs </a:t>
            </a:r>
          </a:p>
          <a:p>
            <a:r>
              <a:rPr lang="en-US">
                <a:solidFill>
                  <a:srgbClr val="000000"/>
                </a:solidFill>
              </a:rPr>
              <a:t>Retrieve the names of all employees who do not have supervisors.</a:t>
            </a:r>
          </a:p>
          <a:p>
            <a:r>
              <a:rPr lang="en-US" b="1">
                <a:solidFill>
                  <a:srgbClr val="000000"/>
                </a:solidFill>
              </a:rPr>
              <a:t>		SELECT  	FNAME, LNAME</a:t>
            </a:r>
            <a:br>
              <a:rPr lang="en-US" b="1">
                <a:solidFill>
                  <a:srgbClr val="000000"/>
                </a:solidFill>
              </a:rPr>
            </a:br>
            <a:r>
              <a:rPr lang="en-US" b="1">
                <a:solidFill>
                  <a:srgbClr val="000000"/>
                </a:solidFill>
              </a:rPr>
              <a:t>		FROM		EMPLOYEE</a:t>
            </a:r>
            <a:br>
              <a:rPr lang="en-US" b="1">
                <a:solidFill>
                  <a:srgbClr val="000000"/>
                </a:solidFill>
              </a:rPr>
            </a:br>
            <a:r>
              <a:rPr lang="en-US" b="1">
                <a:solidFill>
                  <a:srgbClr val="000000"/>
                </a:solidFill>
              </a:rPr>
              <a:t>		WHERE	SUPERSSN  IS  NULL</a:t>
            </a:r>
            <a:br>
              <a:rPr lang="en-US" u="sng">
                <a:solidFill>
                  <a:srgbClr val="000000"/>
                </a:solidFill>
              </a:rPr>
            </a:br>
            <a:endParaRPr lang="en-US" u="sng">
              <a:solidFill>
                <a:srgbClr val="000000"/>
              </a:solidFill>
            </a:endParaRPr>
          </a:p>
          <a:p>
            <a:r>
              <a:rPr lang="en-US" sz="2000" u="sng">
                <a:solidFill>
                  <a:srgbClr val="000000"/>
                </a:solidFill>
              </a:rPr>
              <a:t>Note:</a:t>
            </a:r>
            <a:r>
              <a:rPr lang="en-US" sz="2000">
                <a:solidFill>
                  <a:srgbClr val="000000"/>
                </a:solidFill>
              </a:rPr>
              <a:t> If a join condition is specified, tuples with NULL values for the join attributes are not included in the result</a:t>
            </a:r>
            <a:endParaRPr lang="en-US">
              <a:solidFill>
                <a:srgbClr val="000000"/>
              </a:solidFill>
            </a:endParaRPr>
          </a:p>
        </p:txBody>
      </p:sp>
      <p:sp>
        <p:nvSpPr>
          <p:cNvPr id="6041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5781BB88-3681-434C-BE2A-1E498F6E3DB9}" type="slidenum">
              <a:rPr lang="en-US">
                <a:latin typeface="Times New Roman" pitchFamily="18" charset="0"/>
              </a:rPr>
              <a:pPr/>
              <a:t>32</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09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09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09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pPr fontAlgn="auto">
              <a:spcAft>
                <a:spcPts val="0"/>
              </a:spcAft>
              <a:defRPr/>
            </a:pPr>
            <a:r>
              <a:rPr lang="en-US"/>
              <a:t>SUBSTRING COMPARISON</a:t>
            </a:r>
            <a:endParaRPr lang="en-US" b="1">
              <a:solidFill>
                <a:srgbClr val="000000"/>
              </a:solidFill>
            </a:endParaRPr>
          </a:p>
        </p:txBody>
      </p:sp>
      <p:sp>
        <p:nvSpPr>
          <p:cNvPr id="516099" name="Rectangle 3"/>
          <p:cNvSpPr>
            <a:spLocks noGrp="1" noChangeArrowheads="1"/>
          </p:cNvSpPr>
          <p:nvPr>
            <p:ph sz="quarter" idx="1"/>
          </p:nvPr>
        </p:nvSpPr>
        <p:spPr>
          <a:xfrm>
            <a:off x="457200" y="1600200"/>
            <a:ext cx="7467600" cy="4873625"/>
          </a:xfrm>
        </p:spPr>
        <p:txBody>
          <a:bodyPr/>
          <a:lstStyle/>
          <a:p>
            <a:r>
              <a:rPr lang="en-US" b="1">
                <a:solidFill>
                  <a:srgbClr val="000000"/>
                </a:solidFill>
              </a:rPr>
              <a:t>LIKE</a:t>
            </a:r>
            <a:r>
              <a:rPr lang="en-US">
                <a:solidFill>
                  <a:srgbClr val="000000"/>
                </a:solidFill>
              </a:rPr>
              <a:t> operator is used to compare partial strings</a:t>
            </a:r>
          </a:p>
          <a:p>
            <a:r>
              <a:rPr lang="en-US">
                <a:solidFill>
                  <a:srgbClr val="000000"/>
                </a:solidFill>
              </a:rPr>
              <a:t>Two reserved characters are used:</a:t>
            </a:r>
          </a:p>
          <a:p>
            <a:pPr lvl="1"/>
            <a:r>
              <a:rPr lang="en-US">
                <a:solidFill>
                  <a:srgbClr val="000000"/>
                </a:solidFill>
              </a:rPr>
              <a:t> '%' (or '*' in some implementations) replaces an arbitrary number of characters, and</a:t>
            </a:r>
          </a:p>
          <a:p>
            <a:pPr lvl="1"/>
            <a:r>
              <a:rPr lang="en-US">
                <a:solidFill>
                  <a:srgbClr val="000000"/>
                </a:solidFill>
              </a:rPr>
              <a:t> '_' replaces a single arbitrary character</a:t>
            </a:r>
          </a:p>
          <a:p>
            <a:r>
              <a:rPr lang="en-US">
                <a:solidFill>
                  <a:srgbClr val="000000"/>
                </a:solidFill>
              </a:rPr>
              <a:t>Retrieve all employees whose address is in Houston, Texas. </a:t>
            </a:r>
          </a:p>
          <a:p>
            <a:r>
              <a:rPr lang="en-US" b="1">
                <a:solidFill>
                  <a:srgbClr val="000000"/>
                </a:solidFill>
              </a:rPr>
              <a:t>	SELECT 	FNAME, LNAME</a:t>
            </a:r>
            <a:br>
              <a:rPr lang="en-US" b="1">
                <a:solidFill>
                  <a:srgbClr val="000000"/>
                </a:solidFill>
              </a:rPr>
            </a:br>
            <a:r>
              <a:rPr lang="en-US" b="1">
                <a:solidFill>
                  <a:srgbClr val="000000"/>
                </a:solidFill>
              </a:rPr>
              <a:t>	FROM		EMPLOYEE</a:t>
            </a:r>
            <a:br>
              <a:rPr lang="en-US" b="1">
                <a:solidFill>
                  <a:srgbClr val="000000"/>
                </a:solidFill>
              </a:rPr>
            </a:br>
            <a:r>
              <a:rPr lang="en-US" b="1">
                <a:solidFill>
                  <a:srgbClr val="000000"/>
                </a:solidFill>
              </a:rPr>
              <a:t>	WHERE	ADDRESS LIKE '%Houston,TX%’</a:t>
            </a:r>
            <a:endParaRPr lang="en-US">
              <a:solidFill>
                <a:srgbClr val="000000"/>
              </a:solidFill>
            </a:endParaRPr>
          </a:p>
          <a:p>
            <a:endParaRPr lang="en-US">
              <a:solidFill>
                <a:srgbClr val="000000"/>
              </a:solidFill>
            </a:endParaRPr>
          </a:p>
        </p:txBody>
      </p:sp>
      <p:sp>
        <p:nvSpPr>
          <p:cNvPr id="6246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355DA1E-029A-4624-ADE0-DF996B9EA864}" type="slidenum">
              <a:rPr lang="en-US">
                <a:latin typeface="Times New Roman" pitchFamily="18" charset="0"/>
              </a:rPr>
              <a:pPr/>
              <a:t>33</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6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6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6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60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60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6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pPr fontAlgn="auto">
              <a:spcAft>
                <a:spcPts val="0"/>
              </a:spcAft>
              <a:defRPr/>
            </a:pPr>
            <a:r>
              <a:rPr lang="en-US"/>
              <a:t>SUBSTRING COMPARISON (cont.)</a:t>
            </a:r>
            <a:endParaRPr lang="en-US" b="1">
              <a:solidFill>
                <a:srgbClr val="000000"/>
              </a:solidFill>
            </a:endParaRPr>
          </a:p>
        </p:txBody>
      </p:sp>
      <p:sp>
        <p:nvSpPr>
          <p:cNvPr id="590851" name="Rectangle 3"/>
          <p:cNvSpPr>
            <a:spLocks noGrp="1" noChangeArrowheads="1"/>
          </p:cNvSpPr>
          <p:nvPr>
            <p:ph sz="quarter" idx="1"/>
          </p:nvPr>
        </p:nvSpPr>
        <p:spPr>
          <a:xfrm>
            <a:off x="512763" y="1822450"/>
            <a:ext cx="8289925" cy="4621213"/>
          </a:xfrm>
        </p:spPr>
        <p:txBody>
          <a:bodyPr/>
          <a:lstStyle/>
          <a:p>
            <a:pPr>
              <a:lnSpc>
                <a:spcPct val="90000"/>
              </a:lnSpc>
            </a:pPr>
            <a:r>
              <a:rPr lang="en-US">
                <a:solidFill>
                  <a:srgbClr val="000000"/>
                </a:solidFill>
              </a:rPr>
              <a:t>Retrieve all employees who were born during the 1950s. </a:t>
            </a:r>
          </a:p>
          <a:p>
            <a:pPr>
              <a:lnSpc>
                <a:spcPct val="90000"/>
              </a:lnSpc>
            </a:pPr>
            <a:r>
              <a:rPr lang="en-US">
                <a:solidFill>
                  <a:srgbClr val="000000"/>
                </a:solidFill>
              </a:rPr>
              <a:t>Here, '5' must be the third character of the string , so the BDATE value is ‘__5_______',.</a:t>
            </a:r>
            <a:br>
              <a:rPr lang="en-US">
                <a:solidFill>
                  <a:srgbClr val="000000"/>
                </a:solidFill>
              </a:rPr>
            </a:br>
            <a:br>
              <a:rPr lang="en-US">
                <a:solidFill>
                  <a:srgbClr val="000000"/>
                </a:solidFill>
              </a:rPr>
            </a:br>
            <a:r>
              <a:rPr lang="en-US" b="1">
                <a:solidFill>
                  <a:srgbClr val="000000"/>
                </a:solidFill>
              </a:rPr>
              <a:t>	SELECT 	FNAME, LNAME</a:t>
            </a:r>
            <a:br>
              <a:rPr lang="en-US" b="1">
                <a:solidFill>
                  <a:srgbClr val="000000"/>
                </a:solidFill>
              </a:rPr>
            </a:br>
            <a:r>
              <a:rPr lang="en-US" b="1">
                <a:solidFill>
                  <a:srgbClr val="000000"/>
                </a:solidFill>
              </a:rPr>
              <a:t>	FROM		EMPLOYEE</a:t>
            </a:r>
            <a:br>
              <a:rPr lang="en-US" b="1">
                <a:solidFill>
                  <a:srgbClr val="000000"/>
                </a:solidFill>
              </a:rPr>
            </a:br>
            <a:r>
              <a:rPr lang="en-US" b="1">
                <a:solidFill>
                  <a:srgbClr val="000000"/>
                </a:solidFill>
              </a:rPr>
              <a:t>	WHERE	BDATE LIKE	</a:t>
            </a:r>
            <a:r>
              <a:rPr lang="en-US">
                <a:solidFill>
                  <a:srgbClr val="000000"/>
                </a:solidFill>
              </a:rPr>
              <a:t> ‘__5_______',.</a:t>
            </a:r>
            <a:endParaRPr lang="en-US" b="1">
              <a:solidFill>
                <a:srgbClr val="000000"/>
              </a:solidFill>
            </a:endParaRPr>
          </a:p>
          <a:p>
            <a:pPr>
              <a:lnSpc>
                <a:spcPct val="90000"/>
              </a:lnSpc>
            </a:pPr>
            <a:r>
              <a:rPr lang="en-US">
                <a:solidFill>
                  <a:srgbClr val="000000"/>
                </a:solidFill>
              </a:rPr>
              <a:t>LIKE operator allows us to get around the fact that each value is considered atomic and indivisible; </a:t>
            </a:r>
          </a:p>
          <a:p>
            <a:pPr lvl="1">
              <a:lnSpc>
                <a:spcPct val="90000"/>
              </a:lnSpc>
            </a:pPr>
            <a:r>
              <a:rPr lang="en-US">
                <a:solidFill>
                  <a:srgbClr val="000000"/>
                </a:solidFill>
              </a:rPr>
              <a:t>hence, in SQL, character string attribute values are not atomic</a:t>
            </a:r>
          </a:p>
        </p:txBody>
      </p:sp>
      <p:sp>
        <p:nvSpPr>
          <p:cNvPr id="6349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BE4BD89-4AA5-4FA8-BFFF-CE9BF2E6BD98}" type="slidenum">
              <a:rPr lang="en-US">
                <a:latin typeface="Times New Roman" pitchFamily="18" charset="0"/>
              </a:rPr>
              <a:pPr/>
              <a:t>34</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085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08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568325" y="269875"/>
            <a:ext cx="8237538" cy="1143000"/>
          </a:xfrm>
        </p:spPr>
        <p:txBody>
          <a:bodyPr/>
          <a:lstStyle/>
          <a:p>
            <a:pPr fontAlgn="auto">
              <a:spcAft>
                <a:spcPts val="0"/>
              </a:spcAft>
              <a:defRPr/>
            </a:pPr>
            <a:r>
              <a:rPr lang="en-US" sz="3600" b="1" dirty="0"/>
              <a:t>Joined Relations in SQL</a:t>
            </a:r>
            <a:endParaRPr lang="en-US" sz="3600" b="1" dirty="0">
              <a:solidFill>
                <a:srgbClr val="000000"/>
              </a:solidFill>
            </a:endParaRPr>
          </a:p>
        </p:txBody>
      </p:sp>
      <p:sp>
        <p:nvSpPr>
          <p:cNvPr id="572419" name="Rectangle 3"/>
          <p:cNvSpPr>
            <a:spLocks noGrp="1" noChangeArrowheads="1"/>
          </p:cNvSpPr>
          <p:nvPr>
            <p:ph sz="quarter" idx="1"/>
          </p:nvPr>
        </p:nvSpPr>
        <p:spPr>
          <a:xfrm>
            <a:off x="685800" y="1814513"/>
            <a:ext cx="8053388" cy="4762500"/>
          </a:xfrm>
        </p:spPr>
        <p:txBody>
          <a:bodyPr>
            <a:normAutofit fontScale="92500" lnSpcReduction="10000"/>
          </a:bodyPr>
          <a:lstStyle/>
          <a:p>
            <a:pPr marL="274320" indent="-274320" fontAlgn="auto">
              <a:lnSpc>
                <a:spcPct val="90000"/>
              </a:lnSpc>
              <a:spcAft>
                <a:spcPts val="0"/>
              </a:spcAft>
              <a:buFont typeface="Wingdings"/>
              <a:buChar char=""/>
              <a:defRPr/>
            </a:pPr>
            <a:r>
              <a:rPr lang="en-US" dirty="0">
                <a:solidFill>
                  <a:srgbClr val="000000"/>
                </a:solidFill>
              </a:rPr>
              <a:t>Allows the user to specify different types of joins (r</a:t>
            </a:r>
            <a:r>
              <a:rPr lang="en-US" sz="2100" dirty="0">
                <a:solidFill>
                  <a:srgbClr val="000000"/>
                </a:solidFill>
              </a:rPr>
              <a:t>egular "theta" JOIN, NATURAL JOIN, LEFT OUTER JOIN, RIGHT OUTER JOIN, CROSS JOIN, etc )</a:t>
            </a:r>
          </a:p>
          <a:p>
            <a:pPr marL="274320" indent="-274320" fontAlgn="auto">
              <a:lnSpc>
                <a:spcPct val="90000"/>
              </a:lnSpc>
              <a:spcAft>
                <a:spcPts val="0"/>
              </a:spcAft>
              <a:buFont typeface="Wingdings"/>
              <a:buChar char=""/>
              <a:defRPr/>
            </a:pPr>
            <a:r>
              <a:rPr lang="en-US" sz="2700" b="1" dirty="0">
                <a:solidFill>
                  <a:srgbClr val="000000"/>
                </a:solidFill>
              </a:rPr>
              <a:t>Example:</a:t>
            </a:r>
          </a:p>
          <a:p>
            <a:pPr marL="640080" lvl="1" indent="-274320" fontAlgn="auto">
              <a:lnSpc>
                <a:spcPct val="90000"/>
              </a:lnSpc>
              <a:spcAft>
                <a:spcPts val="0"/>
              </a:spcAft>
              <a:buFont typeface="Wingdings 2"/>
              <a:buChar char=""/>
              <a:defRPr/>
            </a:pPr>
            <a:r>
              <a:rPr lang="en-US" b="1" dirty="0">
                <a:solidFill>
                  <a:srgbClr val="000000"/>
                </a:solidFill>
              </a:rPr>
              <a:t>	</a:t>
            </a:r>
            <a:r>
              <a:rPr lang="en-US" sz="2400" dirty="0">
                <a:solidFill>
                  <a:srgbClr val="000000"/>
                </a:solidFill>
              </a:rPr>
              <a:t>SELECT	E.FNAME, E.LNAME, S.FNAME, S.LNAME</a:t>
            </a:r>
            <a:br>
              <a:rPr lang="en-US" sz="2400" dirty="0">
                <a:solidFill>
                  <a:srgbClr val="000000"/>
                </a:solidFill>
              </a:rPr>
            </a:br>
            <a:r>
              <a:rPr lang="en-US" sz="2400" dirty="0">
                <a:solidFill>
                  <a:srgbClr val="000000"/>
                </a:solidFill>
              </a:rPr>
              <a:t>	FROM 	EMPLOYEE AS E , EMPLOYEE AS S</a:t>
            </a:r>
            <a:br>
              <a:rPr lang="en-US" sz="2400" dirty="0">
                <a:solidFill>
                  <a:srgbClr val="000000"/>
                </a:solidFill>
              </a:rPr>
            </a:br>
            <a:r>
              <a:rPr lang="en-US" sz="2400" dirty="0">
                <a:solidFill>
                  <a:srgbClr val="000000"/>
                </a:solidFill>
              </a:rPr>
              <a:t>	WHERE	E.SUPERSSN=S.SSN</a:t>
            </a:r>
          </a:p>
          <a:p>
            <a:pPr marL="640080" lvl="1" indent="-274320" fontAlgn="auto">
              <a:lnSpc>
                <a:spcPct val="90000"/>
              </a:lnSpc>
              <a:spcAft>
                <a:spcPts val="0"/>
              </a:spcAft>
              <a:buFont typeface="Wingdings 2"/>
              <a:buChar char=""/>
              <a:defRPr/>
            </a:pPr>
            <a:endParaRPr lang="en-US" dirty="0">
              <a:solidFill>
                <a:srgbClr val="000000"/>
              </a:solidFill>
            </a:endParaRPr>
          </a:p>
          <a:p>
            <a:pPr marL="640080" lvl="1" indent="-274320" fontAlgn="auto">
              <a:lnSpc>
                <a:spcPct val="90000"/>
              </a:lnSpc>
              <a:spcAft>
                <a:spcPts val="0"/>
              </a:spcAft>
              <a:buFont typeface="Wingdings 2"/>
              <a:buChar char=""/>
              <a:defRPr/>
            </a:pPr>
            <a:r>
              <a:rPr lang="en-US" sz="2400" dirty="0">
                <a:solidFill>
                  <a:srgbClr val="000000"/>
                </a:solidFill>
              </a:rPr>
              <a:t>    SELECT	E.FNAME, E.LNAME, S.FNAME, S.LNAME</a:t>
            </a:r>
            <a:br>
              <a:rPr lang="en-US" sz="2400" dirty="0">
                <a:solidFill>
                  <a:srgbClr val="000000"/>
                </a:solidFill>
              </a:rPr>
            </a:br>
            <a:r>
              <a:rPr lang="en-US" sz="2400" dirty="0">
                <a:solidFill>
                  <a:srgbClr val="000000"/>
                </a:solidFill>
              </a:rPr>
              <a:t>	FROM 	(EMPLOYEE  E </a:t>
            </a:r>
            <a:r>
              <a:rPr lang="en-US" sz="2400" b="1" dirty="0">
                <a:solidFill>
                  <a:srgbClr val="000000"/>
                </a:solidFill>
              </a:rPr>
              <a:t> JOIN </a:t>
            </a:r>
            <a:r>
              <a:rPr lang="en-US" sz="2400" dirty="0">
                <a:solidFill>
                  <a:srgbClr val="000000"/>
                </a:solidFill>
              </a:rPr>
              <a:t>EMPLOYEE  S</a:t>
            </a:r>
            <a:br>
              <a:rPr lang="en-US" sz="2400" dirty="0">
                <a:solidFill>
                  <a:srgbClr val="000000"/>
                </a:solidFill>
              </a:rPr>
            </a:br>
            <a:r>
              <a:rPr lang="en-US" sz="2400" dirty="0">
                <a:solidFill>
                  <a:srgbClr val="000000"/>
                </a:solidFill>
              </a:rPr>
              <a:t>		</a:t>
            </a:r>
            <a:r>
              <a:rPr lang="en-US" sz="2400" b="1" dirty="0">
                <a:solidFill>
                  <a:srgbClr val="000000"/>
                </a:solidFill>
              </a:rPr>
              <a:t>ON</a:t>
            </a:r>
            <a:r>
              <a:rPr lang="en-US" sz="2400" dirty="0">
                <a:solidFill>
                  <a:srgbClr val="000000"/>
                </a:solidFill>
              </a:rPr>
              <a:t>  E.SUPERSSN=S.SSN </a:t>
            </a:r>
          </a:p>
          <a:p>
            <a:pPr marL="640080" lvl="1" indent="-274320" fontAlgn="auto">
              <a:lnSpc>
                <a:spcPct val="90000"/>
              </a:lnSpc>
              <a:spcAft>
                <a:spcPts val="0"/>
              </a:spcAft>
              <a:buFont typeface="Wingdings 2"/>
              <a:buChar char=""/>
              <a:defRPr/>
            </a:pPr>
            <a:endParaRPr lang="en-US" sz="2400" b="1" dirty="0">
              <a:solidFill>
                <a:srgbClr val="000000"/>
              </a:solidFill>
            </a:endParaRPr>
          </a:p>
          <a:p>
            <a:pPr marL="640080" lvl="1" indent="-274320" fontAlgn="auto">
              <a:lnSpc>
                <a:spcPct val="90000"/>
              </a:lnSpc>
              <a:spcAft>
                <a:spcPts val="0"/>
              </a:spcAft>
              <a:buFont typeface="Wingdings 2"/>
              <a:buChar char=""/>
              <a:defRPr/>
            </a:pPr>
            <a:r>
              <a:rPr lang="en-US" sz="2400" b="1" dirty="0">
                <a:solidFill>
                  <a:srgbClr val="000000"/>
                </a:solidFill>
              </a:rPr>
              <a:t>	</a:t>
            </a:r>
            <a:r>
              <a:rPr lang="en-US" sz="2400" dirty="0">
                <a:solidFill>
                  <a:srgbClr val="000000"/>
                </a:solidFill>
              </a:rPr>
              <a:t>SELECT	E.FNAME, E.LNAME, S.FNAME, S.LNAME</a:t>
            </a:r>
            <a:br>
              <a:rPr lang="en-US" sz="2400" dirty="0">
                <a:solidFill>
                  <a:srgbClr val="000000"/>
                </a:solidFill>
              </a:rPr>
            </a:br>
            <a:r>
              <a:rPr lang="en-US" sz="2400" dirty="0">
                <a:solidFill>
                  <a:srgbClr val="000000"/>
                </a:solidFill>
              </a:rPr>
              <a:t>	FROM 	(EMPLOYEE  E </a:t>
            </a:r>
            <a:r>
              <a:rPr lang="en-US" sz="2400" b="1" dirty="0">
                <a:solidFill>
                  <a:srgbClr val="000000"/>
                </a:solidFill>
              </a:rPr>
              <a:t>LEFT OUTER JOIN </a:t>
            </a:r>
            <a:r>
              <a:rPr lang="en-US" sz="2400" dirty="0">
                <a:solidFill>
                  <a:srgbClr val="000000"/>
                </a:solidFill>
              </a:rPr>
              <a:t>EMPLOYEE  S</a:t>
            </a:r>
            <a:br>
              <a:rPr lang="en-US" sz="2400" dirty="0">
                <a:solidFill>
                  <a:srgbClr val="000000"/>
                </a:solidFill>
              </a:rPr>
            </a:br>
            <a:r>
              <a:rPr lang="en-US" sz="2400" dirty="0">
                <a:solidFill>
                  <a:srgbClr val="000000"/>
                </a:solidFill>
              </a:rPr>
              <a:t>		</a:t>
            </a:r>
            <a:r>
              <a:rPr lang="en-US" sz="2400" b="1" dirty="0">
                <a:solidFill>
                  <a:srgbClr val="000000"/>
                </a:solidFill>
              </a:rPr>
              <a:t>ON</a:t>
            </a:r>
            <a:r>
              <a:rPr lang="en-US" sz="2400" dirty="0">
                <a:solidFill>
                  <a:srgbClr val="000000"/>
                </a:solidFill>
              </a:rPr>
              <a:t>  E.SUPERSSN=S.SSN) </a:t>
            </a:r>
            <a:br>
              <a:rPr lang="en-US" sz="2400" dirty="0">
                <a:solidFill>
                  <a:srgbClr val="000000"/>
                </a:solidFill>
              </a:rPr>
            </a:br>
            <a:endParaRPr lang="en-US" sz="2400" dirty="0">
              <a:solidFill>
                <a:srgbClr val="000000"/>
              </a:solidFill>
            </a:endParaRPr>
          </a:p>
        </p:txBody>
      </p:sp>
      <p:sp>
        <p:nvSpPr>
          <p:cNvPr id="6451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B8DFB5FE-65BE-4A8D-8223-65E7ECB59404}" type="slidenum">
              <a:rPr lang="en-US">
                <a:latin typeface="Times New Roman" pitchFamily="18" charset="0"/>
              </a:rPr>
              <a:pPr/>
              <a:t>35</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2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2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24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24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568325" y="269875"/>
            <a:ext cx="8237538" cy="1143000"/>
          </a:xfrm>
        </p:spPr>
        <p:txBody>
          <a:bodyPr/>
          <a:lstStyle/>
          <a:p>
            <a:pPr fontAlgn="auto">
              <a:spcAft>
                <a:spcPts val="0"/>
              </a:spcAft>
              <a:defRPr/>
            </a:pPr>
            <a:r>
              <a:rPr lang="en-US" sz="3200" b="1" dirty="0"/>
              <a:t>Joined Relations Feature in SQL</a:t>
            </a:r>
            <a:endParaRPr lang="en-US" dirty="0"/>
          </a:p>
        </p:txBody>
      </p:sp>
      <p:sp>
        <p:nvSpPr>
          <p:cNvPr id="574467" name="Rectangle 3"/>
          <p:cNvSpPr>
            <a:spLocks noGrp="1" noChangeArrowheads="1"/>
          </p:cNvSpPr>
          <p:nvPr>
            <p:ph sz="quarter" idx="1"/>
          </p:nvPr>
        </p:nvSpPr>
        <p:spPr>
          <a:xfrm>
            <a:off x="457200" y="1600200"/>
            <a:ext cx="7467600" cy="4873625"/>
          </a:xfrm>
        </p:spPr>
        <p:txBody>
          <a:bodyPr>
            <a:normAutofit lnSpcReduction="10000"/>
          </a:bodyPr>
          <a:lstStyle/>
          <a:p>
            <a:pPr marL="274320" indent="-274320" fontAlgn="auto">
              <a:lnSpc>
                <a:spcPct val="90000"/>
              </a:lnSpc>
              <a:spcAft>
                <a:spcPts val="0"/>
              </a:spcAft>
              <a:buFont typeface="Wingdings"/>
              <a:buChar char=""/>
              <a:defRPr/>
            </a:pPr>
            <a:endParaRPr lang="en-US" sz="2000" dirty="0">
              <a:solidFill>
                <a:srgbClr val="000000"/>
              </a:solidFill>
            </a:endParaRPr>
          </a:p>
          <a:p>
            <a:pPr marL="274320" indent="-274320" fontAlgn="auto">
              <a:lnSpc>
                <a:spcPct val="90000"/>
              </a:lnSpc>
              <a:spcAft>
                <a:spcPts val="0"/>
              </a:spcAft>
              <a:buFont typeface="Wingdings"/>
              <a:buNone/>
              <a:defRPr/>
            </a:pPr>
            <a:r>
              <a:rPr lang="en-US" sz="2000" b="1" dirty="0">
                <a:solidFill>
                  <a:srgbClr val="000000"/>
                </a:solidFill>
              </a:rPr>
              <a:t>		SELECT	FNAME, LNAME, ADDRESS</a:t>
            </a:r>
            <a:br>
              <a:rPr lang="en-US" sz="2000" b="1" dirty="0">
                <a:solidFill>
                  <a:srgbClr val="000000"/>
                </a:solidFill>
              </a:rPr>
            </a:br>
            <a:r>
              <a:rPr lang="en-US" sz="2000" b="1" dirty="0">
                <a:solidFill>
                  <a:srgbClr val="000000"/>
                </a:solidFill>
              </a:rPr>
              <a:t>	FROM 	EMPLOYEE, DEPARTMENT</a:t>
            </a:r>
            <a:br>
              <a:rPr lang="en-US" sz="2000" b="1" dirty="0">
                <a:solidFill>
                  <a:srgbClr val="000000"/>
                </a:solidFill>
              </a:rPr>
            </a:br>
            <a:r>
              <a:rPr lang="en-US" sz="2000" b="1" dirty="0">
                <a:solidFill>
                  <a:srgbClr val="000000"/>
                </a:solidFill>
              </a:rPr>
              <a:t>	WHERE	DNAME='Research' AND DNUMBER=DNO </a:t>
            </a:r>
          </a:p>
          <a:p>
            <a:pPr marL="274320" indent="-274320" fontAlgn="auto">
              <a:lnSpc>
                <a:spcPct val="90000"/>
              </a:lnSpc>
              <a:spcAft>
                <a:spcPts val="0"/>
              </a:spcAft>
              <a:buFont typeface="Wingdings"/>
              <a:buNone/>
              <a:defRPr/>
            </a:pPr>
            <a:r>
              <a:rPr lang="en-US" sz="2000" dirty="0">
                <a:solidFill>
                  <a:srgbClr val="000000"/>
                </a:solidFill>
              </a:rPr>
              <a:t>could be written as:</a:t>
            </a:r>
            <a:br>
              <a:rPr lang="en-US" sz="2000" dirty="0">
                <a:solidFill>
                  <a:srgbClr val="000000"/>
                </a:solidFill>
              </a:rPr>
            </a:br>
            <a:br>
              <a:rPr lang="en-US" sz="2000" dirty="0">
                <a:solidFill>
                  <a:srgbClr val="000000"/>
                </a:solidFill>
              </a:rPr>
            </a:br>
            <a:r>
              <a:rPr lang="en-US" sz="2000" b="1" dirty="0">
                <a:solidFill>
                  <a:srgbClr val="000000"/>
                </a:solidFill>
              </a:rPr>
              <a:t>	</a:t>
            </a:r>
            <a:r>
              <a:rPr lang="en-US" sz="2000" dirty="0">
                <a:solidFill>
                  <a:srgbClr val="000000"/>
                </a:solidFill>
              </a:rPr>
              <a:t>SELECT	FNAME, LNAME, ADDRESS</a:t>
            </a:r>
            <a:br>
              <a:rPr lang="en-US" sz="2000" dirty="0">
                <a:solidFill>
                  <a:srgbClr val="000000"/>
                </a:solidFill>
              </a:rPr>
            </a:br>
            <a:r>
              <a:rPr lang="en-US" sz="2000" dirty="0">
                <a:solidFill>
                  <a:srgbClr val="000000"/>
                </a:solidFill>
              </a:rPr>
              <a:t>	FROM 	(EMPLOYEE </a:t>
            </a:r>
            <a:r>
              <a:rPr lang="en-US" sz="2000" b="1" dirty="0">
                <a:solidFill>
                  <a:srgbClr val="000000"/>
                </a:solidFill>
              </a:rPr>
              <a:t>JOIN</a:t>
            </a:r>
            <a:r>
              <a:rPr lang="en-US" sz="2000" dirty="0">
                <a:solidFill>
                  <a:srgbClr val="000000"/>
                </a:solidFill>
              </a:rPr>
              <a:t> DEPARTMENT</a:t>
            </a:r>
            <a:br>
              <a:rPr lang="en-US" sz="2000" dirty="0">
                <a:solidFill>
                  <a:srgbClr val="000000"/>
                </a:solidFill>
              </a:rPr>
            </a:br>
            <a:r>
              <a:rPr lang="en-US" sz="2000" dirty="0">
                <a:solidFill>
                  <a:srgbClr val="000000"/>
                </a:solidFill>
              </a:rPr>
              <a:t>		 </a:t>
            </a:r>
            <a:r>
              <a:rPr lang="en-US" sz="2000" b="1" dirty="0">
                <a:solidFill>
                  <a:srgbClr val="000000"/>
                </a:solidFill>
              </a:rPr>
              <a:t>ON</a:t>
            </a:r>
            <a:r>
              <a:rPr lang="en-US" sz="2000" dirty="0">
                <a:solidFill>
                  <a:srgbClr val="000000"/>
                </a:solidFill>
              </a:rPr>
              <a:t> DNUMBER=DNO)</a:t>
            </a:r>
            <a:br>
              <a:rPr lang="en-US" sz="2000" dirty="0">
                <a:solidFill>
                  <a:srgbClr val="000000"/>
                </a:solidFill>
              </a:rPr>
            </a:br>
            <a:r>
              <a:rPr lang="en-US" sz="2000" dirty="0">
                <a:solidFill>
                  <a:srgbClr val="000000"/>
                </a:solidFill>
              </a:rPr>
              <a:t>	WHERE	DNAME='Research’</a:t>
            </a:r>
            <a:br>
              <a:rPr lang="en-US" sz="2000" dirty="0">
                <a:solidFill>
                  <a:srgbClr val="000000"/>
                </a:solidFill>
              </a:rPr>
            </a:br>
            <a:br>
              <a:rPr lang="en-US" sz="2000" b="1" dirty="0">
                <a:solidFill>
                  <a:srgbClr val="000000"/>
                </a:solidFill>
              </a:rPr>
            </a:br>
            <a:r>
              <a:rPr lang="en-US" sz="2000" dirty="0">
                <a:solidFill>
                  <a:srgbClr val="000000"/>
                </a:solidFill>
              </a:rPr>
              <a:t>or as:</a:t>
            </a:r>
            <a:br>
              <a:rPr lang="en-US" sz="2000" dirty="0">
                <a:solidFill>
                  <a:srgbClr val="000000"/>
                </a:solidFill>
              </a:rPr>
            </a:br>
            <a:br>
              <a:rPr lang="en-US" sz="2000" dirty="0">
                <a:solidFill>
                  <a:srgbClr val="000000"/>
                </a:solidFill>
              </a:rPr>
            </a:br>
            <a:r>
              <a:rPr lang="en-US" sz="2000" b="1" dirty="0">
                <a:solidFill>
                  <a:srgbClr val="000000"/>
                </a:solidFill>
              </a:rPr>
              <a:t>	</a:t>
            </a:r>
            <a:r>
              <a:rPr lang="en-US" sz="2000" dirty="0">
                <a:solidFill>
                  <a:srgbClr val="000000"/>
                </a:solidFill>
              </a:rPr>
              <a:t>SELECT	FNAME, LNAME, ADDRESS</a:t>
            </a:r>
            <a:br>
              <a:rPr lang="en-US" sz="2000" dirty="0">
                <a:solidFill>
                  <a:srgbClr val="000000"/>
                </a:solidFill>
              </a:rPr>
            </a:br>
            <a:r>
              <a:rPr lang="en-US" sz="2000" dirty="0">
                <a:solidFill>
                  <a:srgbClr val="000000"/>
                </a:solidFill>
              </a:rPr>
              <a:t>	FROM 	(EMPLOYEE </a:t>
            </a:r>
            <a:r>
              <a:rPr lang="en-US" sz="2000" b="1" dirty="0">
                <a:solidFill>
                  <a:srgbClr val="000000"/>
                </a:solidFill>
              </a:rPr>
              <a:t>NATURAL JOIN </a:t>
            </a:r>
            <a:r>
              <a:rPr lang="en-US" sz="2000" dirty="0">
                <a:solidFill>
                  <a:srgbClr val="000000"/>
                </a:solidFill>
              </a:rPr>
              <a:t>DEPARTMENT</a:t>
            </a:r>
            <a:br>
              <a:rPr lang="en-US" sz="2000" dirty="0">
                <a:solidFill>
                  <a:srgbClr val="000000"/>
                </a:solidFill>
              </a:rPr>
            </a:br>
            <a:r>
              <a:rPr lang="en-US" sz="2000" dirty="0">
                <a:solidFill>
                  <a:srgbClr val="000000"/>
                </a:solidFill>
              </a:rPr>
              <a:t>		 </a:t>
            </a:r>
            <a:r>
              <a:rPr lang="en-US" sz="2000" b="1" dirty="0">
                <a:solidFill>
                  <a:srgbClr val="000000"/>
                </a:solidFill>
              </a:rPr>
              <a:t>AS DEPT(DNAME, DNO, MSSN, MSDATE)</a:t>
            </a:r>
            <a:br>
              <a:rPr lang="en-US" sz="2000" dirty="0">
                <a:solidFill>
                  <a:srgbClr val="000000"/>
                </a:solidFill>
              </a:rPr>
            </a:br>
            <a:r>
              <a:rPr lang="en-US" sz="2000" dirty="0">
                <a:solidFill>
                  <a:srgbClr val="000000"/>
                </a:solidFill>
              </a:rPr>
              <a:t>	WHERE	DNAME='Research’</a:t>
            </a:r>
            <a:endParaRPr lang="en-US" dirty="0">
              <a:solidFill>
                <a:srgbClr val="000000"/>
              </a:solidFill>
            </a:endParaRPr>
          </a:p>
        </p:txBody>
      </p:sp>
      <p:sp>
        <p:nvSpPr>
          <p:cNvPr id="6553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AAAEDC7-24B6-4034-B012-5520E0459ABF}" type="slidenum">
              <a:rPr lang="en-US">
                <a:latin typeface="Times New Roman" pitchFamily="18" charset="0"/>
              </a:rPr>
              <a:pPr/>
              <a:t>36</a:t>
            </a:fld>
            <a:endParaRPr lang="en-US">
              <a:latin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568325" y="269875"/>
            <a:ext cx="8237538" cy="1143000"/>
          </a:xfrm>
        </p:spPr>
        <p:txBody>
          <a:bodyPr/>
          <a:lstStyle/>
          <a:p>
            <a:pPr fontAlgn="auto">
              <a:spcAft>
                <a:spcPts val="0"/>
              </a:spcAft>
              <a:defRPr/>
            </a:pPr>
            <a:r>
              <a:rPr lang="en-US" sz="3200" b="1" dirty="0"/>
              <a:t>Joined Relations Feature in SQL</a:t>
            </a:r>
            <a:endParaRPr lang="en-US" b="1" dirty="0">
              <a:solidFill>
                <a:srgbClr val="000000"/>
              </a:solidFill>
            </a:endParaRPr>
          </a:p>
        </p:txBody>
      </p:sp>
      <p:sp>
        <p:nvSpPr>
          <p:cNvPr id="66562" name="Rectangle 3"/>
          <p:cNvSpPr>
            <a:spLocks noGrp="1" noChangeArrowheads="1"/>
          </p:cNvSpPr>
          <p:nvPr>
            <p:ph sz="quarter" idx="1"/>
          </p:nvPr>
        </p:nvSpPr>
        <p:spPr>
          <a:xfrm>
            <a:off x="457200" y="1600200"/>
            <a:ext cx="7467600" cy="4873625"/>
          </a:xfrm>
        </p:spPr>
        <p:txBody>
          <a:bodyPr/>
          <a:lstStyle/>
          <a:p>
            <a:pPr>
              <a:lnSpc>
                <a:spcPct val="90000"/>
              </a:lnSpc>
            </a:pPr>
            <a:r>
              <a:rPr lang="en-US">
                <a:solidFill>
                  <a:srgbClr val="000000"/>
                </a:solidFill>
              </a:rPr>
              <a:t>Example that illustrates multiple joins </a:t>
            </a:r>
            <a:br>
              <a:rPr lang="en-US">
                <a:solidFill>
                  <a:srgbClr val="000000"/>
                </a:solidFill>
              </a:rPr>
            </a:br>
            <a:br>
              <a:rPr lang="en-US">
                <a:solidFill>
                  <a:srgbClr val="000000"/>
                </a:solidFill>
              </a:rPr>
            </a:br>
            <a:r>
              <a:rPr lang="en-US" b="1">
                <a:solidFill>
                  <a:srgbClr val="000000"/>
                </a:solidFill>
              </a:rPr>
              <a:t>	</a:t>
            </a:r>
            <a:r>
              <a:rPr lang="en-US">
                <a:solidFill>
                  <a:srgbClr val="000000"/>
                </a:solidFill>
              </a:rPr>
              <a:t>SELECT      PNUMBER, DNUM, LNAME, 		FROM	      (PROJECT </a:t>
            </a:r>
            <a:r>
              <a:rPr lang="en-US" b="1">
                <a:solidFill>
                  <a:srgbClr val="000000"/>
                </a:solidFill>
              </a:rPr>
              <a:t>JOIN</a:t>
            </a:r>
            <a:r>
              <a:rPr lang="en-US">
                <a:solidFill>
                  <a:srgbClr val="000000"/>
                </a:solidFill>
              </a:rPr>
              <a:t> DEPARTMENT </a:t>
            </a:r>
          </a:p>
          <a:p>
            <a:pPr>
              <a:lnSpc>
                <a:spcPct val="90000"/>
              </a:lnSpc>
              <a:buFont typeface="Wingdings" pitchFamily="2" charset="2"/>
              <a:buNone/>
            </a:pPr>
            <a:r>
              <a:rPr lang="en-US">
                <a:solidFill>
                  <a:srgbClr val="000000"/>
                </a:solidFill>
              </a:rPr>
              <a:t>			</a:t>
            </a:r>
            <a:r>
              <a:rPr lang="en-US" b="1">
                <a:solidFill>
                  <a:srgbClr val="000000"/>
                </a:solidFill>
              </a:rPr>
              <a:t>       ON</a:t>
            </a:r>
            <a:r>
              <a:rPr lang="en-US">
                <a:solidFill>
                  <a:srgbClr val="000000"/>
                </a:solidFill>
              </a:rPr>
              <a:t>  DNUM=DNUMBER)</a:t>
            </a:r>
          </a:p>
          <a:p>
            <a:pPr>
              <a:lnSpc>
                <a:spcPct val="90000"/>
              </a:lnSpc>
              <a:buFont typeface="Wingdings" pitchFamily="2" charset="2"/>
              <a:buNone/>
            </a:pPr>
            <a:r>
              <a:rPr lang="en-US">
                <a:solidFill>
                  <a:srgbClr val="000000"/>
                </a:solidFill>
              </a:rPr>
              <a:t>			      </a:t>
            </a:r>
            <a:r>
              <a:rPr lang="en-US" b="1">
                <a:solidFill>
                  <a:srgbClr val="000000"/>
                </a:solidFill>
              </a:rPr>
              <a:t>JOIN</a:t>
            </a:r>
            <a:r>
              <a:rPr lang="en-US">
                <a:solidFill>
                  <a:srgbClr val="000000"/>
                </a:solidFill>
              </a:rPr>
              <a:t> EMPLOYEE </a:t>
            </a:r>
            <a:r>
              <a:rPr lang="en-US" b="1">
                <a:solidFill>
                  <a:srgbClr val="000000"/>
                </a:solidFill>
              </a:rPr>
              <a:t>ON </a:t>
            </a:r>
            <a:r>
              <a:rPr lang="en-US">
                <a:solidFill>
                  <a:srgbClr val="000000"/>
                </a:solidFill>
              </a:rPr>
              <a:t>MGRSSN=SSN) )</a:t>
            </a:r>
            <a:br>
              <a:rPr lang="en-US">
                <a:solidFill>
                  <a:srgbClr val="000000"/>
                </a:solidFill>
              </a:rPr>
            </a:br>
            <a:r>
              <a:rPr lang="en-US">
                <a:solidFill>
                  <a:srgbClr val="000000"/>
                </a:solidFill>
              </a:rPr>
              <a:t>	WHERE      PLOCATION='Stafford’</a:t>
            </a:r>
          </a:p>
        </p:txBody>
      </p:sp>
      <p:sp>
        <p:nvSpPr>
          <p:cNvPr id="6656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F0F56AB-A9F5-4839-9BC2-8328ECFDA8B7}" type="slidenum">
              <a:rPr lang="en-US">
                <a:latin typeface="Times New Roman" pitchFamily="18" charset="0"/>
              </a:rPr>
              <a:pPr/>
              <a:t>37</a:t>
            </a:fld>
            <a:endParaRPr lang="en-US">
              <a:latin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pPr fontAlgn="auto">
              <a:spcAft>
                <a:spcPts val="0"/>
              </a:spcAft>
              <a:defRPr/>
            </a:pPr>
            <a:r>
              <a:rPr lang="en-US" dirty="0"/>
              <a:t>SET OPERATIONS</a:t>
            </a:r>
            <a:endParaRPr lang="en-US" b="1" dirty="0">
              <a:solidFill>
                <a:srgbClr val="000000"/>
              </a:solidFill>
            </a:endParaRPr>
          </a:p>
        </p:txBody>
      </p:sp>
      <p:sp>
        <p:nvSpPr>
          <p:cNvPr id="67586" name="Rectangle 3"/>
          <p:cNvSpPr>
            <a:spLocks noGrp="1" noChangeArrowheads="1"/>
          </p:cNvSpPr>
          <p:nvPr>
            <p:ph sz="quarter" idx="1"/>
          </p:nvPr>
        </p:nvSpPr>
        <p:spPr>
          <a:xfrm>
            <a:off x="457200" y="1600200"/>
            <a:ext cx="7467600" cy="4873625"/>
          </a:xfrm>
        </p:spPr>
        <p:txBody>
          <a:bodyPr/>
          <a:lstStyle/>
          <a:p>
            <a:pPr>
              <a:lnSpc>
                <a:spcPct val="90000"/>
              </a:lnSpc>
            </a:pPr>
            <a:r>
              <a:rPr lang="en-US">
                <a:solidFill>
                  <a:srgbClr val="000000"/>
                </a:solidFill>
              </a:rPr>
              <a:t>SQL has incorporated some set operations like</a:t>
            </a:r>
          </a:p>
          <a:p>
            <a:pPr lvl="1">
              <a:lnSpc>
                <a:spcPct val="90000"/>
              </a:lnSpc>
            </a:pPr>
            <a:r>
              <a:rPr lang="en-US">
                <a:solidFill>
                  <a:srgbClr val="000000"/>
                </a:solidFill>
              </a:rPr>
              <a:t>Union operation (</a:t>
            </a:r>
            <a:r>
              <a:rPr lang="en-US" b="1">
                <a:solidFill>
                  <a:srgbClr val="000000"/>
                </a:solidFill>
              </a:rPr>
              <a:t>UNION)</a:t>
            </a:r>
            <a:r>
              <a:rPr lang="en-US">
                <a:solidFill>
                  <a:srgbClr val="000000"/>
                </a:solidFill>
              </a:rPr>
              <a:t>, </a:t>
            </a:r>
          </a:p>
          <a:p>
            <a:pPr lvl="1">
              <a:lnSpc>
                <a:spcPct val="90000"/>
              </a:lnSpc>
            </a:pPr>
            <a:r>
              <a:rPr lang="en-US">
                <a:solidFill>
                  <a:srgbClr val="000000"/>
                </a:solidFill>
              </a:rPr>
              <a:t>Set difference (</a:t>
            </a:r>
            <a:r>
              <a:rPr lang="en-US" b="1">
                <a:solidFill>
                  <a:srgbClr val="000000"/>
                </a:solidFill>
              </a:rPr>
              <a:t>EXCEPT)</a:t>
            </a:r>
            <a:r>
              <a:rPr lang="en-US">
                <a:solidFill>
                  <a:srgbClr val="000000"/>
                </a:solidFill>
              </a:rPr>
              <a:t> and</a:t>
            </a:r>
          </a:p>
          <a:p>
            <a:pPr lvl="1">
              <a:lnSpc>
                <a:spcPct val="90000"/>
              </a:lnSpc>
            </a:pPr>
            <a:r>
              <a:rPr lang="en-US">
                <a:solidFill>
                  <a:srgbClr val="000000"/>
                </a:solidFill>
              </a:rPr>
              <a:t>Intersection operation (</a:t>
            </a:r>
            <a:r>
              <a:rPr lang="en-US" b="1">
                <a:solidFill>
                  <a:srgbClr val="000000"/>
                </a:solidFill>
              </a:rPr>
              <a:t>INTERSECT)</a:t>
            </a:r>
            <a:endParaRPr lang="en-US">
              <a:solidFill>
                <a:srgbClr val="000000"/>
              </a:solidFill>
            </a:endParaRPr>
          </a:p>
          <a:p>
            <a:pPr>
              <a:lnSpc>
                <a:spcPct val="90000"/>
              </a:lnSpc>
            </a:pPr>
            <a:r>
              <a:rPr lang="en-US" i="1">
                <a:solidFill>
                  <a:srgbClr val="000000"/>
                </a:solidFill>
              </a:rPr>
              <a:t>Duplicate tuples are eliminated from the result</a:t>
            </a:r>
          </a:p>
          <a:p>
            <a:pPr>
              <a:lnSpc>
                <a:spcPct val="90000"/>
              </a:lnSpc>
            </a:pPr>
            <a:r>
              <a:rPr lang="en-US">
                <a:solidFill>
                  <a:srgbClr val="000000"/>
                </a:solidFill>
              </a:rPr>
              <a:t>Requires </a:t>
            </a:r>
            <a:r>
              <a:rPr lang="en-US" i="1">
                <a:solidFill>
                  <a:srgbClr val="000000"/>
                </a:solidFill>
              </a:rPr>
              <a:t>union compatible relations</a:t>
            </a:r>
            <a:endParaRPr lang="en-US">
              <a:solidFill>
                <a:srgbClr val="000000"/>
              </a:solidFill>
            </a:endParaRPr>
          </a:p>
        </p:txBody>
      </p:sp>
      <p:sp>
        <p:nvSpPr>
          <p:cNvPr id="6758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C7AFE68B-61BA-4951-884F-00E5FAB12281}" type="slidenum">
              <a:rPr lang="en-US">
                <a:latin typeface="Times New Roman" pitchFamily="18" charset="0"/>
              </a:rPr>
              <a:pPr/>
              <a:t>38</a:t>
            </a:fld>
            <a:endParaRPr lang="en-US">
              <a:latin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pPr fontAlgn="auto">
              <a:spcAft>
                <a:spcPts val="0"/>
              </a:spcAft>
              <a:defRPr/>
            </a:pPr>
            <a:r>
              <a:rPr lang="en-US"/>
              <a:t>SET OPERATIONS (cont.)</a:t>
            </a:r>
            <a:r>
              <a:rPr lang="en-US" u="sng">
                <a:solidFill>
                  <a:srgbClr val="000000"/>
                </a:solidFill>
              </a:rPr>
              <a:t> </a:t>
            </a:r>
          </a:p>
        </p:txBody>
      </p:sp>
      <p:sp>
        <p:nvSpPr>
          <p:cNvPr id="543747" name="Rectangle 3"/>
          <p:cNvSpPr>
            <a:spLocks noGrp="1" noChangeArrowheads="1"/>
          </p:cNvSpPr>
          <p:nvPr>
            <p:ph sz="quarter" idx="1"/>
          </p:nvPr>
        </p:nvSpPr>
        <p:spPr>
          <a:xfrm>
            <a:off x="457200" y="1600200"/>
            <a:ext cx="7467600" cy="4873625"/>
          </a:xfrm>
        </p:spPr>
        <p:txBody>
          <a:bodyPr>
            <a:normAutofit/>
          </a:bodyPr>
          <a:lstStyle/>
          <a:p>
            <a:pPr marL="274320" indent="-274320" fontAlgn="auto">
              <a:spcAft>
                <a:spcPts val="0"/>
              </a:spcAft>
              <a:buFont typeface="Wingdings"/>
              <a:buChar char=""/>
              <a:defRPr/>
            </a:pPr>
            <a:r>
              <a:rPr lang="en-US" sz="2000" dirty="0">
                <a:solidFill>
                  <a:srgbClr val="000000"/>
                </a:solidFill>
              </a:rPr>
              <a:t>Make a list of all project numbers for projects that involve an employee whose last name is 'Smith' as a worker or as a manager of the department that controls the project.</a:t>
            </a:r>
          </a:p>
          <a:p>
            <a:pPr marL="0" indent="0" fontAlgn="auto">
              <a:spcAft>
                <a:spcPts val="0"/>
              </a:spcAft>
              <a:buFont typeface="Wingdings"/>
              <a:buNone/>
              <a:defRPr/>
            </a:pPr>
            <a:r>
              <a:rPr lang="en-US" sz="2000" b="1" dirty="0">
                <a:solidFill>
                  <a:srgbClr val="000000"/>
                </a:solidFill>
              </a:rPr>
              <a:t>       </a:t>
            </a:r>
          </a:p>
          <a:p>
            <a:pPr marL="274320" indent="-274320" fontAlgn="auto">
              <a:spcAft>
                <a:spcPts val="0"/>
              </a:spcAft>
              <a:buFont typeface="Wingdings"/>
              <a:buChar char=""/>
              <a:defRPr/>
            </a:pPr>
            <a:r>
              <a:rPr lang="en-US" sz="2000" b="1" dirty="0">
                <a:solidFill>
                  <a:srgbClr val="000000"/>
                </a:solidFill>
              </a:rPr>
              <a:t>          (SELECT  PNAME</a:t>
            </a:r>
            <a:br>
              <a:rPr lang="en-US" sz="2000" b="1" dirty="0">
                <a:solidFill>
                  <a:srgbClr val="000000"/>
                </a:solidFill>
              </a:rPr>
            </a:br>
            <a:r>
              <a:rPr lang="en-US" sz="2000" b="1" dirty="0">
                <a:solidFill>
                  <a:srgbClr val="000000"/>
                </a:solidFill>
              </a:rPr>
              <a:t>	FROM	PROJECT, DEPARTMENT, EMPLOYEE</a:t>
            </a:r>
            <a:br>
              <a:rPr lang="en-US" sz="2000" b="1" dirty="0">
                <a:solidFill>
                  <a:srgbClr val="000000"/>
                </a:solidFill>
              </a:rPr>
            </a:br>
            <a:r>
              <a:rPr lang="en-US" sz="2000" b="1" dirty="0">
                <a:solidFill>
                  <a:srgbClr val="000000"/>
                </a:solidFill>
              </a:rPr>
              <a:t>	WHERE	DNUM=DNUMBER AND MGRSSN=SSN AND				LNAME='Smith')</a:t>
            </a:r>
            <a:br>
              <a:rPr lang="en-US" sz="2000" b="1" dirty="0">
                <a:solidFill>
                  <a:srgbClr val="000000"/>
                </a:solidFill>
              </a:rPr>
            </a:br>
            <a:r>
              <a:rPr lang="en-US" sz="2000" b="1" dirty="0">
                <a:solidFill>
                  <a:srgbClr val="000000"/>
                </a:solidFill>
              </a:rPr>
              <a:t>	UNION	</a:t>
            </a:r>
          </a:p>
          <a:p>
            <a:pPr marL="274320" indent="-274320" fontAlgn="auto">
              <a:spcAft>
                <a:spcPts val="0"/>
              </a:spcAft>
              <a:buFont typeface="Wingdings"/>
              <a:buNone/>
              <a:defRPr/>
            </a:pPr>
            <a:r>
              <a:rPr lang="en-US" sz="2000" b="1" dirty="0">
                <a:solidFill>
                  <a:srgbClr val="000000"/>
                </a:solidFill>
              </a:rPr>
              <a:t>		(SELECT  PNAME</a:t>
            </a:r>
            <a:br>
              <a:rPr lang="en-US" sz="2000" b="1" dirty="0">
                <a:solidFill>
                  <a:srgbClr val="000000"/>
                </a:solidFill>
              </a:rPr>
            </a:br>
            <a:r>
              <a:rPr lang="en-US" sz="2000" b="1" dirty="0">
                <a:solidFill>
                  <a:srgbClr val="000000"/>
                </a:solidFill>
              </a:rPr>
              <a:t>	FROM	PROJECT, WORKS_ON, EMPLOYEE</a:t>
            </a:r>
            <a:br>
              <a:rPr lang="en-US" sz="2000" b="1" dirty="0">
                <a:solidFill>
                  <a:srgbClr val="000000"/>
                </a:solidFill>
              </a:rPr>
            </a:br>
            <a:r>
              <a:rPr lang="en-US" sz="2000" b="1" dirty="0">
                <a:solidFill>
                  <a:srgbClr val="000000"/>
                </a:solidFill>
              </a:rPr>
              <a:t>	WHERE	PNUMBER=PNO AND ESSN=SSN AND				LNAME='Smith')</a:t>
            </a:r>
            <a:endParaRPr lang="en-US" sz="2800" b="1" dirty="0">
              <a:solidFill>
                <a:srgbClr val="000000"/>
              </a:solidFill>
            </a:endParaRPr>
          </a:p>
        </p:txBody>
      </p:sp>
      <p:sp>
        <p:nvSpPr>
          <p:cNvPr id="6861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BD14B396-817D-4854-91B1-462C39AFE067}" type="slidenum">
              <a:rPr lang="en-US">
                <a:latin typeface="Times New Roman" pitchFamily="18" charset="0"/>
              </a:rPr>
              <a:pPr/>
              <a:t>39</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37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3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pPr fontAlgn="auto">
              <a:spcAft>
                <a:spcPts val="0"/>
              </a:spcAft>
              <a:defRPr/>
            </a:pPr>
            <a:r>
              <a:rPr lang="en-US" dirty="0"/>
              <a:t>CREATE TABLE</a:t>
            </a:r>
            <a:endParaRPr lang="en-US" b="1" dirty="0">
              <a:solidFill>
                <a:srgbClr val="000000"/>
              </a:solidFill>
            </a:endParaRPr>
          </a:p>
        </p:txBody>
      </p:sp>
      <p:sp>
        <p:nvSpPr>
          <p:cNvPr id="19458" name="Rectangle 3"/>
          <p:cNvSpPr>
            <a:spLocks noGrp="1" noChangeArrowheads="1"/>
          </p:cNvSpPr>
          <p:nvPr>
            <p:ph sz="quarter" idx="1"/>
          </p:nvPr>
        </p:nvSpPr>
        <p:spPr>
          <a:xfrm>
            <a:off x="457200" y="1600200"/>
            <a:ext cx="8504238" cy="4873625"/>
          </a:xfrm>
        </p:spPr>
        <p:txBody>
          <a:bodyPr/>
          <a:lstStyle/>
          <a:p>
            <a:pPr>
              <a:lnSpc>
                <a:spcPct val="90000"/>
              </a:lnSpc>
            </a:pPr>
            <a:r>
              <a:rPr lang="en-US" sz="2800">
                <a:solidFill>
                  <a:srgbClr val="000000"/>
                </a:solidFill>
              </a:rPr>
              <a:t>Creates a new relation(table) in the database</a:t>
            </a:r>
          </a:p>
          <a:p>
            <a:pPr lvl="1">
              <a:lnSpc>
                <a:spcPct val="90000"/>
              </a:lnSpc>
            </a:pPr>
            <a:r>
              <a:rPr lang="en-US" sz="2200">
                <a:solidFill>
                  <a:srgbClr val="000000"/>
                </a:solidFill>
              </a:rPr>
              <a:t>Specifies relation’s attributes and their data types</a:t>
            </a:r>
          </a:p>
          <a:p>
            <a:pPr lvl="1">
              <a:lnSpc>
                <a:spcPct val="90000"/>
              </a:lnSpc>
            </a:pPr>
            <a:r>
              <a:rPr lang="en-US" sz="2200">
                <a:solidFill>
                  <a:srgbClr val="000000"/>
                </a:solidFill>
              </a:rPr>
              <a:t>Specifies </a:t>
            </a:r>
            <a:r>
              <a:rPr lang="en-US" sz="2400">
                <a:solidFill>
                  <a:srgbClr val="000000"/>
                </a:solidFill>
              </a:rPr>
              <a:t>constraints such as  </a:t>
            </a:r>
            <a:r>
              <a:rPr lang="en-US" sz="2000">
                <a:solidFill>
                  <a:srgbClr val="000000"/>
                </a:solidFill>
              </a:rPr>
              <a:t>NOT NULL , UNIQUE ,CHECK etc…</a:t>
            </a:r>
            <a:endParaRPr lang="en-US" sz="2400">
              <a:solidFill>
                <a:srgbClr val="000000"/>
              </a:solidFill>
            </a:endParaRPr>
          </a:p>
          <a:p>
            <a:pPr>
              <a:lnSpc>
                <a:spcPct val="90000"/>
              </a:lnSpc>
              <a:buFont typeface="Wingdings" pitchFamily="2" charset="2"/>
              <a:buNone/>
            </a:pPr>
            <a:endParaRPr lang="en-US" sz="2300">
              <a:solidFill>
                <a:srgbClr val="000000"/>
              </a:solidFill>
            </a:endParaRPr>
          </a:p>
          <a:p>
            <a:pPr>
              <a:lnSpc>
                <a:spcPct val="90000"/>
              </a:lnSpc>
              <a:buFont typeface="Wingdings" pitchFamily="2" charset="2"/>
              <a:buNone/>
            </a:pPr>
            <a:r>
              <a:rPr lang="en-US" sz="2300">
                <a:solidFill>
                  <a:srgbClr val="000000"/>
                </a:solidFill>
              </a:rPr>
              <a:t>CREATE TABLE   DEPARTMENT</a:t>
            </a:r>
            <a:br>
              <a:rPr lang="en-US" sz="2300">
                <a:solidFill>
                  <a:srgbClr val="000000"/>
                </a:solidFill>
              </a:rPr>
            </a:br>
            <a:r>
              <a:rPr lang="en-US" sz="2300">
                <a:solidFill>
                  <a:srgbClr val="000000"/>
                </a:solidFill>
              </a:rPr>
              <a:t>	</a:t>
            </a:r>
            <a:r>
              <a:rPr lang="en-US" sz="2000">
                <a:solidFill>
                  <a:srgbClr val="000000"/>
                </a:solidFill>
              </a:rPr>
              <a:t>(DNAME	 	VARCHAR(10)	NOT NULL  ,</a:t>
            </a:r>
            <a:br>
              <a:rPr lang="en-US" sz="2000">
                <a:solidFill>
                  <a:srgbClr val="000000"/>
                </a:solidFill>
              </a:rPr>
            </a:br>
            <a:r>
              <a:rPr lang="en-US" sz="2000">
                <a:solidFill>
                  <a:srgbClr val="000000"/>
                </a:solidFill>
              </a:rPr>
              <a:t>	DNUMBER	INTEGER  CHECK(DNUMBER &gt;0 AND DNUMBER &lt;25),</a:t>
            </a:r>
            <a:br>
              <a:rPr lang="en-US" sz="2000">
                <a:solidFill>
                  <a:srgbClr val="000000"/>
                </a:solidFill>
              </a:rPr>
            </a:br>
            <a:r>
              <a:rPr lang="en-US" sz="2000">
                <a:solidFill>
                  <a:srgbClr val="000000"/>
                </a:solidFill>
              </a:rPr>
              <a:t>	MGRSSN		CHAR(9),</a:t>
            </a:r>
            <a:br>
              <a:rPr lang="en-US" sz="2000">
                <a:solidFill>
                  <a:srgbClr val="000000"/>
                </a:solidFill>
              </a:rPr>
            </a:br>
            <a:r>
              <a:rPr lang="en-US" sz="2000">
                <a:solidFill>
                  <a:srgbClr val="000000"/>
                </a:solidFill>
              </a:rPr>
              <a:t>	MGRSTARTDATE     DATE</a:t>
            </a:r>
          </a:p>
          <a:p>
            <a:pPr lvl="1">
              <a:lnSpc>
                <a:spcPct val="90000"/>
              </a:lnSpc>
              <a:buFont typeface="Wingdings 2" pitchFamily="18" charset="2"/>
              <a:buNone/>
            </a:pPr>
            <a:r>
              <a:rPr lang="en-US" sz="1800">
                <a:solidFill>
                  <a:srgbClr val="000000"/>
                </a:solidFill>
              </a:rPr>
              <a:t>          );</a:t>
            </a:r>
            <a:br>
              <a:rPr lang="en-US" sz="2000">
                <a:solidFill>
                  <a:srgbClr val="000000"/>
                </a:solidFill>
              </a:rPr>
            </a:br>
            <a:endParaRPr lang="en-US" sz="2800">
              <a:solidFill>
                <a:srgbClr val="000000"/>
              </a:solidFill>
            </a:endParaRPr>
          </a:p>
        </p:txBody>
      </p:sp>
      <p:sp>
        <p:nvSpPr>
          <p:cNvPr id="1945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D7AB526-303A-49D8-9B76-C2679782A5E1}" type="slidenum">
              <a:rPr lang="en-US">
                <a:latin typeface="Times New Roman" pitchFamily="18" charset="0"/>
              </a:rPr>
              <a:pPr/>
              <a:t>4</a:t>
            </a:fld>
            <a:endParaRPr lang="en-US">
              <a:latin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pPr fontAlgn="auto">
              <a:spcAft>
                <a:spcPts val="0"/>
              </a:spcAft>
              <a:defRPr/>
            </a:pPr>
            <a:r>
              <a:rPr lang="en-US" sz="3200" b="1" dirty="0"/>
              <a:t>NESTING OF QUERIES</a:t>
            </a:r>
            <a:endParaRPr lang="en-US" sz="3200" b="1" dirty="0">
              <a:solidFill>
                <a:srgbClr val="000000"/>
              </a:solidFill>
            </a:endParaRPr>
          </a:p>
        </p:txBody>
      </p:sp>
      <p:sp>
        <p:nvSpPr>
          <p:cNvPr id="506883" name="Rectangle 3"/>
          <p:cNvSpPr>
            <a:spLocks noGrp="1" noChangeArrowheads="1"/>
          </p:cNvSpPr>
          <p:nvPr>
            <p:ph sz="quarter" idx="1"/>
          </p:nvPr>
        </p:nvSpPr>
        <p:spPr>
          <a:xfrm>
            <a:off x="457200" y="1600200"/>
            <a:ext cx="7467600" cy="4873625"/>
          </a:xfrm>
        </p:spPr>
        <p:txBody>
          <a:bodyPr/>
          <a:lstStyle/>
          <a:p>
            <a:r>
              <a:rPr lang="en-US" sz="2000">
                <a:solidFill>
                  <a:srgbClr val="000000"/>
                </a:solidFill>
              </a:rPr>
              <a:t>A complete SELECT query, called a </a:t>
            </a:r>
            <a:r>
              <a:rPr lang="en-US" sz="2000" i="1">
                <a:solidFill>
                  <a:srgbClr val="000000"/>
                </a:solidFill>
              </a:rPr>
              <a:t>nested query</a:t>
            </a:r>
            <a:r>
              <a:rPr lang="en-US" sz="2000">
                <a:solidFill>
                  <a:srgbClr val="000000"/>
                </a:solidFill>
              </a:rPr>
              <a:t> , can be specified within the WHERE-clause of another query, called the </a:t>
            </a:r>
            <a:r>
              <a:rPr lang="en-US" sz="2000" i="1">
                <a:solidFill>
                  <a:srgbClr val="000000"/>
                </a:solidFill>
              </a:rPr>
              <a:t>outer query</a:t>
            </a:r>
          </a:p>
          <a:p>
            <a:r>
              <a:rPr lang="en-US" sz="2000">
                <a:solidFill>
                  <a:srgbClr val="000000"/>
                </a:solidFill>
              </a:rPr>
              <a:t>Retrieve the name and address of all employees who work for the 'Research' department.</a:t>
            </a:r>
            <a:br>
              <a:rPr lang="en-US" sz="2000">
                <a:solidFill>
                  <a:srgbClr val="000000"/>
                </a:solidFill>
              </a:rPr>
            </a:br>
            <a:endParaRPr lang="en-US" sz="2000">
              <a:solidFill>
                <a:srgbClr val="000000"/>
              </a:solidFill>
            </a:endParaRPr>
          </a:p>
          <a:p>
            <a:pPr>
              <a:buFont typeface="Wingdings" pitchFamily="2" charset="2"/>
              <a:buNone/>
            </a:pPr>
            <a:r>
              <a:rPr lang="en-US" sz="2000" b="1">
                <a:solidFill>
                  <a:srgbClr val="000000"/>
                </a:solidFill>
              </a:rPr>
              <a:t>		SELECT	</a:t>
            </a:r>
            <a:r>
              <a:rPr lang="en-US" sz="2000">
                <a:solidFill>
                  <a:srgbClr val="000000"/>
                </a:solidFill>
              </a:rPr>
              <a:t>FNAME, LNAME, ADDRESS</a:t>
            </a:r>
            <a:br>
              <a:rPr lang="en-US" sz="2000" b="1">
                <a:solidFill>
                  <a:srgbClr val="000000"/>
                </a:solidFill>
              </a:rPr>
            </a:br>
            <a:r>
              <a:rPr lang="en-US" sz="2000" b="1">
                <a:solidFill>
                  <a:srgbClr val="000000"/>
                </a:solidFill>
              </a:rPr>
              <a:t>	FROM 	</a:t>
            </a:r>
            <a:r>
              <a:rPr lang="en-US" sz="2000">
                <a:solidFill>
                  <a:srgbClr val="000000"/>
                </a:solidFill>
              </a:rPr>
              <a:t>EMPLOYEE</a:t>
            </a:r>
            <a:br>
              <a:rPr lang="en-US" sz="2000" b="1">
                <a:solidFill>
                  <a:srgbClr val="000000"/>
                </a:solidFill>
              </a:rPr>
            </a:br>
            <a:r>
              <a:rPr lang="en-US" sz="2000" b="1">
                <a:solidFill>
                  <a:srgbClr val="000000"/>
                </a:solidFill>
              </a:rPr>
              <a:t>	WHERE	</a:t>
            </a:r>
            <a:r>
              <a:rPr lang="en-US" sz="2000">
                <a:solidFill>
                  <a:srgbClr val="000000"/>
                </a:solidFill>
              </a:rPr>
              <a:t>DNO </a:t>
            </a:r>
            <a:r>
              <a:rPr lang="en-US" sz="2000" b="1">
                <a:solidFill>
                  <a:srgbClr val="000000"/>
                </a:solidFill>
              </a:rPr>
              <a:t>IN  </a:t>
            </a:r>
            <a:r>
              <a:rPr lang="en-US" sz="2000">
                <a:solidFill>
                  <a:srgbClr val="000000"/>
                </a:solidFill>
              </a:rPr>
              <a:t>(</a:t>
            </a:r>
            <a:r>
              <a:rPr lang="en-US" sz="2000" b="1">
                <a:solidFill>
                  <a:srgbClr val="000000"/>
                </a:solidFill>
              </a:rPr>
              <a:t>SELECT  </a:t>
            </a:r>
            <a:r>
              <a:rPr lang="en-US" sz="2000">
                <a:solidFill>
                  <a:srgbClr val="000000"/>
                </a:solidFill>
              </a:rPr>
              <a:t>DNUMBER</a:t>
            </a:r>
            <a:br>
              <a:rPr lang="en-US" sz="2000" b="1">
                <a:solidFill>
                  <a:srgbClr val="000000"/>
                </a:solidFill>
              </a:rPr>
            </a:br>
            <a:r>
              <a:rPr lang="en-US" sz="2000" b="1">
                <a:solidFill>
                  <a:srgbClr val="000000"/>
                </a:solidFill>
              </a:rPr>
              <a:t>		FROM	</a:t>
            </a:r>
            <a:r>
              <a:rPr lang="en-US" sz="2000">
                <a:solidFill>
                  <a:srgbClr val="000000"/>
                </a:solidFill>
              </a:rPr>
              <a:t>DEPARTMENT</a:t>
            </a:r>
            <a:br>
              <a:rPr lang="en-US" sz="2000" b="1">
                <a:solidFill>
                  <a:srgbClr val="000000"/>
                </a:solidFill>
              </a:rPr>
            </a:br>
            <a:r>
              <a:rPr lang="en-US" sz="2000" b="1">
                <a:solidFill>
                  <a:srgbClr val="000000"/>
                </a:solidFill>
              </a:rPr>
              <a:t>		WHERE	</a:t>
            </a:r>
            <a:r>
              <a:rPr lang="en-US" sz="2000">
                <a:solidFill>
                  <a:srgbClr val="000000"/>
                </a:solidFill>
              </a:rPr>
              <a:t>DNAME='Research' )</a:t>
            </a:r>
            <a:br>
              <a:rPr lang="en-US" sz="2000">
                <a:solidFill>
                  <a:srgbClr val="000000"/>
                </a:solidFill>
              </a:rPr>
            </a:br>
            <a:endParaRPr lang="en-US" sz="2800">
              <a:solidFill>
                <a:srgbClr val="000000"/>
              </a:solidFill>
            </a:endParaRPr>
          </a:p>
        </p:txBody>
      </p:sp>
      <p:sp>
        <p:nvSpPr>
          <p:cNvPr id="6963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18397867-257B-45CD-A7E2-5CF62776E2A7}" type="slidenum">
              <a:rPr lang="en-US">
                <a:latin typeface="Times New Roman" pitchFamily="18" charset="0"/>
              </a:rPr>
              <a:pPr/>
              <a:t>40</a:t>
            </a:fld>
            <a:endParaRPr lang="en-US">
              <a:latin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4899025" y="4848225"/>
            <a:ext cx="3025775" cy="1771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06883">
                                            <p:txEl>
                                              <p:pRg st="2" end="2"/>
                                            </p:txEl>
                                          </p:spTgt>
                                        </p:tgtEl>
                                        <p:attrNameLst>
                                          <p:attrName>style.visibility</p:attrName>
                                        </p:attrNameLst>
                                      </p:cBhvr>
                                      <p:to>
                                        <p:strVal val="visible"/>
                                      </p:to>
                                    </p:set>
                                    <p:animEffect transition="in" filter="box(in)">
                                      <p:cBhvr>
                                        <p:cTn id="7" dur="500"/>
                                        <p:tgtEl>
                                          <p:spTgt spid="50688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ox(in)">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pPr fontAlgn="auto">
              <a:spcAft>
                <a:spcPts val="0"/>
              </a:spcAft>
              <a:defRPr/>
            </a:pPr>
            <a:r>
              <a:rPr lang="en-US" b="1" dirty="0"/>
              <a:t>CORRELATED NESTED QUERIES</a:t>
            </a:r>
            <a:endParaRPr lang="en-US" b="1" dirty="0">
              <a:solidFill>
                <a:srgbClr val="000000"/>
              </a:solidFill>
            </a:endParaRPr>
          </a:p>
        </p:txBody>
      </p:sp>
      <p:sp>
        <p:nvSpPr>
          <p:cNvPr id="507907" name="Rectangle 3"/>
          <p:cNvSpPr>
            <a:spLocks noGrp="1" noChangeArrowheads="1"/>
          </p:cNvSpPr>
          <p:nvPr>
            <p:ph sz="quarter" idx="1"/>
          </p:nvPr>
        </p:nvSpPr>
        <p:spPr>
          <a:xfrm>
            <a:off x="457200" y="1600200"/>
            <a:ext cx="8466138" cy="4873625"/>
          </a:xfrm>
        </p:spPr>
        <p:txBody>
          <a:bodyPr/>
          <a:lstStyle/>
          <a:p>
            <a:r>
              <a:rPr lang="en-US" sz="2000">
                <a:solidFill>
                  <a:srgbClr val="000000"/>
                </a:solidFill>
              </a:rPr>
              <a:t>If a condition in the </a:t>
            </a:r>
            <a:r>
              <a:rPr lang="en-US" sz="2000" i="1">
                <a:solidFill>
                  <a:srgbClr val="000000"/>
                </a:solidFill>
              </a:rPr>
              <a:t>nested query</a:t>
            </a:r>
            <a:r>
              <a:rPr lang="en-US" sz="2000">
                <a:solidFill>
                  <a:srgbClr val="000000"/>
                </a:solidFill>
              </a:rPr>
              <a:t>  references an attribute of a relation declared in the </a:t>
            </a:r>
            <a:r>
              <a:rPr lang="en-US" sz="2000" i="1">
                <a:solidFill>
                  <a:srgbClr val="000000"/>
                </a:solidFill>
              </a:rPr>
              <a:t>outer query</a:t>
            </a:r>
            <a:r>
              <a:rPr lang="en-US" sz="2000">
                <a:solidFill>
                  <a:srgbClr val="000000"/>
                </a:solidFill>
              </a:rPr>
              <a:t> , then two queries are said to be </a:t>
            </a:r>
            <a:r>
              <a:rPr lang="en-US" sz="2000" i="1">
                <a:solidFill>
                  <a:srgbClr val="000000"/>
                </a:solidFill>
              </a:rPr>
              <a:t>correlated</a:t>
            </a:r>
          </a:p>
          <a:p>
            <a:r>
              <a:rPr lang="en-US" sz="2000">
                <a:solidFill>
                  <a:srgbClr val="000000"/>
                </a:solidFill>
              </a:rPr>
              <a:t>Retrieve the name of each employee who has a dependent with the same first name and gender as the employee.</a:t>
            </a:r>
          </a:p>
          <a:p>
            <a:pPr>
              <a:buFont typeface="Wingdings" pitchFamily="2" charset="2"/>
              <a:buNone/>
            </a:pPr>
            <a:r>
              <a:rPr lang="en-US" sz="2000">
                <a:solidFill>
                  <a:srgbClr val="000000"/>
                </a:solidFill>
              </a:rPr>
              <a:t>	</a:t>
            </a:r>
            <a:r>
              <a:rPr lang="en-US" sz="2000" b="1">
                <a:solidFill>
                  <a:srgbClr val="000000"/>
                </a:solidFill>
              </a:rPr>
              <a:t>SELECT  E.FNAME, E.LNAME</a:t>
            </a:r>
            <a:br>
              <a:rPr lang="en-US" sz="2000" b="1">
                <a:solidFill>
                  <a:srgbClr val="000000"/>
                </a:solidFill>
              </a:rPr>
            </a:br>
            <a:r>
              <a:rPr lang="en-US" sz="2000" b="1">
                <a:solidFill>
                  <a:srgbClr val="000000"/>
                </a:solidFill>
              </a:rPr>
              <a:t>FROM    EMPLOYEE AS E</a:t>
            </a:r>
            <a:br>
              <a:rPr lang="en-US" sz="2000" b="1">
                <a:solidFill>
                  <a:srgbClr val="000000"/>
                </a:solidFill>
              </a:rPr>
            </a:br>
            <a:r>
              <a:rPr lang="en-US" sz="2000" b="1">
                <a:solidFill>
                  <a:srgbClr val="000000"/>
                </a:solidFill>
              </a:rPr>
              <a:t>WHERE  E.SSN IN (SELECT ESSN 	FROM	DEPENDENT AS D</a:t>
            </a:r>
            <a:br>
              <a:rPr lang="en-US" sz="2000" b="1">
                <a:solidFill>
                  <a:srgbClr val="000000"/>
                </a:solidFill>
              </a:rPr>
            </a:br>
            <a:r>
              <a:rPr lang="en-US" sz="2000" b="1">
                <a:solidFill>
                  <a:srgbClr val="000000"/>
                </a:solidFill>
              </a:rPr>
              <a:t>		   WHERE E.SEX = D.SEX AND FNAME=DEPENDENT_NAME)</a:t>
            </a:r>
            <a:endParaRPr lang="en-US" b="1">
              <a:solidFill>
                <a:srgbClr val="000000"/>
              </a:solidFill>
            </a:endParaRPr>
          </a:p>
        </p:txBody>
      </p:sp>
      <p:sp>
        <p:nvSpPr>
          <p:cNvPr id="7168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EC29C41D-4A5D-4390-9193-4826F944FAD5}" type="slidenum">
              <a:rPr lang="en-US">
                <a:latin typeface="Times New Roman" pitchFamily="18" charset="0"/>
              </a:rPr>
              <a:pPr/>
              <a:t>41</a:t>
            </a:fld>
            <a:endParaRPr lang="en-US">
              <a:latin typeface="Times New Roman" pitchFamily="18" charset="0"/>
            </a:endParaRPr>
          </a:p>
        </p:txBody>
      </p:sp>
      <p:pic>
        <p:nvPicPr>
          <p:cNvPr id="71684" name="Picture 9" descr="fig05_06"/>
          <p:cNvPicPr>
            <a:picLocks noChangeAspect="1" noChangeArrowheads="1"/>
          </p:cNvPicPr>
          <p:nvPr/>
        </p:nvPicPr>
        <p:blipFill>
          <a:blip r:embed="rId3"/>
          <a:srcRect t="4192" b="67960"/>
          <a:stretch>
            <a:fillRect/>
          </a:stretch>
        </p:blipFill>
        <p:spPr bwMode="auto">
          <a:xfrm>
            <a:off x="442913" y="4729163"/>
            <a:ext cx="4864100" cy="1725612"/>
          </a:xfrm>
          <a:prstGeom prst="rect">
            <a:avLst/>
          </a:prstGeom>
          <a:noFill/>
          <a:ln w="9525">
            <a:noFill/>
            <a:miter lim="800000"/>
            <a:headEnd/>
            <a:tailEnd/>
          </a:ln>
        </p:spPr>
      </p:pic>
      <p:sp>
        <p:nvSpPr>
          <p:cNvPr id="6" name="TextBox 5"/>
          <p:cNvSpPr txBox="1">
            <a:spLocks noChangeArrowheads="1"/>
          </p:cNvSpPr>
          <p:nvPr/>
        </p:nvSpPr>
        <p:spPr bwMode="auto">
          <a:xfrm>
            <a:off x="457200" y="6254750"/>
            <a:ext cx="6737350" cy="400050"/>
          </a:xfrm>
          <a:prstGeom prst="rect">
            <a:avLst/>
          </a:prstGeom>
          <a:noFill/>
          <a:ln w="9525">
            <a:noFill/>
            <a:miter lim="800000"/>
            <a:headEnd/>
            <a:tailEnd/>
          </a:ln>
        </p:spPr>
        <p:txBody>
          <a:bodyPr wrap="none">
            <a:spAutoFit/>
          </a:bodyPr>
          <a:lstStyle/>
          <a:p>
            <a:r>
              <a:rPr lang="en-US" sz="2000" b="1"/>
              <a:t>Nested query is evaluated once for each tuple in outer query</a:t>
            </a:r>
          </a:p>
        </p:txBody>
      </p:sp>
      <p:pic>
        <p:nvPicPr>
          <p:cNvPr id="71686" name="Picture 9" descr="fig05_06"/>
          <p:cNvPicPr>
            <a:picLocks noChangeAspect="1" noChangeArrowheads="1"/>
          </p:cNvPicPr>
          <p:nvPr/>
        </p:nvPicPr>
        <p:blipFill>
          <a:blip r:embed="rId3"/>
          <a:srcRect l="32585" t="75270"/>
          <a:stretch>
            <a:fillRect/>
          </a:stretch>
        </p:blipFill>
        <p:spPr bwMode="auto">
          <a:xfrm>
            <a:off x="5307013" y="4886325"/>
            <a:ext cx="3357562" cy="1568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07907">
                                            <p:txEl>
                                              <p:pRg st="2" end="2"/>
                                            </p:txEl>
                                          </p:spTgt>
                                        </p:tgtEl>
                                        <p:attrNameLst>
                                          <p:attrName>style.visibility</p:attrName>
                                        </p:attrNameLst>
                                      </p:cBhvr>
                                      <p:to>
                                        <p:strVal val="visible"/>
                                      </p:to>
                                    </p:set>
                                    <p:animEffect transition="in" filter="box(in)">
                                      <p:cBhvr>
                                        <p:cTn id="7" dur="500"/>
                                        <p:tgtEl>
                                          <p:spTgt spid="50790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fontAlgn="auto">
              <a:spcAft>
                <a:spcPts val="0"/>
              </a:spcAft>
              <a:defRPr/>
            </a:pPr>
            <a:r>
              <a:rPr lang="en-US" b="1" dirty="0"/>
              <a:t>CORRELATED NESTED QUERIES </a:t>
            </a:r>
            <a:r>
              <a:rPr lang="en-US" dirty="0"/>
              <a:t>(cont.)</a:t>
            </a:r>
            <a:endParaRPr lang="en-US" b="1" dirty="0">
              <a:solidFill>
                <a:srgbClr val="000000"/>
              </a:solidFill>
            </a:endParaRPr>
          </a:p>
        </p:txBody>
      </p:sp>
      <p:sp>
        <p:nvSpPr>
          <p:cNvPr id="555011" name="Rectangle 3"/>
          <p:cNvSpPr>
            <a:spLocks noGrp="1" noChangeArrowheads="1"/>
          </p:cNvSpPr>
          <p:nvPr>
            <p:ph sz="quarter" idx="1"/>
          </p:nvPr>
        </p:nvSpPr>
        <p:spPr>
          <a:xfrm>
            <a:off x="685800" y="1806575"/>
            <a:ext cx="7772400" cy="4519613"/>
          </a:xfrm>
        </p:spPr>
        <p:txBody>
          <a:bodyPr>
            <a:normAutofit/>
          </a:bodyPr>
          <a:lstStyle/>
          <a:p>
            <a:pPr marL="274320" indent="-274320" fontAlgn="auto">
              <a:lnSpc>
                <a:spcPct val="90000"/>
              </a:lnSpc>
              <a:spcAft>
                <a:spcPts val="0"/>
              </a:spcAft>
              <a:buFont typeface="Wingdings"/>
              <a:buChar char=""/>
              <a:defRPr/>
            </a:pPr>
            <a:r>
              <a:rPr lang="en-US" sz="2000" dirty="0">
                <a:solidFill>
                  <a:srgbClr val="000000"/>
                </a:solidFill>
              </a:rPr>
              <a:t>A query written with nested SELECT... FROM... WHERE... blocks and using the = or IN comparison operators can </a:t>
            </a:r>
            <a:r>
              <a:rPr lang="en-US" sz="2000" b="1" i="1" dirty="0">
                <a:solidFill>
                  <a:srgbClr val="000000"/>
                </a:solidFill>
              </a:rPr>
              <a:t>always</a:t>
            </a:r>
            <a:r>
              <a:rPr lang="en-US" sz="2000" b="1" dirty="0">
                <a:solidFill>
                  <a:srgbClr val="000000"/>
                </a:solidFill>
              </a:rPr>
              <a:t>  </a:t>
            </a:r>
            <a:r>
              <a:rPr lang="en-US" sz="2000" dirty="0">
                <a:solidFill>
                  <a:srgbClr val="000000"/>
                </a:solidFill>
              </a:rPr>
              <a:t>be expressed as a single block query. </a:t>
            </a:r>
          </a:p>
          <a:p>
            <a:pPr marL="274320" indent="-274320" fontAlgn="auto">
              <a:lnSpc>
                <a:spcPct val="90000"/>
              </a:lnSpc>
              <a:spcAft>
                <a:spcPts val="0"/>
              </a:spcAft>
              <a:buFont typeface="Wingdings"/>
              <a:buChar char=""/>
              <a:defRPr/>
            </a:pPr>
            <a:r>
              <a:rPr lang="en-US" sz="2000" dirty="0">
                <a:solidFill>
                  <a:srgbClr val="000000"/>
                </a:solidFill>
              </a:rPr>
              <a:t>For example, the query on previous slide  can be written as</a:t>
            </a:r>
          </a:p>
          <a:p>
            <a:pPr marL="0" indent="0" fontAlgn="auto">
              <a:lnSpc>
                <a:spcPct val="90000"/>
              </a:lnSpc>
              <a:spcAft>
                <a:spcPts val="0"/>
              </a:spcAft>
              <a:buFont typeface="Wingdings"/>
              <a:buNone/>
              <a:defRPr/>
            </a:pPr>
            <a:endParaRPr lang="en-US" sz="2000" dirty="0">
              <a:solidFill>
                <a:srgbClr val="000000"/>
              </a:solidFill>
            </a:endParaRPr>
          </a:p>
          <a:p>
            <a:pPr marL="0" indent="0" fontAlgn="auto">
              <a:lnSpc>
                <a:spcPct val="90000"/>
              </a:lnSpc>
              <a:spcAft>
                <a:spcPts val="0"/>
              </a:spcAft>
              <a:buFont typeface="Wingdings"/>
              <a:buNone/>
              <a:defRPr/>
            </a:pPr>
            <a:r>
              <a:rPr lang="en-US" sz="2000" b="1" dirty="0">
                <a:solidFill>
                  <a:srgbClr val="000000"/>
                </a:solidFill>
              </a:rPr>
              <a:t>Retrieve the name of each employee who has a dependent with the same first name as the employee.</a:t>
            </a:r>
          </a:p>
          <a:p>
            <a:pPr marL="0" indent="0" fontAlgn="auto">
              <a:lnSpc>
                <a:spcPct val="90000"/>
              </a:lnSpc>
              <a:spcAft>
                <a:spcPts val="0"/>
              </a:spcAft>
              <a:buFont typeface="Wingdings"/>
              <a:buNone/>
              <a:defRPr/>
            </a:pPr>
            <a:br>
              <a:rPr lang="en-US" sz="2000" dirty="0">
                <a:solidFill>
                  <a:srgbClr val="000000"/>
                </a:solidFill>
              </a:rPr>
            </a:br>
            <a:r>
              <a:rPr lang="en-US" sz="2000" b="1" dirty="0">
                <a:solidFill>
                  <a:srgbClr val="000000"/>
                </a:solidFill>
              </a:rPr>
              <a:t>	</a:t>
            </a:r>
            <a:r>
              <a:rPr lang="en-US" b="1" dirty="0">
                <a:solidFill>
                  <a:srgbClr val="000000"/>
                </a:solidFill>
              </a:rPr>
              <a:t>SELECT 	E.FNAME, E.LNAME</a:t>
            </a:r>
            <a:br>
              <a:rPr lang="en-US" b="1" dirty="0">
                <a:solidFill>
                  <a:srgbClr val="000000"/>
                </a:solidFill>
              </a:rPr>
            </a:br>
            <a:r>
              <a:rPr lang="en-US" b="1" dirty="0">
                <a:solidFill>
                  <a:srgbClr val="000000"/>
                </a:solidFill>
              </a:rPr>
              <a:t>	FROM		EMPLOYEE E, DEPENDENT D</a:t>
            </a:r>
            <a:br>
              <a:rPr lang="en-US" b="1" dirty="0">
                <a:solidFill>
                  <a:srgbClr val="000000"/>
                </a:solidFill>
              </a:rPr>
            </a:br>
            <a:r>
              <a:rPr lang="en-US" b="1" dirty="0">
                <a:solidFill>
                  <a:srgbClr val="000000"/>
                </a:solidFill>
              </a:rPr>
              <a:t>	WHERE	E.SSN=D.ESSN AND						E.FNAME=D.DEPENDENT_NAME</a:t>
            </a:r>
            <a:br>
              <a:rPr lang="en-US" sz="2800" b="1" dirty="0">
                <a:solidFill>
                  <a:srgbClr val="000000"/>
                </a:solidFill>
              </a:rPr>
            </a:br>
            <a:endParaRPr lang="en-US" sz="2800" b="1" dirty="0">
              <a:solidFill>
                <a:srgbClr val="000000"/>
              </a:solidFill>
            </a:endParaRPr>
          </a:p>
          <a:p>
            <a:pPr marL="640080" lvl="1" indent="-274320" fontAlgn="auto">
              <a:lnSpc>
                <a:spcPct val="90000"/>
              </a:lnSpc>
              <a:spcAft>
                <a:spcPts val="0"/>
              </a:spcAft>
              <a:buFont typeface="Wingdings 2"/>
              <a:buChar char=""/>
              <a:defRPr/>
            </a:pPr>
            <a:endParaRPr lang="en-US" sz="1800" dirty="0">
              <a:solidFill>
                <a:srgbClr val="000000"/>
              </a:solidFill>
            </a:endParaRPr>
          </a:p>
          <a:p>
            <a:pPr marL="640080" lvl="1" indent="-274320" fontAlgn="auto">
              <a:lnSpc>
                <a:spcPct val="90000"/>
              </a:lnSpc>
              <a:spcAft>
                <a:spcPts val="0"/>
              </a:spcAft>
              <a:buFontTx/>
              <a:buNone/>
              <a:defRPr/>
            </a:pPr>
            <a:endParaRPr lang="en-US" sz="1800" dirty="0">
              <a:solidFill>
                <a:srgbClr val="000000"/>
              </a:solidFill>
            </a:endParaRPr>
          </a:p>
        </p:txBody>
      </p:sp>
      <p:sp>
        <p:nvSpPr>
          <p:cNvPr id="7373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A859049C-8A8B-4BC7-81C8-1E00FC87BC88}" type="slidenum">
              <a:rPr lang="en-US">
                <a:latin typeface="Times New Roman" pitchFamily="18" charset="0"/>
              </a:rPr>
              <a:pPr/>
              <a:t>42</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50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501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5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Nested queries</a:t>
            </a:r>
          </a:p>
        </p:txBody>
      </p:sp>
      <p:sp>
        <p:nvSpPr>
          <p:cNvPr id="3" name="Content Placeholder 2"/>
          <p:cNvSpPr>
            <a:spLocks noGrp="1"/>
          </p:cNvSpPr>
          <p:nvPr>
            <p:ph sz="quarter" idx="1"/>
          </p:nvPr>
        </p:nvSpPr>
        <p:spPr>
          <a:xfrm>
            <a:off x="457200" y="2720975"/>
            <a:ext cx="7467600" cy="3752850"/>
          </a:xfrm>
        </p:spPr>
        <p:txBody>
          <a:bodyPr>
            <a:normAutofit lnSpcReduction="10000"/>
          </a:bodyPr>
          <a:lstStyle/>
          <a:p>
            <a:pPr marL="274320" indent="-274320" fontAlgn="auto">
              <a:spcAft>
                <a:spcPts val="0"/>
              </a:spcAft>
              <a:buFont typeface="Wingdings"/>
              <a:buChar char=""/>
              <a:defRPr/>
            </a:pPr>
            <a:endParaRPr lang="en-US" dirty="0"/>
          </a:p>
          <a:p>
            <a:pPr marL="274320" indent="-274320" fontAlgn="auto">
              <a:spcAft>
                <a:spcPts val="0"/>
              </a:spcAft>
              <a:buFont typeface="Wingdings"/>
              <a:buChar char=""/>
              <a:defRPr/>
            </a:pPr>
            <a:r>
              <a:rPr lang="en-US" sz="2200" dirty="0"/>
              <a:t>Select the </a:t>
            </a:r>
            <a:r>
              <a:rPr lang="en-US" sz="2200" dirty="0" err="1"/>
              <a:t>Essns</a:t>
            </a:r>
            <a:r>
              <a:rPr lang="en-US" sz="2200" dirty="0"/>
              <a:t> of all employees who work the same (project, hours) combination that  ‘John Smith’ (whose </a:t>
            </a:r>
            <a:r>
              <a:rPr lang="en-US" sz="2200" dirty="0" err="1"/>
              <a:t>Ssn</a:t>
            </a:r>
            <a:r>
              <a:rPr lang="en-US" sz="2200" dirty="0"/>
              <a:t> = ‘123456789’) works on.</a:t>
            </a:r>
            <a:endParaRPr lang="en-US" sz="2200" b="1" dirty="0"/>
          </a:p>
          <a:p>
            <a:pPr marL="274320" indent="-274320" fontAlgn="auto">
              <a:spcAft>
                <a:spcPts val="0"/>
              </a:spcAft>
              <a:buFont typeface="Wingdings"/>
              <a:buChar char=""/>
              <a:defRPr/>
            </a:pPr>
            <a:endParaRPr lang="en-US" sz="2000" b="1" dirty="0"/>
          </a:p>
          <a:p>
            <a:pPr marL="274320" indent="-274320" fontAlgn="auto">
              <a:spcAft>
                <a:spcPts val="0"/>
              </a:spcAft>
              <a:buFont typeface="Wingdings"/>
              <a:buChar char=""/>
              <a:defRPr/>
            </a:pPr>
            <a:r>
              <a:rPr lang="en-US" sz="2000" b="1" dirty="0"/>
              <a:t>SELECT DISTINCT </a:t>
            </a:r>
            <a:r>
              <a:rPr lang="en-US" sz="2000" dirty="0" err="1"/>
              <a:t>Essn</a:t>
            </a:r>
            <a:endParaRPr lang="en-US" sz="2000" dirty="0"/>
          </a:p>
          <a:p>
            <a:pPr marL="0" indent="0" fontAlgn="auto">
              <a:spcAft>
                <a:spcPts val="0"/>
              </a:spcAft>
              <a:buFont typeface="Wingdings"/>
              <a:buNone/>
              <a:defRPr/>
            </a:pPr>
            <a:r>
              <a:rPr lang="en-US" sz="2000" b="1" dirty="0"/>
              <a:t>    FROM </a:t>
            </a:r>
            <a:r>
              <a:rPr lang="en-US" sz="2000" dirty="0"/>
              <a:t>WORKS_ON</a:t>
            </a:r>
          </a:p>
          <a:p>
            <a:pPr marL="0" indent="0" fontAlgn="auto">
              <a:spcAft>
                <a:spcPts val="0"/>
              </a:spcAft>
              <a:buFont typeface="Wingdings"/>
              <a:buNone/>
              <a:defRPr/>
            </a:pPr>
            <a:r>
              <a:rPr lang="en-US" sz="2000" b="1" dirty="0"/>
              <a:t>    WHERE </a:t>
            </a:r>
            <a:r>
              <a:rPr lang="en-US" sz="2000" dirty="0"/>
              <a:t>(</a:t>
            </a:r>
            <a:r>
              <a:rPr lang="en-US" sz="2000" dirty="0" err="1"/>
              <a:t>Pno</a:t>
            </a:r>
            <a:r>
              <a:rPr lang="en-US" sz="2000" dirty="0"/>
              <a:t>, Hours) </a:t>
            </a:r>
            <a:r>
              <a:rPr lang="en-US" sz="2000" b="1" dirty="0"/>
              <a:t>IN </a:t>
            </a:r>
            <a:r>
              <a:rPr lang="en-US" sz="2000" dirty="0"/>
              <a:t>( </a:t>
            </a:r>
            <a:r>
              <a:rPr lang="en-US" sz="2000" b="1" dirty="0"/>
              <a:t>SELECT </a:t>
            </a:r>
            <a:r>
              <a:rPr lang="en-US" sz="2000" dirty="0" err="1"/>
              <a:t>Pno</a:t>
            </a:r>
            <a:r>
              <a:rPr lang="en-US" sz="2000" dirty="0"/>
              <a:t>, Hours</a:t>
            </a:r>
          </a:p>
          <a:p>
            <a:pPr marL="0" indent="0" fontAlgn="auto">
              <a:spcAft>
                <a:spcPts val="0"/>
              </a:spcAft>
              <a:buFont typeface="Wingdings"/>
              <a:buNone/>
              <a:defRPr/>
            </a:pPr>
            <a:r>
              <a:rPr lang="en-US" sz="2000" b="1" dirty="0"/>
              <a:t>			         FROM </a:t>
            </a:r>
            <a:r>
              <a:rPr lang="en-US" sz="2000" dirty="0"/>
              <a:t>WORKS_ON</a:t>
            </a:r>
          </a:p>
          <a:p>
            <a:pPr marL="0" indent="0" fontAlgn="auto">
              <a:spcAft>
                <a:spcPts val="0"/>
              </a:spcAft>
              <a:buFont typeface="Wingdings"/>
              <a:buNone/>
              <a:defRPr/>
            </a:pPr>
            <a:r>
              <a:rPr lang="en-US" sz="2000" b="1" dirty="0"/>
              <a:t>			         WHERE </a:t>
            </a:r>
            <a:r>
              <a:rPr lang="en-US" sz="2000" dirty="0" err="1"/>
              <a:t>Essn</a:t>
            </a:r>
            <a:r>
              <a:rPr lang="en-US" sz="2000" dirty="0"/>
              <a:t>=‘123456789’ );</a:t>
            </a:r>
          </a:p>
        </p:txBody>
      </p:sp>
      <p:sp>
        <p:nvSpPr>
          <p:cNvPr id="7577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46D4FB88-9BA7-43B7-98F0-3D728E39CA9D}" type="slidenum">
              <a:rPr lang="en-US">
                <a:latin typeface="Times New Roman" pitchFamily="18" charset="0"/>
              </a:rPr>
              <a:pPr/>
              <a:t>43</a:t>
            </a:fld>
            <a:endParaRPr lang="en-US">
              <a:latin typeface="Times New Roman" pitchFamily="18" charset="0"/>
            </a:endParaRPr>
          </a:p>
        </p:txBody>
      </p:sp>
      <p:graphicFrame>
        <p:nvGraphicFramePr>
          <p:cNvPr id="7" name="Diagram 6"/>
          <p:cNvGraphicFramePr/>
          <p:nvPr/>
        </p:nvGraphicFramePr>
        <p:xfrm>
          <a:off x="457199" y="1595459"/>
          <a:ext cx="7309821" cy="1126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pPr fontAlgn="auto">
              <a:spcAft>
                <a:spcPts val="0"/>
              </a:spcAft>
              <a:defRPr/>
            </a:pPr>
            <a:r>
              <a:rPr lang="en-US" dirty="0"/>
              <a:t>EXISTS FUNCTION</a:t>
            </a:r>
            <a:endParaRPr lang="en-US" b="1" dirty="0">
              <a:solidFill>
                <a:srgbClr val="000000"/>
              </a:solidFill>
            </a:endParaRPr>
          </a:p>
        </p:txBody>
      </p:sp>
      <p:sp>
        <p:nvSpPr>
          <p:cNvPr id="508931" name="Rectangle 3"/>
          <p:cNvSpPr>
            <a:spLocks noGrp="1" noChangeArrowheads="1"/>
          </p:cNvSpPr>
          <p:nvPr>
            <p:ph sz="quarter" idx="1"/>
          </p:nvPr>
        </p:nvSpPr>
        <p:spPr>
          <a:xfrm>
            <a:off x="457200" y="1600200"/>
            <a:ext cx="8281988" cy="4873625"/>
          </a:xfrm>
        </p:spPr>
        <p:txBody>
          <a:bodyPr/>
          <a:lstStyle/>
          <a:p>
            <a:r>
              <a:rPr lang="en-US" sz="2200">
                <a:solidFill>
                  <a:srgbClr val="000000"/>
                </a:solidFill>
              </a:rPr>
              <a:t>EXISTS Function checks whether the result of a nested query is empty or not</a:t>
            </a:r>
          </a:p>
          <a:p>
            <a:r>
              <a:rPr lang="en-US" sz="2200">
                <a:solidFill>
                  <a:srgbClr val="000000"/>
                </a:solidFill>
              </a:rPr>
              <a:t>Retrieve the name of each employee who has a dependent with the same first name as the employee.</a:t>
            </a:r>
            <a:br>
              <a:rPr lang="en-US" sz="2200">
                <a:solidFill>
                  <a:srgbClr val="000000"/>
                </a:solidFill>
              </a:rPr>
            </a:br>
            <a:endParaRPr lang="en-US" sz="2200">
              <a:solidFill>
                <a:srgbClr val="000000"/>
              </a:solidFill>
            </a:endParaRPr>
          </a:p>
          <a:p>
            <a:pPr>
              <a:buFont typeface="Wingdings" pitchFamily="2" charset="2"/>
              <a:buNone/>
            </a:pPr>
            <a:r>
              <a:rPr lang="en-US" sz="2200" b="1">
                <a:solidFill>
                  <a:srgbClr val="000000"/>
                </a:solidFill>
              </a:rPr>
              <a:t>	 	SELECT  	FNAME, LNAME</a:t>
            </a:r>
            <a:br>
              <a:rPr lang="en-US" sz="2200" b="1">
                <a:solidFill>
                  <a:srgbClr val="000000"/>
                </a:solidFill>
              </a:rPr>
            </a:br>
            <a:r>
              <a:rPr lang="en-US" sz="2200" b="1">
                <a:solidFill>
                  <a:srgbClr val="000000"/>
                </a:solidFill>
              </a:rPr>
              <a:t>	FROM	 	EMPLOYEE</a:t>
            </a:r>
            <a:br>
              <a:rPr lang="en-US" sz="2200" b="1">
                <a:solidFill>
                  <a:srgbClr val="000000"/>
                </a:solidFill>
              </a:rPr>
            </a:br>
            <a:r>
              <a:rPr lang="en-US" sz="2200" b="1">
                <a:solidFill>
                  <a:srgbClr val="000000"/>
                </a:solidFill>
              </a:rPr>
              <a:t>	WHERE		EXISTS  </a:t>
            </a:r>
            <a:r>
              <a:rPr lang="en-US" sz="2200">
                <a:solidFill>
                  <a:srgbClr val="000000"/>
                </a:solidFill>
              </a:rPr>
              <a:t>(SELECT	*</a:t>
            </a:r>
            <a:br>
              <a:rPr lang="en-US" sz="2200">
                <a:solidFill>
                  <a:srgbClr val="000000"/>
                </a:solidFill>
              </a:rPr>
            </a:br>
            <a:r>
              <a:rPr lang="en-US" sz="2200">
                <a:solidFill>
                  <a:srgbClr val="000000"/>
                </a:solidFill>
              </a:rPr>
              <a:t>				 FROM	        DEPENDENT</a:t>
            </a:r>
            <a:br>
              <a:rPr lang="en-US" sz="2200">
                <a:solidFill>
                  <a:srgbClr val="000000"/>
                </a:solidFill>
              </a:rPr>
            </a:br>
            <a:r>
              <a:rPr lang="en-US" sz="2200">
                <a:solidFill>
                  <a:srgbClr val="000000"/>
                </a:solidFill>
              </a:rPr>
              <a:t>			               WHERE	        SSN=ESSN AND 					  FNAME=DEPENDENT_NAME)</a:t>
            </a:r>
          </a:p>
          <a:p>
            <a:endParaRPr lang="en-US">
              <a:solidFill>
                <a:srgbClr val="000000"/>
              </a:solidFill>
            </a:endParaRPr>
          </a:p>
          <a:p>
            <a:pPr>
              <a:buFont typeface="Wingdings" pitchFamily="2" charset="2"/>
              <a:buNone/>
            </a:pPr>
            <a:endParaRPr lang="en-US" b="1">
              <a:solidFill>
                <a:srgbClr val="000000"/>
              </a:solidFill>
            </a:endParaRPr>
          </a:p>
        </p:txBody>
      </p:sp>
      <p:sp>
        <p:nvSpPr>
          <p:cNvPr id="7782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80FE4189-CF08-4431-84BB-85EBB0A5339C}" type="slidenum">
              <a:rPr lang="en-US">
                <a:latin typeface="Times New Roman" pitchFamily="18" charset="0"/>
              </a:rPr>
              <a:pPr/>
              <a:t>44</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08931">
                                            <p:txEl>
                                              <p:pRg st="2" end="2"/>
                                            </p:txEl>
                                          </p:spTgt>
                                        </p:tgtEl>
                                        <p:attrNameLst>
                                          <p:attrName>style.visibility</p:attrName>
                                        </p:attrNameLst>
                                      </p:cBhvr>
                                      <p:to>
                                        <p:strVal val="visible"/>
                                      </p:to>
                                    </p:set>
                                    <p:animEffect transition="in" filter="box(in)">
                                      <p:cBhvr>
                                        <p:cTn id="7" dur="500"/>
                                        <p:tgtEl>
                                          <p:spTgt spid="5089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496888" y="269875"/>
            <a:ext cx="8313737" cy="1143000"/>
          </a:xfrm>
        </p:spPr>
        <p:txBody>
          <a:bodyPr/>
          <a:lstStyle/>
          <a:p>
            <a:pPr fontAlgn="auto">
              <a:spcAft>
                <a:spcPts val="0"/>
              </a:spcAft>
              <a:defRPr/>
            </a:pPr>
            <a:r>
              <a:rPr lang="en-US" dirty="0"/>
              <a:t>EXISTS FUNCTION (cont.)</a:t>
            </a:r>
            <a:endParaRPr lang="en-US" b="1" dirty="0">
              <a:solidFill>
                <a:srgbClr val="000000"/>
              </a:solidFill>
            </a:endParaRPr>
          </a:p>
        </p:txBody>
      </p:sp>
      <p:sp>
        <p:nvSpPr>
          <p:cNvPr id="558083" name="Rectangle 3"/>
          <p:cNvSpPr>
            <a:spLocks noGrp="1" noChangeArrowheads="1"/>
          </p:cNvSpPr>
          <p:nvPr>
            <p:ph sz="quarter" idx="1"/>
          </p:nvPr>
        </p:nvSpPr>
        <p:spPr>
          <a:xfrm>
            <a:off x="685800" y="1254125"/>
            <a:ext cx="8124825" cy="5189538"/>
          </a:xfrm>
        </p:spPr>
        <p:txBody>
          <a:bodyPr/>
          <a:lstStyle/>
          <a:p>
            <a:pPr>
              <a:lnSpc>
                <a:spcPct val="90000"/>
              </a:lnSpc>
            </a:pPr>
            <a:endParaRPr lang="en-US">
              <a:solidFill>
                <a:srgbClr val="000000"/>
              </a:solidFill>
            </a:endParaRPr>
          </a:p>
          <a:p>
            <a:pPr>
              <a:lnSpc>
                <a:spcPct val="90000"/>
              </a:lnSpc>
            </a:pPr>
            <a:r>
              <a:rPr lang="en-US">
                <a:solidFill>
                  <a:srgbClr val="000000"/>
                </a:solidFill>
              </a:rPr>
              <a:t>Retrieve the names of employees who have no dependents.</a:t>
            </a:r>
          </a:p>
          <a:p>
            <a:pPr>
              <a:lnSpc>
                <a:spcPct val="90000"/>
              </a:lnSpc>
              <a:buFont typeface="Wingdings" pitchFamily="2" charset="2"/>
              <a:buNone/>
            </a:pPr>
            <a:r>
              <a:rPr lang="en-US" b="1">
                <a:solidFill>
                  <a:srgbClr val="000000"/>
                </a:solidFill>
              </a:rPr>
              <a:t>   		SELECT  	FNAME, LNAME</a:t>
            </a:r>
            <a:br>
              <a:rPr lang="en-US" b="1">
                <a:solidFill>
                  <a:srgbClr val="000000"/>
                </a:solidFill>
              </a:rPr>
            </a:br>
            <a:r>
              <a:rPr lang="en-US" b="1">
                <a:solidFill>
                  <a:srgbClr val="000000"/>
                </a:solidFill>
              </a:rPr>
              <a:t>	FROM		EMPLOYEE</a:t>
            </a:r>
            <a:br>
              <a:rPr lang="en-US" b="1">
                <a:solidFill>
                  <a:srgbClr val="000000"/>
                </a:solidFill>
              </a:rPr>
            </a:br>
            <a:r>
              <a:rPr lang="en-US" b="1">
                <a:solidFill>
                  <a:srgbClr val="000000"/>
                </a:solidFill>
              </a:rPr>
              <a:t>	WHERE	NOT EXISTS   (SELECT	*</a:t>
            </a:r>
            <a:br>
              <a:rPr lang="en-US" b="1">
                <a:solidFill>
                  <a:srgbClr val="000000"/>
                </a:solidFill>
              </a:rPr>
            </a:br>
            <a:r>
              <a:rPr lang="en-US" b="1">
                <a:solidFill>
                  <a:srgbClr val="000000"/>
                </a:solidFill>
              </a:rPr>
              <a:t>				            FROM  DEPENDENT</a:t>
            </a:r>
            <a:br>
              <a:rPr lang="en-US" b="1">
                <a:solidFill>
                  <a:srgbClr val="000000"/>
                </a:solidFill>
              </a:rPr>
            </a:br>
            <a:r>
              <a:rPr lang="en-US" b="1">
                <a:solidFill>
                  <a:srgbClr val="000000"/>
                </a:solidFill>
              </a:rPr>
              <a:t>				             WHERE SSN=ESSN)</a:t>
            </a:r>
            <a:br>
              <a:rPr lang="en-US" b="1">
                <a:solidFill>
                  <a:srgbClr val="000000"/>
                </a:solidFill>
              </a:rPr>
            </a:br>
            <a:endParaRPr lang="en-US" b="1">
              <a:solidFill>
                <a:srgbClr val="000000"/>
              </a:solidFill>
            </a:endParaRPr>
          </a:p>
          <a:p>
            <a:pPr lvl="1">
              <a:lnSpc>
                <a:spcPct val="90000"/>
              </a:lnSpc>
            </a:pPr>
            <a:r>
              <a:rPr lang="en-US" sz="2000">
                <a:solidFill>
                  <a:srgbClr val="000000"/>
                </a:solidFill>
              </a:rPr>
              <a:t>The above correlated nested query retrieves all DEPENDENT tuples related to an EMPLOYEE tuple. </a:t>
            </a:r>
          </a:p>
          <a:p>
            <a:pPr lvl="2">
              <a:lnSpc>
                <a:spcPct val="90000"/>
              </a:lnSpc>
            </a:pPr>
            <a:r>
              <a:rPr lang="en-US" sz="1700">
                <a:solidFill>
                  <a:srgbClr val="000000"/>
                </a:solidFill>
              </a:rPr>
              <a:t>If </a:t>
            </a:r>
            <a:r>
              <a:rPr lang="en-US" sz="1700" i="1">
                <a:solidFill>
                  <a:srgbClr val="000000"/>
                </a:solidFill>
              </a:rPr>
              <a:t>none exist</a:t>
            </a:r>
            <a:r>
              <a:rPr lang="en-US" sz="1700">
                <a:solidFill>
                  <a:srgbClr val="000000"/>
                </a:solidFill>
              </a:rPr>
              <a:t> , the EMPLOYEE tuple is selected</a:t>
            </a:r>
          </a:p>
          <a:p>
            <a:pPr lvl="1">
              <a:lnSpc>
                <a:spcPct val="90000"/>
              </a:lnSpc>
            </a:pPr>
            <a:r>
              <a:rPr lang="en-US" sz="2000">
                <a:solidFill>
                  <a:srgbClr val="000000"/>
                </a:solidFill>
              </a:rPr>
              <a:t>EXISTS is necessary for the expressive power of SQL</a:t>
            </a:r>
            <a:endParaRPr lang="en-US" sz="2000" b="1">
              <a:solidFill>
                <a:srgbClr val="000000"/>
              </a:solidFill>
            </a:endParaRPr>
          </a:p>
        </p:txBody>
      </p:sp>
      <p:sp>
        <p:nvSpPr>
          <p:cNvPr id="7885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855BF3F-8D98-488C-AC1A-2835BD6799CF}" type="slidenum">
              <a:rPr lang="en-US">
                <a:latin typeface="Times New Roman" pitchFamily="18" charset="0"/>
              </a:rPr>
              <a:pPr/>
              <a:t>45</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58083">
                                            <p:txEl>
                                              <p:pRg st="2" end="2"/>
                                            </p:txEl>
                                          </p:spTgt>
                                        </p:tgtEl>
                                        <p:attrNameLst>
                                          <p:attrName>style.visibility</p:attrName>
                                        </p:attrNameLst>
                                      </p:cBhvr>
                                      <p:to>
                                        <p:strVal val="visible"/>
                                      </p:to>
                                    </p:set>
                                    <p:animEffect transition="in" filter="box(in)">
                                      <p:cBhvr>
                                        <p:cTn id="7" dur="500"/>
                                        <p:tgtEl>
                                          <p:spTgt spid="55808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58083">
                                            <p:txEl>
                                              <p:pRg st="3" end="3"/>
                                            </p:txEl>
                                          </p:spTgt>
                                        </p:tgtEl>
                                        <p:attrNameLst>
                                          <p:attrName>style.visibility</p:attrName>
                                        </p:attrNameLst>
                                      </p:cBhvr>
                                      <p:to>
                                        <p:strVal val="visible"/>
                                      </p:to>
                                    </p:set>
                                    <p:animEffect transition="in" filter="box(in)">
                                      <p:cBhvr>
                                        <p:cTn id="10" dur="500"/>
                                        <p:tgtEl>
                                          <p:spTgt spid="55808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58083">
                                            <p:txEl>
                                              <p:pRg st="4" end="4"/>
                                            </p:txEl>
                                          </p:spTgt>
                                        </p:tgtEl>
                                        <p:attrNameLst>
                                          <p:attrName>style.visibility</p:attrName>
                                        </p:attrNameLst>
                                      </p:cBhvr>
                                      <p:to>
                                        <p:strVal val="visible"/>
                                      </p:to>
                                    </p:set>
                                    <p:animEffect transition="in" filter="box(in)">
                                      <p:cBhvr>
                                        <p:cTn id="13" dur="500"/>
                                        <p:tgtEl>
                                          <p:spTgt spid="55808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58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496888" y="269875"/>
            <a:ext cx="8313737" cy="1143000"/>
          </a:xfrm>
        </p:spPr>
        <p:txBody>
          <a:bodyPr/>
          <a:lstStyle/>
          <a:p>
            <a:pPr fontAlgn="auto">
              <a:spcAft>
                <a:spcPts val="0"/>
              </a:spcAft>
              <a:defRPr/>
            </a:pPr>
            <a:r>
              <a:rPr lang="en-US" dirty="0"/>
              <a:t>EXISTS FUNCTION (cont.)</a:t>
            </a:r>
            <a:endParaRPr lang="en-US" b="1" dirty="0">
              <a:solidFill>
                <a:srgbClr val="000000"/>
              </a:solidFill>
            </a:endParaRPr>
          </a:p>
        </p:txBody>
      </p:sp>
      <p:sp>
        <p:nvSpPr>
          <p:cNvPr id="558083" name="Rectangle 3"/>
          <p:cNvSpPr>
            <a:spLocks noGrp="1" noChangeArrowheads="1"/>
          </p:cNvSpPr>
          <p:nvPr>
            <p:ph sz="quarter" idx="1"/>
          </p:nvPr>
        </p:nvSpPr>
        <p:spPr>
          <a:xfrm>
            <a:off x="685800" y="1254125"/>
            <a:ext cx="8124825" cy="5189538"/>
          </a:xfrm>
        </p:spPr>
        <p:txBody>
          <a:bodyPr/>
          <a:lstStyle/>
          <a:p>
            <a:pPr>
              <a:lnSpc>
                <a:spcPct val="90000"/>
              </a:lnSpc>
            </a:pPr>
            <a:endParaRPr lang="en-US">
              <a:solidFill>
                <a:srgbClr val="000000"/>
              </a:solidFill>
            </a:endParaRPr>
          </a:p>
          <a:p>
            <a:pPr>
              <a:lnSpc>
                <a:spcPct val="90000"/>
              </a:lnSpc>
            </a:pPr>
            <a:r>
              <a:rPr lang="en-US">
                <a:solidFill>
                  <a:srgbClr val="000000"/>
                </a:solidFill>
              </a:rPr>
              <a:t>Find the names of managers who have at least one  dependents.</a:t>
            </a:r>
          </a:p>
          <a:p>
            <a:pPr>
              <a:lnSpc>
                <a:spcPct val="90000"/>
              </a:lnSpc>
              <a:buFont typeface="Wingdings" pitchFamily="2" charset="2"/>
              <a:buNone/>
            </a:pPr>
            <a:r>
              <a:rPr lang="en-US" b="1">
                <a:solidFill>
                  <a:srgbClr val="000000"/>
                </a:solidFill>
              </a:rPr>
              <a:t>   		</a:t>
            </a:r>
            <a:r>
              <a:rPr lang="en-US" sz="2000" b="1">
                <a:solidFill>
                  <a:srgbClr val="000000"/>
                </a:solidFill>
              </a:rPr>
              <a:t>SELECT  	FNAME, LNAME</a:t>
            </a:r>
            <a:br>
              <a:rPr lang="en-US" sz="2000" b="1">
                <a:solidFill>
                  <a:srgbClr val="000000"/>
                </a:solidFill>
              </a:rPr>
            </a:br>
            <a:r>
              <a:rPr lang="en-US" sz="2000" b="1">
                <a:solidFill>
                  <a:srgbClr val="000000"/>
                </a:solidFill>
              </a:rPr>
              <a:t>	FROM		EMPLOYEE</a:t>
            </a:r>
            <a:br>
              <a:rPr lang="en-US" sz="2000" b="1">
                <a:solidFill>
                  <a:srgbClr val="000000"/>
                </a:solidFill>
              </a:rPr>
            </a:br>
            <a:r>
              <a:rPr lang="en-US" sz="2000" b="1">
                <a:solidFill>
                  <a:srgbClr val="000000"/>
                </a:solidFill>
              </a:rPr>
              <a:t>	WHERE	EXISTS   (SELECT	*</a:t>
            </a:r>
            <a:br>
              <a:rPr lang="en-US" sz="2000" b="1">
                <a:solidFill>
                  <a:srgbClr val="000000"/>
                </a:solidFill>
              </a:rPr>
            </a:br>
            <a:r>
              <a:rPr lang="en-US" sz="2000" b="1">
                <a:solidFill>
                  <a:srgbClr val="000000"/>
                </a:solidFill>
              </a:rPr>
              <a:t>			   FROM  DEPENDENT</a:t>
            </a:r>
            <a:br>
              <a:rPr lang="en-US" sz="2000" b="1">
                <a:solidFill>
                  <a:srgbClr val="000000"/>
                </a:solidFill>
              </a:rPr>
            </a:br>
            <a:r>
              <a:rPr lang="en-US" sz="2000" b="1">
                <a:solidFill>
                  <a:srgbClr val="000000"/>
                </a:solidFill>
              </a:rPr>
              <a:t>			   WHERE SSN=ESSN)</a:t>
            </a:r>
          </a:p>
          <a:p>
            <a:pPr>
              <a:lnSpc>
                <a:spcPct val="90000"/>
              </a:lnSpc>
              <a:buFont typeface="Wingdings" pitchFamily="2" charset="2"/>
              <a:buNone/>
            </a:pPr>
            <a:r>
              <a:rPr lang="en-US" sz="2000" b="1">
                <a:solidFill>
                  <a:srgbClr val="000000"/>
                </a:solidFill>
              </a:rPr>
              <a:t>			AND</a:t>
            </a:r>
          </a:p>
          <a:p>
            <a:pPr>
              <a:lnSpc>
                <a:spcPct val="90000"/>
              </a:lnSpc>
              <a:buFont typeface="Wingdings" pitchFamily="2" charset="2"/>
              <a:buNone/>
            </a:pPr>
            <a:r>
              <a:rPr lang="en-US" sz="2000" b="1">
                <a:solidFill>
                  <a:srgbClr val="000000"/>
                </a:solidFill>
              </a:rPr>
              <a:t>			EXISTS   (SELECT	*</a:t>
            </a:r>
            <a:br>
              <a:rPr lang="en-US" sz="2000" b="1">
                <a:solidFill>
                  <a:srgbClr val="000000"/>
                </a:solidFill>
              </a:rPr>
            </a:br>
            <a:r>
              <a:rPr lang="en-US" sz="2000" b="1">
                <a:solidFill>
                  <a:srgbClr val="000000"/>
                </a:solidFill>
              </a:rPr>
              <a:t>			   FROM  DEPARTMENT</a:t>
            </a:r>
            <a:br>
              <a:rPr lang="en-US" sz="2000" b="1">
                <a:solidFill>
                  <a:srgbClr val="000000"/>
                </a:solidFill>
              </a:rPr>
            </a:br>
            <a:r>
              <a:rPr lang="en-US" sz="2000" b="1">
                <a:solidFill>
                  <a:srgbClr val="000000"/>
                </a:solidFill>
              </a:rPr>
              <a:t>			   WHERE SSN=Mgr_SSN)</a:t>
            </a:r>
            <a:br>
              <a:rPr lang="en-US" sz="2000" b="1">
                <a:solidFill>
                  <a:srgbClr val="000000"/>
                </a:solidFill>
              </a:rPr>
            </a:br>
            <a:endParaRPr lang="en-US" sz="2000" b="1">
              <a:solidFill>
                <a:srgbClr val="000000"/>
              </a:solidFill>
            </a:endParaRPr>
          </a:p>
        </p:txBody>
      </p:sp>
      <p:sp>
        <p:nvSpPr>
          <p:cNvPr id="7987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64130F5-CAE2-4D0C-B962-16C31F82F1E7}" type="slidenum">
              <a:rPr lang="en-US">
                <a:latin typeface="Times New Roman" pitchFamily="18" charset="0"/>
              </a:rPr>
              <a:pPr/>
              <a:t>46</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58083">
                                            <p:txEl>
                                              <p:pRg st="2" end="2"/>
                                            </p:txEl>
                                          </p:spTgt>
                                        </p:tgtEl>
                                        <p:attrNameLst>
                                          <p:attrName>style.visibility</p:attrName>
                                        </p:attrNameLst>
                                      </p:cBhvr>
                                      <p:to>
                                        <p:strVal val="visible"/>
                                      </p:to>
                                    </p:set>
                                    <p:animEffect transition="in" filter="box(in)">
                                      <p:cBhvr>
                                        <p:cTn id="7" dur="500"/>
                                        <p:tgtEl>
                                          <p:spTgt spid="55808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58083">
                                            <p:txEl>
                                              <p:pRg st="3" end="3"/>
                                            </p:txEl>
                                          </p:spTgt>
                                        </p:tgtEl>
                                        <p:attrNameLst>
                                          <p:attrName>style.visibility</p:attrName>
                                        </p:attrNameLst>
                                      </p:cBhvr>
                                      <p:to>
                                        <p:strVal val="visible"/>
                                      </p:to>
                                    </p:set>
                                    <p:animEffect transition="in" filter="box(in)">
                                      <p:cBhvr>
                                        <p:cTn id="12" dur="500"/>
                                        <p:tgtEl>
                                          <p:spTgt spid="55808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58083">
                                            <p:txEl>
                                              <p:pRg st="4" end="4"/>
                                            </p:txEl>
                                          </p:spTgt>
                                        </p:tgtEl>
                                        <p:attrNameLst>
                                          <p:attrName>style.visibility</p:attrName>
                                        </p:attrNameLst>
                                      </p:cBhvr>
                                      <p:to>
                                        <p:strVal val="visible"/>
                                      </p:to>
                                    </p:set>
                                    <p:animEffect transition="in" filter="box(in)">
                                      <p:cBhvr>
                                        <p:cTn id="17" dur="500"/>
                                        <p:tgtEl>
                                          <p:spTgt spid="558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6750" y="3046413"/>
            <a:ext cx="3776663" cy="32083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p>
            <a:pPr fontAlgn="auto">
              <a:spcAft>
                <a:spcPts val="0"/>
              </a:spcAft>
              <a:defRPr/>
            </a:pPr>
            <a:r>
              <a:rPr lang="en-US" dirty="0"/>
              <a:t>EXISTS FUNCTION (cont.)</a:t>
            </a:r>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fontAlgn="auto">
              <a:spcAft>
                <a:spcPts val="0"/>
              </a:spcAft>
              <a:buFont typeface="Wingdings"/>
              <a:buChar char=""/>
              <a:defRPr/>
            </a:pPr>
            <a:r>
              <a:rPr lang="en-US" dirty="0">
                <a:solidFill>
                  <a:srgbClr val="000000"/>
                </a:solidFill>
              </a:rPr>
              <a:t>Retrieve the name of each employee who works on </a:t>
            </a:r>
            <a:r>
              <a:rPr lang="en-US" i="1" dirty="0">
                <a:solidFill>
                  <a:srgbClr val="000000"/>
                </a:solidFill>
              </a:rPr>
              <a:t>all</a:t>
            </a:r>
            <a:r>
              <a:rPr lang="en-US" dirty="0">
                <a:solidFill>
                  <a:srgbClr val="000000"/>
                </a:solidFill>
              </a:rPr>
              <a:t>  the projects controlled by department number 5.</a:t>
            </a:r>
          </a:p>
          <a:p>
            <a:pPr marL="274320" indent="-274320" fontAlgn="auto">
              <a:spcAft>
                <a:spcPts val="0"/>
              </a:spcAft>
              <a:buFont typeface="Wingdings"/>
              <a:buChar char=""/>
              <a:defRPr/>
            </a:pPr>
            <a:r>
              <a:rPr lang="en-US" dirty="0">
                <a:solidFill>
                  <a:srgbClr val="000000"/>
                </a:solidFill>
              </a:rPr>
              <a:t>Set theory: S1 contains S2  if (S2 – S1 = 0)</a:t>
            </a:r>
          </a:p>
          <a:p>
            <a:pPr marL="0" indent="0" fontAlgn="auto">
              <a:spcAft>
                <a:spcPts val="0"/>
              </a:spcAft>
              <a:buFont typeface="Wingdings"/>
              <a:buNone/>
              <a:defRPr/>
            </a:pPr>
            <a:br>
              <a:rPr lang="en-US" dirty="0">
                <a:solidFill>
                  <a:srgbClr val="000000"/>
                </a:solidFill>
              </a:rPr>
            </a:br>
            <a:endParaRPr lang="en-US" dirty="0"/>
          </a:p>
        </p:txBody>
      </p:sp>
      <p:sp>
        <p:nvSpPr>
          <p:cNvPr id="8090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C9D2379A-058E-4CD4-A6B2-26E317E39A91}" type="slidenum">
              <a:rPr lang="en-US">
                <a:latin typeface="Times New Roman" pitchFamily="18" charset="0"/>
              </a:rPr>
              <a:pPr/>
              <a:t>47</a:t>
            </a:fld>
            <a:endParaRPr lang="en-US">
              <a:latin typeface="Times New Roman" pitchFamily="18" charset="0"/>
            </a:endParaRPr>
          </a:p>
        </p:txBody>
      </p:sp>
      <p:pic>
        <p:nvPicPr>
          <p:cNvPr id="80901" name="Picture 9" descr="fig05_06"/>
          <p:cNvPicPr>
            <a:picLocks noChangeAspect="1" noChangeArrowheads="1"/>
          </p:cNvPicPr>
          <p:nvPr/>
        </p:nvPicPr>
        <p:blipFill>
          <a:blip r:embed="rId2"/>
          <a:srcRect l="50539" t="51714" b="27151"/>
          <a:stretch>
            <a:fillRect/>
          </a:stretch>
        </p:blipFill>
        <p:spPr bwMode="auto">
          <a:xfrm>
            <a:off x="4646613" y="5218113"/>
            <a:ext cx="2600325" cy="1416050"/>
          </a:xfrm>
          <a:prstGeom prst="rect">
            <a:avLst/>
          </a:prstGeom>
          <a:noFill/>
          <a:ln w="9525">
            <a:noFill/>
            <a:miter lim="800000"/>
            <a:headEnd/>
            <a:tailEnd/>
          </a:ln>
        </p:spPr>
      </p:pic>
      <p:pic>
        <p:nvPicPr>
          <p:cNvPr id="80902" name="Picture 9" descr="fig05_06"/>
          <p:cNvPicPr>
            <a:picLocks noChangeAspect="1" noChangeArrowheads="1"/>
          </p:cNvPicPr>
          <p:nvPr/>
        </p:nvPicPr>
        <p:blipFill>
          <a:blip r:embed="rId2"/>
          <a:srcRect t="49997" r="66853"/>
          <a:stretch>
            <a:fillRect/>
          </a:stretch>
        </p:blipFill>
        <p:spPr bwMode="auto">
          <a:xfrm>
            <a:off x="7143750" y="2384425"/>
            <a:ext cx="1743075" cy="3349625"/>
          </a:xfrm>
          <a:prstGeom prst="rect">
            <a:avLst/>
          </a:prstGeom>
          <a:noFill/>
          <a:ln w="9525">
            <a:noFill/>
            <a:miter lim="800000"/>
            <a:headEnd/>
            <a:tailEnd/>
          </a:ln>
        </p:spPr>
      </p:pic>
      <p:sp>
        <p:nvSpPr>
          <p:cNvPr id="5" name="Rectangle 4"/>
          <p:cNvSpPr>
            <a:spLocks noChangeArrowheads="1"/>
          </p:cNvSpPr>
          <p:nvPr/>
        </p:nvSpPr>
        <p:spPr bwMode="auto">
          <a:xfrm>
            <a:off x="769938" y="3068638"/>
            <a:ext cx="3757612" cy="3138487"/>
          </a:xfrm>
          <a:prstGeom prst="rect">
            <a:avLst/>
          </a:prstGeom>
          <a:noFill/>
          <a:ln w="9525">
            <a:noFill/>
            <a:miter lim="800000"/>
            <a:headEnd/>
            <a:tailEnd/>
          </a:ln>
        </p:spPr>
        <p:txBody>
          <a:bodyPr>
            <a:spAutoFit/>
          </a:bodyPr>
          <a:lstStyle/>
          <a:p>
            <a:r>
              <a:rPr lang="en-US" sz="1800" b="1">
                <a:solidFill>
                  <a:srgbClr val="000000"/>
                </a:solidFill>
              </a:rPr>
              <a:t>SELECT    FNAME, LNAME</a:t>
            </a:r>
            <a:br>
              <a:rPr lang="en-US" sz="1800" b="1">
                <a:solidFill>
                  <a:srgbClr val="000000"/>
                </a:solidFill>
              </a:rPr>
            </a:br>
            <a:r>
              <a:rPr lang="en-US" sz="1800" b="1">
                <a:solidFill>
                  <a:srgbClr val="000000"/>
                </a:solidFill>
              </a:rPr>
              <a:t>FROM     EMPLOYEE</a:t>
            </a:r>
            <a:br>
              <a:rPr lang="en-US" sz="1800" b="1">
                <a:solidFill>
                  <a:srgbClr val="000000"/>
                </a:solidFill>
              </a:rPr>
            </a:br>
            <a:r>
              <a:rPr lang="en-US" sz="1800" b="1">
                <a:solidFill>
                  <a:srgbClr val="000000"/>
                </a:solidFill>
              </a:rPr>
              <a:t>WHERE   NOT EXISTS </a:t>
            </a:r>
            <a:r>
              <a:rPr lang="en-US" sz="1800">
                <a:solidFill>
                  <a:srgbClr val="000000"/>
                </a:solidFill>
              </a:rPr>
              <a:t>(</a:t>
            </a:r>
          </a:p>
          <a:p>
            <a:r>
              <a:rPr lang="en-US" sz="1800">
                <a:solidFill>
                  <a:srgbClr val="000000"/>
                </a:solidFill>
              </a:rPr>
              <a:t>                  (SELECT  PNUMBER	   FROM PROJECT</a:t>
            </a:r>
            <a:br>
              <a:rPr lang="en-US" sz="1800">
                <a:solidFill>
                  <a:srgbClr val="000000"/>
                </a:solidFill>
              </a:rPr>
            </a:br>
            <a:r>
              <a:rPr lang="en-US" sz="1800">
                <a:solidFill>
                  <a:srgbClr val="000000"/>
                </a:solidFill>
              </a:rPr>
              <a:t>	   WHERE     DNUM=5)</a:t>
            </a:r>
            <a:br>
              <a:rPr lang="en-US" sz="1800" b="1">
                <a:solidFill>
                  <a:srgbClr val="000000"/>
                </a:solidFill>
              </a:rPr>
            </a:br>
            <a:r>
              <a:rPr lang="en-US" sz="1800" b="1">
                <a:solidFill>
                  <a:srgbClr val="000000"/>
                </a:solidFill>
              </a:rPr>
              <a:t>	   EXCEPT</a:t>
            </a:r>
            <a:br>
              <a:rPr lang="en-US" sz="1800" b="1">
                <a:solidFill>
                  <a:srgbClr val="000000"/>
                </a:solidFill>
              </a:rPr>
            </a:br>
            <a:r>
              <a:rPr lang="en-US" sz="1800" b="1">
                <a:solidFill>
                  <a:srgbClr val="000000"/>
                </a:solidFill>
              </a:rPr>
              <a:t>	</a:t>
            </a:r>
            <a:r>
              <a:rPr lang="en-US" sz="1800">
                <a:solidFill>
                  <a:srgbClr val="000000"/>
                </a:solidFill>
              </a:rPr>
              <a:t>  (SELECT       PNO</a:t>
            </a:r>
            <a:br>
              <a:rPr lang="en-US" sz="1800">
                <a:solidFill>
                  <a:srgbClr val="000000"/>
                </a:solidFill>
              </a:rPr>
            </a:br>
            <a:r>
              <a:rPr lang="en-US" sz="1800">
                <a:solidFill>
                  <a:srgbClr val="000000"/>
                </a:solidFill>
              </a:rPr>
              <a:t>	   FROM         WORKS_ON</a:t>
            </a:r>
            <a:br>
              <a:rPr lang="en-US" sz="1800">
                <a:solidFill>
                  <a:srgbClr val="000000"/>
                </a:solidFill>
              </a:rPr>
            </a:br>
            <a:r>
              <a:rPr lang="en-US" sz="1800">
                <a:solidFill>
                  <a:srgbClr val="000000"/>
                </a:solidFill>
              </a:rPr>
              <a:t>	   WHERE       SSN=ESSN)       )</a:t>
            </a:r>
          </a:p>
        </p:txBody>
      </p:sp>
      <p:sp>
        <p:nvSpPr>
          <p:cNvPr id="80904" name="TextBox 8"/>
          <p:cNvSpPr txBox="1">
            <a:spLocks noChangeArrowheads="1"/>
          </p:cNvSpPr>
          <p:nvPr/>
        </p:nvSpPr>
        <p:spPr bwMode="auto">
          <a:xfrm>
            <a:off x="4646613" y="3046413"/>
            <a:ext cx="2184400" cy="1200150"/>
          </a:xfrm>
          <a:prstGeom prst="rect">
            <a:avLst/>
          </a:prstGeom>
          <a:noFill/>
          <a:ln w="9525">
            <a:noFill/>
            <a:miter lim="800000"/>
            <a:headEnd/>
            <a:tailEnd/>
          </a:ln>
        </p:spPr>
        <p:txBody>
          <a:bodyPr>
            <a:spAutoFit/>
          </a:bodyPr>
          <a:lstStyle/>
          <a:p>
            <a:r>
              <a:rPr lang="en-US" sz="1800"/>
              <a:t>S1 = set of projects of each employee</a:t>
            </a:r>
          </a:p>
          <a:p>
            <a:r>
              <a:rPr lang="en-US" sz="1800"/>
              <a:t>S2=  set of DN0=5 projects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pPr fontAlgn="auto">
              <a:spcAft>
                <a:spcPts val="0"/>
              </a:spcAft>
              <a:defRPr/>
            </a:pPr>
            <a:r>
              <a:rPr lang="en-US" dirty="0"/>
              <a:t>NESTED QUERIES</a:t>
            </a:r>
            <a:endParaRPr lang="en-US" b="1" dirty="0">
              <a:solidFill>
                <a:srgbClr val="000000"/>
              </a:solidFill>
            </a:endParaRPr>
          </a:p>
        </p:txBody>
      </p:sp>
      <p:sp>
        <p:nvSpPr>
          <p:cNvPr id="556035" name="Rectangle 3"/>
          <p:cNvSpPr>
            <a:spLocks noGrp="1" noChangeArrowheads="1"/>
          </p:cNvSpPr>
          <p:nvPr>
            <p:ph sz="quarter" idx="1"/>
          </p:nvPr>
        </p:nvSpPr>
        <p:spPr>
          <a:xfrm>
            <a:off x="685800" y="2851150"/>
            <a:ext cx="7772400" cy="3206750"/>
          </a:xfrm>
        </p:spPr>
        <p:txBody>
          <a:bodyPr/>
          <a:lstStyle/>
          <a:p>
            <a:pPr>
              <a:lnSpc>
                <a:spcPct val="90000"/>
              </a:lnSpc>
            </a:pPr>
            <a:r>
              <a:rPr lang="en-US" sz="2200">
                <a:solidFill>
                  <a:srgbClr val="000000"/>
                </a:solidFill>
              </a:rPr>
              <a:t>Retrieve the name of each employee who works on </a:t>
            </a:r>
            <a:r>
              <a:rPr lang="en-US" sz="2200" i="1">
                <a:solidFill>
                  <a:srgbClr val="000000"/>
                </a:solidFill>
              </a:rPr>
              <a:t>all</a:t>
            </a:r>
            <a:r>
              <a:rPr lang="en-US" sz="2200">
                <a:solidFill>
                  <a:srgbClr val="000000"/>
                </a:solidFill>
              </a:rPr>
              <a:t>  the projects controlled by department number 5.</a:t>
            </a:r>
          </a:p>
          <a:p>
            <a:pPr>
              <a:lnSpc>
                <a:spcPct val="90000"/>
              </a:lnSpc>
            </a:pPr>
            <a:r>
              <a:rPr lang="en-US" sz="2200" b="1">
                <a:solidFill>
                  <a:srgbClr val="000000"/>
                </a:solidFill>
              </a:rPr>
              <a:t>	</a:t>
            </a:r>
            <a:r>
              <a:rPr lang="en-US" sz="2000" b="1">
                <a:solidFill>
                  <a:srgbClr val="000000"/>
                </a:solidFill>
              </a:rPr>
              <a:t>SELECT 	FNAME, LNAME</a:t>
            </a:r>
            <a:br>
              <a:rPr lang="en-US" sz="2000" b="1">
                <a:solidFill>
                  <a:srgbClr val="000000"/>
                </a:solidFill>
              </a:rPr>
            </a:br>
            <a:r>
              <a:rPr lang="en-US" sz="2000" b="1">
                <a:solidFill>
                  <a:srgbClr val="000000"/>
                </a:solidFill>
              </a:rPr>
              <a:t>	FROM	EMPLOYEE</a:t>
            </a:r>
            <a:br>
              <a:rPr lang="en-US" sz="2000" b="1">
                <a:solidFill>
                  <a:srgbClr val="000000"/>
                </a:solidFill>
              </a:rPr>
            </a:br>
            <a:r>
              <a:rPr lang="en-US" sz="2000" b="1">
                <a:solidFill>
                  <a:srgbClr val="000000"/>
                </a:solidFill>
              </a:rPr>
              <a:t>	WHERE  </a:t>
            </a:r>
            <a:r>
              <a:rPr lang="en-US" sz="2000">
                <a:solidFill>
                  <a:srgbClr val="000000"/>
                </a:solidFill>
              </a:rPr>
              <a:t>( (SELECT     PNO</a:t>
            </a:r>
            <a:br>
              <a:rPr lang="en-US" sz="2000">
                <a:solidFill>
                  <a:srgbClr val="000000"/>
                </a:solidFill>
              </a:rPr>
            </a:br>
            <a:r>
              <a:rPr lang="en-US" sz="2000">
                <a:solidFill>
                  <a:srgbClr val="000000"/>
                </a:solidFill>
              </a:rPr>
              <a:t>		   FROM	     WORKS_ON</a:t>
            </a:r>
            <a:br>
              <a:rPr lang="en-US" sz="2000">
                <a:solidFill>
                  <a:srgbClr val="000000"/>
                </a:solidFill>
              </a:rPr>
            </a:br>
            <a:r>
              <a:rPr lang="en-US" sz="2000">
                <a:solidFill>
                  <a:srgbClr val="000000"/>
                </a:solidFill>
              </a:rPr>
              <a:t>		   WHERE     SSN=ESSN)</a:t>
            </a:r>
            <a:br>
              <a:rPr lang="en-US" sz="2000" b="1">
                <a:solidFill>
                  <a:srgbClr val="000000"/>
                </a:solidFill>
              </a:rPr>
            </a:br>
            <a:r>
              <a:rPr lang="en-US" sz="2000" b="1">
                <a:solidFill>
                  <a:srgbClr val="000000"/>
                </a:solidFill>
              </a:rPr>
              <a:t>		   CONTAINS</a:t>
            </a:r>
            <a:br>
              <a:rPr lang="en-US" sz="2000" b="1">
                <a:solidFill>
                  <a:srgbClr val="000000"/>
                </a:solidFill>
              </a:rPr>
            </a:br>
            <a:r>
              <a:rPr lang="en-US" sz="2000" b="1">
                <a:solidFill>
                  <a:srgbClr val="000000"/>
                </a:solidFill>
              </a:rPr>
              <a:t>		</a:t>
            </a:r>
            <a:r>
              <a:rPr lang="en-US" sz="2000">
                <a:solidFill>
                  <a:srgbClr val="000000"/>
                </a:solidFill>
              </a:rPr>
              <a:t>  (SELECT       PNUMBER</a:t>
            </a:r>
            <a:br>
              <a:rPr lang="en-US" sz="2000">
                <a:solidFill>
                  <a:srgbClr val="000000"/>
                </a:solidFill>
              </a:rPr>
            </a:br>
            <a:r>
              <a:rPr lang="en-US" sz="2000">
                <a:solidFill>
                  <a:srgbClr val="000000"/>
                </a:solidFill>
              </a:rPr>
              <a:t>		   FROM	       PROJECT</a:t>
            </a:r>
            <a:br>
              <a:rPr lang="en-US" sz="2000">
                <a:solidFill>
                  <a:srgbClr val="000000"/>
                </a:solidFill>
              </a:rPr>
            </a:br>
            <a:r>
              <a:rPr lang="en-US" sz="2000">
                <a:solidFill>
                  <a:srgbClr val="000000"/>
                </a:solidFill>
              </a:rPr>
              <a:t>		   WHERE       DNUM=5) )</a:t>
            </a:r>
          </a:p>
          <a:p>
            <a:pPr lvl="3">
              <a:lnSpc>
                <a:spcPct val="90000"/>
              </a:lnSpc>
            </a:pPr>
            <a:endParaRPr lang="en-US" sz="2000">
              <a:solidFill>
                <a:srgbClr val="000000"/>
              </a:solidFill>
            </a:endParaRPr>
          </a:p>
        </p:txBody>
      </p:sp>
      <p:sp>
        <p:nvSpPr>
          <p:cNvPr id="8192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FBA1554A-5557-49E0-8E39-0A15AA2EC478}" type="slidenum">
              <a:rPr lang="en-US">
                <a:latin typeface="Times New Roman" pitchFamily="18" charset="0"/>
              </a:rPr>
              <a:pPr/>
              <a:t>48</a:t>
            </a:fld>
            <a:endParaRPr lang="en-US">
              <a:latin typeface="Times New Roman" pitchFamily="18" charset="0"/>
            </a:endParaRPr>
          </a:p>
        </p:txBody>
      </p:sp>
      <p:graphicFrame>
        <p:nvGraphicFramePr>
          <p:cNvPr id="3" name="Diagram 2"/>
          <p:cNvGraphicFramePr/>
          <p:nvPr/>
        </p:nvGraphicFramePr>
        <p:xfrm>
          <a:off x="301214" y="1503699"/>
          <a:ext cx="8437402" cy="1841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93638" y="6165492"/>
          <a:ext cx="8437402" cy="4616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box(in)">
                                      <p:cBhvr>
                                        <p:cTn id="7" dur="500"/>
                                        <p:tgtEl>
                                          <p:spTgt spid="556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fontAlgn="auto">
              <a:spcAft>
                <a:spcPts val="0"/>
              </a:spcAft>
              <a:defRPr/>
            </a:pPr>
            <a:r>
              <a:rPr lang="en-US" dirty="0"/>
              <a:t>NESTED CORRELATED QUERIES (</a:t>
            </a:r>
            <a:r>
              <a:rPr lang="en-US" dirty="0" err="1"/>
              <a:t>contd</a:t>
            </a:r>
            <a:r>
              <a:rPr lang="en-US" dirty="0"/>
              <a:t>)</a:t>
            </a:r>
          </a:p>
        </p:txBody>
      </p:sp>
      <p:sp>
        <p:nvSpPr>
          <p:cNvPr id="262147" name="Text Box 3"/>
          <p:cNvSpPr txBox="1">
            <a:spLocks noChangeArrowheads="1"/>
          </p:cNvSpPr>
          <p:nvPr/>
        </p:nvSpPr>
        <p:spPr bwMode="auto">
          <a:xfrm>
            <a:off x="762000" y="4572000"/>
            <a:ext cx="6454775" cy="193833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dirty="0">
                <a:latin typeface="Times New Roman" charset="0"/>
              </a:rPr>
              <a:t> SELECT  name</a:t>
            </a:r>
          </a:p>
          <a:p>
            <a:pPr eaLnBrk="0" hangingPunct="0">
              <a:defRPr/>
            </a:pPr>
            <a:r>
              <a:rPr lang="en-US" dirty="0">
                <a:latin typeface="Times New Roman" charset="0"/>
              </a:rPr>
              <a:t> FROM     Product</a:t>
            </a:r>
          </a:p>
          <a:p>
            <a:pPr eaLnBrk="0" hangingPunct="0">
              <a:defRPr/>
            </a:pPr>
            <a:r>
              <a:rPr lang="en-US" dirty="0">
                <a:latin typeface="Times New Roman" charset="0"/>
              </a:rPr>
              <a:t> WHERE  price &gt;  ALL (SELECT price</a:t>
            </a:r>
          </a:p>
          <a:p>
            <a:pPr eaLnBrk="0" hangingPunct="0">
              <a:defRPr/>
            </a:pPr>
            <a:r>
              <a:rPr lang="en-US" dirty="0">
                <a:latin typeface="Times New Roman" charset="0"/>
              </a:rPr>
              <a:t>                                        FROM     Purchase</a:t>
            </a:r>
          </a:p>
          <a:p>
            <a:pPr eaLnBrk="0" hangingPunct="0">
              <a:defRPr/>
            </a:pPr>
            <a:r>
              <a:rPr lang="en-US" dirty="0">
                <a:latin typeface="Times New Roman" charset="0"/>
              </a:rPr>
              <a:t>                                        WHERE  maker=‘IBM’)</a:t>
            </a:r>
          </a:p>
        </p:txBody>
      </p:sp>
      <p:sp>
        <p:nvSpPr>
          <p:cNvPr id="82947" name="Text Box 4"/>
          <p:cNvSpPr txBox="1">
            <a:spLocks noChangeArrowheads="1"/>
          </p:cNvSpPr>
          <p:nvPr/>
        </p:nvSpPr>
        <p:spPr bwMode="auto">
          <a:xfrm>
            <a:off x="609600" y="3124200"/>
            <a:ext cx="7826375" cy="1200150"/>
          </a:xfrm>
          <a:prstGeom prst="rect">
            <a:avLst/>
          </a:prstGeom>
          <a:noFill/>
          <a:ln w="9525">
            <a:noFill/>
            <a:miter lim="800000"/>
            <a:headEnd/>
            <a:tailEnd/>
          </a:ln>
        </p:spPr>
        <p:txBody>
          <a:bodyPr wrap="none">
            <a:spAutoFit/>
          </a:bodyPr>
          <a:lstStyle/>
          <a:p>
            <a:pPr eaLnBrk="0" hangingPunct="0"/>
            <a:r>
              <a:rPr lang="en-US" b="1"/>
              <a:t>Product ( pname,  price, category, maker)</a:t>
            </a:r>
          </a:p>
          <a:p>
            <a:pPr eaLnBrk="0" hangingPunct="0"/>
            <a:r>
              <a:rPr lang="en-US"/>
              <a:t>Find products that are more expensive than all those produced</a:t>
            </a:r>
          </a:p>
          <a:p>
            <a:pPr eaLnBrk="0" hangingPunct="0"/>
            <a:r>
              <a:rPr lang="en-US"/>
              <a:t>By “IBM”</a:t>
            </a:r>
          </a:p>
        </p:txBody>
      </p:sp>
      <p:sp>
        <p:nvSpPr>
          <p:cNvPr id="82948" name="Text Box 5"/>
          <p:cNvSpPr txBox="1">
            <a:spLocks noChangeArrowheads="1"/>
          </p:cNvSpPr>
          <p:nvPr/>
        </p:nvSpPr>
        <p:spPr bwMode="auto">
          <a:xfrm>
            <a:off x="838200" y="1905000"/>
            <a:ext cx="3929063" cy="1187450"/>
          </a:xfrm>
          <a:prstGeom prst="rect">
            <a:avLst/>
          </a:prstGeom>
          <a:noFill/>
          <a:ln w="9525">
            <a:noFill/>
            <a:miter lim="800000"/>
            <a:headEnd/>
            <a:tailEnd/>
          </a:ln>
        </p:spPr>
        <p:txBody>
          <a:bodyPr wrap="none">
            <a:spAutoFit/>
          </a:bodyPr>
          <a:lstStyle/>
          <a:p>
            <a:pPr eaLnBrk="0" hangingPunct="0"/>
            <a:r>
              <a:rPr lang="en-US"/>
              <a:t>You can also use:   s &gt; ALL R</a:t>
            </a:r>
          </a:p>
          <a:p>
            <a:pPr eaLnBrk="0" hangingPunct="0"/>
            <a:r>
              <a:rPr lang="en-US"/>
              <a:t>                               s &gt; ANY R</a:t>
            </a:r>
          </a:p>
          <a:p>
            <a:pPr eaLnBrk="0" hangingPunct="0"/>
            <a:r>
              <a:rPr lang="en-US"/>
              <a:t>                               EXISTS 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2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pPr fontAlgn="auto">
              <a:spcAft>
                <a:spcPts val="0"/>
              </a:spcAft>
              <a:defRPr/>
            </a:pPr>
            <a:r>
              <a:rPr lang="en-US"/>
              <a:t>CREATE SCHEMA</a:t>
            </a:r>
          </a:p>
        </p:txBody>
      </p:sp>
      <p:sp>
        <p:nvSpPr>
          <p:cNvPr id="20482" name="Rectangle 3"/>
          <p:cNvSpPr>
            <a:spLocks noGrp="1" noChangeArrowheads="1"/>
          </p:cNvSpPr>
          <p:nvPr>
            <p:ph sz="quarter" idx="1"/>
          </p:nvPr>
        </p:nvSpPr>
        <p:spPr>
          <a:xfrm>
            <a:off x="457200" y="1600200"/>
            <a:ext cx="7467600" cy="4873625"/>
          </a:xfrm>
        </p:spPr>
        <p:txBody>
          <a:bodyPr/>
          <a:lstStyle/>
          <a:p>
            <a:r>
              <a:rPr lang="en-US" dirty="0">
                <a:solidFill>
                  <a:srgbClr val="000000"/>
                </a:solidFill>
              </a:rPr>
              <a:t>Specifies a new database schema by giving it a name</a:t>
            </a:r>
          </a:p>
          <a:p>
            <a:endParaRPr lang="en-US" dirty="0">
              <a:solidFill>
                <a:srgbClr val="000000"/>
              </a:solidFill>
            </a:endParaRPr>
          </a:p>
          <a:p>
            <a:r>
              <a:rPr lang="en-US" dirty="0">
                <a:solidFill>
                  <a:srgbClr val="000000"/>
                </a:solidFill>
              </a:rPr>
              <a:t>Example:</a:t>
            </a:r>
            <a:br>
              <a:rPr lang="en-US" u="sng" dirty="0">
                <a:solidFill>
                  <a:srgbClr val="000000"/>
                </a:solidFill>
              </a:rPr>
            </a:br>
            <a:br>
              <a:rPr lang="en-US" u="sng" dirty="0">
                <a:solidFill>
                  <a:srgbClr val="000000"/>
                </a:solidFill>
              </a:rPr>
            </a:br>
            <a:r>
              <a:rPr lang="en-US" b="1" dirty="0">
                <a:solidFill>
                  <a:srgbClr val="000000"/>
                </a:solidFill>
              </a:rPr>
              <a:t>CREATE </a:t>
            </a:r>
            <a:r>
              <a:rPr lang="en-US" b="1">
                <a:solidFill>
                  <a:srgbClr val="000000"/>
                </a:solidFill>
              </a:rPr>
              <a:t>SCHEMA </a:t>
            </a:r>
            <a:r>
              <a:rPr lang="en-US">
                <a:solidFill>
                  <a:srgbClr val="000000"/>
                </a:solidFill>
              </a:rPr>
              <a:t>COMPANY</a:t>
            </a:r>
            <a:r>
              <a:rPr lang="en-US" b="1">
                <a:solidFill>
                  <a:srgbClr val="000000"/>
                </a:solidFill>
              </a:rPr>
              <a:t>; </a:t>
            </a:r>
            <a:endParaRPr lang="en-US" dirty="0">
              <a:solidFill>
                <a:srgbClr val="000000"/>
              </a:solidFill>
            </a:endParaRPr>
          </a:p>
        </p:txBody>
      </p:sp>
      <p:sp>
        <p:nvSpPr>
          <p:cNvPr id="2048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194A34FC-0C19-484E-9EB9-B10EC15AC4A5}" type="slidenum">
              <a:rPr lang="en-US">
                <a:latin typeface="Times New Roman" pitchFamily="18" charset="0"/>
              </a:rPr>
              <a:pPr/>
              <a:t>5</a:t>
            </a:fld>
            <a:endParaRPr lang="en-US">
              <a:latin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fontAlgn="auto">
              <a:spcAft>
                <a:spcPts val="0"/>
              </a:spcAft>
              <a:defRPr/>
            </a:pPr>
            <a:r>
              <a:rPr lang="en-US" dirty="0"/>
              <a:t>NESTED CORRELATED QUERIES (</a:t>
            </a:r>
            <a:r>
              <a:rPr lang="en-US" dirty="0" err="1"/>
              <a:t>contd</a:t>
            </a:r>
            <a:r>
              <a:rPr lang="en-US" dirty="0"/>
              <a:t>)</a:t>
            </a:r>
          </a:p>
        </p:txBody>
      </p:sp>
      <p:sp>
        <p:nvSpPr>
          <p:cNvPr id="262147" name="Text Box 3"/>
          <p:cNvSpPr txBox="1">
            <a:spLocks noChangeArrowheads="1"/>
          </p:cNvSpPr>
          <p:nvPr/>
        </p:nvSpPr>
        <p:spPr bwMode="auto">
          <a:xfrm>
            <a:off x="762000" y="4572000"/>
            <a:ext cx="5426075" cy="193833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a:defRPr/>
            </a:pPr>
            <a:r>
              <a:rPr lang="en-US" dirty="0">
                <a:latin typeface="Times New Roman" charset="0"/>
              </a:rPr>
              <a:t> SELECT  </a:t>
            </a:r>
            <a:r>
              <a:rPr lang="en-US" dirty="0" err="1">
                <a:latin typeface="Times New Roman" charset="0"/>
              </a:rPr>
              <a:t>Fname</a:t>
            </a:r>
            <a:endParaRPr lang="en-US" dirty="0">
              <a:latin typeface="Times New Roman" charset="0"/>
            </a:endParaRPr>
          </a:p>
          <a:p>
            <a:pPr>
              <a:defRPr/>
            </a:pPr>
            <a:r>
              <a:rPr lang="en-US" dirty="0">
                <a:latin typeface="Times New Roman" charset="0"/>
              </a:rPr>
              <a:t> FROM     Employee</a:t>
            </a:r>
          </a:p>
          <a:p>
            <a:pPr>
              <a:defRPr/>
            </a:pPr>
            <a:r>
              <a:rPr lang="en-GB" dirty="0">
                <a:latin typeface="Times New Roman" charset="0"/>
              </a:rPr>
              <a:t> WHERE  Salary &gt;  ALL (SELECT Salary</a:t>
            </a:r>
          </a:p>
          <a:p>
            <a:pPr>
              <a:defRPr/>
            </a:pPr>
            <a:r>
              <a:rPr lang="en-US" dirty="0">
                <a:latin typeface="Times New Roman" charset="0"/>
              </a:rPr>
              <a:t>                       FROM    Employee</a:t>
            </a:r>
          </a:p>
          <a:p>
            <a:pPr>
              <a:defRPr/>
            </a:pPr>
            <a:r>
              <a:rPr lang="en-US" dirty="0">
                <a:latin typeface="Times New Roman" charset="0"/>
              </a:rPr>
              <a:t>                       where </a:t>
            </a:r>
            <a:r>
              <a:rPr lang="en-US" dirty="0" err="1">
                <a:latin typeface="Times New Roman" charset="0"/>
              </a:rPr>
              <a:t>Dno</a:t>
            </a:r>
            <a:r>
              <a:rPr lang="en-US" dirty="0">
                <a:latin typeface="Times New Roman" charset="0"/>
              </a:rPr>
              <a:t>=5)</a:t>
            </a:r>
          </a:p>
        </p:txBody>
      </p:sp>
      <p:sp>
        <p:nvSpPr>
          <p:cNvPr id="84995" name="Text Box 4"/>
          <p:cNvSpPr txBox="1">
            <a:spLocks noChangeArrowheads="1"/>
          </p:cNvSpPr>
          <p:nvPr/>
        </p:nvSpPr>
        <p:spPr bwMode="auto">
          <a:xfrm>
            <a:off x="609600" y="3124200"/>
            <a:ext cx="6904038" cy="830263"/>
          </a:xfrm>
          <a:prstGeom prst="rect">
            <a:avLst/>
          </a:prstGeom>
          <a:noFill/>
          <a:ln w="9525">
            <a:noFill/>
            <a:miter lim="800000"/>
            <a:headEnd/>
            <a:tailEnd/>
          </a:ln>
        </p:spPr>
        <p:txBody>
          <a:bodyPr wrap="none">
            <a:spAutoFit/>
          </a:bodyPr>
          <a:lstStyle/>
          <a:p>
            <a:pPr eaLnBrk="0" hangingPunct="0"/>
            <a:r>
              <a:rPr lang="en-US"/>
              <a:t>Find Employee whose salary is greater than the salary </a:t>
            </a:r>
          </a:p>
          <a:p>
            <a:pPr eaLnBrk="0" hangingPunct="0"/>
            <a:r>
              <a:rPr lang="en-US"/>
              <a:t>of all employee in  department 5</a:t>
            </a:r>
          </a:p>
        </p:txBody>
      </p:sp>
      <p:sp>
        <p:nvSpPr>
          <p:cNvPr id="84996" name="Text Box 5"/>
          <p:cNvSpPr txBox="1">
            <a:spLocks noChangeArrowheads="1"/>
          </p:cNvSpPr>
          <p:nvPr/>
        </p:nvSpPr>
        <p:spPr bwMode="auto">
          <a:xfrm>
            <a:off x="838200" y="1905000"/>
            <a:ext cx="3929063" cy="1187450"/>
          </a:xfrm>
          <a:prstGeom prst="rect">
            <a:avLst/>
          </a:prstGeom>
          <a:noFill/>
          <a:ln w="9525">
            <a:noFill/>
            <a:miter lim="800000"/>
            <a:headEnd/>
            <a:tailEnd/>
          </a:ln>
        </p:spPr>
        <p:txBody>
          <a:bodyPr wrap="none">
            <a:spAutoFit/>
          </a:bodyPr>
          <a:lstStyle/>
          <a:p>
            <a:pPr eaLnBrk="0" hangingPunct="0"/>
            <a:r>
              <a:rPr lang="en-US"/>
              <a:t>You can also use:   s &gt; ALL R</a:t>
            </a:r>
          </a:p>
          <a:p>
            <a:pPr eaLnBrk="0" hangingPunct="0"/>
            <a:r>
              <a:rPr lang="en-US"/>
              <a:t>                               s &gt; ANY R</a:t>
            </a:r>
          </a:p>
          <a:p>
            <a:pPr eaLnBrk="0" hangingPunct="0"/>
            <a:r>
              <a:rPr lang="en-US"/>
              <a:t>                               EXISTS R</a:t>
            </a:r>
          </a:p>
        </p:txBody>
      </p:sp>
      <p:pic>
        <p:nvPicPr>
          <p:cNvPr id="1026" name="Picture 2"/>
          <p:cNvPicPr>
            <a:picLocks noChangeAspect="1" noChangeArrowheads="1"/>
          </p:cNvPicPr>
          <p:nvPr/>
        </p:nvPicPr>
        <p:blipFill>
          <a:blip r:embed="rId3"/>
          <a:srcRect/>
          <a:stretch>
            <a:fillRect/>
          </a:stretch>
        </p:blipFill>
        <p:spPr bwMode="auto">
          <a:xfrm>
            <a:off x="6302375" y="5043488"/>
            <a:ext cx="2384425" cy="9953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2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fontAlgn="auto">
              <a:spcAft>
                <a:spcPts val="0"/>
              </a:spcAft>
              <a:defRPr/>
            </a:pPr>
            <a:r>
              <a:rPr lang="en-US" sz="3600" b="1" dirty="0">
                <a:solidFill>
                  <a:schemeClr val="tx1"/>
                </a:solidFill>
              </a:rPr>
              <a:t>Complex Correlated Query</a:t>
            </a:r>
          </a:p>
        </p:txBody>
      </p:sp>
      <p:sp>
        <p:nvSpPr>
          <p:cNvPr id="87042" name="Rectangle 3"/>
          <p:cNvSpPr>
            <a:spLocks noGrp="1" noChangeArrowheads="1"/>
          </p:cNvSpPr>
          <p:nvPr>
            <p:ph type="body" idx="1"/>
          </p:nvPr>
        </p:nvSpPr>
        <p:spPr>
          <a:xfrm>
            <a:off x="228600" y="1981200"/>
            <a:ext cx="8686800" cy="4419600"/>
          </a:xfrm>
        </p:spPr>
        <p:txBody>
          <a:bodyPr/>
          <a:lstStyle/>
          <a:p>
            <a:pPr eaLnBrk="0" hangingPunct="0">
              <a:lnSpc>
                <a:spcPct val="90000"/>
              </a:lnSpc>
              <a:spcBef>
                <a:spcPct val="0"/>
              </a:spcBef>
              <a:buFontTx/>
              <a:buNone/>
            </a:pPr>
            <a:r>
              <a:rPr lang="en-US" b="1"/>
              <a:t>Product ( pname,  price, category, maker, year)</a:t>
            </a:r>
          </a:p>
          <a:p>
            <a:pPr>
              <a:lnSpc>
                <a:spcPct val="90000"/>
              </a:lnSpc>
            </a:pPr>
            <a:r>
              <a:rPr lang="en-US"/>
              <a:t>Find products (and their manufacturers) that are more expensive than all products made by the same manufacturer before 1972</a:t>
            </a:r>
          </a:p>
          <a:p>
            <a:pPr eaLnBrk="0" hangingPunct="0">
              <a:lnSpc>
                <a:spcPct val="90000"/>
              </a:lnSpc>
              <a:spcBef>
                <a:spcPct val="0"/>
              </a:spcBef>
              <a:buFontTx/>
              <a:buNone/>
            </a:pPr>
            <a:endParaRPr lang="en-US"/>
          </a:p>
          <a:p>
            <a:pPr eaLnBrk="0" hangingPunct="0">
              <a:lnSpc>
                <a:spcPct val="90000"/>
              </a:lnSpc>
              <a:spcBef>
                <a:spcPct val="0"/>
              </a:spcBef>
              <a:buFontTx/>
              <a:buNone/>
            </a:pPr>
            <a:endParaRPr lang="en-US"/>
          </a:p>
          <a:p>
            <a:pPr eaLnBrk="0" hangingPunct="0">
              <a:lnSpc>
                <a:spcPct val="90000"/>
              </a:lnSpc>
              <a:spcBef>
                <a:spcPct val="0"/>
              </a:spcBef>
              <a:buFontTx/>
              <a:buNone/>
            </a:pPr>
            <a:endParaRPr lang="en-US"/>
          </a:p>
          <a:p>
            <a:pPr eaLnBrk="0" hangingPunct="0">
              <a:lnSpc>
                <a:spcPct val="90000"/>
              </a:lnSpc>
              <a:spcBef>
                <a:spcPct val="0"/>
              </a:spcBef>
              <a:buFontTx/>
              <a:buNone/>
            </a:pPr>
            <a:endParaRPr lang="en-US"/>
          </a:p>
          <a:p>
            <a:pPr eaLnBrk="0" hangingPunct="0">
              <a:lnSpc>
                <a:spcPct val="90000"/>
              </a:lnSpc>
              <a:spcBef>
                <a:spcPct val="0"/>
              </a:spcBef>
              <a:buFontTx/>
              <a:buNone/>
            </a:pPr>
            <a:endParaRPr lang="en-US"/>
          </a:p>
          <a:p>
            <a:pPr eaLnBrk="0" hangingPunct="0">
              <a:lnSpc>
                <a:spcPct val="90000"/>
              </a:lnSpc>
              <a:spcBef>
                <a:spcPct val="0"/>
              </a:spcBef>
              <a:buFontTx/>
              <a:buNone/>
            </a:pPr>
            <a:endParaRPr lang="en-US"/>
          </a:p>
          <a:p>
            <a:pPr eaLnBrk="0" hangingPunct="0">
              <a:lnSpc>
                <a:spcPct val="90000"/>
              </a:lnSpc>
              <a:spcBef>
                <a:spcPct val="0"/>
              </a:spcBef>
              <a:buFontTx/>
              <a:buNone/>
            </a:pPr>
            <a:endParaRPr lang="en-US"/>
          </a:p>
          <a:p>
            <a:pPr eaLnBrk="0" hangingPunct="0">
              <a:lnSpc>
                <a:spcPct val="90000"/>
              </a:lnSpc>
              <a:spcBef>
                <a:spcPct val="0"/>
              </a:spcBef>
              <a:buFontTx/>
              <a:buNone/>
            </a:pPr>
            <a:r>
              <a:rPr lang="en-US"/>
              <a:t>Very powerful ! Also much harder to optimize.</a:t>
            </a:r>
          </a:p>
        </p:txBody>
      </p:sp>
      <p:sp>
        <p:nvSpPr>
          <p:cNvPr id="268292" name="Rectangle 4"/>
          <p:cNvSpPr>
            <a:spLocks noChangeArrowheads="1"/>
          </p:cNvSpPr>
          <p:nvPr/>
        </p:nvSpPr>
        <p:spPr bwMode="auto">
          <a:xfrm>
            <a:off x="131763" y="3322638"/>
            <a:ext cx="8610600" cy="203041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p>
            <a:pPr eaLnBrk="0" hangingPunct="0">
              <a:lnSpc>
                <a:spcPct val="90000"/>
              </a:lnSpc>
              <a:defRPr/>
            </a:pPr>
            <a:r>
              <a:rPr lang="en-US" sz="2000" dirty="0">
                <a:latin typeface="Times New Roman" charset="0"/>
              </a:rPr>
              <a:t>SELECT DISTINCT  </a:t>
            </a:r>
            <a:r>
              <a:rPr lang="en-US" sz="2000" dirty="0" err="1">
                <a:latin typeface="Times New Roman" charset="0"/>
              </a:rPr>
              <a:t>pname</a:t>
            </a:r>
            <a:r>
              <a:rPr lang="en-US" sz="2000" dirty="0">
                <a:latin typeface="Times New Roman" charset="0"/>
              </a:rPr>
              <a:t>, maker</a:t>
            </a:r>
          </a:p>
          <a:p>
            <a:pPr eaLnBrk="0" hangingPunct="0">
              <a:lnSpc>
                <a:spcPct val="90000"/>
              </a:lnSpc>
              <a:defRPr/>
            </a:pPr>
            <a:r>
              <a:rPr lang="en-US" sz="2000" dirty="0">
                <a:latin typeface="Times New Roman" charset="0"/>
              </a:rPr>
              <a:t>FROM     Product AS x</a:t>
            </a:r>
          </a:p>
          <a:p>
            <a:pPr eaLnBrk="0" hangingPunct="0">
              <a:lnSpc>
                <a:spcPct val="90000"/>
              </a:lnSpc>
              <a:defRPr/>
            </a:pPr>
            <a:r>
              <a:rPr lang="en-US" sz="2000" dirty="0">
                <a:latin typeface="Times New Roman" charset="0"/>
              </a:rPr>
              <a:t>WHERE  price &gt; ALL  (SELECT  price</a:t>
            </a:r>
          </a:p>
          <a:p>
            <a:pPr eaLnBrk="0" hangingPunct="0">
              <a:lnSpc>
                <a:spcPct val="90000"/>
              </a:lnSpc>
              <a:defRPr/>
            </a:pPr>
            <a:r>
              <a:rPr lang="en-US" sz="2000" dirty="0">
                <a:latin typeface="Times New Roman" charset="0"/>
              </a:rPr>
              <a:t>                                        FROM    Product AS y</a:t>
            </a:r>
          </a:p>
          <a:p>
            <a:pPr eaLnBrk="0" hangingPunct="0">
              <a:lnSpc>
                <a:spcPct val="90000"/>
              </a:lnSpc>
              <a:defRPr/>
            </a:pPr>
            <a:r>
              <a:rPr lang="en-US" sz="2000" dirty="0">
                <a:latin typeface="Times New Roman" charset="0"/>
              </a:rPr>
              <a:t>                                        WHERE  </a:t>
            </a:r>
            <a:r>
              <a:rPr lang="en-US" sz="2000" dirty="0" err="1">
                <a:latin typeface="Times New Roman" charset="0"/>
              </a:rPr>
              <a:t>x.maker</a:t>
            </a:r>
            <a:r>
              <a:rPr lang="en-US" sz="2000" dirty="0">
                <a:latin typeface="Times New Roman" charset="0"/>
              </a:rPr>
              <a:t> = </a:t>
            </a:r>
            <a:r>
              <a:rPr lang="en-US" sz="2000" dirty="0" err="1">
                <a:latin typeface="Times New Roman" charset="0"/>
              </a:rPr>
              <a:t>y.maker</a:t>
            </a:r>
            <a:r>
              <a:rPr lang="en-US" sz="2000" dirty="0">
                <a:latin typeface="Times New Roman" charset="0"/>
              </a:rPr>
              <a:t> AND </a:t>
            </a:r>
            <a:r>
              <a:rPr lang="en-US" sz="2000" dirty="0" err="1">
                <a:latin typeface="Times New Roman" charset="0"/>
              </a:rPr>
              <a:t>x.pname</a:t>
            </a:r>
            <a:r>
              <a:rPr lang="en-US" sz="2000" dirty="0">
                <a:latin typeface="Times New Roman" charset="0"/>
              </a:rPr>
              <a:t>!=</a:t>
            </a:r>
            <a:r>
              <a:rPr lang="en-US" sz="2000" dirty="0" err="1">
                <a:latin typeface="Times New Roman" charset="0"/>
              </a:rPr>
              <a:t>y.pname</a:t>
            </a:r>
            <a:r>
              <a:rPr lang="en-US" sz="2000" dirty="0">
                <a:latin typeface="Times New Roman" charset="0"/>
              </a:rPr>
              <a:t> 					and </a:t>
            </a:r>
          </a:p>
          <a:p>
            <a:pPr eaLnBrk="0" hangingPunct="0">
              <a:lnSpc>
                <a:spcPct val="90000"/>
              </a:lnSpc>
              <a:defRPr/>
            </a:pPr>
            <a:r>
              <a:rPr lang="en-US" sz="2000" dirty="0">
                <a:latin typeface="Times New Roman" charset="0"/>
              </a:rPr>
              <a:t>				</a:t>
            </a:r>
            <a:r>
              <a:rPr lang="en-US" sz="2000" dirty="0" err="1">
                <a:latin typeface="Times New Roman" charset="0"/>
              </a:rPr>
              <a:t>y.year</a:t>
            </a:r>
            <a:r>
              <a:rPr lang="en-US" sz="2000" dirty="0">
                <a:latin typeface="Times New Roman" charset="0"/>
              </a:rPr>
              <a:t> &lt; 1972)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fontAlgn="auto">
              <a:spcAft>
                <a:spcPts val="0"/>
              </a:spcAft>
              <a:defRPr/>
            </a:pPr>
            <a:r>
              <a:rPr lang="en-US" sz="3600" b="1" dirty="0">
                <a:solidFill>
                  <a:schemeClr val="tx1"/>
                </a:solidFill>
              </a:rPr>
              <a:t>Complex Correlated Query</a:t>
            </a:r>
          </a:p>
        </p:txBody>
      </p:sp>
      <p:sp>
        <p:nvSpPr>
          <p:cNvPr id="89090" name="Rectangle 3"/>
          <p:cNvSpPr>
            <a:spLocks noGrp="1" noChangeArrowheads="1"/>
          </p:cNvSpPr>
          <p:nvPr>
            <p:ph type="body" idx="1"/>
          </p:nvPr>
        </p:nvSpPr>
        <p:spPr>
          <a:xfrm>
            <a:off x="228600" y="1981200"/>
            <a:ext cx="8686800" cy="4114800"/>
          </a:xfrm>
        </p:spPr>
        <p:txBody>
          <a:bodyPr/>
          <a:lstStyle/>
          <a:p>
            <a:pPr>
              <a:lnSpc>
                <a:spcPct val="90000"/>
              </a:lnSpc>
            </a:pPr>
            <a:r>
              <a:rPr lang="en-US"/>
              <a:t>Find Employee (his dno and salary) whose salary is greater than all employees in the same department</a:t>
            </a:r>
          </a:p>
          <a:p>
            <a:pPr eaLnBrk="0" hangingPunct="0">
              <a:lnSpc>
                <a:spcPct val="90000"/>
              </a:lnSpc>
              <a:spcBef>
                <a:spcPct val="0"/>
              </a:spcBef>
              <a:buFontTx/>
              <a:buNone/>
            </a:pPr>
            <a:endParaRPr lang="en-US"/>
          </a:p>
          <a:p>
            <a:pPr eaLnBrk="0" hangingPunct="0">
              <a:lnSpc>
                <a:spcPct val="90000"/>
              </a:lnSpc>
              <a:spcBef>
                <a:spcPct val="0"/>
              </a:spcBef>
              <a:buFontTx/>
              <a:buNone/>
            </a:pPr>
            <a:endParaRPr lang="en-US"/>
          </a:p>
          <a:p>
            <a:pPr eaLnBrk="0" hangingPunct="0">
              <a:lnSpc>
                <a:spcPct val="90000"/>
              </a:lnSpc>
              <a:spcBef>
                <a:spcPct val="0"/>
              </a:spcBef>
              <a:buFontTx/>
              <a:buNone/>
            </a:pPr>
            <a:endParaRPr lang="en-US"/>
          </a:p>
          <a:p>
            <a:pPr eaLnBrk="0" hangingPunct="0">
              <a:lnSpc>
                <a:spcPct val="90000"/>
              </a:lnSpc>
              <a:spcBef>
                <a:spcPct val="0"/>
              </a:spcBef>
              <a:buFontTx/>
              <a:buNone/>
            </a:pPr>
            <a:endParaRPr lang="en-US"/>
          </a:p>
          <a:p>
            <a:pPr eaLnBrk="0" hangingPunct="0">
              <a:lnSpc>
                <a:spcPct val="90000"/>
              </a:lnSpc>
              <a:spcBef>
                <a:spcPct val="0"/>
              </a:spcBef>
              <a:buFontTx/>
              <a:buNone/>
            </a:pPr>
            <a:endParaRPr lang="en-US"/>
          </a:p>
          <a:p>
            <a:pPr eaLnBrk="0" hangingPunct="0">
              <a:lnSpc>
                <a:spcPct val="90000"/>
              </a:lnSpc>
              <a:spcBef>
                <a:spcPct val="0"/>
              </a:spcBef>
              <a:buFontTx/>
              <a:buNone/>
            </a:pPr>
            <a:endParaRPr lang="en-US"/>
          </a:p>
          <a:p>
            <a:pPr eaLnBrk="0" hangingPunct="0">
              <a:lnSpc>
                <a:spcPct val="90000"/>
              </a:lnSpc>
              <a:spcBef>
                <a:spcPct val="0"/>
              </a:spcBef>
              <a:buFontTx/>
              <a:buNone/>
            </a:pPr>
            <a:endParaRPr lang="en-US"/>
          </a:p>
        </p:txBody>
      </p:sp>
      <p:sp>
        <p:nvSpPr>
          <p:cNvPr id="268292" name="Rectangle 4"/>
          <p:cNvSpPr>
            <a:spLocks noChangeArrowheads="1"/>
          </p:cNvSpPr>
          <p:nvPr/>
        </p:nvSpPr>
        <p:spPr bwMode="auto">
          <a:xfrm>
            <a:off x="304800" y="3182938"/>
            <a:ext cx="7850188" cy="163036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p>
            <a:pPr>
              <a:defRPr/>
            </a:pPr>
            <a:r>
              <a:rPr lang="en-US" sz="2000" dirty="0">
                <a:latin typeface="Times New Roman" charset="0"/>
              </a:rPr>
              <a:t>SELECT   </a:t>
            </a:r>
            <a:r>
              <a:rPr lang="en-US" sz="2000" dirty="0" err="1">
                <a:latin typeface="Times New Roman" charset="0"/>
              </a:rPr>
              <a:t>Fname</a:t>
            </a:r>
            <a:r>
              <a:rPr lang="en-US" sz="2000" dirty="0">
                <a:latin typeface="Times New Roman" charset="0"/>
              </a:rPr>
              <a:t>, Salary, </a:t>
            </a:r>
            <a:r>
              <a:rPr lang="en-US" sz="2000" dirty="0" err="1">
                <a:latin typeface="Times New Roman" charset="0"/>
              </a:rPr>
              <a:t>Dno</a:t>
            </a:r>
            <a:endParaRPr lang="en-US" sz="2000" dirty="0">
              <a:latin typeface="Times New Roman" charset="0"/>
            </a:endParaRPr>
          </a:p>
          <a:p>
            <a:pPr>
              <a:defRPr/>
            </a:pPr>
            <a:r>
              <a:rPr lang="en-US" sz="2000" dirty="0">
                <a:latin typeface="Times New Roman" charset="0"/>
              </a:rPr>
              <a:t> FROM     Employee as E</a:t>
            </a:r>
          </a:p>
          <a:p>
            <a:pPr>
              <a:defRPr/>
            </a:pPr>
            <a:r>
              <a:rPr lang="en-GB" sz="2000" dirty="0">
                <a:latin typeface="Times New Roman" charset="0"/>
              </a:rPr>
              <a:t> WHERE  Salary &gt;  ALL (SELECT Salary</a:t>
            </a:r>
          </a:p>
          <a:p>
            <a:pPr>
              <a:defRPr/>
            </a:pPr>
            <a:r>
              <a:rPr lang="en-US" sz="2000" dirty="0">
                <a:latin typeface="Times New Roman" charset="0"/>
              </a:rPr>
              <a:t>                       FROM    Employee as S</a:t>
            </a:r>
          </a:p>
          <a:p>
            <a:pPr>
              <a:defRPr/>
            </a:pPr>
            <a:r>
              <a:rPr lang="en-US" sz="2000" dirty="0">
                <a:latin typeface="Times New Roman" charset="0"/>
              </a:rPr>
              <a:t>                       WHERE   </a:t>
            </a:r>
            <a:r>
              <a:rPr lang="en-US" sz="2000" dirty="0" err="1">
                <a:latin typeface="Times New Roman" charset="0"/>
              </a:rPr>
              <a:t>E.dno</a:t>
            </a:r>
            <a:r>
              <a:rPr lang="en-US" sz="2000" dirty="0">
                <a:latin typeface="Times New Roman" charset="0"/>
              </a:rPr>
              <a:t>=</a:t>
            </a:r>
            <a:r>
              <a:rPr lang="en-US" sz="2000" dirty="0" err="1">
                <a:latin typeface="Times New Roman" charset="0"/>
              </a:rPr>
              <a:t>S.dno</a:t>
            </a:r>
            <a:r>
              <a:rPr lang="en-US" sz="2000" dirty="0">
                <a:latin typeface="Times New Roman" charset="0"/>
              </a:rPr>
              <a:t> and </a:t>
            </a:r>
            <a:r>
              <a:rPr lang="en-US" sz="2000" dirty="0" err="1">
                <a:latin typeface="Times New Roman" charset="0"/>
              </a:rPr>
              <a:t>E.ssn</a:t>
            </a:r>
            <a:r>
              <a:rPr lang="en-US" sz="2000" dirty="0">
                <a:latin typeface="Times New Roman" charset="0"/>
              </a:rPr>
              <a:t> !=</a:t>
            </a:r>
            <a:r>
              <a:rPr lang="en-US" sz="2000" dirty="0" err="1">
                <a:latin typeface="Times New Roman" charset="0"/>
              </a:rPr>
              <a:t>S.ssn</a:t>
            </a:r>
            <a:r>
              <a:rPr lang="en-US" sz="2000" dirty="0">
                <a:latin typeface="Times New Roman" charset="0"/>
              </a:rPr>
              <a:t> )</a:t>
            </a:r>
          </a:p>
        </p:txBody>
      </p:sp>
      <p:pic>
        <p:nvPicPr>
          <p:cNvPr id="2050" name="Picture 2"/>
          <p:cNvPicPr>
            <a:picLocks noChangeAspect="1" noChangeArrowheads="1"/>
          </p:cNvPicPr>
          <p:nvPr/>
        </p:nvPicPr>
        <p:blipFill>
          <a:blip r:embed="rId3"/>
          <a:srcRect/>
          <a:stretch>
            <a:fillRect/>
          </a:stretch>
        </p:blipFill>
        <p:spPr bwMode="auto">
          <a:xfrm>
            <a:off x="457200" y="5072063"/>
            <a:ext cx="4414838" cy="15922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pPr fontAlgn="auto">
              <a:spcAft>
                <a:spcPts val="0"/>
              </a:spcAft>
              <a:defRPr/>
            </a:pPr>
            <a:r>
              <a:rPr lang="en-US" b="1" dirty="0"/>
              <a:t>EXPLICIT SETS</a:t>
            </a:r>
            <a:endParaRPr lang="en-US" b="1" dirty="0">
              <a:solidFill>
                <a:srgbClr val="000000"/>
              </a:solidFill>
            </a:endParaRPr>
          </a:p>
        </p:txBody>
      </p:sp>
      <p:sp>
        <p:nvSpPr>
          <p:cNvPr id="509955" name="Rectangle 3"/>
          <p:cNvSpPr>
            <a:spLocks noGrp="1" noChangeArrowheads="1"/>
          </p:cNvSpPr>
          <p:nvPr>
            <p:ph sz="quarter" idx="1"/>
          </p:nvPr>
        </p:nvSpPr>
        <p:spPr>
          <a:xfrm>
            <a:off x="457200" y="1600200"/>
            <a:ext cx="7467600" cy="4873625"/>
          </a:xfrm>
        </p:spPr>
        <p:txBody>
          <a:bodyPr/>
          <a:lstStyle/>
          <a:p>
            <a:r>
              <a:rPr lang="en-US">
                <a:solidFill>
                  <a:srgbClr val="000000"/>
                </a:solidFill>
              </a:rPr>
              <a:t>It is also possible to use an </a:t>
            </a:r>
            <a:r>
              <a:rPr lang="en-US" b="1">
                <a:solidFill>
                  <a:srgbClr val="000000"/>
                </a:solidFill>
              </a:rPr>
              <a:t>explicit (enumerated) set of values</a:t>
            </a:r>
            <a:r>
              <a:rPr lang="en-US">
                <a:solidFill>
                  <a:srgbClr val="000000"/>
                </a:solidFill>
              </a:rPr>
              <a:t> in the WHERE-clause rather than a nested query</a:t>
            </a:r>
          </a:p>
          <a:p>
            <a:r>
              <a:rPr lang="en-US">
                <a:solidFill>
                  <a:srgbClr val="000000"/>
                </a:solidFill>
              </a:rPr>
              <a:t>Retrieve the social security numbers of all employees who work on project number 1, 2, or 3.</a:t>
            </a:r>
          </a:p>
          <a:p>
            <a:pPr>
              <a:buFont typeface="Wingdings" pitchFamily="2" charset="2"/>
              <a:buNone/>
            </a:pPr>
            <a:endParaRPr lang="en-US">
              <a:solidFill>
                <a:srgbClr val="000000"/>
              </a:solidFill>
            </a:endParaRPr>
          </a:p>
          <a:p>
            <a:pPr lvl="1">
              <a:buFontTx/>
              <a:buNone/>
            </a:pPr>
            <a:r>
              <a:rPr lang="en-US" sz="2400" b="1">
                <a:solidFill>
                  <a:srgbClr val="000000"/>
                </a:solidFill>
              </a:rPr>
              <a:t>			SELECT  	DISTINCT  ESSN</a:t>
            </a:r>
            <a:br>
              <a:rPr lang="en-US" sz="2400" b="1">
                <a:solidFill>
                  <a:srgbClr val="000000"/>
                </a:solidFill>
              </a:rPr>
            </a:br>
            <a:r>
              <a:rPr lang="en-US" sz="2400" b="1">
                <a:solidFill>
                  <a:srgbClr val="000000"/>
                </a:solidFill>
              </a:rPr>
              <a:t>		FROM		WORKS_ON</a:t>
            </a:r>
            <a:br>
              <a:rPr lang="en-US" sz="2400" b="1">
                <a:solidFill>
                  <a:srgbClr val="000000"/>
                </a:solidFill>
              </a:rPr>
            </a:br>
            <a:r>
              <a:rPr lang="en-US" sz="2400" b="1">
                <a:solidFill>
                  <a:srgbClr val="000000"/>
                </a:solidFill>
              </a:rPr>
              <a:t>		WHERE	PNO IN  (1, 2, 3)</a:t>
            </a:r>
            <a:endParaRPr lang="en-US">
              <a:solidFill>
                <a:srgbClr val="000000"/>
              </a:solidFill>
            </a:endParaRPr>
          </a:p>
        </p:txBody>
      </p:sp>
      <p:sp>
        <p:nvSpPr>
          <p:cNvPr id="9113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25A27FA-C8C0-4144-BC2B-C3BCECBF51FB}" type="slidenum">
              <a:rPr lang="en-US">
                <a:latin typeface="Times New Roman" pitchFamily="18" charset="0"/>
              </a:rPr>
              <a:pPr/>
              <a:t>53</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9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pPr fontAlgn="auto">
              <a:spcAft>
                <a:spcPts val="0"/>
              </a:spcAft>
              <a:defRPr/>
            </a:pPr>
            <a:r>
              <a:rPr lang="en-US"/>
              <a:t>AGGREGATE FUNCTIONS</a:t>
            </a:r>
            <a:endParaRPr lang="en-US" b="1">
              <a:solidFill>
                <a:srgbClr val="000000"/>
              </a:solidFill>
            </a:endParaRPr>
          </a:p>
        </p:txBody>
      </p:sp>
      <p:sp>
        <p:nvSpPr>
          <p:cNvPr id="92162" name="Rectangle 3"/>
          <p:cNvSpPr>
            <a:spLocks noGrp="1" noChangeArrowheads="1"/>
          </p:cNvSpPr>
          <p:nvPr>
            <p:ph sz="quarter" idx="1"/>
          </p:nvPr>
        </p:nvSpPr>
        <p:spPr>
          <a:xfrm>
            <a:off x="685800" y="1641475"/>
            <a:ext cx="8313738" cy="4802188"/>
          </a:xfrm>
        </p:spPr>
        <p:txBody>
          <a:bodyPr/>
          <a:lstStyle/>
          <a:p>
            <a:r>
              <a:rPr lang="en-US">
                <a:solidFill>
                  <a:srgbClr val="000000"/>
                </a:solidFill>
              </a:rPr>
              <a:t>Include </a:t>
            </a:r>
            <a:r>
              <a:rPr lang="en-US" b="1">
                <a:solidFill>
                  <a:srgbClr val="000000"/>
                </a:solidFill>
              </a:rPr>
              <a:t>COUNT</a:t>
            </a:r>
            <a:r>
              <a:rPr lang="en-US">
                <a:solidFill>
                  <a:srgbClr val="000000"/>
                </a:solidFill>
              </a:rPr>
              <a:t>, </a:t>
            </a:r>
            <a:r>
              <a:rPr lang="en-US" b="1">
                <a:solidFill>
                  <a:srgbClr val="000000"/>
                </a:solidFill>
              </a:rPr>
              <a:t>SUM</a:t>
            </a:r>
            <a:r>
              <a:rPr lang="en-US">
                <a:solidFill>
                  <a:srgbClr val="000000"/>
                </a:solidFill>
              </a:rPr>
              <a:t>, </a:t>
            </a:r>
            <a:r>
              <a:rPr lang="en-US" b="1">
                <a:solidFill>
                  <a:srgbClr val="000000"/>
                </a:solidFill>
              </a:rPr>
              <a:t>MAX</a:t>
            </a:r>
            <a:r>
              <a:rPr lang="en-US">
                <a:solidFill>
                  <a:srgbClr val="000000"/>
                </a:solidFill>
              </a:rPr>
              <a:t>, </a:t>
            </a:r>
            <a:r>
              <a:rPr lang="en-US" b="1">
                <a:solidFill>
                  <a:srgbClr val="000000"/>
                </a:solidFill>
              </a:rPr>
              <a:t>MIN</a:t>
            </a:r>
            <a:r>
              <a:rPr lang="en-US">
                <a:solidFill>
                  <a:srgbClr val="000000"/>
                </a:solidFill>
              </a:rPr>
              <a:t>, and </a:t>
            </a:r>
            <a:r>
              <a:rPr lang="en-US" b="1">
                <a:solidFill>
                  <a:srgbClr val="000000"/>
                </a:solidFill>
              </a:rPr>
              <a:t>AVG</a:t>
            </a:r>
          </a:p>
          <a:p>
            <a:r>
              <a:rPr lang="en-US">
                <a:solidFill>
                  <a:srgbClr val="000000"/>
                </a:solidFill>
              </a:rPr>
              <a:t>Find the maximum salary, the minimum salary, and the average salary among all employees.</a:t>
            </a:r>
            <a:br>
              <a:rPr lang="en-US">
                <a:solidFill>
                  <a:srgbClr val="000000"/>
                </a:solidFill>
              </a:rPr>
            </a:br>
            <a:br>
              <a:rPr lang="en-US">
                <a:solidFill>
                  <a:srgbClr val="000000"/>
                </a:solidFill>
              </a:rPr>
            </a:br>
            <a:r>
              <a:rPr lang="en-US" b="1">
                <a:solidFill>
                  <a:srgbClr val="000000"/>
                </a:solidFill>
              </a:rPr>
              <a:t>SELECT 	 MAX(SALARY), MIN(SALARY), AVG(SALARY)</a:t>
            </a:r>
            <a:br>
              <a:rPr lang="en-US" b="1">
                <a:solidFill>
                  <a:srgbClr val="000000"/>
                </a:solidFill>
              </a:rPr>
            </a:br>
            <a:r>
              <a:rPr lang="en-US" b="1">
                <a:solidFill>
                  <a:srgbClr val="000000"/>
                </a:solidFill>
              </a:rPr>
              <a:t>FROM	 EMPLOYEE</a:t>
            </a:r>
            <a:br>
              <a:rPr lang="en-US" b="1">
                <a:solidFill>
                  <a:srgbClr val="000000"/>
                </a:solidFill>
              </a:rPr>
            </a:br>
            <a:endParaRPr lang="en-US" b="1">
              <a:solidFill>
                <a:srgbClr val="000000"/>
              </a:solidFill>
            </a:endParaRPr>
          </a:p>
          <a:p>
            <a:pPr lvl="1"/>
            <a:r>
              <a:rPr lang="en-US" sz="2000">
                <a:solidFill>
                  <a:srgbClr val="000000"/>
                </a:solidFill>
              </a:rPr>
              <a:t>Some SQL implementations </a:t>
            </a:r>
            <a:r>
              <a:rPr lang="en-US" sz="2000" i="1">
                <a:solidFill>
                  <a:srgbClr val="000000"/>
                </a:solidFill>
              </a:rPr>
              <a:t>may not allow more than one function</a:t>
            </a:r>
            <a:r>
              <a:rPr lang="en-US" sz="2000">
                <a:solidFill>
                  <a:srgbClr val="000000"/>
                </a:solidFill>
              </a:rPr>
              <a:t>  in the SELECT-clause</a:t>
            </a:r>
            <a:endParaRPr lang="en-US" sz="2000" b="1">
              <a:solidFill>
                <a:srgbClr val="000000"/>
              </a:solidFill>
            </a:endParaRPr>
          </a:p>
        </p:txBody>
      </p:sp>
      <p:sp>
        <p:nvSpPr>
          <p:cNvPr id="9216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7FAA83B-D1AE-40AD-BEA7-470BF4425118}" type="slidenum">
              <a:rPr lang="en-US">
                <a:latin typeface="Times New Roman" pitchFamily="18" charset="0"/>
              </a:rPr>
              <a:pPr/>
              <a:t>54</a:t>
            </a:fld>
            <a:endParaRPr lang="en-US">
              <a:latin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pPr fontAlgn="auto">
              <a:spcAft>
                <a:spcPts val="0"/>
              </a:spcAft>
              <a:defRPr/>
            </a:pPr>
            <a:r>
              <a:rPr lang="en-US"/>
              <a:t>AGGREGATE FUNCTIONS (cont.)</a:t>
            </a:r>
            <a:endParaRPr lang="en-US" b="1">
              <a:solidFill>
                <a:srgbClr val="000000"/>
              </a:solidFill>
            </a:endParaRPr>
          </a:p>
        </p:txBody>
      </p:sp>
      <p:sp>
        <p:nvSpPr>
          <p:cNvPr id="93186" name="Rectangle 3"/>
          <p:cNvSpPr>
            <a:spLocks noGrp="1" noChangeArrowheads="1"/>
          </p:cNvSpPr>
          <p:nvPr>
            <p:ph sz="quarter" idx="1"/>
          </p:nvPr>
        </p:nvSpPr>
        <p:spPr>
          <a:xfrm>
            <a:off x="685800" y="1814513"/>
            <a:ext cx="7772400" cy="4511675"/>
          </a:xfrm>
        </p:spPr>
        <p:txBody>
          <a:bodyPr/>
          <a:lstStyle/>
          <a:p>
            <a:pPr>
              <a:lnSpc>
                <a:spcPct val="90000"/>
              </a:lnSpc>
            </a:pPr>
            <a:r>
              <a:rPr lang="en-US">
                <a:solidFill>
                  <a:srgbClr val="000000"/>
                </a:solidFill>
              </a:rPr>
              <a:t>Retrieve the number of employees in the 'Research' department </a:t>
            </a:r>
            <a:br>
              <a:rPr lang="en-US">
                <a:solidFill>
                  <a:srgbClr val="000000"/>
                </a:solidFill>
              </a:rPr>
            </a:br>
            <a:br>
              <a:rPr lang="en-US">
                <a:solidFill>
                  <a:srgbClr val="000000"/>
                </a:solidFill>
              </a:rPr>
            </a:br>
            <a:r>
              <a:rPr lang="en-US" b="1">
                <a:solidFill>
                  <a:srgbClr val="000000"/>
                </a:solidFill>
              </a:rPr>
              <a:t>SELECT  	COUNT (*)</a:t>
            </a:r>
            <a:br>
              <a:rPr lang="en-US" b="1">
                <a:solidFill>
                  <a:srgbClr val="000000"/>
                </a:solidFill>
              </a:rPr>
            </a:br>
            <a:r>
              <a:rPr lang="en-US" b="1">
                <a:solidFill>
                  <a:srgbClr val="000000"/>
                </a:solidFill>
              </a:rPr>
              <a:t>FROM	EMPLOYEE, DEPARTMENT</a:t>
            </a:r>
            <a:br>
              <a:rPr lang="en-US" b="1">
                <a:solidFill>
                  <a:srgbClr val="000000"/>
                </a:solidFill>
              </a:rPr>
            </a:br>
            <a:r>
              <a:rPr lang="en-US" b="1">
                <a:solidFill>
                  <a:srgbClr val="000000"/>
                </a:solidFill>
              </a:rPr>
              <a:t>WHERE	DNO=DNUMBER AND 					DNAME='Research’</a:t>
            </a:r>
            <a:endParaRPr lang="en-US" sz="2800" b="1">
              <a:solidFill>
                <a:srgbClr val="000000"/>
              </a:solidFill>
            </a:endParaRPr>
          </a:p>
        </p:txBody>
      </p:sp>
      <p:sp>
        <p:nvSpPr>
          <p:cNvPr id="9318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5186F304-2F49-4087-A0CB-D6178CB92639}" type="slidenum">
              <a:rPr lang="en-US">
                <a:latin typeface="Times New Roman" pitchFamily="18" charset="0"/>
              </a:rPr>
              <a:pPr/>
              <a:t>55</a:t>
            </a:fld>
            <a:endParaRPr lang="en-US">
              <a:latin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pPr fontAlgn="auto">
              <a:spcAft>
                <a:spcPts val="0"/>
              </a:spcAft>
              <a:defRPr/>
            </a:pPr>
            <a:r>
              <a:rPr lang="en-US"/>
              <a:t>GROUPING</a:t>
            </a:r>
            <a:endParaRPr lang="en-US">
              <a:solidFill>
                <a:srgbClr val="000000"/>
              </a:solidFill>
            </a:endParaRPr>
          </a:p>
        </p:txBody>
      </p:sp>
      <p:sp>
        <p:nvSpPr>
          <p:cNvPr id="514051" name="Rectangle 3"/>
          <p:cNvSpPr>
            <a:spLocks noGrp="1" noChangeArrowheads="1"/>
          </p:cNvSpPr>
          <p:nvPr>
            <p:ph sz="quarter" idx="1"/>
          </p:nvPr>
        </p:nvSpPr>
        <p:spPr>
          <a:xfrm>
            <a:off x="457200" y="1600200"/>
            <a:ext cx="7467600" cy="4873625"/>
          </a:xfrm>
        </p:spPr>
        <p:txBody>
          <a:bodyPr/>
          <a:lstStyle/>
          <a:p>
            <a:pPr>
              <a:lnSpc>
                <a:spcPct val="90000"/>
              </a:lnSpc>
            </a:pPr>
            <a:r>
              <a:rPr lang="en-US" b="1">
                <a:solidFill>
                  <a:srgbClr val="000000"/>
                </a:solidFill>
              </a:rPr>
              <a:t>GROUP BY</a:t>
            </a:r>
            <a:r>
              <a:rPr lang="en-US">
                <a:solidFill>
                  <a:srgbClr val="000000"/>
                </a:solidFill>
              </a:rPr>
              <a:t>-clause specifies the grouping attributes</a:t>
            </a:r>
          </a:p>
          <a:p>
            <a:pPr>
              <a:lnSpc>
                <a:spcPct val="90000"/>
              </a:lnSpc>
            </a:pPr>
            <a:r>
              <a:rPr lang="en-US">
                <a:solidFill>
                  <a:srgbClr val="000000"/>
                </a:solidFill>
              </a:rPr>
              <a:t>For each department, retrieve the department number, the number of employees in the department, and their average salary.</a:t>
            </a:r>
          </a:p>
          <a:p>
            <a:pPr>
              <a:lnSpc>
                <a:spcPct val="90000"/>
              </a:lnSpc>
            </a:pPr>
            <a:r>
              <a:rPr lang="en-US" b="1">
                <a:solidFill>
                  <a:srgbClr val="000000"/>
                </a:solidFill>
              </a:rPr>
              <a:t>	SELECT 	DNO, COUNT (*), AVG (SALARY)</a:t>
            </a:r>
            <a:br>
              <a:rPr lang="en-US" b="1">
                <a:solidFill>
                  <a:srgbClr val="000000"/>
                </a:solidFill>
              </a:rPr>
            </a:br>
            <a:r>
              <a:rPr lang="en-US" b="1">
                <a:solidFill>
                  <a:srgbClr val="000000"/>
                </a:solidFill>
              </a:rPr>
              <a:t>	FROM		EMPLOYEE</a:t>
            </a:r>
            <a:br>
              <a:rPr lang="en-US" b="1">
                <a:solidFill>
                  <a:srgbClr val="000000"/>
                </a:solidFill>
              </a:rPr>
            </a:br>
            <a:r>
              <a:rPr lang="en-US" b="1">
                <a:solidFill>
                  <a:srgbClr val="000000"/>
                </a:solidFill>
              </a:rPr>
              <a:t>	GROUP BY	DNO</a:t>
            </a:r>
            <a:endParaRPr lang="en-US" i="1">
              <a:solidFill>
                <a:srgbClr val="000000"/>
              </a:solidFill>
            </a:endParaRPr>
          </a:p>
          <a:p>
            <a:pPr>
              <a:lnSpc>
                <a:spcPct val="90000"/>
              </a:lnSpc>
              <a:buFont typeface="Wingdings" pitchFamily="2" charset="2"/>
              <a:buNone/>
            </a:pPr>
            <a:endParaRPr lang="en-US" sz="2800">
              <a:solidFill>
                <a:srgbClr val="000000"/>
              </a:solidFill>
            </a:endParaRPr>
          </a:p>
        </p:txBody>
      </p:sp>
      <p:sp>
        <p:nvSpPr>
          <p:cNvPr id="9421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EFE86F2B-F296-48A5-884C-9A8B68F12087}" type="slidenum">
              <a:rPr lang="en-US">
                <a:latin typeface="Times New Roman" pitchFamily="18" charset="0"/>
              </a:rPr>
              <a:pPr/>
              <a:t>56</a:t>
            </a:fld>
            <a:endParaRPr lang="en-US">
              <a:latin typeface="Times New Roman" pitchFamily="18" charset="0"/>
            </a:endParaRPr>
          </a:p>
        </p:txBody>
      </p:sp>
      <p:pic>
        <p:nvPicPr>
          <p:cNvPr id="94212" name="Picture 2"/>
          <p:cNvPicPr>
            <a:picLocks noChangeAspect="1" noChangeArrowheads="1"/>
          </p:cNvPicPr>
          <p:nvPr/>
        </p:nvPicPr>
        <p:blipFill>
          <a:blip r:embed="rId3"/>
          <a:srcRect/>
          <a:stretch>
            <a:fillRect/>
          </a:stretch>
        </p:blipFill>
        <p:spPr bwMode="auto">
          <a:xfrm>
            <a:off x="244475" y="4210050"/>
            <a:ext cx="8253413" cy="2400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4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pPr fontAlgn="auto">
              <a:spcAft>
                <a:spcPts val="0"/>
              </a:spcAft>
              <a:defRPr/>
            </a:pPr>
            <a:r>
              <a:rPr lang="en-US"/>
              <a:t>GROUPING (cont.)</a:t>
            </a:r>
            <a:endParaRPr lang="en-US">
              <a:solidFill>
                <a:srgbClr val="000000"/>
              </a:solidFill>
            </a:endParaRPr>
          </a:p>
        </p:txBody>
      </p:sp>
      <p:sp>
        <p:nvSpPr>
          <p:cNvPr id="579587" name="Rectangle 3"/>
          <p:cNvSpPr>
            <a:spLocks noGrp="1" noChangeArrowheads="1"/>
          </p:cNvSpPr>
          <p:nvPr>
            <p:ph sz="quarter" idx="1"/>
          </p:nvPr>
        </p:nvSpPr>
        <p:spPr>
          <a:xfrm>
            <a:off x="528638" y="1498600"/>
            <a:ext cx="7877175" cy="4929188"/>
          </a:xfrm>
        </p:spPr>
        <p:txBody>
          <a:bodyPr/>
          <a:lstStyle/>
          <a:p>
            <a:pPr>
              <a:lnSpc>
                <a:spcPct val="90000"/>
              </a:lnSpc>
            </a:pPr>
            <a:r>
              <a:rPr lang="en-US">
                <a:solidFill>
                  <a:srgbClr val="000000"/>
                </a:solidFill>
              </a:rPr>
              <a:t>For each project, retrieve the project number, project name, and the number of employees who work on that project.</a:t>
            </a:r>
          </a:p>
          <a:p>
            <a:pPr>
              <a:lnSpc>
                <a:spcPct val="90000"/>
              </a:lnSpc>
            </a:pPr>
            <a:br>
              <a:rPr lang="en-US">
                <a:solidFill>
                  <a:srgbClr val="000000"/>
                </a:solidFill>
              </a:rPr>
            </a:br>
            <a:r>
              <a:rPr lang="en-US">
                <a:solidFill>
                  <a:srgbClr val="000000"/>
                </a:solidFill>
              </a:rPr>
              <a:t>	</a:t>
            </a:r>
            <a:r>
              <a:rPr lang="en-US" sz="2000" b="1">
                <a:solidFill>
                  <a:srgbClr val="000000"/>
                </a:solidFill>
              </a:rPr>
              <a:t>SELECT 	PNUMBER, PNAME, COUNT (*)</a:t>
            </a:r>
            <a:br>
              <a:rPr lang="en-US" sz="2000" b="1">
                <a:solidFill>
                  <a:srgbClr val="000000"/>
                </a:solidFill>
              </a:rPr>
            </a:br>
            <a:r>
              <a:rPr lang="en-US" sz="2000" b="1">
                <a:solidFill>
                  <a:srgbClr val="000000"/>
                </a:solidFill>
              </a:rPr>
              <a:t>	FROM	PROJECT, WORKS_ON</a:t>
            </a:r>
            <a:br>
              <a:rPr lang="en-US" sz="2000" b="1">
                <a:solidFill>
                  <a:srgbClr val="000000"/>
                </a:solidFill>
              </a:rPr>
            </a:br>
            <a:r>
              <a:rPr lang="en-US" sz="2000" b="1">
                <a:solidFill>
                  <a:srgbClr val="000000"/>
                </a:solidFill>
              </a:rPr>
              <a:t>	WHERE	PNUMBER=PNO</a:t>
            </a:r>
            <a:br>
              <a:rPr lang="en-US" sz="2000" b="1">
                <a:solidFill>
                  <a:srgbClr val="000000"/>
                </a:solidFill>
              </a:rPr>
            </a:br>
            <a:r>
              <a:rPr lang="en-US" sz="2000" b="1">
                <a:solidFill>
                  <a:srgbClr val="000000"/>
                </a:solidFill>
              </a:rPr>
              <a:t>	GROUP BY PNUMBER, PNAME</a:t>
            </a:r>
            <a:br>
              <a:rPr lang="en-US" b="1">
                <a:solidFill>
                  <a:srgbClr val="000000"/>
                </a:solidFill>
              </a:rPr>
            </a:br>
            <a:endParaRPr lang="en-US" b="1">
              <a:solidFill>
                <a:srgbClr val="000000"/>
              </a:solidFill>
            </a:endParaRPr>
          </a:p>
          <a:p>
            <a:pPr lvl="1">
              <a:lnSpc>
                <a:spcPct val="90000"/>
              </a:lnSpc>
            </a:pPr>
            <a:r>
              <a:rPr lang="en-US" sz="2000">
                <a:solidFill>
                  <a:srgbClr val="000000"/>
                </a:solidFill>
              </a:rPr>
              <a:t>The grouping and functions are applied </a:t>
            </a:r>
            <a:r>
              <a:rPr lang="en-US" sz="2000" i="1">
                <a:solidFill>
                  <a:srgbClr val="000000"/>
                </a:solidFill>
              </a:rPr>
              <a:t>after</a:t>
            </a:r>
            <a:r>
              <a:rPr lang="en-US" sz="2000">
                <a:solidFill>
                  <a:srgbClr val="000000"/>
                </a:solidFill>
              </a:rPr>
              <a:t> the joining of the two relations</a:t>
            </a:r>
          </a:p>
          <a:p>
            <a:pPr lvl="1">
              <a:lnSpc>
                <a:spcPct val="90000"/>
              </a:lnSpc>
            </a:pPr>
            <a:r>
              <a:rPr lang="en-US" sz="2000">
                <a:solidFill>
                  <a:srgbClr val="000000"/>
                </a:solidFill>
              </a:rPr>
              <a:t>Group By clause specifies grouping attributes which should  appear in SELECT clause</a:t>
            </a:r>
            <a:endParaRPr lang="en-US" sz="2400">
              <a:solidFill>
                <a:srgbClr val="000000"/>
              </a:solidFill>
            </a:endParaRPr>
          </a:p>
        </p:txBody>
      </p:sp>
      <p:sp>
        <p:nvSpPr>
          <p:cNvPr id="9625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5DDE93C8-6513-4D85-AF8A-CF876BA8C3B0}" type="slidenum">
              <a:rPr lang="en-US">
                <a:latin typeface="Times New Roman" pitchFamily="18" charset="0"/>
              </a:rPr>
              <a:pPr/>
              <a:t>57</a:t>
            </a:fld>
            <a:endParaRPr lang="en-US">
              <a:latin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5932488" y="2517775"/>
            <a:ext cx="3124200" cy="1939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95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95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pPr fontAlgn="auto">
              <a:spcAft>
                <a:spcPts val="0"/>
              </a:spcAft>
              <a:defRPr/>
            </a:pPr>
            <a:r>
              <a:rPr lang="en-US" dirty="0"/>
              <a:t>HAVING-CLAUSE</a:t>
            </a:r>
            <a:endParaRPr lang="en-US" b="1" dirty="0">
              <a:solidFill>
                <a:srgbClr val="000000"/>
              </a:solidFill>
            </a:endParaRPr>
          </a:p>
        </p:txBody>
      </p:sp>
      <p:sp>
        <p:nvSpPr>
          <p:cNvPr id="515075" name="Rectangle 3"/>
          <p:cNvSpPr>
            <a:spLocks noGrp="1" noChangeArrowheads="1"/>
          </p:cNvSpPr>
          <p:nvPr>
            <p:ph sz="quarter" idx="1"/>
          </p:nvPr>
        </p:nvSpPr>
        <p:spPr>
          <a:xfrm>
            <a:off x="457200" y="1600200"/>
            <a:ext cx="7467600" cy="4873625"/>
          </a:xfrm>
        </p:spPr>
        <p:txBody>
          <a:bodyPr/>
          <a:lstStyle/>
          <a:p>
            <a:r>
              <a:rPr lang="en-US">
                <a:solidFill>
                  <a:srgbClr val="000000"/>
                </a:solidFill>
              </a:rPr>
              <a:t>HAVING-clause specify a selection condition on groups</a:t>
            </a:r>
          </a:p>
          <a:p>
            <a:r>
              <a:rPr lang="en-US">
                <a:solidFill>
                  <a:srgbClr val="000000"/>
                </a:solidFill>
              </a:rPr>
              <a:t>For each project </a:t>
            </a:r>
            <a:r>
              <a:rPr lang="en-US" i="1">
                <a:solidFill>
                  <a:srgbClr val="000000"/>
                </a:solidFill>
              </a:rPr>
              <a:t>on which more than two employees work</a:t>
            </a:r>
            <a:r>
              <a:rPr lang="en-US">
                <a:solidFill>
                  <a:srgbClr val="000000"/>
                </a:solidFill>
              </a:rPr>
              <a:t> , retrieve the project number, project name, and the number of employees who work on that project.</a:t>
            </a:r>
          </a:p>
          <a:p>
            <a:br>
              <a:rPr lang="en-US">
                <a:solidFill>
                  <a:srgbClr val="000000"/>
                </a:solidFill>
              </a:rPr>
            </a:br>
            <a:r>
              <a:rPr lang="en-US" sz="2000" b="1">
                <a:solidFill>
                  <a:srgbClr val="000000"/>
                </a:solidFill>
              </a:rPr>
              <a:t>     	SELECT 		PNUMBER, PNAME, COUNT (*)</a:t>
            </a:r>
            <a:br>
              <a:rPr lang="en-US" sz="2000" b="1">
                <a:solidFill>
                  <a:srgbClr val="000000"/>
                </a:solidFill>
              </a:rPr>
            </a:br>
            <a:r>
              <a:rPr lang="en-US" sz="2000" b="1">
                <a:solidFill>
                  <a:srgbClr val="000000"/>
                </a:solidFill>
              </a:rPr>
              <a:t>	FROM		PROJECT, WORKS_ON</a:t>
            </a:r>
            <a:br>
              <a:rPr lang="en-US" sz="2000" b="1">
                <a:solidFill>
                  <a:srgbClr val="000000"/>
                </a:solidFill>
              </a:rPr>
            </a:br>
            <a:r>
              <a:rPr lang="en-US" sz="2000" b="1">
                <a:solidFill>
                  <a:srgbClr val="000000"/>
                </a:solidFill>
              </a:rPr>
              <a:t>	WHERE		PNUMBER=PNO</a:t>
            </a:r>
            <a:br>
              <a:rPr lang="en-US" sz="2000" b="1">
                <a:solidFill>
                  <a:srgbClr val="000000"/>
                </a:solidFill>
              </a:rPr>
            </a:br>
            <a:r>
              <a:rPr lang="en-US" sz="2000" b="1">
                <a:solidFill>
                  <a:srgbClr val="000000"/>
                </a:solidFill>
              </a:rPr>
              <a:t>	GROUP BY	PNUMBER, PNAME</a:t>
            </a:r>
            <a:br>
              <a:rPr lang="en-US" sz="2000" b="1">
                <a:solidFill>
                  <a:srgbClr val="000000"/>
                </a:solidFill>
              </a:rPr>
            </a:br>
            <a:r>
              <a:rPr lang="en-US" sz="2000" b="1">
                <a:solidFill>
                  <a:srgbClr val="000000"/>
                </a:solidFill>
              </a:rPr>
              <a:t>	HAVING		COUNT (*) &gt; 2 </a:t>
            </a:r>
            <a:br>
              <a:rPr lang="en-US">
                <a:solidFill>
                  <a:srgbClr val="000000"/>
                </a:solidFill>
              </a:rPr>
            </a:br>
            <a:endParaRPr lang="en-US">
              <a:solidFill>
                <a:srgbClr val="000000"/>
              </a:solidFill>
            </a:endParaRPr>
          </a:p>
        </p:txBody>
      </p:sp>
      <p:sp>
        <p:nvSpPr>
          <p:cNvPr id="9728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1857D2E0-0940-47FC-84DC-AC2CAF920F5D}" type="slidenum">
              <a:rPr lang="en-US">
                <a:latin typeface="Times New Roman" pitchFamily="18" charset="0"/>
              </a:rPr>
              <a:pPr/>
              <a:t>58</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5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HAVING-CLAUSE</a:t>
            </a:r>
          </a:p>
        </p:txBody>
      </p:sp>
      <p:sp>
        <p:nvSpPr>
          <p:cNvPr id="98306"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CA5F257-21DE-4C11-8B25-96D6F23D207C}" type="slidenum">
              <a:rPr lang="en-US">
                <a:latin typeface="Times New Roman" pitchFamily="18" charset="0"/>
              </a:rPr>
              <a:pPr/>
              <a:t>59</a:t>
            </a:fld>
            <a:endParaRPr lang="en-US">
              <a:latin typeface="Times New Roman" pitchFamily="18" charset="0"/>
            </a:endParaRPr>
          </a:p>
        </p:txBody>
      </p:sp>
      <p:pic>
        <p:nvPicPr>
          <p:cNvPr id="98307" name="Picture 2"/>
          <p:cNvPicPr>
            <a:picLocks noChangeAspect="1" noChangeArrowheads="1"/>
          </p:cNvPicPr>
          <p:nvPr/>
        </p:nvPicPr>
        <p:blipFill>
          <a:blip r:embed="rId2"/>
          <a:srcRect/>
          <a:stretch>
            <a:fillRect/>
          </a:stretch>
        </p:blipFill>
        <p:spPr bwMode="auto">
          <a:xfrm>
            <a:off x="280988" y="1844675"/>
            <a:ext cx="8469312" cy="4410075"/>
          </a:xfrm>
          <a:prstGeom prst="rect">
            <a:avLst/>
          </a:prstGeom>
          <a:noFill/>
          <a:ln w="9525">
            <a:noFill/>
            <a:miter lim="800000"/>
            <a:headEnd/>
            <a:tailEnd/>
          </a:ln>
        </p:spPr>
      </p:pic>
      <p:pic>
        <p:nvPicPr>
          <p:cNvPr id="4098" name="Picture 2"/>
          <p:cNvPicPr>
            <a:picLocks noChangeAspect="1" noChangeArrowheads="1"/>
          </p:cNvPicPr>
          <p:nvPr/>
        </p:nvPicPr>
        <p:blipFill>
          <a:blip r:embed="rId3"/>
          <a:srcRect l="13620"/>
          <a:stretch>
            <a:fillRect/>
          </a:stretch>
        </p:blipFill>
        <p:spPr bwMode="auto">
          <a:xfrm>
            <a:off x="5875338" y="4173538"/>
            <a:ext cx="3094037" cy="13922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cap="none"/>
              <a:t>Data Types</a:t>
            </a:r>
          </a:p>
        </p:txBody>
      </p:sp>
      <p:sp>
        <p:nvSpPr>
          <p:cNvPr id="162819" name="Rectangle 3"/>
          <p:cNvSpPr>
            <a:spLocks noGrp="1"/>
          </p:cNvSpPr>
          <p:nvPr>
            <p:ph type="body" idx="4294967295"/>
          </p:nvPr>
        </p:nvSpPr>
        <p:spPr/>
        <p:txBody>
          <a:bodyPr/>
          <a:lstStyle/>
          <a:p>
            <a:r>
              <a:rPr lang="en-US"/>
              <a:t>Numeric </a:t>
            </a:r>
          </a:p>
          <a:p>
            <a:pPr lvl="1"/>
            <a:r>
              <a:rPr lang="en-US"/>
              <a:t>integer</a:t>
            </a:r>
          </a:p>
          <a:p>
            <a:pPr lvl="1"/>
            <a:r>
              <a:rPr lang="en-US"/>
              <a:t>Smallint</a:t>
            </a:r>
          </a:p>
          <a:p>
            <a:pPr lvl="1"/>
            <a:r>
              <a:rPr lang="en-US"/>
              <a:t>Floating point</a:t>
            </a:r>
          </a:p>
          <a:p>
            <a:pPr lvl="1"/>
            <a:r>
              <a:rPr lang="en-US"/>
              <a:t>Decimal(Precision, Scale)</a:t>
            </a:r>
          </a:p>
          <a:p>
            <a:pPr lvl="1"/>
            <a:r>
              <a:rPr lang="en-US"/>
              <a:t>Numeric(Precision,Scale)</a:t>
            </a:r>
          </a:p>
          <a:p>
            <a:r>
              <a:rPr lang="en-US"/>
              <a:t>Character String</a:t>
            </a:r>
          </a:p>
          <a:p>
            <a:pPr lvl="1"/>
            <a:r>
              <a:rPr lang="en-US"/>
              <a:t>Char(n)</a:t>
            </a:r>
          </a:p>
          <a:p>
            <a:pPr lvl="1"/>
            <a:r>
              <a:rPr lang="en-US"/>
              <a:t>Varchar(n)</a:t>
            </a:r>
          </a:p>
          <a:p>
            <a:pPr lvl="1"/>
            <a:r>
              <a:rPr lang="en-US"/>
              <a:t>Nvarchar(n)</a:t>
            </a:r>
          </a:p>
          <a:p>
            <a:r>
              <a:rPr lang="en-US"/>
              <a:t>Bit-String</a:t>
            </a:r>
          </a:p>
          <a:p>
            <a:r>
              <a:rPr lang="en-US"/>
              <a:t>Bolean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HAVING-CLAUSE</a:t>
            </a:r>
          </a:p>
        </p:txBody>
      </p:sp>
      <p:sp>
        <p:nvSpPr>
          <p:cNvPr id="9933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8DA47BBB-21E7-4749-A751-85B896B3CBA1}" type="slidenum">
              <a:rPr lang="en-US">
                <a:latin typeface="Times New Roman" pitchFamily="18" charset="0"/>
              </a:rPr>
              <a:pPr/>
              <a:t>60</a:t>
            </a:fld>
            <a:endParaRPr lang="en-US">
              <a:latin typeface="Times New Roman" pitchFamily="18" charset="0"/>
            </a:endParaRPr>
          </a:p>
        </p:txBody>
      </p:sp>
      <p:pic>
        <p:nvPicPr>
          <p:cNvPr id="99331" name="Picture 2"/>
          <p:cNvPicPr>
            <a:picLocks noChangeAspect="1" noChangeArrowheads="1"/>
          </p:cNvPicPr>
          <p:nvPr/>
        </p:nvPicPr>
        <p:blipFill>
          <a:blip r:embed="rId2"/>
          <a:srcRect/>
          <a:stretch>
            <a:fillRect/>
          </a:stretch>
        </p:blipFill>
        <p:spPr bwMode="auto">
          <a:xfrm>
            <a:off x="230188" y="2009775"/>
            <a:ext cx="8167687" cy="3724275"/>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3600" b="1" dirty="0"/>
              <a:t>Group By and Having</a:t>
            </a:r>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fontAlgn="auto">
              <a:spcAft>
                <a:spcPts val="0"/>
              </a:spcAft>
              <a:buFont typeface="Wingdings"/>
              <a:buChar char=""/>
              <a:defRPr/>
            </a:pPr>
            <a:r>
              <a:rPr lang="en-US" dirty="0"/>
              <a:t>Count the </a:t>
            </a:r>
            <a:r>
              <a:rPr lang="en-US" i="1" dirty="0"/>
              <a:t>total </a:t>
            </a:r>
            <a:r>
              <a:rPr lang="en-US" dirty="0"/>
              <a:t>number of employees whose salaries exceed $40,000 in each department, but only for departments where more than five employees work</a:t>
            </a:r>
          </a:p>
          <a:p>
            <a:pPr marL="274320" indent="-274320" fontAlgn="auto">
              <a:spcAft>
                <a:spcPts val="0"/>
              </a:spcAft>
              <a:buFont typeface="Wingdings"/>
              <a:buChar char=""/>
              <a:defRPr/>
            </a:pPr>
            <a:endParaRPr lang="en-US" b="1" dirty="0"/>
          </a:p>
          <a:p>
            <a:pPr marL="274320" indent="-274320" fontAlgn="auto">
              <a:spcAft>
                <a:spcPts val="0"/>
              </a:spcAft>
              <a:buFont typeface="Wingdings"/>
              <a:buChar char=""/>
              <a:defRPr/>
            </a:pPr>
            <a:r>
              <a:rPr lang="en-US" b="1" dirty="0"/>
              <a:t>          SELECT </a:t>
            </a:r>
            <a:r>
              <a:rPr lang="en-US" dirty="0" err="1"/>
              <a:t>Dname</a:t>
            </a:r>
            <a:r>
              <a:rPr lang="en-US" dirty="0"/>
              <a:t>, </a:t>
            </a:r>
            <a:r>
              <a:rPr lang="en-US" b="1" dirty="0"/>
              <a:t>COUNT </a:t>
            </a:r>
            <a:r>
              <a:rPr lang="en-US" dirty="0"/>
              <a:t>(*)</a:t>
            </a:r>
          </a:p>
          <a:p>
            <a:pPr marL="0" indent="0" fontAlgn="auto">
              <a:spcAft>
                <a:spcPts val="0"/>
              </a:spcAft>
              <a:buFont typeface="Wingdings"/>
              <a:buNone/>
              <a:defRPr/>
            </a:pPr>
            <a:r>
              <a:rPr lang="en-US" b="1" dirty="0"/>
              <a:t>	FROM </a:t>
            </a:r>
            <a:r>
              <a:rPr lang="en-US" dirty="0"/>
              <a:t>DEPARTMENT, EMPLOYEE</a:t>
            </a:r>
          </a:p>
          <a:p>
            <a:pPr marL="0" indent="0" fontAlgn="auto">
              <a:spcAft>
                <a:spcPts val="0"/>
              </a:spcAft>
              <a:buFont typeface="Wingdings"/>
              <a:buNone/>
              <a:defRPr/>
            </a:pPr>
            <a:r>
              <a:rPr lang="en-US" b="1" dirty="0"/>
              <a:t>	WHERE </a:t>
            </a:r>
            <a:r>
              <a:rPr lang="en-US" dirty="0" err="1"/>
              <a:t>Dnumber</a:t>
            </a:r>
            <a:r>
              <a:rPr lang="en-US" dirty="0"/>
              <a:t>=</a:t>
            </a:r>
            <a:r>
              <a:rPr lang="en-US" dirty="0" err="1"/>
              <a:t>Dno</a:t>
            </a:r>
            <a:r>
              <a:rPr lang="en-US" dirty="0"/>
              <a:t> </a:t>
            </a:r>
            <a:r>
              <a:rPr lang="en-US" b="1" dirty="0"/>
              <a:t>AND </a:t>
            </a:r>
            <a:r>
              <a:rPr lang="en-US" dirty="0"/>
              <a:t>Salary&gt;40000</a:t>
            </a:r>
          </a:p>
          <a:p>
            <a:pPr marL="0" indent="0" fontAlgn="auto">
              <a:spcAft>
                <a:spcPts val="0"/>
              </a:spcAft>
              <a:buFont typeface="Wingdings"/>
              <a:buNone/>
              <a:defRPr/>
            </a:pPr>
            <a:r>
              <a:rPr lang="en-US" b="1" dirty="0"/>
              <a:t>	GROUP BY </a:t>
            </a:r>
            <a:r>
              <a:rPr lang="en-US" dirty="0" err="1"/>
              <a:t>Dname</a:t>
            </a:r>
            <a:endParaRPr lang="en-US" dirty="0"/>
          </a:p>
          <a:p>
            <a:pPr marL="0" indent="0" fontAlgn="auto">
              <a:spcAft>
                <a:spcPts val="0"/>
              </a:spcAft>
              <a:buFont typeface="Wingdings"/>
              <a:buNone/>
              <a:defRPr/>
            </a:pPr>
            <a:r>
              <a:rPr lang="en-US" b="1" dirty="0"/>
              <a:t>	HAVING COUNT </a:t>
            </a:r>
            <a:r>
              <a:rPr lang="en-US" dirty="0"/>
              <a:t>(*) &gt; 5;</a:t>
            </a:r>
          </a:p>
        </p:txBody>
      </p:sp>
      <p:sp>
        <p:nvSpPr>
          <p:cNvPr id="10035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5B2C687F-E9A2-4A7A-9525-36EAB4158C30}" type="slidenum">
              <a:rPr lang="en-US">
                <a:latin typeface="Times New Roman" pitchFamily="18" charset="0"/>
              </a:rPr>
              <a:pPr/>
              <a:t>61</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fontAlgn="auto">
              <a:spcAft>
                <a:spcPts val="0"/>
              </a:spcAft>
              <a:defRPr/>
            </a:pPr>
            <a:r>
              <a:rPr lang="en-US"/>
              <a:t>General form of Grouping and Aggregation</a:t>
            </a:r>
          </a:p>
        </p:txBody>
      </p:sp>
      <p:sp>
        <p:nvSpPr>
          <p:cNvPr id="101378" name="Rectangle 3"/>
          <p:cNvSpPr>
            <a:spLocks noGrp="1" noChangeArrowheads="1"/>
          </p:cNvSpPr>
          <p:nvPr>
            <p:ph type="body" idx="4294967295"/>
          </p:nvPr>
        </p:nvSpPr>
        <p:spPr>
          <a:xfrm>
            <a:off x="609600" y="4114800"/>
            <a:ext cx="7785100" cy="2209800"/>
          </a:xfrm>
        </p:spPr>
        <p:txBody>
          <a:bodyPr wrap="none">
            <a:spAutoFit/>
          </a:bodyPr>
          <a:lstStyle/>
          <a:p>
            <a:pPr marL="609600" indent="-609600">
              <a:buFontTx/>
              <a:buNone/>
            </a:pPr>
            <a:r>
              <a:rPr lang="en-US"/>
              <a:t>Evaluation steps:</a:t>
            </a:r>
          </a:p>
          <a:p>
            <a:pPr marL="609600" indent="-609600">
              <a:buFontTx/>
              <a:buAutoNum type="arabicPeriod"/>
            </a:pPr>
            <a:r>
              <a:rPr lang="en-US"/>
              <a:t>Evaluate FROM-WHERE, apply condition C1</a:t>
            </a:r>
          </a:p>
          <a:p>
            <a:pPr marL="609600" indent="-609600">
              <a:buFontTx/>
              <a:buAutoNum type="arabicPeriod"/>
            </a:pPr>
            <a:r>
              <a:rPr lang="en-US"/>
              <a:t>Group by the attributes a</a:t>
            </a:r>
            <a:r>
              <a:rPr lang="en-US" baseline="-25000"/>
              <a:t>1</a:t>
            </a:r>
            <a:r>
              <a:rPr lang="en-US"/>
              <a:t>,…,a</a:t>
            </a:r>
            <a:r>
              <a:rPr lang="en-US" baseline="-25000"/>
              <a:t>k </a:t>
            </a:r>
            <a:endParaRPr lang="en-US"/>
          </a:p>
          <a:p>
            <a:pPr marL="609600" indent="-609600">
              <a:buFontTx/>
              <a:buAutoNum type="arabicPeriod"/>
            </a:pPr>
            <a:r>
              <a:rPr lang="en-US"/>
              <a:t>Apply condition C2 to each group (may have aggregates)</a:t>
            </a:r>
          </a:p>
          <a:p>
            <a:pPr marL="609600" indent="-609600">
              <a:buFontTx/>
              <a:buAutoNum type="arabicPeriod"/>
            </a:pPr>
            <a:r>
              <a:rPr lang="en-US"/>
              <a:t>Compute aggregates in S and return the result</a:t>
            </a:r>
          </a:p>
        </p:txBody>
      </p:sp>
      <p:sp>
        <p:nvSpPr>
          <p:cNvPr id="299012" name="Rectangle 4"/>
          <p:cNvSpPr>
            <a:spLocks noChangeArrowheads="1"/>
          </p:cNvSpPr>
          <p:nvPr/>
        </p:nvSpPr>
        <p:spPr bwMode="auto">
          <a:xfrm>
            <a:off x="1066800" y="1981200"/>
            <a:ext cx="2733675" cy="2036763"/>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a:lnSpc>
                <a:spcPct val="90000"/>
              </a:lnSpc>
              <a:spcBef>
                <a:spcPct val="20000"/>
              </a:spcBef>
              <a:defRPr/>
            </a:pPr>
            <a:r>
              <a:rPr lang="en-US" dirty="0">
                <a:latin typeface="Times New Roman" charset="0"/>
              </a:rPr>
              <a:t>SELECT    S</a:t>
            </a:r>
          </a:p>
          <a:p>
            <a:pPr>
              <a:lnSpc>
                <a:spcPct val="90000"/>
              </a:lnSpc>
              <a:spcBef>
                <a:spcPct val="20000"/>
              </a:spcBef>
              <a:defRPr/>
            </a:pPr>
            <a:r>
              <a:rPr lang="en-US" dirty="0">
                <a:latin typeface="Times New Roman" charset="0"/>
              </a:rPr>
              <a:t>FROM       R</a:t>
            </a:r>
            <a:r>
              <a:rPr lang="en-US" baseline="-25000" dirty="0">
                <a:latin typeface="Times New Roman" charset="0"/>
              </a:rPr>
              <a:t>1</a:t>
            </a:r>
            <a:r>
              <a:rPr lang="en-US" dirty="0">
                <a:latin typeface="Times New Roman" charset="0"/>
              </a:rPr>
              <a:t>,…,</a:t>
            </a:r>
            <a:r>
              <a:rPr lang="en-US" dirty="0" err="1">
                <a:latin typeface="Times New Roman" charset="0"/>
              </a:rPr>
              <a:t>R</a:t>
            </a:r>
            <a:r>
              <a:rPr lang="en-US" baseline="-25000" dirty="0" err="1">
                <a:latin typeface="Times New Roman" charset="0"/>
              </a:rPr>
              <a:t>n</a:t>
            </a:r>
            <a:endParaRPr lang="en-US" baseline="-25000" dirty="0">
              <a:latin typeface="Times New Roman" charset="0"/>
            </a:endParaRPr>
          </a:p>
          <a:p>
            <a:pPr>
              <a:lnSpc>
                <a:spcPct val="90000"/>
              </a:lnSpc>
              <a:spcBef>
                <a:spcPct val="20000"/>
              </a:spcBef>
              <a:defRPr/>
            </a:pPr>
            <a:r>
              <a:rPr lang="en-US" dirty="0">
                <a:latin typeface="Times New Roman" charset="0"/>
              </a:rPr>
              <a:t>WHERE    C1</a:t>
            </a:r>
          </a:p>
          <a:p>
            <a:pPr>
              <a:lnSpc>
                <a:spcPct val="90000"/>
              </a:lnSpc>
              <a:spcBef>
                <a:spcPct val="20000"/>
              </a:spcBef>
              <a:defRPr/>
            </a:pPr>
            <a:r>
              <a:rPr lang="en-US" dirty="0">
                <a:latin typeface="Times New Roman" charset="0"/>
              </a:rPr>
              <a:t>GROUP BY a</a:t>
            </a:r>
            <a:r>
              <a:rPr lang="en-US" baseline="-25000" dirty="0">
                <a:latin typeface="Times New Roman" charset="0"/>
              </a:rPr>
              <a:t>1</a:t>
            </a:r>
            <a:r>
              <a:rPr lang="en-US" dirty="0">
                <a:latin typeface="Times New Roman" charset="0"/>
              </a:rPr>
              <a:t>,…,</a:t>
            </a:r>
            <a:r>
              <a:rPr lang="en-US" dirty="0" err="1">
                <a:latin typeface="Times New Roman" charset="0"/>
              </a:rPr>
              <a:t>a</a:t>
            </a:r>
            <a:r>
              <a:rPr lang="en-US" baseline="-25000" dirty="0" err="1">
                <a:latin typeface="Times New Roman" charset="0"/>
              </a:rPr>
              <a:t>k</a:t>
            </a:r>
            <a:endParaRPr lang="en-US" baseline="-25000" dirty="0">
              <a:latin typeface="Times New Roman" charset="0"/>
            </a:endParaRPr>
          </a:p>
          <a:p>
            <a:pPr>
              <a:lnSpc>
                <a:spcPct val="90000"/>
              </a:lnSpc>
              <a:spcBef>
                <a:spcPct val="20000"/>
              </a:spcBef>
              <a:defRPr/>
            </a:pPr>
            <a:r>
              <a:rPr lang="en-US" dirty="0">
                <a:latin typeface="Times New Roman" charset="0"/>
              </a:rPr>
              <a:t>HAVING     C2</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fontAlgn="auto">
              <a:spcAft>
                <a:spcPts val="0"/>
              </a:spcAft>
              <a:defRPr/>
            </a:pPr>
            <a:r>
              <a:rPr lang="en-US"/>
              <a:t>Two Examples</a:t>
            </a:r>
          </a:p>
        </p:txBody>
      </p:sp>
      <p:sp>
        <p:nvSpPr>
          <p:cNvPr id="103426" name="Rectangle 3"/>
          <p:cNvSpPr>
            <a:spLocks noChangeArrowheads="1"/>
          </p:cNvSpPr>
          <p:nvPr/>
        </p:nvSpPr>
        <p:spPr bwMode="auto">
          <a:xfrm>
            <a:off x="685800" y="2187575"/>
            <a:ext cx="4587875" cy="946150"/>
          </a:xfrm>
          <a:prstGeom prst="rect">
            <a:avLst/>
          </a:prstGeom>
          <a:noFill/>
          <a:ln w="9525">
            <a:noFill/>
            <a:miter lim="800000"/>
            <a:headEnd/>
            <a:tailEnd/>
          </a:ln>
        </p:spPr>
        <p:txBody>
          <a:bodyPr wrap="none">
            <a:spAutoFit/>
          </a:bodyPr>
          <a:lstStyle/>
          <a:p>
            <a:pPr eaLnBrk="0" hangingPunct="0"/>
            <a:r>
              <a:rPr lang="en-US" sz="2800"/>
              <a:t>Store(sid, sname)</a:t>
            </a:r>
          </a:p>
          <a:p>
            <a:pPr eaLnBrk="0" hangingPunct="0"/>
            <a:r>
              <a:rPr lang="en-US" sz="2800"/>
              <a:t>Product(pid, pname, price, sid)</a:t>
            </a:r>
          </a:p>
        </p:txBody>
      </p:sp>
      <p:sp>
        <p:nvSpPr>
          <p:cNvPr id="103427" name="Text Box 4"/>
          <p:cNvSpPr txBox="1">
            <a:spLocks noChangeArrowheads="1"/>
          </p:cNvSpPr>
          <p:nvPr/>
        </p:nvSpPr>
        <p:spPr bwMode="auto">
          <a:xfrm>
            <a:off x="457200" y="3886200"/>
            <a:ext cx="7500938" cy="2246313"/>
          </a:xfrm>
          <a:prstGeom prst="rect">
            <a:avLst/>
          </a:prstGeom>
          <a:noFill/>
          <a:ln w="9525">
            <a:noFill/>
            <a:miter lim="800000"/>
            <a:headEnd/>
            <a:tailEnd/>
          </a:ln>
        </p:spPr>
        <p:txBody>
          <a:bodyPr wrap="none">
            <a:spAutoFit/>
          </a:bodyPr>
          <a:lstStyle/>
          <a:p>
            <a:r>
              <a:rPr lang="en-US" sz="2800"/>
              <a:t>Find stores that sell </a:t>
            </a:r>
            <a:r>
              <a:rPr lang="en-US" sz="2800" i="1"/>
              <a:t>only </a:t>
            </a:r>
            <a:r>
              <a:rPr lang="en-US" sz="2800"/>
              <a:t>products with price &gt; 100</a:t>
            </a:r>
          </a:p>
          <a:p>
            <a:endParaRPr lang="en-US" sz="2800"/>
          </a:p>
          <a:p>
            <a:r>
              <a:rPr lang="en-US" sz="2800"/>
              <a:t>same as:</a:t>
            </a:r>
          </a:p>
          <a:p>
            <a:endParaRPr lang="en-US" sz="2800"/>
          </a:p>
          <a:p>
            <a:r>
              <a:rPr lang="en-US" sz="2800"/>
              <a:t>Find stores s.t. all their products have price &gt; 100)</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ChangeArrowheads="1"/>
          </p:cNvSpPr>
          <p:nvPr/>
        </p:nvSpPr>
        <p:spPr bwMode="auto">
          <a:xfrm>
            <a:off x="152400" y="130175"/>
            <a:ext cx="4564063" cy="192722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a:solidFill>
                  <a:schemeClr val="accent2"/>
                </a:solidFill>
                <a:latin typeface="Times New Roman" charset="0"/>
              </a:rPr>
              <a:t>SELECT</a:t>
            </a:r>
            <a:r>
              <a:rPr lang="en-US">
                <a:latin typeface="Times New Roman" charset="0"/>
              </a:rPr>
              <a:t> Store.name</a:t>
            </a:r>
          </a:p>
          <a:p>
            <a:pPr eaLnBrk="0" hangingPunct="0">
              <a:defRPr/>
            </a:pPr>
            <a:r>
              <a:rPr lang="en-US">
                <a:solidFill>
                  <a:schemeClr val="accent2"/>
                </a:solidFill>
                <a:latin typeface="Times New Roman" charset="0"/>
              </a:rPr>
              <a:t>FROM</a:t>
            </a:r>
            <a:r>
              <a:rPr lang="en-US">
                <a:latin typeface="Times New Roman" charset="0"/>
              </a:rPr>
              <a:t>    Store, Product</a:t>
            </a:r>
          </a:p>
          <a:p>
            <a:pPr eaLnBrk="0" hangingPunct="0">
              <a:defRPr/>
            </a:pPr>
            <a:r>
              <a:rPr lang="en-US">
                <a:solidFill>
                  <a:schemeClr val="accent2"/>
                </a:solidFill>
                <a:latin typeface="Times New Roman" charset="0"/>
              </a:rPr>
              <a:t>WHERE</a:t>
            </a:r>
            <a:r>
              <a:rPr lang="en-US">
                <a:latin typeface="Times New Roman" charset="0"/>
              </a:rPr>
              <a:t>  Store.sid = Product.sid</a:t>
            </a:r>
          </a:p>
          <a:p>
            <a:pPr eaLnBrk="0" hangingPunct="0">
              <a:defRPr/>
            </a:pPr>
            <a:r>
              <a:rPr lang="en-US">
                <a:solidFill>
                  <a:schemeClr val="accent2"/>
                </a:solidFill>
                <a:latin typeface="Times New Roman" charset="0"/>
              </a:rPr>
              <a:t>GROUP BY</a:t>
            </a:r>
            <a:r>
              <a:rPr lang="en-US">
                <a:latin typeface="Times New Roman" charset="0"/>
              </a:rPr>
              <a:t>  Store.sid, Store.name</a:t>
            </a:r>
          </a:p>
          <a:p>
            <a:pPr eaLnBrk="0" hangingPunct="0">
              <a:defRPr/>
            </a:pPr>
            <a:r>
              <a:rPr lang="en-US">
                <a:solidFill>
                  <a:schemeClr val="accent2"/>
                </a:solidFill>
                <a:latin typeface="Times New Roman" charset="0"/>
              </a:rPr>
              <a:t>HAVING </a:t>
            </a:r>
            <a:r>
              <a:rPr lang="en-US">
                <a:latin typeface="Times New Roman" charset="0"/>
              </a:rPr>
              <a:t>100 &lt; min(Product.price)</a:t>
            </a:r>
          </a:p>
        </p:txBody>
      </p:sp>
      <p:sp>
        <p:nvSpPr>
          <p:cNvPr id="321539" name="Rectangle 3"/>
          <p:cNvSpPr>
            <a:spLocks noChangeArrowheads="1"/>
          </p:cNvSpPr>
          <p:nvPr/>
        </p:nvSpPr>
        <p:spPr bwMode="auto">
          <a:xfrm>
            <a:off x="1447800" y="4494213"/>
            <a:ext cx="5794375" cy="22923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a:solidFill>
                  <a:schemeClr val="accent2"/>
                </a:solidFill>
                <a:latin typeface="Times New Roman" charset="0"/>
              </a:rPr>
              <a:t>SELECT</a:t>
            </a:r>
            <a:r>
              <a:rPr lang="en-US">
                <a:latin typeface="Times New Roman" charset="0"/>
              </a:rPr>
              <a:t> Store.name</a:t>
            </a:r>
          </a:p>
          <a:p>
            <a:pPr eaLnBrk="0" hangingPunct="0">
              <a:defRPr/>
            </a:pPr>
            <a:r>
              <a:rPr lang="en-US">
                <a:solidFill>
                  <a:schemeClr val="accent2"/>
                </a:solidFill>
                <a:latin typeface="Times New Roman" charset="0"/>
              </a:rPr>
              <a:t>FROM</a:t>
            </a:r>
            <a:r>
              <a:rPr lang="en-US">
                <a:latin typeface="Times New Roman" charset="0"/>
              </a:rPr>
              <a:t>    Store</a:t>
            </a:r>
          </a:p>
          <a:p>
            <a:pPr eaLnBrk="0" hangingPunct="0">
              <a:defRPr/>
            </a:pPr>
            <a:r>
              <a:rPr lang="en-US">
                <a:solidFill>
                  <a:schemeClr val="accent2"/>
                </a:solidFill>
                <a:latin typeface="Times New Roman" charset="0"/>
              </a:rPr>
              <a:t>WHERE</a:t>
            </a:r>
            <a:r>
              <a:rPr lang="en-US">
                <a:latin typeface="Times New Roman" charset="0"/>
              </a:rPr>
              <a:t>  Store.sid </a:t>
            </a:r>
            <a:r>
              <a:rPr lang="en-US">
                <a:solidFill>
                  <a:schemeClr val="accent2"/>
                </a:solidFill>
                <a:latin typeface="Times New Roman" charset="0"/>
              </a:rPr>
              <a:t>NOT</a:t>
            </a:r>
            <a:r>
              <a:rPr lang="en-US">
                <a:latin typeface="Times New Roman" charset="0"/>
              </a:rPr>
              <a:t> </a:t>
            </a:r>
            <a:r>
              <a:rPr lang="en-US">
                <a:solidFill>
                  <a:schemeClr val="accent2"/>
                </a:solidFill>
                <a:latin typeface="Times New Roman" charset="0"/>
              </a:rPr>
              <a:t>IN</a:t>
            </a:r>
            <a:r>
              <a:rPr lang="en-US">
                <a:latin typeface="Times New Roman" charset="0"/>
              </a:rPr>
              <a:t> </a:t>
            </a:r>
          </a:p>
          <a:p>
            <a:pPr eaLnBrk="0" hangingPunct="0">
              <a:defRPr/>
            </a:pPr>
            <a:r>
              <a:rPr lang="en-US">
                <a:latin typeface="Times New Roman" charset="0"/>
              </a:rPr>
              <a:t>                    (</a:t>
            </a:r>
            <a:r>
              <a:rPr lang="en-US">
                <a:solidFill>
                  <a:schemeClr val="accent2"/>
                </a:solidFill>
                <a:latin typeface="Times New Roman" charset="0"/>
              </a:rPr>
              <a:t>SELECT</a:t>
            </a:r>
            <a:r>
              <a:rPr lang="en-US">
                <a:latin typeface="Times New Roman" charset="0"/>
              </a:rPr>
              <a:t> Product.sid</a:t>
            </a:r>
          </a:p>
          <a:p>
            <a:pPr eaLnBrk="0" hangingPunct="0">
              <a:defRPr/>
            </a:pPr>
            <a:r>
              <a:rPr lang="en-US">
                <a:solidFill>
                  <a:schemeClr val="accent2"/>
                </a:solidFill>
                <a:latin typeface="Times New Roman" charset="0"/>
              </a:rPr>
              <a:t>                      FROM </a:t>
            </a:r>
            <a:r>
              <a:rPr lang="en-US">
                <a:latin typeface="Times New Roman" charset="0"/>
              </a:rPr>
              <a:t>Product</a:t>
            </a:r>
          </a:p>
          <a:p>
            <a:pPr eaLnBrk="0" hangingPunct="0">
              <a:defRPr/>
            </a:pPr>
            <a:r>
              <a:rPr lang="en-US">
                <a:solidFill>
                  <a:schemeClr val="accent2"/>
                </a:solidFill>
                <a:latin typeface="Times New Roman" charset="0"/>
              </a:rPr>
              <a:t>                      WHERE</a:t>
            </a:r>
            <a:r>
              <a:rPr lang="en-US">
                <a:latin typeface="Times New Roman" charset="0"/>
              </a:rPr>
              <a:t>  Product.price &lt;= 100)</a:t>
            </a:r>
          </a:p>
        </p:txBody>
      </p:sp>
      <p:sp>
        <p:nvSpPr>
          <p:cNvPr id="321540" name="Rectangle 4"/>
          <p:cNvSpPr>
            <a:spLocks noChangeArrowheads="1"/>
          </p:cNvSpPr>
          <p:nvPr/>
        </p:nvSpPr>
        <p:spPr bwMode="auto">
          <a:xfrm>
            <a:off x="2895600" y="2133600"/>
            <a:ext cx="5986463" cy="22923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dirty="0">
                <a:solidFill>
                  <a:schemeClr val="accent2"/>
                </a:solidFill>
                <a:latin typeface="Times New Roman" charset="0"/>
              </a:rPr>
              <a:t>SELECT</a:t>
            </a:r>
            <a:r>
              <a:rPr lang="en-US" dirty="0">
                <a:latin typeface="Times New Roman" charset="0"/>
              </a:rPr>
              <a:t> Store.name</a:t>
            </a:r>
          </a:p>
          <a:p>
            <a:pPr eaLnBrk="0" hangingPunct="0">
              <a:defRPr/>
            </a:pPr>
            <a:r>
              <a:rPr lang="en-US" dirty="0">
                <a:solidFill>
                  <a:schemeClr val="accent2"/>
                </a:solidFill>
                <a:latin typeface="Times New Roman" charset="0"/>
              </a:rPr>
              <a:t>FROM</a:t>
            </a:r>
            <a:r>
              <a:rPr lang="en-US" dirty="0">
                <a:latin typeface="Times New Roman" charset="0"/>
              </a:rPr>
              <a:t>    Store</a:t>
            </a:r>
          </a:p>
          <a:p>
            <a:pPr eaLnBrk="0" hangingPunct="0">
              <a:defRPr/>
            </a:pPr>
            <a:r>
              <a:rPr lang="en-US" dirty="0">
                <a:solidFill>
                  <a:schemeClr val="accent2"/>
                </a:solidFill>
                <a:latin typeface="Times New Roman" charset="0"/>
              </a:rPr>
              <a:t>WHERE</a:t>
            </a:r>
            <a:r>
              <a:rPr lang="en-US" dirty="0">
                <a:latin typeface="Times New Roman" charset="0"/>
              </a:rPr>
              <a:t>  </a:t>
            </a:r>
            <a:br>
              <a:rPr lang="en-US" dirty="0">
                <a:latin typeface="Times New Roman" charset="0"/>
              </a:rPr>
            </a:br>
            <a:r>
              <a:rPr lang="en-US" dirty="0">
                <a:latin typeface="Times New Roman" charset="0"/>
              </a:rPr>
              <a:t>   100 &lt; </a:t>
            </a:r>
            <a:r>
              <a:rPr lang="en-US" dirty="0">
                <a:solidFill>
                  <a:schemeClr val="accent2"/>
                </a:solidFill>
                <a:latin typeface="Times New Roman" charset="0"/>
              </a:rPr>
              <a:t>ALL</a:t>
            </a:r>
            <a:r>
              <a:rPr lang="en-US" dirty="0">
                <a:latin typeface="Times New Roman" charset="0"/>
              </a:rPr>
              <a:t> (</a:t>
            </a:r>
            <a:r>
              <a:rPr lang="en-US" dirty="0">
                <a:solidFill>
                  <a:schemeClr val="accent2"/>
                </a:solidFill>
                <a:latin typeface="Times New Roman" charset="0"/>
              </a:rPr>
              <a:t>SELECT</a:t>
            </a:r>
            <a:r>
              <a:rPr lang="en-US" dirty="0">
                <a:latin typeface="Times New Roman" charset="0"/>
              </a:rPr>
              <a:t> </a:t>
            </a:r>
            <a:r>
              <a:rPr lang="en-US" dirty="0" err="1">
                <a:latin typeface="Times New Roman" charset="0"/>
              </a:rPr>
              <a:t>Product.price</a:t>
            </a:r>
            <a:br>
              <a:rPr lang="en-US" dirty="0">
                <a:latin typeface="Times New Roman" charset="0"/>
              </a:rPr>
            </a:br>
            <a:r>
              <a:rPr lang="en-US" dirty="0">
                <a:latin typeface="Times New Roman" charset="0"/>
              </a:rPr>
              <a:t>                       </a:t>
            </a:r>
            <a:r>
              <a:rPr lang="en-US" dirty="0">
                <a:solidFill>
                  <a:schemeClr val="accent2"/>
                </a:solidFill>
                <a:latin typeface="Times New Roman" charset="0"/>
              </a:rPr>
              <a:t>FROM</a:t>
            </a:r>
            <a:r>
              <a:rPr lang="en-US" dirty="0">
                <a:latin typeface="Times New Roman" charset="0"/>
              </a:rPr>
              <a:t> product</a:t>
            </a:r>
            <a:br>
              <a:rPr lang="en-US" dirty="0">
                <a:latin typeface="Times New Roman" charset="0"/>
              </a:rPr>
            </a:br>
            <a:r>
              <a:rPr lang="en-US" dirty="0">
                <a:latin typeface="Times New Roman" charset="0"/>
              </a:rPr>
              <a:t>                       </a:t>
            </a:r>
            <a:r>
              <a:rPr lang="en-US" dirty="0">
                <a:solidFill>
                  <a:schemeClr val="accent2"/>
                </a:solidFill>
                <a:latin typeface="Times New Roman" charset="0"/>
              </a:rPr>
              <a:t>WHERE</a:t>
            </a:r>
            <a:r>
              <a:rPr lang="en-US" dirty="0">
                <a:latin typeface="Times New Roman" charset="0"/>
              </a:rPr>
              <a:t> </a:t>
            </a:r>
            <a:r>
              <a:rPr lang="en-US" dirty="0" err="1">
                <a:latin typeface="Times New Roman" charset="0"/>
              </a:rPr>
              <a:t>Store.sid</a:t>
            </a:r>
            <a:r>
              <a:rPr lang="en-US" dirty="0">
                <a:latin typeface="Times New Roman" charset="0"/>
              </a:rPr>
              <a:t> = </a:t>
            </a:r>
            <a:r>
              <a:rPr lang="en-US" dirty="0" err="1">
                <a:latin typeface="Times New Roman" charset="0"/>
              </a:rPr>
              <a:t>Product.sid</a:t>
            </a:r>
            <a:r>
              <a:rPr lang="en-US" dirty="0">
                <a:latin typeface="Times New Roman" charset="0"/>
              </a:rPr>
              <a:t>)</a:t>
            </a:r>
          </a:p>
        </p:txBody>
      </p:sp>
      <p:sp>
        <p:nvSpPr>
          <p:cNvPr id="105476" name="Text Box 5"/>
          <p:cNvSpPr txBox="1">
            <a:spLocks noChangeArrowheads="1"/>
          </p:cNvSpPr>
          <p:nvPr/>
        </p:nvSpPr>
        <p:spPr bwMode="auto">
          <a:xfrm>
            <a:off x="188913" y="2895600"/>
            <a:ext cx="2732087" cy="457200"/>
          </a:xfrm>
          <a:prstGeom prst="rect">
            <a:avLst/>
          </a:prstGeom>
          <a:noFill/>
          <a:ln w="9525">
            <a:noFill/>
            <a:miter lim="800000"/>
            <a:headEnd/>
            <a:tailEnd/>
          </a:ln>
        </p:spPr>
        <p:txBody>
          <a:bodyPr wrap="none">
            <a:spAutoFit/>
          </a:bodyPr>
          <a:lstStyle/>
          <a:p>
            <a:r>
              <a:rPr lang="en-US"/>
              <a:t>Almost equivalent…</a:t>
            </a:r>
          </a:p>
        </p:txBody>
      </p:sp>
      <p:sp>
        <p:nvSpPr>
          <p:cNvPr id="105477" name="Rectangle 1"/>
          <p:cNvSpPr>
            <a:spLocks noChangeArrowheads="1"/>
          </p:cNvSpPr>
          <p:nvPr/>
        </p:nvSpPr>
        <p:spPr bwMode="auto">
          <a:xfrm>
            <a:off x="4956175" y="531813"/>
            <a:ext cx="3514725" cy="830262"/>
          </a:xfrm>
          <a:prstGeom prst="rect">
            <a:avLst/>
          </a:prstGeom>
          <a:noFill/>
          <a:ln w="9525">
            <a:noFill/>
            <a:miter lim="800000"/>
            <a:headEnd/>
            <a:tailEnd/>
          </a:ln>
        </p:spPr>
        <p:txBody>
          <a:bodyPr>
            <a:spAutoFit/>
          </a:bodyPr>
          <a:lstStyle/>
          <a:p>
            <a:r>
              <a:rPr lang="en-US"/>
              <a:t>Find stores s.t. all their products have price &gt; 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15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1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animBg="1"/>
      <p:bldP spid="32154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Aft>
                <a:spcPts val="0"/>
              </a:spcAft>
              <a:defRPr/>
            </a:pPr>
            <a:r>
              <a:rPr lang="en-US" dirty="0"/>
              <a:t>Aggregate Example </a:t>
            </a:r>
          </a:p>
        </p:txBody>
      </p:sp>
      <p:sp>
        <p:nvSpPr>
          <p:cNvPr id="107522" name="Content Placeholder 3"/>
          <p:cNvSpPr>
            <a:spLocks noGrp="1"/>
          </p:cNvSpPr>
          <p:nvPr>
            <p:ph sz="quarter" idx="1"/>
          </p:nvPr>
        </p:nvSpPr>
        <p:spPr>
          <a:xfrm>
            <a:off x="457200" y="1600200"/>
            <a:ext cx="7467600" cy="4873625"/>
          </a:xfrm>
        </p:spPr>
        <p:txBody>
          <a:bodyPr/>
          <a:lstStyle/>
          <a:p>
            <a:r>
              <a:rPr lang="en-US" b="1"/>
              <a:t>Example: </a:t>
            </a:r>
            <a:r>
              <a:rPr lang="en-US"/>
              <a:t>Count the number of distinct salary values in the database.</a:t>
            </a:r>
          </a:p>
          <a:p>
            <a:endParaRPr lang="en-US" b="1"/>
          </a:p>
          <a:p>
            <a:pPr lvl="1"/>
            <a:r>
              <a:rPr lang="en-US" b="1"/>
              <a:t>SELECT COUNT </a:t>
            </a:r>
            <a:r>
              <a:rPr lang="en-US"/>
              <a:t>(</a:t>
            </a:r>
            <a:r>
              <a:rPr lang="en-US" b="1"/>
              <a:t>DISTINCT </a:t>
            </a:r>
            <a:r>
              <a:rPr lang="en-US"/>
              <a:t>Salary)</a:t>
            </a:r>
          </a:p>
          <a:p>
            <a:pPr lvl="1"/>
            <a:r>
              <a:rPr lang="en-US" b="1"/>
              <a:t>FROM </a:t>
            </a:r>
            <a:r>
              <a:rPr lang="en-US"/>
              <a:t>EMPLOYEE;</a:t>
            </a:r>
          </a:p>
          <a:p>
            <a:endParaRPr lang="en-US"/>
          </a:p>
          <a:p>
            <a:r>
              <a:rPr lang="en-US">
                <a:latin typeface="Times New Roman" pitchFamily="18" charset="0"/>
              </a:rPr>
              <a:t>NULL values are </a:t>
            </a:r>
            <a:r>
              <a:rPr lang="en-US" b="1">
                <a:latin typeface="Times New Roman" pitchFamily="18" charset="0"/>
              </a:rPr>
              <a:t>discarded </a:t>
            </a:r>
            <a:r>
              <a:rPr lang="en-US">
                <a:latin typeface="Times New Roman" pitchFamily="18" charset="0"/>
              </a:rPr>
              <a:t>when aggregate functions are applied to a particular attribute.</a:t>
            </a:r>
            <a:endParaRPr lang="en-US"/>
          </a:p>
          <a:p>
            <a:endParaRPr lang="en-US"/>
          </a:p>
        </p:txBody>
      </p:sp>
      <p:sp>
        <p:nvSpPr>
          <p:cNvPr id="107523" name="Slide Number Placeholder 1"/>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242A3CF9-D62C-4A25-A47A-3C05DEB70DD5}" type="slidenum">
              <a:rPr lang="en-US">
                <a:latin typeface="Times New Roman" pitchFamily="18" charset="0"/>
              </a:rPr>
              <a:pPr/>
              <a:t>65</a:t>
            </a:fld>
            <a:endParaRPr lang="en-US">
              <a:latin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pPr fontAlgn="auto">
              <a:spcAft>
                <a:spcPts val="0"/>
              </a:spcAft>
              <a:defRPr/>
            </a:pPr>
            <a:r>
              <a:rPr lang="en-US" dirty="0"/>
              <a:t>Summary of SQL Queries</a:t>
            </a:r>
            <a:endParaRPr lang="en-US" dirty="0">
              <a:solidFill>
                <a:srgbClr val="000000"/>
              </a:solidFill>
            </a:endParaRPr>
          </a:p>
        </p:txBody>
      </p:sp>
      <p:sp>
        <p:nvSpPr>
          <p:cNvPr id="519171" name="Rectangle 3"/>
          <p:cNvSpPr>
            <a:spLocks noGrp="1" noChangeArrowheads="1"/>
          </p:cNvSpPr>
          <p:nvPr>
            <p:ph sz="quarter" idx="1"/>
          </p:nvPr>
        </p:nvSpPr>
        <p:spPr>
          <a:xfrm>
            <a:off x="457200" y="1600200"/>
            <a:ext cx="7467600" cy="4873625"/>
          </a:xfrm>
        </p:spPr>
        <p:txBody>
          <a:bodyPr>
            <a:normAutofit lnSpcReduction="10000"/>
          </a:bodyPr>
          <a:lstStyle/>
          <a:p>
            <a:pPr marL="274320" indent="-274320" fontAlgn="auto">
              <a:spcAft>
                <a:spcPts val="0"/>
              </a:spcAft>
              <a:buFont typeface="Wingdings"/>
              <a:buChar char=""/>
              <a:defRPr/>
            </a:pPr>
            <a:r>
              <a:rPr lang="en-US" dirty="0">
                <a:solidFill>
                  <a:srgbClr val="000000"/>
                </a:solidFill>
              </a:rPr>
              <a:t>A query in SQL can consist of up to six clauses, but only the first two, SELECT and FROM, are mandatory. The clauses are specified in the following order:</a:t>
            </a:r>
            <a:br>
              <a:rPr lang="en-US" b="1" dirty="0">
                <a:solidFill>
                  <a:srgbClr val="000000"/>
                </a:solidFill>
              </a:rPr>
            </a:br>
            <a:br>
              <a:rPr lang="en-US" b="1" dirty="0">
                <a:solidFill>
                  <a:srgbClr val="000000"/>
                </a:solidFill>
              </a:rPr>
            </a:br>
            <a:r>
              <a:rPr lang="en-US" b="1" dirty="0">
                <a:solidFill>
                  <a:srgbClr val="000000"/>
                </a:solidFill>
              </a:rPr>
              <a:t>SELECT	&lt;attribute list&gt;</a:t>
            </a:r>
            <a:br>
              <a:rPr lang="en-US" b="1" dirty="0">
                <a:solidFill>
                  <a:srgbClr val="000000"/>
                </a:solidFill>
              </a:rPr>
            </a:br>
            <a:r>
              <a:rPr lang="en-US" b="1" dirty="0">
                <a:solidFill>
                  <a:srgbClr val="000000"/>
                </a:solidFill>
              </a:rPr>
              <a:t>FROM	&lt;table list&gt;</a:t>
            </a:r>
            <a:br>
              <a:rPr lang="en-US" b="1" dirty="0">
                <a:solidFill>
                  <a:srgbClr val="000000"/>
                </a:solidFill>
              </a:rPr>
            </a:br>
            <a:r>
              <a:rPr lang="en-US" b="1" dirty="0">
                <a:solidFill>
                  <a:srgbClr val="000000"/>
                </a:solidFill>
              </a:rPr>
              <a:t>[WHERE	&lt;condition&gt;]</a:t>
            </a:r>
            <a:br>
              <a:rPr lang="en-US" b="1" dirty="0">
                <a:solidFill>
                  <a:srgbClr val="000000"/>
                </a:solidFill>
              </a:rPr>
            </a:br>
            <a:r>
              <a:rPr lang="en-US" b="1" dirty="0">
                <a:solidFill>
                  <a:srgbClr val="000000"/>
                </a:solidFill>
              </a:rPr>
              <a:t>[GROUP BY &lt;grouping attribute(s)&gt;]</a:t>
            </a:r>
            <a:br>
              <a:rPr lang="en-US" b="1" dirty="0">
                <a:solidFill>
                  <a:srgbClr val="000000"/>
                </a:solidFill>
              </a:rPr>
            </a:br>
            <a:r>
              <a:rPr lang="en-US" b="1" dirty="0">
                <a:solidFill>
                  <a:srgbClr val="000000"/>
                </a:solidFill>
              </a:rPr>
              <a:t>[HAVING	&lt;group condition&gt;]</a:t>
            </a:r>
            <a:br>
              <a:rPr lang="en-US" b="1" dirty="0">
                <a:solidFill>
                  <a:srgbClr val="000000"/>
                </a:solidFill>
              </a:rPr>
            </a:br>
            <a:r>
              <a:rPr lang="en-US" b="1" dirty="0">
                <a:solidFill>
                  <a:srgbClr val="000000"/>
                </a:solidFill>
              </a:rPr>
              <a:t>[ORDER BY &lt;attribute list&gt;]</a:t>
            </a:r>
          </a:p>
          <a:p>
            <a:pPr marL="274320" indent="-274320" fontAlgn="auto">
              <a:spcAft>
                <a:spcPts val="0"/>
              </a:spcAft>
              <a:buFont typeface="Wingdings"/>
              <a:buChar char=""/>
              <a:defRPr/>
            </a:pPr>
            <a:endParaRPr lang="en-US" b="1" dirty="0">
              <a:solidFill>
                <a:srgbClr val="000000"/>
              </a:solidFill>
            </a:endParaRPr>
          </a:p>
          <a:p>
            <a:pPr marL="274320" indent="-274320" fontAlgn="auto">
              <a:spcAft>
                <a:spcPts val="0"/>
              </a:spcAft>
              <a:buFont typeface="Wingdings"/>
              <a:buChar char=""/>
              <a:defRPr/>
            </a:pPr>
            <a:r>
              <a:rPr lang="en-US" dirty="0">
                <a:solidFill>
                  <a:srgbClr val="000000"/>
                </a:solidFill>
              </a:rPr>
              <a:t>A query is evaluated by first applying the WHERE-clause, then GROUP BY and HAVING, and finally the SELECT-clause</a:t>
            </a:r>
            <a:endParaRPr lang="en-US" sz="2800" dirty="0">
              <a:solidFill>
                <a:srgbClr val="000000"/>
              </a:solidFill>
            </a:endParaRPr>
          </a:p>
          <a:p>
            <a:pPr marL="274320" indent="-274320" fontAlgn="auto">
              <a:spcAft>
                <a:spcPts val="0"/>
              </a:spcAft>
              <a:buFont typeface="Wingdings"/>
              <a:buChar char=""/>
              <a:defRPr/>
            </a:pPr>
            <a:endParaRPr lang="en-US" dirty="0">
              <a:solidFill>
                <a:srgbClr val="000000"/>
              </a:solidFill>
            </a:endParaRPr>
          </a:p>
        </p:txBody>
      </p:sp>
      <p:sp>
        <p:nvSpPr>
          <p:cNvPr id="10957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FCC2E490-0818-4A93-9014-82EF21CD388C}" type="slidenum">
              <a:rPr lang="en-US">
                <a:latin typeface="Times New Roman" pitchFamily="18" charset="0"/>
              </a:rPr>
              <a:pPr/>
              <a:t>66</a:t>
            </a:fld>
            <a:endParaRPr lang="en-US">
              <a:latin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pPr fontAlgn="auto">
              <a:spcAft>
                <a:spcPts val="0"/>
              </a:spcAft>
              <a:defRPr/>
            </a:pPr>
            <a:r>
              <a:rPr lang="en-US"/>
              <a:t>Summary of SQL Queries (cont.)</a:t>
            </a:r>
            <a:endParaRPr lang="en-US">
              <a:solidFill>
                <a:srgbClr val="000000"/>
              </a:solidFill>
            </a:endParaRPr>
          </a:p>
        </p:txBody>
      </p:sp>
      <p:sp>
        <p:nvSpPr>
          <p:cNvPr id="110594" name="Rectangle 3"/>
          <p:cNvSpPr>
            <a:spLocks noGrp="1" noChangeArrowheads="1"/>
          </p:cNvSpPr>
          <p:nvPr>
            <p:ph sz="quarter" idx="1"/>
          </p:nvPr>
        </p:nvSpPr>
        <p:spPr>
          <a:xfrm>
            <a:off x="685800" y="1784350"/>
            <a:ext cx="7772400" cy="4541838"/>
          </a:xfrm>
        </p:spPr>
        <p:txBody>
          <a:bodyPr/>
          <a:lstStyle/>
          <a:p>
            <a:pPr>
              <a:lnSpc>
                <a:spcPct val="90000"/>
              </a:lnSpc>
            </a:pPr>
            <a:r>
              <a:rPr lang="en-US" sz="2200">
                <a:solidFill>
                  <a:srgbClr val="000000"/>
                </a:solidFill>
              </a:rPr>
              <a:t>The SELECT-clause lists the attributes or functions to be retrieved</a:t>
            </a:r>
          </a:p>
          <a:p>
            <a:pPr>
              <a:lnSpc>
                <a:spcPct val="90000"/>
              </a:lnSpc>
            </a:pPr>
            <a:r>
              <a:rPr lang="en-US" sz="2200">
                <a:solidFill>
                  <a:srgbClr val="000000"/>
                </a:solidFill>
              </a:rPr>
              <a:t>The FROM-clause specifies all relations (or aliases) needed in the query but not those needed in nested queries</a:t>
            </a:r>
          </a:p>
          <a:p>
            <a:pPr>
              <a:lnSpc>
                <a:spcPct val="90000"/>
              </a:lnSpc>
            </a:pPr>
            <a:r>
              <a:rPr lang="en-US" sz="2200">
                <a:solidFill>
                  <a:srgbClr val="000000"/>
                </a:solidFill>
              </a:rPr>
              <a:t>The WHERE-clause specifies the conditions for selection and join of tuples from the relations specified in the FROM-clause</a:t>
            </a:r>
          </a:p>
          <a:p>
            <a:pPr>
              <a:lnSpc>
                <a:spcPct val="90000"/>
              </a:lnSpc>
            </a:pPr>
            <a:r>
              <a:rPr lang="en-US" sz="2200">
                <a:solidFill>
                  <a:srgbClr val="000000"/>
                </a:solidFill>
              </a:rPr>
              <a:t>GROUP BY specifies grouping attributes</a:t>
            </a:r>
          </a:p>
          <a:p>
            <a:pPr>
              <a:lnSpc>
                <a:spcPct val="90000"/>
              </a:lnSpc>
            </a:pPr>
            <a:r>
              <a:rPr lang="en-US" sz="2200">
                <a:solidFill>
                  <a:srgbClr val="000000"/>
                </a:solidFill>
              </a:rPr>
              <a:t>HAVING specifies a condition for selection of groups</a:t>
            </a:r>
          </a:p>
          <a:p>
            <a:pPr>
              <a:lnSpc>
                <a:spcPct val="90000"/>
              </a:lnSpc>
            </a:pPr>
            <a:r>
              <a:rPr lang="en-US" sz="2200">
                <a:solidFill>
                  <a:srgbClr val="000000"/>
                </a:solidFill>
              </a:rPr>
              <a:t>ORDER BY specifies an order for displaying the result of a query</a:t>
            </a:r>
          </a:p>
        </p:txBody>
      </p:sp>
      <p:sp>
        <p:nvSpPr>
          <p:cNvPr id="11059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A4CD535F-8701-4827-8E08-6AD0801704C8}" type="slidenum">
              <a:rPr lang="en-US">
                <a:latin typeface="Times New Roman" pitchFamily="18" charset="0"/>
              </a:rPr>
              <a:pPr/>
              <a:t>67</a:t>
            </a:fld>
            <a:endParaRPr lang="en-US">
              <a:latin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4000" b="1" dirty="0"/>
              <a:t>SQL Queries</a:t>
            </a:r>
          </a:p>
        </p:txBody>
      </p:sp>
      <p:sp>
        <p:nvSpPr>
          <p:cNvPr id="3" name="Content Placeholder 2"/>
          <p:cNvSpPr>
            <a:spLocks noGrp="1"/>
          </p:cNvSpPr>
          <p:nvPr>
            <p:ph sz="quarter" idx="1"/>
          </p:nvPr>
        </p:nvSpPr>
        <p:spPr>
          <a:xfrm>
            <a:off x="457200" y="1600200"/>
            <a:ext cx="7467600" cy="4873625"/>
          </a:xfrm>
        </p:spPr>
        <p:txBody>
          <a:bodyPr/>
          <a:lstStyle/>
          <a:p>
            <a:r>
              <a:rPr lang="en-US"/>
              <a:t>There are various ways to specify the same query in SQL</a:t>
            </a:r>
          </a:p>
          <a:p>
            <a:pPr lvl="1"/>
            <a:r>
              <a:rPr lang="en-US"/>
              <a:t>This is to give flexibility to user to specify queries</a:t>
            </a:r>
          </a:p>
          <a:p>
            <a:endParaRPr lang="en-US"/>
          </a:p>
          <a:p>
            <a:r>
              <a:rPr lang="en-US"/>
              <a:t>For query  optimization, it is preferable to write a query with as little nesting and implied ordering as possible.</a:t>
            </a:r>
          </a:p>
          <a:p>
            <a:endParaRPr lang="en-US"/>
          </a:p>
          <a:p>
            <a:r>
              <a:rPr lang="en-US"/>
              <a:t>Ideally,  DBMS should process the same query in the same way regardless of how the query is specified.</a:t>
            </a:r>
          </a:p>
          <a:p>
            <a:pPr lvl="1"/>
            <a:r>
              <a:rPr lang="en-US"/>
              <a:t> But this is quite difficult in practice, (chapter 19,20)</a:t>
            </a:r>
          </a:p>
        </p:txBody>
      </p:sp>
      <p:sp>
        <p:nvSpPr>
          <p:cNvPr id="11161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A534AF5A-9274-442E-BF26-B336748B16EF}" type="slidenum">
              <a:rPr lang="en-US">
                <a:latin typeface="Times New Roman" pitchFamily="18" charset="0"/>
              </a:rPr>
              <a:pPr/>
              <a:t>68</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pPr fontAlgn="auto">
              <a:spcAft>
                <a:spcPts val="0"/>
              </a:spcAft>
              <a:defRPr/>
            </a:pPr>
            <a:r>
              <a:rPr lang="en-US"/>
              <a:t>Specifying Updates in SQL</a:t>
            </a:r>
            <a:endParaRPr lang="en-US">
              <a:solidFill>
                <a:srgbClr val="000000"/>
              </a:solidFill>
            </a:endParaRPr>
          </a:p>
        </p:txBody>
      </p:sp>
      <p:sp>
        <p:nvSpPr>
          <p:cNvPr id="112642" name="Rectangle 3"/>
          <p:cNvSpPr>
            <a:spLocks noGrp="1" noChangeArrowheads="1"/>
          </p:cNvSpPr>
          <p:nvPr>
            <p:ph sz="quarter" idx="1"/>
          </p:nvPr>
        </p:nvSpPr>
        <p:spPr>
          <a:xfrm>
            <a:off x="457200" y="1600200"/>
            <a:ext cx="7467600" cy="4873625"/>
          </a:xfrm>
        </p:spPr>
        <p:txBody>
          <a:bodyPr/>
          <a:lstStyle/>
          <a:p>
            <a:r>
              <a:rPr lang="en-US">
                <a:solidFill>
                  <a:srgbClr val="000000"/>
                </a:solidFill>
              </a:rPr>
              <a:t>There are three SQL commands to modify the database; </a:t>
            </a:r>
          </a:p>
          <a:p>
            <a:pPr lvl="1"/>
            <a:r>
              <a:rPr lang="en-US">
                <a:solidFill>
                  <a:srgbClr val="000000"/>
                </a:solidFill>
              </a:rPr>
              <a:t>INSERT, </a:t>
            </a:r>
          </a:p>
          <a:p>
            <a:pPr lvl="1"/>
            <a:r>
              <a:rPr lang="en-US">
                <a:solidFill>
                  <a:srgbClr val="000000"/>
                </a:solidFill>
              </a:rPr>
              <a:t>DELETE, and</a:t>
            </a:r>
          </a:p>
          <a:p>
            <a:pPr lvl="1"/>
            <a:r>
              <a:rPr lang="en-US">
                <a:solidFill>
                  <a:srgbClr val="000000"/>
                </a:solidFill>
              </a:rPr>
              <a:t>UPDATE</a:t>
            </a:r>
          </a:p>
        </p:txBody>
      </p:sp>
      <p:sp>
        <p:nvSpPr>
          <p:cNvPr id="11264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67992DFA-C90C-468F-81CF-35D969823C59}" type="slidenum">
              <a:rPr lang="en-US">
                <a:latin typeface="Times New Roman" pitchFamily="18" charset="0"/>
              </a:rPr>
              <a:pPr/>
              <a:t>69</a:t>
            </a:fld>
            <a:endParaRPr lang="en-US">
              <a:latin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fontAlgn="auto">
              <a:spcAft>
                <a:spcPts val="0"/>
              </a:spcAft>
              <a:defRPr/>
            </a:pPr>
            <a:r>
              <a:rPr lang="en-US" dirty="0"/>
              <a:t>Additional Data Types</a:t>
            </a:r>
            <a:endParaRPr lang="en-US" b="1" dirty="0">
              <a:solidFill>
                <a:srgbClr val="000000"/>
              </a:solidFill>
            </a:endParaRPr>
          </a:p>
        </p:txBody>
      </p:sp>
      <p:sp>
        <p:nvSpPr>
          <p:cNvPr id="489475" name="Rectangle 3"/>
          <p:cNvSpPr>
            <a:spLocks noGrp="1" noChangeArrowheads="1"/>
          </p:cNvSpPr>
          <p:nvPr>
            <p:ph sz="quarter" idx="1"/>
          </p:nvPr>
        </p:nvSpPr>
        <p:spPr>
          <a:xfrm>
            <a:off x="457200" y="1600200"/>
            <a:ext cx="8101013" cy="4873625"/>
          </a:xfrm>
        </p:spPr>
        <p:txBody>
          <a:bodyPr/>
          <a:lstStyle/>
          <a:p>
            <a:pPr>
              <a:lnSpc>
                <a:spcPct val="90000"/>
              </a:lnSpc>
            </a:pPr>
            <a:r>
              <a:rPr lang="en-US" sz="2800" b="1">
                <a:solidFill>
                  <a:srgbClr val="000000"/>
                </a:solidFill>
              </a:rPr>
              <a:t>DATE:</a:t>
            </a:r>
            <a:endParaRPr lang="en-US" sz="2800">
              <a:solidFill>
                <a:srgbClr val="000000"/>
              </a:solidFill>
            </a:endParaRPr>
          </a:p>
          <a:p>
            <a:pPr lvl="1">
              <a:lnSpc>
                <a:spcPct val="90000"/>
              </a:lnSpc>
            </a:pPr>
            <a:r>
              <a:rPr lang="en-US" sz="2400">
                <a:solidFill>
                  <a:srgbClr val="000000"/>
                </a:solidFill>
              </a:rPr>
              <a:t>Made up of year-month-day in the format yyyy-mm-dd</a:t>
            </a:r>
          </a:p>
          <a:p>
            <a:pPr>
              <a:lnSpc>
                <a:spcPct val="90000"/>
              </a:lnSpc>
            </a:pPr>
            <a:r>
              <a:rPr lang="en-US" sz="2800" b="1">
                <a:solidFill>
                  <a:srgbClr val="000000"/>
                </a:solidFill>
              </a:rPr>
              <a:t>TIME:</a:t>
            </a:r>
            <a:endParaRPr lang="en-US" sz="2800">
              <a:solidFill>
                <a:srgbClr val="000000"/>
              </a:solidFill>
            </a:endParaRPr>
          </a:p>
          <a:p>
            <a:pPr lvl="1">
              <a:lnSpc>
                <a:spcPct val="90000"/>
              </a:lnSpc>
            </a:pPr>
            <a:r>
              <a:rPr lang="en-US" sz="2400">
                <a:solidFill>
                  <a:srgbClr val="000000"/>
                </a:solidFill>
              </a:rPr>
              <a:t>Made up of hour:minute:second in the format hh:mm:ss</a:t>
            </a:r>
          </a:p>
          <a:p>
            <a:pPr>
              <a:lnSpc>
                <a:spcPct val="90000"/>
              </a:lnSpc>
            </a:pPr>
            <a:r>
              <a:rPr lang="en-US" sz="2800" b="1">
                <a:solidFill>
                  <a:srgbClr val="000000"/>
                </a:solidFill>
              </a:rPr>
              <a:t>TIME(i):</a:t>
            </a:r>
            <a:endParaRPr lang="en-US" sz="2800">
              <a:solidFill>
                <a:srgbClr val="000000"/>
              </a:solidFill>
            </a:endParaRPr>
          </a:p>
          <a:p>
            <a:pPr lvl="1">
              <a:lnSpc>
                <a:spcPct val="90000"/>
              </a:lnSpc>
            </a:pPr>
            <a:r>
              <a:rPr lang="en-US" sz="2400">
                <a:solidFill>
                  <a:srgbClr val="000000"/>
                </a:solidFill>
              </a:rPr>
              <a:t>Made up of hour:minute:second plus i additional digits specifying fractions of a second</a:t>
            </a:r>
          </a:p>
          <a:p>
            <a:pPr lvl="1">
              <a:lnSpc>
                <a:spcPct val="90000"/>
              </a:lnSpc>
            </a:pPr>
            <a:r>
              <a:rPr lang="en-US" sz="2400">
                <a:solidFill>
                  <a:srgbClr val="000000"/>
                </a:solidFill>
              </a:rPr>
              <a:t>format is hh:mm:ss:ii...i</a:t>
            </a:r>
            <a:endParaRPr lang="en-US" sz="2400" u="sng">
              <a:solidFill>
                <a:srgbClr val="000000"/>
              </a:solidFill>
            </a:endParaRPr>
          </a:p>
          <a:p>
            <a:pPr>
              <a:lnSpc>
                <a:spcPct val="90000"/>
              </a:lnSpc>
            </a:pPr>
            <a:r>
              <a:rPr lang="en-US" sz="2800" b="1">
                <a:solidFill>
                  <a:srgbClr val="000000"/>
                </a:solidFill>
              </a:rPr>
              <a:t>TIMESTAMP:</a:t>
            </a:r>
            <a:endParaRPr lang="en-US" sz="2800">
              <a:solidFill>
                <a:srgbClr val="000000"/>
              </a:solidFill>
            </a:endParaRPr>
          </a:p>
          <a:p>
            <a:pPr lvl="1">
              <a:lnSpc>
                <a:spcPct val="90000"/>
              </a:lnSpc>
            </a:pPr>
            <a:r>
              <a:rPr lang="en-US" sz="2400">
                <a:solidFill>
                  <a:srgbClr val="000000"/>
                </a:solidFill>
              </a:rPr>
              <a:t>Has both DATE and TIME components</a:t>
            </a:r>
            <a:endParaRPr lang="en-US" sz="2400" u="sng">
              <a:solidFill>
                <a:srgbClr val="000000"/>
              </a:solidFill>
            </a:endParaRPr>
          </a:p>
        </p:txBody>
      </p:sp>
      <p:sp>
        <p:nvSpPr>
          <p:cNvPr id="2150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154C34E0-FB9E-4141-ADF0-F1DB21E029BA}" type="slidenum">
              <a:rPr lang="en-US">
                <a:latin typeface="Times New Roman" pitchFamily="18" charset="0"/>
              </a:rPr>
              <a:pPr/>
              <a:t>7</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94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94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947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94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pPr fontAlgn="auto">
              <a:spcAft>
                <a:spcPts val="0"/>
              </a:spcAft>
              <a:defRPr/>
            </a:pPr>
            <a:r>
              <a:rPr lang="en-US"/>
              <a:t>INSERT</a:t>
            </a:r>
            <a:endParaRPr lang="en-US" b="1">
              <a:solidFill>
                <a:srgbClr val="000000"/>
              </a:solidFill>
            </a:endParaRPr>
          </a:p>
        </p:txBody>
      </p:sp>
      <p:sp>
        <p:nvSpPr>
          <p:cNvPr id="521219" name="Rectangle 3"/>
          <p:cNvSpPr>
            <a:spLocks noGrp="1" noChangeArrowheads="1"/>
          </p:cNvSpPr>
          <p:nvPr>
            <p:ph sz="quarter" idx="1"/>
          </p:nvPr>
        </p:nvSpPr>
        <p:spPr>
          <a:xfrm>
            <a:off x="457200" y="1600200"/>
            <a:ext cx="7467600" cy="4873625"/>
          </a:xfrm>
        </p:spPr>
        <p:txBody>
          <a:bodyPr/>
          <a:lstStyle/>
          <a:p>
            <a:r>
              <a:rPr lang="en-US">
                <a:solidFill>
                  <a:srgbClr val="000000"/>
                </a:solidFill>
              </a:rPr>
              <a:t>It is used to add one or more tuples to a relation</a:t>
            </a:r>
          </a:p>
          <a:p>
            <a:endParaRPr lang="en-US" b="1">
              <a:solidFill>
                <a:srgbClr val="000000"/>
              </a:solidFill>
            </a:endParaRPr>
          </a:p>
          <a:p>
            <a:r>
              <a:rPr lang="en-US" b="1">
                <a:solidFill>
                  <a:srgbClr val="000000"/>
                </a:solidFill>
              </a:rPr>
              <a:t>Example:</a:t>
            </a:r>
            <a:br>
              <a:rPr lang="en-US" u="sng">
                <a:solidFill>
                  <a:srgbClr val="000000"/>
                </a:solidFill>
              </a:rPr>
            </a:br>
            <a:br>
              <a:rPr lang="en-US" u="sng">
                <a:solidFill>
                  <a:srgbClr val="000000"/>
                </a:solidFill>
              </a:rPr>
            </a:br>
            <a:r>
              <a:rPr lang="en-US" b="1">
                <a:solidFill>
                  <a:srgbClr val="000000"/>
                </a:solidFill>
              </a:rPr>
              <a:t>	</a:t>
            </a:r>
            <a:r>
              <a:rPr lang="en-US" sz="2000" b="1">
                <a:solidFill>
                  <a:srgbClr val="000000"/>
                </a:solidFill>
              </a:rPr>
              <a:t>INSERT INTO  EMPLOYEE</a:t>
            </a:r>
            <a:br>
              <a:rPr lang="en-US" sz="2000" b="1">
                <a:solidFill>
                  <a:srgbClr val="000000"/>
                </a:solidFill>
              </a:rPr>
            </a:br>
            <a:r>
              <a:rPr lang="en-US" sz="2000" b="1">
                <a:solidFill>
                  <a:srgbClr val="000000"/>
                </a:solidFill>
              </a:rPr>
              <a:t>	VALUES ('Richard','K','Marini', '653298653', '30-DEC-52',</a:t>
            </a:r>
            <a:br>
              <a:rPr lang="en-US" sz="2000" b="1">
                <a:solidFill>
                  <a:srgbClr val="000000"/>
                </a:solidFill>
              </a:rPr>
            </a:br>
            <a:r>
              <a:rPr lang="en-US" sz="2000" b="1">
                <a:solidFill>
                  <a:srgbClr val="000000"/>
                </a:solidFill>
              </a:rPr>
              <a:t>	'98 Oak Forest,Katy,TX', 'M', 37000,'987654321', 4 )</a:t>
            </a:r>
          </a:p>
          <a:p>
            <a:endParaRPr lang="en-US" sz="2000" b="1">
              <a:solidFill>
                <a:srgbClr val="000000"/>
              </a:solidFill>
            </a:endParaRPr>
          </a:p>
          <a:p>
            <a:r>
              <a:rPr lang="en-US">
                <a:solidFill>
                  <a:srgbClr val="000000"/>
                </a:solidFill>
              </a:rPr>
              <a:t>Attribute values should be listed in the same order as the attributes were specified in the CREATE TABLE command</a:t>
            </a:r>
            <a:br>
              <a:rPr lang="en-US" b="1">
                <a:solidFill>
                  <a:srgbClr val="000000"/>
                </a:solidFill>
              </a:rPr>
            </a:br>
            <a:endParaRPr lang="en-US">
              <a:solidFill>
                <a:srgbClr val="000000"/>
              </a:solidFill>
            </a:endParaRPr>
          </a:p>
          <a:p>
            <a:endParaRPr lang="en-US">
              <a:solidFill>
                <a:srgbClr val="000000"/>
              </a:solidFill>
            </a:endParaRPr>
          </a:p>
        </p:txBody>
      </p:sp>
      <p:sp>
        <p:nvSpPr>
          <p:cNvPr id="11366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833F77CA-8DFD-484D-9190-0B907EC15991}" type="slidenum">
              <a:rPr lang="en-US">
                <a:latin typeface="Times New Roman" pitchFamily="18" charset="0"/>
              </a:rPr>
              <a:pPr/>
              <a:t>70</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1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pPr fontAlgn="auto">
              <a:spcAft>
                <a:spcPts val="0"/>
              </a:spcAft>
              <a:defRPr/>
            </a:pPr>
            <a:r>
              <a:rPr lang="en-US"/>
              <a:t>INSERT (cont.)</a:t>
            </a:r>
            <a:endParaRPr lang="en-US" b="1">
              <a:solidFill>
                <a:srgbClr val="000000"/>
              </a:solidFill>
            </a:endParaRPr>
          </a:p>
        </p:txBody>
      </p:sp>
      <p:sp>
        <p:nvSpPr>
          <p:cNvPr id="584707" name="Rectangle 3"/>
          <p:cNvSpPr>
            <a:spLocks noGrp="1" noChangeArrowheads="1"/>
          </p:cNvSpPr>
          <p:nvPr>
            <p:ph sz="quarter" idx="1"/>
          </p:nvPr>
        </p:nvSpPr>
        <p:spPr>
          <a:xfrm>
            <a:off x="457200" y="1600200"/>
            <a:ext cx="7467600" cy="4873625"/>
          </a:xfrm>
        </p:spPr>
        <p:txBody>
          <a:bodyPr/>
          <a:lstStyle/>
          <a:p>
            <a:pPr>
              <a:lnSpc>
                <a:spcPct val="90000"/>
              </a:lnSpc>
            </a:pPr>
            <a:r>
              <a:rPr lang="en-US">
                <a:solidFill>
                  <a:srgbClr val="000000"/>
                </a:solidFill>
              </a:rPr>
              <a:t>An alternate form of INSERT specifies explicitly the attribute names that correspond to the values in the new tuple</a:t>
            </a:r>
          </a:p>
          <a:p>
            <a:pPr>
              <a:lnSpc>
                <a:spcPct val="90000"/>
              </a:lnSpc>
            </a:pPr>
            <a:endParaRPr lang="en-US" b="1">
              <a:solidFill>
                <a:srgbClr val="000000"/>
              </a:solidFill>
            </a:endParaRPr>
          </a:p>
          <a:p>
            <a:pPr>
              <a:lnSpc>
                <a:spcPct val="90000"/>
              </a:lnSpc>
            </a:pPr>
            <a:r>
              <a:rPr lang="en-US" b="1">
                <a:solidFill>
                  <a:srgbClr val="000000"/>
                </a:solidFill>
              </a:rPr>
              <a:t>Example: </a:t>
            </a:r>
            <a:r>
              <a:rPr lang="en-US">
                <a:solidFill>
                  <a:srgbClr val="000000"/>
                </a:solidFill>
              </a:rPr>
              <a:t>Insert a tuple for a new EMPLOYEE for whom we only know the FNAME, LNAME, and SSN attributes.</a:t>
            </a:r>
            <a:br>
              <a:rPr lang="en-US" sz="2000">
                <a:solidFill>
                  <a:srgbClr val="000000"/>
                </a:solidFill>
              </a:rPr>
            </a:br>
            <a:br>
              <a:rPr lang="en-US" sz="2000">
                <a:solidFill>
                  <a:srgbClr val="000000"/>
                </a:solidFill>
              </a:rPr>
            </a:br>
            <a:r>
              <a:rPr lang="en-US" sz="2000" b="1">
                <a:solidFill>
                  <a:srgbClr val="000000"/>
                </a:solidFill>
              </a:rPr>
              <a:t>   INSERT INTO EMPLOYEE (FNAME, LNAME, SSN)</a:t>
            </a:r>
            <a:br>
              <a:rPr lang="en-US" sz="2000" b="1">
                <a:solidFill>
                  <a:srgbClr val="000000"/>
                </a:solidFill>
              </a:rPr>
            </a:br>
            <a:r>
              <a:rPr lang="en-US" sz="2000" b="1">
                <a:solidFill>
                  <a:srgbClr val="000000"/>
                </a:solidFill>
              </a:rPr>
              <a:t>	   VALUES ('Richard', 'Marini', '653298653')</a:t>
            </a:r>
          </a:p>
          <a:p>
            <a:pPr>
              <a:lnSpc>
                <a:spcPct val="90000"/>
              </a:lnSpc>
            </a:pPr>
            <a:endParaRPr lang="en-US" sz="2000" b="1">
              <a:solidFill>
                <a:srgbClr val="000000"/>
              </a:solidFill>
            </a:endParaRPr>
          </a:p>
          <a:p>
            <a:pPr>
              <a:lnSpc>
                <a:spcPct val="90000"/>
              </a:lnSpc>
            </a:pPr>
            <a:r>
              <a:rPr lang="en-US">
                <a:solidFill>
                  <a:srgbClr val="000000"/>
                </a:solidFill>
              </a:rPr>
              <a:t>Attributes with NULL values can be left out</a:t>
            </a:r>
          </a:p>
          <a:p>
            <a:pPr>
              <a:lnSpc>
                <a:spcPct val="90000"/>
              </a:lnSpc>
            </a:pPr>
            <a:endParaRPr lang="en-US">
              <a:solidFill>
                <a:srgbClr val="000000"/>
              </a:solidFill>
            </a:endParaRPr>
          </a:p>
        </p:txBody>
      </p:sp>
      <p:sp>
        <p:nvSpPr>
          <p:cNvPr id="11469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86BBDEA-16F7-4FAB-9219-6C3627CE1457}" type="slidenum">
              <a:rPr lang="en-US">
                <a:latin typeface="Times New Roman" pitchFamily="18" charset="0"/>
              </a:rPr>
              <a:pPr/>
              <a:t>71</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47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pPr fontAlgn="auto">
              <a:spcAft>
                <a:spcPts val="0"/>
              </a:spcAft>
              <a:defRPr/>
            </a:pPr>
            <a:r>
              <a:rPr lang="en-US"/>
              <a:t>INSERT (cont.)</a:t>
            </a:r>
            <a:endParaRPr lang="en-US" b="1">
              <a:solidFill>
                <a:srgbClr val="000000"/>
              </a:solidFill>
            </a:endParaRPr>
          </a:p>
        </p:txBody>
      </p:sp>
      <p:sp>
        <p:nvSpPr>
          <p:cNvPr id="115714" name="Rectangle 3"/>
          <p:cNvSpPr>
            <a:spLocks noGrp="1" noChangeArrowheads="1"/>
          </p:cNvSpPr>
          <p:nvPr>
            <p:ph sz="quarter" idx="1"/>
          </p:nvPr>
        </p:nvSpPr>
        <p:spPr>
          <a:xfrm>
            <a:off x="457200" y="1600200"/>
            <a:ext cx="7467600" cy="4873625"/>
          </a:xfrm>
        </p:spPr>
        <p:txBody>
          <a:bodyPr/>
          <a:lstStyle/>
          <a:p>
            <a:pPr lvl="1">
              <a:lnSpc>
                <a:spcPct val="90000"/>
              </a:lnSpc>
            </a:pPr>
            <a:r>
              <a:rPr lang="en-US" sz="2000">
                <a:solidFill>
                  <a:srgbClr val="000000"/>
                </a:solidFill>
              </a:rPr>
              <a:t>Suppose we want to create a temporary table that has the name, number of employees, and total salaries for each department. </a:t>
            </a:r>
          </a:p>
          <a:p>
            <a:pPr lvl="1">
              <a:lnSpc>
                <a:spcPct val="90000"/>
              </a:lnSpc>
            </a:pPr>
            <a:r>
              <a:rPr lang="en-US" sz="2000">
                <a:solidFill>
                  <a:srgbClr val="000000"/>
                </a:solidFill>
              </a:rPr>
              <a:t>A table DEPTS_INFO is created by Q1, and is loaded with the information retrieved from the database by the query Q2.</a:t>
            </a:r>
            <a:br>
              <a:rPr lang="en-US" sz="1800">
                <a:solidFill>
                  <a:srgbClr val="000000"/>
                </a:solidFill>
              </a:rPr>
            </a:br>
            <a:br>
              <a:rPr lang="en-US" sz="1800">
                <a:solidFill>
                  <a:srgbClr val="000000"/>
                </a:solidFill>
              </a:rPr>
            </a:br>
            <a:r>
              <a:rPr lang="en-US" sz="1800" b="1">
                <a:solidFill>
                  <a:srgbClr val="000000"/>
                </a:solidFill>
              </a:rPr>
              <a:t>Q1:	CREATE TABLE  DEPTS_INFO</a:t>
            </a:r>
            <a:br>
              <a:rPr lang="en-US" sz="1800" b="1">
                <a:solidFill>
                  <a:srgbClr val="000000"/>
                </a:solidFill>
              </a:rPr>
            </a:br>
            <a:r>
              <a:rPr lang="en-US" sz="1800" b="1">
                <a:solidFill>
                  <a:srgbClr val="000000"/>
                </a:solidFill>
              </a:rPr>
              <a:t>			(DEPT_NAME	VARCHAR(10),</a:t>
            </a:r>
            <a:br>
              <a:rPr lang="en-US" sz="1800" b="1">
                <a:solidFill>
                  <a:srgbClr val="000000"/>
                </a:solidFill>
              </a:rPr>
            </a:br>
            <a:r>
              <a:rPr lang="en-US" sz="1800" b="1">
                <a:solidFill>
                  <a:srgbClr val="000000"/>
                </a:solidFill>
              </a:rPr>
              <a:t>			 NO_OF_EMPS	INTEGER,</a:t>
            </a:r>
            <a:br>
              <a:rPr lang="en-US" sz="1800" b="1">
                <a:solidFill>
                  <a:srgbClr val="000000"/>
                </a:solidFill>
              </a:rPr>
            </a:br>
            <a:r>
              <a:rPr lang="en-US" sz="1800" b="1">
                <a:solidFill>
                  <a:srgbClr val="000000"/>
                </a:solidFill>
              </a:rPr>
              <a:t>			 TOTAL_SAL	INTEGER);</a:t>
            </a:r>
            <a:br>
              <a:rPr lang="en-US" sz="1800" b="1">
                <a:solidFill>
                  <a:srgbClr val="000000"/>
                </a:solidFill>
              </a:rPr>
            </a:br>
            <a:br>
              <a:rPr lang="en-US" sz="1800" b="1">
                <a:solidFill>
                  <a:srgbClr val="000000"/>
                </a:solidFill>
              </a:rPr>
            </a:br>
            <a:r>
              <a:rPr lang="en-US" sz="1800" b="1">
                <a:solidFill>
                  <a:srgbClr val="000000"/>
                </a:solidFill>
              </a:rPr>
              <a:t>Q2:	INSERT INTO	DEPTS_INFO (DEPT_NAME, 					NO_OF_EMPS, TOTAL_SAL)</a:t>
            </a:r>
            <a:br>
              <a:rPr lang="en-US" sz="1800" b="1">
                <a:solidFill>
                  <a:srgbClr val="000000"/>
                </a:solidFill>
              </a:rPr>
            </a:br>
            <a:r>
              <a:rPr lang="en-US" sz="1800" b="1">
                <a:solidFill>
                  <a:srgbClr val="000000"/>
                </a:solidFill>
              </a:rPr>
              <a:t>		SELECT		DNAME, COUNT (*), SUM (SALARY)</a:t>
            </a:r>
            <a:br>
              <a:rPr lang="en-US" sz="1800" b="1">
                <a:solidFill>
                  <a:srgbClr val="000000"/>
                </a:solidFill>
              </a:rPr>
            </a:br>
            <a:r>
              <a:rPr lang="en-US" sz="1800" b="1">
                <a:solidFill>
                  <a:srgbClr val="000000"/>
                </a:solidFill>
              </a:rPr>
              <a:t>		FROM		DEPARTMENT, EMPLOYEE</a:t>
            </a:r>
            <a:br>
              <a:rPr lang="en-US" sz="1800" b="1">
                <a:solidFill>
                  <a:srgbClr val="000000"/>
                </a:solidFill>
              </a:rPr>
            </a:br>
            <a:r>
              <a:rPr lang="en-US" sz="1800" b="1">
                <a:solidFill>
                  <a:srgbClr val="000000"/>
                </a:solidFill>
              </a:rPr>
              <a:t>		WHERE		DNUMBER=DNO</a:t>
            </a:r>
            <a:br>
              <a:rPr lang="en-US" sz="1800" b="1">
                <a:solidFill>
                  <a:srgbClr val="000000"/>
                </a:solidFill>
              </a:rPr>
            </a:br>
            <a:r>
              <a:rPr lang="en-US" sz="1800" b="1">
                <a:solidFill>
                  <a:srgbClr val="000000"/>
                </a:solidFill>
              </a:rPr>
              <a:t>		GROUP BY	DNAME ;</a:t>
            </a:r>
            <a:endParaRPr lang="en-US" sz="1800">
              <a:solidFill>
                <a:srgbClr val="000000"/>
              </a:solidFill>
            </a:endParaRPr>
          </a:p>
        </p:txBody>
      </p:sp>
      <p:sp>
        <p:nvSpPr>
          <p:cNvPr id="11571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A9CF82A-ACED-4AA7-B1BE-3C627168A483}" type="slidenum">
              <a:rPr lang="en-US">
                <a:latin typeface="Times New Roman" pitchFamily="18" charset="0"/>
              </a:rPr>
              <a:pPr/>
              <a:t>72</a:t>
            </a:fld>
            <a:endParaRPr lang="en-US">
              <a:latin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pPr fontAlgn="auto">
              <a:spcAft>
                <a:spcPts val="0"/>
              </a:spcAft>
              <a:defRPr/>
            </a:pPr>
            <a:r>
              <a:rPr lang="en-US"/>
              <a:t>DELETE</a:t>
            </a:r>
            <a:endParaRPr lang="en-US" b="1">
              <a:solidFill>
                <a:srgbClr val="000000"/>
              </a:solidFill>
            </a:endParaRPr>
          </a:p>
        </p:txBody>
      </p:sp>
      <p:sp>
        <p:nvSpPr>
          <p:cNvPr id="117762" name="Rectangle 3"/>
          <p:cNvSpPr>
            <a:spLocks noGrp="1" noChangeArrowheads="1"/>
          </p:cNvSpPr>
          <p:nvPr>
            <p:ph sz="quarter" idx="1"/>
          </p:nvPr>
        </p:nvSpPr>
        <p:spPr>
          <a:xfrm>
            <a:off x="457200" y="1600200"/>
            <a:ext cx="8281988" cy="4873625"/>
          </a:xfrm>
        </p:spPr>
        <p:txBody>
          <a:bodyPr/>
          <a:lstStyle/>
          <a:p>
            <a:pPr>
              <a:lnSpc>
                <a:spcPct val="90000"/>
              </a:lnSpc>
            </a:pPr>
            <a:r>
              <a:rPr lang="en-US">
                <a:solidFill>
                  <a:srgbClr val="000000"/>
                </a:solidFill>
              </a:rPr>
              <a:t>Removes tuples from a relation</a:t>
            </a:r>
          </a:p>
          <a:p>
            <a:pPr>
              <a:lnSpc>
                <a:spcPct val="90000"/>
              </a:lnSpc>
            </a:pPr>
            <a:r>
              <a:rPr lang="en-US">
                <a:solidFill>
                  <a:srgbClr val="000000"/>
                </a:solidFill>
              </a:rPr>
              <a:t>Tuples are deleted from only </a:t>
            </a:r>
            <a:r>
              <a:rPr lang="en-US" i="1">
                <a:solidFill>
                  <a:srgbClr val="000000"/>
                </a:solidFill>
              </a:rPr>
              <a:t>one table</a:t>
            </a:r>
            <a:r>
              <a:rPr lang="en-US">
                <a:solidFill>
                  <a:srgbClr val="000000"/>
                </a:solidFill>
              </a:rPr>
              <a:t>  at a time (unless CASCADE is specified on a referential integrity constraint)</a:t>
            </a:r>
          </a:p>
          <a:p>
            <a:pPr>
              <a:lnSpc>
                <a:spcPct val="90000"/>
              </a:lnSpc>
            </a:pPr>
            <a:r>
              <a:rPr lang="en-US" u="sng">
                <a:solidFill>
                  <a:srgbClr val="000000"/>
                </a:solidFill>
              </a:rPr>
              <a:t>Examples:</a:t>
            </a:r>
            <a:br>
              <a:rPr lang="en-US" u="sng">
                <a:solidFill>
                  <a:srgbClr val="000000"/>
                </a:solidFill>
              </a:rPr>
            </a:br>
            <a:r>
              <a:rPr lang="en-US">
                <a:solidFill>
                  <a:srgbClr val="000000"/>
                </a:solidFill>
              </a:rPr>
              <a:t>	</a:t>
            </a:r>
            <a:r>
              <a:rPr lang="en-US" sz="2000" b="1">
                <a:solidFill>
                  <a:srgbClr val="000000"/>
                </a:solidFill>
              </a:rPr>
              <a:t>DELETE FROM 	EMPLOYEE</a:t>
            </a:r>
            <a:br>
              <a:rPr lang="en-US" sz="2000" b="1">
                <a:solidFill>
                  <a:srgbClr val="000000"/>
                </a:solidFill>
              </a:rPr>
            </a:br>
            <a:r>
              <a:rPr lang="en-US" sz="2000" b="1">
                <a:solidFill>
                  <a:srgbClr val="000000"/>
                </a:solidFill>
              </a:rPr>
              <a:t>	WHERE		LNAME='Brown’</a:t>
            </a:r>
            <a:br>
              <a:rPr lang="en-US" sz="2000" b="1">
                <a:solidFill>
                  <a:srgbClr val="000000"/>
                </a:solidFill>
              </a:rPr>
            </a:br>
            <a:br>
              <a:rPr lang="en-US" sz="2000" b="1">
                <a:solidFill>
                  <a:srgbClr val="000000"/>
                </a:solidFill>
              </a:rPr>
            </a:br>
            <a:br>
              <a:rPr lang="en-US" sz="2000" b="1">
                <a:solidFill>
                  <a:srgbClr val="000000"/>
                </a:solidFill>
              </a:rPr>
            </a:br>
            <a:r>
              <a:rPr lang="en-US" sz="2000" b="1">
                <a:solidFill>
                  <a:srgbClr val="000000"/>
                </a:solidFill>
              </a:rPr>
              <a:t>	DELETE FROM 	EMPLOYEE</a:t>
            </a:r>
            <a:br>
              <a:rPr lang="en-US" sz="2000" b="1">
                <a:solidFill>
                  <a:srgbClr val="000000"/>
                </a:solidFill>
              </a:rPr>
            </a:br>
            <a:r>
              <a:rPr lang="en-US" sz="2000" b="1">
                <a:solidFill>
                  <a:srgbClr val="000000"/>
                </a:solidFill>
              </a:rPr>
              <a:t>	WHERE		DNO        IN (SELECT  DNUMBER</a:t>
            </a:r>
            <a:br>
              <a:rPr lang="en-US" sz="2000" b="1">
                <a:solidFill>
                  <a:srgbClr val="000000"/>
                </a:solidFill>
              </a:rPr>
            </a:br>
            <a:r>
              <a:rPr lang="en-US" sz="2000" b="1">
                <a:solidFill>
                  <a:srgbClr val="000000"/>
                </a:solidFill>
              </a:rPr>
              <a:t>			FROM	DEPARTMENT</a:t>
            </a:r>
            <a:br>
              <a:rPr lang="en-US" sz="2000" b="1">
                <a:solidFill>
                  <a:srgbClr val="000000"/>
                </a:solidFill>
              </a:rPr>
            </a:br>
            <a:r>
              <a:rPr lang="en-US" sz="2000" b="1">
                <a:solidFill>
                  <a:srgbClr val="000000"/>
                </a:solidFill>
              </a:rPr>
              <a:t>			WHERE DNAME='Research')</a:t>
            </a:r>
            <a:br>
              <a:rPr lang="en-US" sz="2000" b="1">
                <a:solidFill>
                  <a:srgbClr val="000000"/>
                </a:solidFill>
              </a:rPr>
            </a:br>
            <a:endParaRPr lang="en-US" sz="2000" b="1">
              <a:solidFill>
                <a:srgbClr val="000000"/>
              </a:solidFill>
            </a:endParaRPr>
          </a:p>
          <a:p>
            <a:pPr>
              <a:lnSpc>
                <a:spcPct val="90000"/>
              </a:lnSpc>
              <a:buFont typeface="Wingdings" pitchFamily="2" charset="2"/>
              <a:buNone/>
            </a:pPr>
            <a:r>
              <a:rPr lang="en-US" sz="2000" b="1">
                <a:solidFill>
                  <a:srgbClr val="000000"/>
                </a:solidFill>
              </a:rPr>
              <a:t>		DELETE FROM 	EMPLOYEE</a:t>
            </a:r>
            <a:endParaRPr lang="en-US" b="1">
              <a:solidFill>
                <a:srgbClr val="000000"/>
              </a:solidFill>
            </a:endParaRPr>
          </a:p>
          <a:p>
            <a:pPr>
              <a:lnSpc>
                <a:spcPct val="90000"/>
              </a:lnSpc>
            </a:pPr>
            <a:endParaRPr lang="en-US" sz="2000">
              <a:solidFill>
                <a:srgbClr val="000000"/>
              </a:solidFill>
            </a:endParaRPr>
          </a:p>
          <a:p>
            <a:pPr>
              <a:lnSpc>
                <a:spcPct val="90000"/>
              </a:lnSpc>
              <a:buFont typeface="Wingdings" pitchFamily="2" charset="2"/>
              <a:buNone/>
            </a:pPr>
            <a:endParaRPr lang="en-US" sz="2800" b="1">
              <a:solidFill>
                <a:srgbClr val="000000"/>
              </a:solidFill>
            </a:endParaRPr>
          </a:p>
        </p:txBody>
      </p:sp>
      <p:sp>
        <p:nvSpPr>
          <p:cNvPr id="11776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D2832AB8-2D8E-40ED-8F78-F0B47478EB8E}" type="slidenum">
              <a:rPr lang="en-US">
                <a:latin typeface="Times New Roman" pitchFamily="18" charset="0"/>
              </a:rPr>
              <a:pPr/>
              <a:t>73</a:t>
            </a:fld>
            <a:endParaRPr lang="en-US">
              <a:latin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pPr fontAlgn="auto">
              <a:spcAft>
                <a:spcPts val="0"/>
              </a:spcAft>
              <a:defRPr/>
            </a:pPr>
            <a:r>
              <a:rPr lang="en-US"/>
              <a:t>UPDATE</a:t>
            </a:r>
            <a:endParaRPr lang="en-US" b="1">
              <a:solidFill>
                <a:srgbClr val="000000"/>
              </a:solidFill>
            </a:endParaRPr>
          </a:p>
        </p:txBody>
      </p:sp>
      <p:sp>
        <p:nvSpPr>
          <p:cNvPr id="119810" name="Rectangle 3"/>
          <p:cNvSpPr>
            <a:spLocks noGrp="1" noChangeArrowheads="1"/>
          </p:cNvSpPr>
          <p:nvPr>
            <p:ph sz="quarter" idx="1"/>
          </p:nvPr>
        </p:nvSpPr>
        <p:spPr>
          <a:xfrm>
            <a:off x="457200" y="1600200"/>
            <a:ext cx="7467600" cy="4873625"/>
          </a:xfrm>
        </p:spPr>
        <p:txBody>
          <a:bodyPr/>
          <a:lstStyle/>
          <a:p>
            <a:r>
              <a:rPr lang="en-US">
                <a:solidFill>
                  <a:srgbClr val="000000"/>
                </a:solidFill>
              </a:rPr>
              <a:t>Used to modify attribute values of selected tuples</a:t>
            </a:r>
          </a:p>
          <a:p>
            <a:r>
              <a:rPr lang="en-US" b="1">
                <a:solidFill>
                  <a:srgbClr val="000000"/>
                </a:solidFill>
              </a:rPr>
              <a:t>Example: </a:t>
            </a:r>
            <a:r>
              <a:rPr lang="en-US">
                <a:solidFill>
                  <a:srgbClr val="000000"/>
                </a:solidFill>
              </a:rPr>
              <a:t>Change the location and controlling department number of project number 10 to 'Bellaire' and 5, respectively.</a:t>
            </a:r>
            <a:br>
              <a:rPr lang="en-US" sz="2000">
                <a:solidFill>
                  <a:srgbClr val="000000"/>
                </a:solidFill>
              </a:rPr>
            </a:br>
            <a:br>
              <a:rPr lang="en-US" sz="2000">
                <a:solidFill>
                  <a:srgbClr val="000000"/>
                </a:solidFill>
              </a:rPr>
            </a:br>
            <a:r>
              <a:rPr lang="en-US" sz="2000" b="1">
                <a:solidFill>
                  <a:srgbClr val="000000"/>
                </a:solidFill>
              </a:rPr>
              <a:t>	UPDATE 	PROJECT</a:t>
            </a:r>
            <a:br>
              <a:rPr lang="en-US" sz="2000" b="1">
                <a:solidFill>
                  <a:srgbClr val="000000"/>
                </a:solidFill>
              </a:rPr>
            </a:br>
            <a:r>
              <a:rPr lang="en-US" sz="2000" b="1">
                <a:solidFill>
                  <a:srgbClr val="000000"/>
                </a:solidFill>
              </a:rPr>
              <a:t>	SET	PLOCATION = 'Bellaire', DNUM = 5</a:t>
            </a:r>
            <a:br>
              <a:rPr lang="en-US" sz="2000" b="1">
                <a:solidFill>
                  <a:srgbClr val="000000"/>
                </a:solidFill>
              </a:rPr>
            </a:br>
            <a:r>
              <a:rPr lang="en-US" sz="2000" b="1">
                <a:solidFill>
                  <a:srgbClr val="000000"/>
                </a:solidFill>
              </a:rPr>
              <a:t>	WHERE	PNUMBER=10</a:t>
            </a:r>
            <a:br>
              <a:rPr lang="en-US" b="1">
                <a:solidFill>
                  <a:srgbClr val="000000"/>
                </a:solidFill>
              </a:rPr>
            </a:br>
            <a:endParaRPr lang="en-US" b="1">
              <a:solidFill>
                <a:srgbClr val="000000"/>
              </a:solidFill>
            </a:endParaRPr>
          </a:p>
          <a:p>
            <a:endParaRPr lang="en-US" sz="2800">
              <a:solidFill>
                <a:srgbClr val="000000"/>
              </a:solidFill>
            </a:endParaRPr>
          </a:p>
        </p:txBody>
      </p:sp>
      <p:sp>
        <p:nvSpPr>
          <p:cNvPr id="11981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CA6F8D68-A07D-4240-A8C8-12BF2074A6C1}" type="slidenum">
              <a:rPr lang="en-US">
                <a:latin typeface="Times New Roman" pitchFamily="18" charset="0"/>
              </a:rPr>
              <a:pPr/>
              <a:t>74</a:t>
            </a:fld>
            <a:endParaRPr lang="en-US">
              <a:latin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pPr fontAlgn="auto">
              <a:spcAft>
                <a:spcPts val="0"/>
              </a:spcAft>
              <a:defRPr/>
            </a:pPr>
            <a:r>
              <a:rPr lang="en-US"/>
              <a:t>UPDATE (cont.)</a:t>
            </a:r>
            <a:endParaRPr lang="en-US" b="1">
              <a:solidFill>
                <a:srgbClr val="000000"/>
              </a:solidFill>
            </a:endParaRPr>
          </a:p>
        </p:txBody>
      </p:sp>
      <p:sp>
        <p:nvSpPr>
          <p:cNvPr id="121858" name="Rectangle 3"/>
          <p:cNvSpPr>
            <a:spLocks noGrp="1" noChangeArrowheads="1"/>
          </p:cNvSpPr>
          <p:nvPr>
            <p:ph sz="quarter" idx="1"/>
          </p:nvPr>
        </p:nvSpPr>
        <p:spPr>
          <a:xfrm>
            <a:off x="512763" y="1641475"/>
            <a:ext cx="7945437" cy="4802188"/>
          </a:xfrm>
        </p:spPr>
        <p:txBody>
          <a:bodyPr/>
          <a:lstStyle/>
          <a:p>
            <a:pPr>
              <a:lnSpc>
                <a:spcPct val="90000"/>
              </a:lnSpc>
            </a:pPr>
            <a:r>
              <a:rPr lang="en-US" b="1">
                <a:solidFill>
                  <a:srgbClr val="000000"/>
                </a:solidFill>
              </a:rPr>
              <a:t>Example:</a:t>
            </a:r>
            <a:r>
              <a:rPr lang="en-US">
                <a:solidFill>
                  <a:srgbClr val="000000"/>
                </a:solidFill>
              </a:rPr>
              <a:t> Give all employees in the 'Research' department a 10% raise in salary.</a:t>
            </a:r>
            <a:br>
              <a:rPr lang="en-US">
                <a:solidFill>
                  <a:srgbClr val="000000"/>
                </a:solidFill>
              </a:rPr>
            </a:br>
            <a:br>
              <a:rPr lang="en-US" sz="2000">
                <a:solidFill>
                  <a:srgbClr val="000000"/>
                </a:solidFill>
              </a:rPr>
            </a:br>
            <a:r>
              <a:rPr lang="en-US" sz="2000" b="1">
                <a:solidFill>
                  <a:srgbClr val="000000"/>
                </a:solidFill>
              </a:rPr>
              <a:t>	UPDATE 	EMPLOYEE</a:t>
            </a:r>
            <a:br>
              <a:rPr lang="en-US" sz="2000" b="1">
                <a:solidFill>
                  <a:srgbClr val="000000"/>
                </a:solidFill>
              </a:rPr>
            </a:br>
            <a:r>
              <a:rPr lang="en-US" sz="2000" b="1">
                <a:solidFill>
                  <a:srgbClr val="000000"/>
                </a:solidFill>
              </a:rPr>
              <a:t>	SET	SALARY = SALARY *1.1</a:t>
            </a:r>
            <a:br>
              <a:rPr lang="en-US" sz="2000" b="1">
                <a:solidFill>
                  <a:srgbClr val="000000"/>
                </a:solidFill>
              </a:rPr>
            </a:br>
            <a:r>
              <a:rPr lang="en-US" sz="2000" b="1">
                <a:solidFill>
                  <a:srgbClr val="000000"/>
                </a:solidFill>
              </a:rPr>
              <a:t>	WHERE	DNO  IN (SELECT	DNUMBER</a:t>
            </a:r>
            <a:br>
              <a:rPr lang="en-US" sz="2000" b="1">
                <a:solidFill>
                  <a:srgbClr val="000000"/>
                </a:solidFill>
              </a:rPr>
            </a:br>
            <a:r>
              <a:rPr lang="en-US" sz="2000" b="1">
                <a:solidFill>
                  <a:srgbClr val="000000"/>
                </a:solidFill>
              </a:rPr>
              <a:t>			    FROM	DEPARTMENT</a:t>
            </a:r>
            <a:br>
              <a:rPr lang="en-US" sz="2000" b="1">
                <a:solidFill>
                  <a:srgbClr val="000000"/>
                </a:solidFill>
              </a:rPr>
            </a:br>
            <a:r>
              <a:rPr lang="en-US" sz="2000" b="1">
                <a:solidFill>
                  <a:srgbClr val="000000"/>
                </a:solidFill>
              </a:rPr>
              <a:t>			    WHERE DNAME='Research')</a:t>
            </a:r>
            <a:br>
              <a:rPr lang="en-US" sz="2000" b="1">
                <a:solidFill>
                  <a:srgbClr val="000000"/>
                </a:solidFill>
              </a:rPr>
            </a:br>
            <a:endParaRPr lang="en-US" sz="2000" b="1">
              <a:solidFill>
                <a:srgbClr val="000000"/>
              </a:solidFill>
            </a:endParaRPr>
          </a:p>
          <a:p>
            <a:pPr>
              <a:lnSpc>
                <a:spcPct val="90000"/>
              </a:lnSpc>
              <a:buFont typeface="Wingdings" pitchFamily="2" charset="2"/>
              <a:buNone/>
            </a:pPr>
            <a:br>
              <a:rPr lang="en-US" sz="2000" b="1">
                <a:solidFill>
                  <a:srgbClr val="000000"/>
                </a:solidFill>
              </a:rPr>
            </a:br>
            <a:endParaRPr lang="en-US" b="1">
              <a:solidFill>
                <a:srgbClr val="000000"/>
              </a:solidFill>
            </a:endParaRPr>
          </a:p>
        </p:txBody>
      </p:sp>
      <p:sp>
        <p:nvSpPr>
          <p:cNvPr id="12185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0707C5D8-E02C-4554-85D3-D849627DB097}" type="slidenum">
              <a:rPr lang="en-US">
                <a:latin typeface="Times New Roman" pitchFamily="18" charset="0"/>
              </a:rPr>
              <a:pPr/>
              <a:t>75</a:t>
            </a:fld>
            <a:endParaRPr lang="en-US">
              <a:latin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72476091-4251-4EFE-B0DD-FA8E1E3227C7}" type="slidenum">
              <a:rPr lang="en-US">
                <a:latin typeface="Times New Roman" pitchFamily="18" charset="0"/>
              </a:rPr>
              <a:pPr/>
              <a:t>76</a:t>
            </a:fld>
            <a:endParaRPr lang="en-US">
              <a:latin typeface="Times New Roman" pitchFamily="18" charset="0"/>
            </a:endParaRPr>
          </a:p>
        </p:txBody>
      </p:sp>
      <p:sp>
        <p:nvSpPr>
          <p:cNvPr id="313346" name="Rectangle 2"/>
          <p:cNvSpPr>
            <a:spLocks noGrp="1" noChangeArrowheads="1"/>
          </p:cNvSpPr>
          <p:nvPr>
            <p:ph type="title"/>
          </p:nvPr>
        </p:nvSpPr>
        <p:spPr/>
        <p:txBody>
          <a:bodyPr/>
          <a:lstStyle/>
          <a:p>
            <a:pPr fontAlgn="auto">
              <a:spcAft>
                <a:spcPts val="0"/>
              </a:spcAft>
              <a:defRPr/>
            </a:pPr>
            <a:r>
              <a:rPr lang="en-US"/>
              <a:t>Views in SQL</a:t>
            </a:r>
          </a:p>
        </p:txBody>
      </p:sp>
      <p:sp>
        <p:nvSpPr>
          <p:cNvPr id="313347" name="Rectangle 3"/>
          <p:cNvSpPr>
            <a:spLocks noGrp="1" noChangeArrowheads="1"/>
          </p:cNvSpPr>
          <p:nvPr>
            <p:ph type="body" idx="1"/>
          </p:nvPr>
        </p:nvSpPr>
        <p:spPr>
          <a:xfrm>
            <a:off x="457200" y="1600200"/>
            <a:ext cx="7467600" cy="4873625"/>
          </a:xfrm>
        </p:spPr>
        <p:txBody>
          <a:bodyPr/>
          <a:lstStyle/>
          <a:p>
            <a:r>
              <a:rPr lang="en-US"/>
              <a:t>A view is a “virtual” table that is derived from other tables</a:t>
            </a:r>
          </a:p>
          <a:p>
            <a:r>
              <a:rPr lang="en-US"/>
              <a:t>Allows for limited update operations (since the table may not physically be stored)</a:t>
            </a:r>
          </a:p>
          <a:p>
            <a:r>
              <a:rPr lang="en-US"/>
              <a:t>Allows full query operations</a:t>
            </a:r>
          </a:p>
          <a:p>
            <a:r>
              <a:rPr lang="en-US"/>
              <a:t>A convenience for expressing certain operations</a:t>
            </a:r>
          </a:p>
          <a:p>
            <a:r>
              <a:rPr lang="en-US"/>
              <a:t>They are used to:</a:t>
            </a:r>
          </a:p>
          <a:p>
            <a:pPr lvl="1">
              <a:buFontTx/>
              <a:buChar char="•"/>
            </a:pPr>
            <a:r>
              <a:rPr lang="en-US"/>
              <a:t> simplify complex queries, and</a:t>
            </a:r>
          </a:p>
          <a:p>
            <a:pPr lvl="1">
              <a:buFontTx/>
              <a:buChar char="•"/>
            </a:pPr>
            <a:r>
              <a:rPr lang="en-US"/>
              <a:t> define distinct conceptual interfaces for different users. </a:t>
            </a:r>
          </a:p>
          <a:p>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3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3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3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3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3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3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36316873-8ABB-4D46-B3BF-56C80A50D7E1}" type="slidenum">
              <a:rPr lang="en-US">
                <a:latin typeface="Times New Roman" pitchFamily="18" charset="0"/>
              </a:rPr>
              <a:pPr/>
              <a:t>77</a:t>
            </a:fld>
            <a:endParaRPr lang="en-US">
              <a:latin typeface="Times New Roman" pitchFamily="18" charset="0"/>
            </a:endParaRPr>
          </a:p>
        </p:txBody>
      </p:sp>
      <p:sp>
        <p:nvSpPr>
          <p:cNvPr id="315394" name="Rectangle 2"/>
          <p:cNvSpPr>
            <a:spLocks noGrp="1" noChangeArrowheads="1"/>
          </p:cNvSpPr>
          <p:nvPr>
            <p:ph type="title"/>
          </p:nvPr>
        </p:nvSpPr>
        <p:spPr/>
        <p:txBody>
          <a:bodyPr/>
          <a:lstStyle/>
          <a:p>
            <a:pPr fontAlgn="auto">
              <a:spcAft>
                <a:spcPts val="0"/>
              </a:spcAft>
              <a:defRPr/>
            </a:pPr>
            <a:r>
              <a:rPr lang="en-US" dirty="0"/>
              <a:t>SQL Views: An Example</a:t>
            </a:r>
          </a:p>
        </p:txBody>
      </p:sp>
      <p:sp>
        <p:nvSpPr>
          <p:cNvPr id="315395" name="Rectangle 3"/>
          <p:cNvSpPr>
            <a:spLocks noGrp="1" noChangeArrowheads="1"/>
          </p:cNvSpPr>
          <p:nvPr>
            <p:ph type="body" idx="1"/>
          </p:nvPr>
        </p:nvSpPr>
        <p:spPr>
          <a:xfrm>
            <a:off x="457200" y="1600200"/>
            <a:ext cx="7467600" cy="4873625"/>
          </a:xfrm>
        </p:spPr>
        <p:txBody>
          <a:bodyPr>
            <a:normAutofit/>
          </a:bodyPr>
          <a:lstStyle/>
          <a:p>
            <a:pPr marL="274320" indent="-274320" fontAlgn="auto">
              <a:spcAft>
                <a:spcPts val="0"/>
              </a:spcAft>
              <a:buFont typeface="Wingdings"/>
              <a:buChar char=""/>
              <a:defRPr/>
            </a:pPr>
            <a:r>
              <a:rPr lang="en-US" dirty="0">
                <a:latin typeface="+mj-lt"/>
              </a:rPr>
              <a:t>Specify a different WORKS_ON table</a:t>
            </a:r>
          </a:p>
          <a:p>
            <a:pPr marL="274320" indent="-274320" fontAlgn="auto">
              <a:spcAft>
                <a:spcPts val="0"/>
              </a:spcAft>
              <a:buFont typeface="Wingdings" pitchFamily="2" charset="2"/>
              <a:buNone/>
              <a:defRPr/>
            </a:pPr>
            <a:endParaRPr lang="en-US" dirty="0">
              <a:latin typeface="+mj-lt"/>
            </a:endParaRPr>
          </a:p>
          <a:p>
            <a:pPr marL="274320" indent="-274320" fontAlgn="auto">
              <a:spcAft>
                <a:spcPts val="0"/>
              </a:spcAft>
              <a:buFont typeface="Wingdings" pitchFamily="2" charset="2"/>
              <a:buNone/>
              <a:defRPr/>
            </a:pPr>
            <a:r>
              <a:rPr lang="en-US" dirty="0">
                <a:latin typeface="+mj-lt"/>
              </a:rPr>
              <a:t>	</a:t>
            </a:r>
            <a:r>
              <a:rPr lang="en-US" b="1" dirty="0">
                <a:latin typeface="+mj-lt"/>
              </a:rPr>
              <a:t>CREATE VIEW </a:t>
            </a:r>
            <a:r>
              <a:rPr lang="en-US" dirty="0">
                <a:latin typeface="+mj-lt"/>
              </a:rPr>
              <a:t>WORKS_ON1 </a:t>
            </a:r>
            <a:r>
              <a:rPr lang="en-US" b="1" dirty="0">
                <a:latin typeface="+mj-lt"/>
              </a:rPr>
              <a:t>AS</a:t>
            </a:r>
          </a:p>
          <a:p>
            <a:pPr marL="274320" indent="-274320" fontAlgn="auto">
              <a:spcAft>
                <a:spcPts val="0"/>
              </a:spcAft>
              <a:buFont typeface="Wingdings" pitchFamily="2" charset="2"/>
              <a:buNone/>
              <a:defRPr/>
            </a:pPr>
            <a:r>
              <a:rPr lang="en-US" dirty="0">
                <a:latin typeface="+mj-lt"/>
              </a:rPr>
              <a:t>	   	SELECT FNAME, LNAME, PNAME, HOURS</a:t>
            </a:r>
          </a:p>
          <a:p>
            <a:pPr marL="274320" indent="-274320" fontAlgn="auto">
              <a:spcAft>
                <a:spcPts val="0"/>
              </a:spcAft>
              <a:buFont typeface="Wingdings" pitchFamily="2" charset="2"/>
              <a:buNone/>
              <a:defRPr/>
            </a:pPr>
            <a:r>
              <a:rPr lang="en-US" dirty="0">
                <a:latin typeface="+mj-lt"/>
              </a:rPr>
              <a:t>		FROM EMPLOYEE, PROJECT, WORKS_ON</a:t>
            </a:r>
          </a:p>
          <a:p>
            <a:pPr marL="274320" indent="-274320" fontAlgn="auto">
              <a:spcAft>
                <a:spcPts val="0"/>
              </a:spcAft>
              <a:buFont typeface="Wingdings" pitchFamily="2" charset="2"/>
              <a:buNone/>
              <a:defRPr/>
            </a:pPr>
            <a:r>
              <a:rPr lang="en-US" dirty="0">
                <a:latin typeface="+mj-lt"/>
              </a:rPr>
              <a:t>  		WHERE SSN=ESSN AND PNO=PNUMBER</a:t>
            </a:r>
          </a:p>
          <a:p>
            <a:pPr marL="274320" indent="-274320" fontAlgn="auto">
              <a:spcAft>
                <a:spcPts val="0"/>
              </a:spcAft>
              <a:buFont typeface="Wingdings" pitchFamily="2" charset="2"/>
              <a:buNone/>
              <a:defRPr/>
            </a:pPr>
            <a:r>
              <a:rPr lang="en-US" dirty="0">
                <a:latin typeface="+mj-lt"/>
              </a:rPr>
              <a:t>		</a:t>
            </a:r>
          </a:p>
          <a:p>
            <a:pPr marL="274320" indent="-274320" fontAlgn="auto">
              <a:spcAft>
                <a:spcPts val="0"/>
              </a:spcAft>
              <a:buFont typeface="Wingdings" pitchFamily="2" charset="2"/>
              <a:buNone/>
              <a:defRPr/>
            </a:pPr>
            <a:endParaRPr lang="en-US" dirty="0">
              <a:latin typeface="+mj-lt"/>
            </a:endParaRPr>
          </a:p>
        </p:txBody>
      </p:sp>
      <p:pic>
        <p:nvPicPr>
          <p:cNvPr id="124932" name="Picture 2"/>
          <p:cNvPicPr>
            <a:picLocks noChangeAspect="1" noChangeArrowheads="1"/>
          </p:cNvPicPr>
          <p:nvPr/>
        </p:nvPicPr>
        <p:blipFill>
          <a:blip r:embed="rId2"/>
          <a:srcRect/>
          <a:stretch>
            <a:fillRect/>
          </a:stretch>
        </p:blipFill>
        <p:spPr bwMode="auto">
          <a:xfrm>
            <a:off x="1600200" y="4808538"/>
            <a:ext cx="4789488" cy="982662"/>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SQL Views: An Example2</a:t>
            </a:r>
          </a:p>
        </p:txBody>
      </p:sp>
      <p:sp>
        <p:nvSpPr>
          <p:cNvPr id="125954"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0A94F196-77D8-46CF-9509-37C088E8E77D}" type="slidenum">
              <a:rPr lang="en-US">
                <a:latin typeface="Times New Roman" pitchFamily="18" charset="0"/>
              </a:rPr>
              <a:pPr/>
              <a:t>78</a:t>
            </a:fld>
            <a:endParaRPr lang="en-US">
              <a:latin typeface="Times New Roman" pitchFamily="18" charset="0"/>
            </a:endParaRPr>
          </a:p>
        </p:txBody>
      </p:sp>
      <p:pic>
        <p:nvPicPr>
          <p:cNvPr id="125955" name="Picture 2"/>
          <p:cNvPicPr>
            <a:picLocks noChangeAspect="1" noChangeArrowheads="1"/>
          </p:cNvPicPr>
          <p:nvPr/>
        </p:nvPicPr>
        <p:blipFill>
          <a:blip r:embed="rId2"/>
          <a:srcRect/>
          <a:stretch>
            <a:fillRect/>
          </a:stretch>
        </p:blipFill>
        <p:spPr bwMode="auto">
          <a:xfrm>
            <a:off x="457200" y="1600200"/>
            <a:ext cx="8180388" cy="1865313"/>
          </a:xfrm>
          <a:prstGeom prst="rect">
            <a:avLst/>
          </a:prstGeom>
          <a:noFill/>
          <a:ln w="9525">
            <a:noFill/>
            <a:miter lim="800000"/>
            <a:headEnd/>
            <a:tailEnd/>
          </a:ln>
        </p:spPr>
      </p:pic>
      <p:pic>
        <p:nvPicPr>
          <p:cNvPr id="125956" name="Picture 3"/>
          <p:cNvPicPr>
            <a:picLocks noChangeAspect="1" noChangeArrowheads="1"/>
          </p:cNvPicPr>
          <p:nvPr/>
        </p:nvPicPr>
        <p:blipFill>
          <a:blip r:embed="rId3"/>
          <a:srcRect/>
          <a:stretch>
            <a:fillRect/>
          </a:stretch>
        </p:blipFill>
        <p:spPr bwMode="auto">
          <a:xfrm>
            <a:off x="457200" y="4048125"/>
            <a:ext cx="7421563" cy="1685925"/>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ACE44AF3-BF67-47F4-B1D5-8F1575F21EE5}" type="slidenum">
              <a:rPr lang="en-US">
                <a:latin typeface="Times New Roman" pitchFamily="18" charset="0"/>
              </a:rPr>
              <a:pPr/>
              <a:t>79</a:t>
            </a:fld>
            <a:endParaRPr lang="en-US">
              <a:latin typeface="Times New Roman" pitchFamily="18" charset="0"/>
            </a:endParaRPr>
          </a:p>
        </p:txBody>
      </p:sp>
      <p:sp>
        <p:nvSpPr>
          <p:cNvPr id="316418" name="Rectangle 2"/>
          <p:cNvSpPr>
            <a:spLocks noGrp="1" noChangeArrowheads="1"/>
          </p:cNvSpPr>
          <p:nvPr>
            <p:ph type="title"/>
          </p:nvPr>
        </p:nvSpPr>
        <p:spPr/>
        <p:txBody>
          <a:bodyPr/>
          <a:lstStyle/>
          <a:p>
            <a:pPr fontAlgn="auto">
              <a:spcAft>
                <a:spcPts val="0"/>
              </a:spcAft>
              <a:defRPr/>
            </a:pPr>
            <a:r>
              <a:rPr lang="en-US"/>
              <a:t>Using a Virtual Table</a:t>
            </a:r>
          </a:p>
        </p:txBody>
      </p:sp>
      <p:sp>
        <p:nvSpPr>
          <p:cNvPr id="316419" name="Rectangle 3"/>
          <p:cNvSpPr>
            <a:spLocks noGrp="1" noChangeArrowheads="1"/>
          </p:cNvSpPr>
          <p:nvPr>
            <p:ph type="body" idx="1"/>
          </p:nvPr>
        </p:nvSpPr>
        <p:spPr>
          <a:xfrm>
            <a:off x="457200" y="1600200"/>
            <a:ext cx="7467600" cy="4873625"/>
          </a:xfrm>
        </p:spPr>
        <p:txBody>
          <a:bodyPr>
            <a:normAutofit/>
          </a:bodyPr>
          <a:lstStyle/>
          <a:p>
            <a:pPr marL="274320" indent="-274320" fontAlgn="auto">
              <a:spcAft>
                <a:spcPts val="0"/>
              </a:spcAft>
              <a:buFont typeface="Wingdings"/>
              <a:buChar char=""/>
              <a:defRPr/>
            </a:pPr>
            <a:r>
              <a:rPr lang="en-US" dirty="0">
                <a:latin typeface="+mj-lt"/>
              </a:rPr>
              <a:t>We can specify SQL queries on a newly created view:</a:t>
            </a:r>
          </a:p>
          <a:p>
            <a:pPr marL="274320" indent="-274320" fontAlgn="auto">
              <a:spcAft>
                <a:spcPts val="0"/>
              </a:spcAft>
              <a:buFont typeface="Wingdings" pitchFamily="2" charset="2"/>
              <a:buNone/>
              <a:defRPr/>
            </a:pPr>
            <a:r>
              <a:rPr lang="en-US" dirty="0">
                <a:latin typeface="+mj-lt"/>
              </a:rPr>
              <a:t>	</a:t>
            </a:r>
            <a:r>
              <a:rPr lang="en-US" sz="2000" dirty="0">
                <a:latin typeface="+mj-lt"/>
              </a:rPr>
              <a:t>  	SELECT FNAME, LNAME </a:t>
            </a:r>
          </a:p>
          <a:p>
            <a:pPr marL="274320" indent="-274320" fontAlgn="auto">
              <a:spcAft>
                <a:spcPts val="0"/>
              </a:spcAft>
              <a:buFont typeface="Wingdings" pitchFamily="2" charset="2"/>
              <a:buNone/>
              <a:defRPr/>
            </a:pPr>
            <a:r>
              <a:rPr lang="en-US" sz="2000" dirty="0">
                <a:latin typeface="+mj-lt"/>
              </a:rPr>
              <a:t>  		FROM WORKS_ON1</a:t>
            </a:r>
          </a:p>
          <a:p>
            <a:pPr marL="274320" indent="-274320" fontAlgn="auto">
              <a:spcAft>
                <a:spcPts val="0"/>
              </a:spcAft>
              <a:buFont typeface="Wingdings" pitchFamily="2" charset="2"/>
              <a:buNone/>
              <a:defRPr/>
            </a:pPr>
            <a:r>
              <a:rPr lang="en-US" sz="2000" dirty="0">
                <a:latin typeface="+mj-lt"/>
              </a:rPr>
              <a:t>	 	WHERE PNAME=‘</a:t>
            </a:r>
            <a:r>
              <a:rPr lang="en-US" sz="2000" dirty="0" err="1">
                <a:latin typeface="+mj-lt"/>
              </a:rPr>
              <a:t>ProductX</a:t>
            </a:r>
            <a:r>
              <a:rPr lang="en-US" sz="2000" dirty="0">
                <a:latin typeface="+mj-lt"/>
              </a:rPr>
              <a:t>’;</a:t>
            </a:r>
          </a:p>
          <a:p>
            <a:pPr marL="274320" indent="-274320" fontAlgn="auto">
              <a:spcAft>
                <a:spcPts val="0"/>
              </a:spcAft>
              <a:buFont typeface="Wingdings" pitchFamily="2" charset="2"/>
              <a:buNone/>
              <a:defRPr/>
            </a:pPr>
            <a:endParaRPr lang="en-US" sz="2000" dirty="0">
              <a:latin typeface="+mj-lt"/>
            </a:endParaRPr>
          </a:p>
          <a:p>
            <a:pPr marL="274320" indent="-274320" fontAlgn="auto">
              <a:spcAft>
                <a:spcPts val="0"/>
              </a:spcAft>
              <a:buFont typeface="Wingdings"/>
              <a:buChar char=""/>
              <a:defRPr/>
            </a:pPr>
            <a:r>
              <a:rPr lang="en-US" dirty="0">
                <a:latin typeface="+mj-lt"/>
              </a:rPr>
              <a:t>DBMS is responsible to keep view always up-to-date</a:t>
            </a:r>
          </a:p>
          <a:p>
            <a:pPr marL="274320" indent="-274320" fontAlgn="auto">
              <a:spcAft>
                <a:spcPts val="0"/>
              </a:spcAft>
              <a:buFont typeface="Wingdings"/>
              <a:buChar char=""/>
              <a:defRPr/>
            </a:pPr>
            <a:r>
              <a:rPr lang="en-US" dirty="0">
                <a:latin typeface="+mj-lt"/>
              </a:rPr>
              <a:t>When no longer needed, a view can be dropped:</a:t>
            </a:r>
          </a:p>
          <a:p>
            <a:pPr marL="274320" indent="-274320" fontAlgn="auto">
              <a:spcAft>
                <a:spcPts val="0"/>
              </a:spcAft>
              <a:buFont typeface="Wingdings" pitchFamily="2" charset="2"/>
              <a:buNone/>
              <a:defRPr/>
            </a:pPr>
            <a:r>
              <a:rPr lang="en-US" dirty="0">
                <a:latin typeface="+mj-lt"/>
              </a:rPr>
              <a:t>	</a:t>
            </a:r>
          </a:p>
          <a:p>
            <a:pPr marL="274320" indent="-274320" fontAlgn="auto">
              <a:spcAft>
                <a:spcPts val="0"/>
              </a:spcAft>
              <a:buFont typeface="Wingdings" pitchFamily="2" charset="2"/>
              <a:buNone/>
              <a:defRPr/>
            </a:pPr>
            <a:r>
              <a:rPr lang="en-US" dirty="0">
                <a:latin typeface="+mj-lt"/>
              </a:rPr>
              <a:t>			DROP WORKS_ON1;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641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641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6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CREATE DOMAIN</a:t>
            </a:r>
          </a:p>
        </p:txBody>
      </p:sp>
      <p:sp>
        <p:nvSpPr>
          <p:cNvPr id="3" name="Content Placeholder 2"/>
          <p:cNvSpPr>
            <a:spLocks noGrp="1"/>
          </p:cNvSpPr>
          <p:nvPr>
            <p:ph sz="quarter" idx="1"/>
          </p:nvPr>
        </p:nvSpPr>
        <p:spPr>
          <a:xfrm>
            <a:off x="457200" y="1600200"/>
            <a:ext cx="7467600" cy="4873625"/>
          </a:xfrm>
        </p:spPr>
        <p:txBody>
          <a:bodyPr/>
          <a:lstStyle/>
          <a:p>
            <a:r>
              <a:rPr lang="en-US"/>
              <a:t>We can declare a domain in SQL</a:t>
            </a:r>
          </a:p>
          <a:p>
            <a:r>
              <a:rPr lang="en-US"/>
              <a:t>This makes it easier to change the data type of numerous attributes in a schema</a:t>
            </a:r>
          </a:p>
          <a:p>
            <a:r>
              <a:rPr lang="en-US"/>
              <a:t>Improves Schema readability</a:t>
            </a:r>
          </a:p>
          <a:p>
            <a:r>
              <a:rPr lang="en-US"/>
              <a:t>Not available in many SQL implementation like (T-SQL)</a:t>
            </a:r>
          </a:p>
          <a:p>
            <a:endParaRPr lang="en-US"/>
          </a:p>
          <a:p>
            <a:pPr>
              <a:buFont typeface="Wingdings" pitchFamily="2" charset="2"/>
              <a:buNone/>
            </a:pPr>
            <a:r>
              <a:rPr lang="en-US" b="1">
                <a:solidFill>
                  <a:srgbClr val="000000"/>
                </a:solidFill>
              </a:rPr>
              <a:t>      CREATE DOMAIN SSN_TYPE AS CHAR(9);</a:t>
            </a:r>
            <a:endParaRPr lang="en-US"/>
          </a:p>
          <a:p>
            <a:endParaRPr lang="en-US"/>
          </a:p>
          <a:p>
            <a:endParaRPr lang="en-US"/>
          </a:p>
        </p:txBody>
      </p:sp>
      <p:sp>
        <p:nvSpPr>
          <p:cNvPr id="2253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898C15A8-AD98-4D78-9DF0-5081ADEBF312}" type="slidenum">
              <a:rPr lang="en-US">
                <a:latin typeface="Times New Roman" pitchFamily="18" charset="0"/>
              </a:rPr>
              <a:pPr/>
              <a:t>8</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FC772B57-BB60-4EE9-92AF-22FF29A2D7F0}" type="slidenum">
              <a:rPr lang="en-US">
                <a:latin typeface="Times New Roman" pitchFamily="18" charset="0"/>
              </a:rPr>
              <a:pPr/>
              <a:t>80</a:t>
            </a:fld>
            <a:endParaRPr lang="en-US">
              <a:latin typeface="Times New Roman" pitchFamily="18" charset="0"/>
            </a:endParaRPr>
          </a:p>
        </p:txBody>
      </p:sp>
      <p:sp>
        <p:nvSpPr>
          <p:cNvPr id="317442" name="Rectangle 2"/>
          <p:cNvSpPr>
            <a:spLocks noGrp="1" noChangeArrowheads="1"/>
          </p:cNvSpPr>
          <p:nvPr>
            <p:ph type="title"/>
          </p:nvPr>
        </p:nvSpPr>
        <p:spPr/>
        <p:txBody>
          <a:bodyPr/>
          <a:lstStyle/>
          <a:p>
            <a:pPr fontAlgn="auto">
              <a:spcAft>
                <a:spcPts val="0"/>
              </a:spcAft>
              <a:defRPr/>
            </a:pPr>
            <a:r>
              <a:rPr lang="en-US"/>
              <a:t>Efficient View Implementation</a:t>
            </a:r>
          </a:p>
        </p:txBody>
      </p:sp>
      <p:sp>
        <p:nvSpPr>
          <p:cNvPr id="317443" name="Rectangle 3"/>
          <p:cNvSpPr>
            <a:spLocks noGrp="1" noChangeArrowheads="1"/>
          </p:cNvSpPr>
          <p:nvPr>
            <p:ph type="body" idx="1"/>
          </p:nvPr>
        </p:nvSpPr>
        <p:spPr>
          <a:xfrm>
            <a:off x="457200" y="1600200"/>
            <a:ext cx="8253413" cy="4873625"/>
          </a:xfrm>
        </p:spPr>
        <p:txBody>
          <a:bodyPr>
            <a:normAutofit/>
          </a:bodyPr>
          <a:lstStyle/>
          <a:p>
            <a:pPr marL="274320" indent="-274320" fontAlgn="auto">
              <a:spcAft>
                <a:spcPts val="0"/>
              </a:spcAft>
              <a:buFont typeface="Wingdings"/>
              <a:buChar char=""/>
              <a:defRPr/>
            </a:pPr>
            <a:r>
              <a:rPr lang="en-US" b="1" dirty="0">
                <a:latin typeface="+mj-lt"/>
              </a:rPr>
              <a:t>Query modification: </a:t>
            </a:r>
            <a:r>
              <a:rPr lang="en-US" dirty="0">
                <a:latin typeface="+mj-lt"/>
              </a:rPr>
              <a:t>present the view query in terms of a query on the underlying base tables</a:t>
            </a:r>
          </a:p>
          <a:p>
            <a:pPr marL="274320" indent="-274320" fontAlgn="auto">
              <a:spcAft>
                <a:spcPts val="0"/>
              </a:spcAft>
              <a:buFont typeface="Wingdings" pitchFamily="2" charset="2"/>
              <a:buNone/>
              <a:defRPr/>
            </a:pPr>
            <a:r>
              <a:rPr lang="en-US" dirty="0">
                <a:latin typeface="+mj-lt"/>
              </a:rPr>
              <a:t>		</a:t>
            </a:r>
          </a:p>
          <a:p>
            <a:pPr marL="274320" indent="-274320" fontAlgn="auto">
              <a:spcAft>
                <a:spcPts val="0"/>
              </a:spcAft>
              <a:buFont typeface="Wingdings" pitchFamily="2" charset="2"/>
              <a:buNone/>
              <a:defRPr/>
            </a:pPr>
            <a:endParaRPr lang="en-US" dirty="0">
              <a:latin typeface="+mj-lt"/>
            </a:endParaRPr>
          </a:p>
          <a:p>
            <a:pPr marL="274320" indent="-274320" fontAlgn="auto">
              <a:spcAft>
                <a:spcPts val="0"/>
              </a:spcAft>
              <a:buFont typeface="Wingdings" pitchFamily="2" charset="2"/>
              <a:buNone/>
              <a:defRPr/>
            </a:pPr>
            <a:endParaRPr lang="en-US" dirty="0">
              <a:latin typeface="+mj-lt"/>
            </a:endParaRPr>
          </a:p>
          <a:p>
            <a:pPr marL="274320" indent="-274320" fontAlgn="auto">
              <a:spcAft>
                <a:spcPts val="0"/>
              </a:spcAft>
              <a:buFont typeface="Wingdings" pitchFamily="2" charset="2"/>
              <a:buNone/>
              <a:defRPr/>
            </a:pPr>
            <a:r>
              <a:rPr lang="en-US" sz="2000" b="1" dirty="0">
                <a:latin typeface="+mj-lt"/>
              </a:rPr>
              <a:t>		SELECT FNAME, LNAME, PNAME, HOURS</a:t>
            </a:r>
          </a:p>
          <a:p>
            <a:pPr marL="274320" indent="-274320" fontAlgn="auto">
              <a:spcAft>
                <a:spcPts val="0"/>
              </a:spcAft>
              <a:buFont typeface="Wingdings" pitchFamily="2" charset="2"/>
              <a:buNone/>
              <a:defRPr/>
            </a:pPr>
            <a:r>
              <a:rPr lang="en-US" sz="2000" b="1" dirty="0">
                <a:latin typeface="+mj-lt"/>
              </a:rPr>
              <a:t>		FROM EMPLOYEE, PROJECT, WORKS_ON</a:t>
            </a:r>
          </a:p>
          <a:p>
            <a:pPr marL="274320" indent="-274320" fontAlgn="auto">
              <a:spcAft>
                <a:spcPts val="0"/>
              </a:spcAft>
              <a:buFont typeface="Wingdings" pitchFamily="2" charset="2"/>
              <a:buNone/>
              <a:defRPr/>
            </a:pPr>
            <a:r>
              <a:rPr lang="en-US" sz="2000" b="1" dirty="0">
                <a:latin typeface="+mj-lt"/>
              </a:rPr>
              <a:t>  		WHERE SSN=ESSN AND PNO=PNUMBER AND PNAME=‘PRODUCTX’</a:t>
            </a:r>
          </a:p>
          <a:p>
            <a:pPr marL="274320" indent="-274320" fontAlgn="auto">
              <a:spcAft>
                <a:spcPts val="0"/>
              </a:spcAft>
              <a:buFont typeface="Wingdings" pitchFamily="2" charset="2"/>
              <a:buNone/>
              <a:defRPr/>
            </a:pPr>
            <a:endParaRPr lang="en-US" sz="2000" b="1" dirty="0">
              <a:latin typeface="+mj-lt"/>
            </a:endParaRPr>
          </a:p>
          <a:p>
            <a:pPr marL="0" indent="-365760" fontAlgn="auto">
              <a:spcAft>
                <a:spcPts val="0"/>
              </a:spcAft>
              <a:buFont typeface="Wingdings"/>
              <a:buChar char=""/>
              <a:defRPr/>
            </a:pPr>
            <a:r>
              <a:rPr lang="en-US" dirty="0"/>
              <a:t>Disadvantage: </a:t>
            </a:r>
          </a:p>
          <a:p>
            <a:pPr marL="365760" lvl="1" indent="-365760" fontAlgn="auto">
              <a:spcAft>
                <a:spcPts val="0"/>
              </a:spcAft>
              <a:buFont typeface="Wingdings 2"/>
              <a:buChar char=""/>
              <a:defRPr/>
            </a:pPr>
            <a:r>
              <a:rPr lang="en-US" dirty="0"/>
              <a:t>Inefficient for views defined via complex queries (</a:t>
            </a:r>
            <a:r>
              <a:rPr lang="en-US" dirty="0" err="1"/>
              <a:t>esp</a:t>
            </a:r>
            <a:r>
              <a:rPr lang="en-US" dirty="0"/>
              <a:t>  if additional queries are to be applied within a short time period )</a:t>
            </a:r>
          </a:p>
          <a:p>
            <a:pPr marL="274320" indent="-274320" fontAlgn="auto">
              <a:spcAft>
                <a:spcPts val="0"/>
              </a:spcAft>
              <a:buFont typeface="Wingdings" pitchFamily="2" charset="2"/>
              <a:buNone/>
              <a:defRPr/>
            </a:pPr>
            <a:endParaRPr lang="en-US" sz="2000" b="1" dirty="0">
              <a:latin typeface="+mj-lt"/>
            </a:endParaRPr>
          </a:p>
          <a:p>
            <a:pPr marL="274320" indent="-274320" fontAlgn="auto">
              <a:spcAft>
                <a:spcPts val="0"/>
              </a:spcAft>
              <a:buFont typeface="Wingdings" pitchFamily="2" charset="2"/>
              <a:buNone/>
              <a:defRPr/>
            </a:pPr>
            <a:endParaRPr lang="en-US" sz="2000" b="1" dirty="0">
              <a:latin typeface="+mj-lt"/>
            </a:endParaRPr>
          </a:p>
          <a:p>
            <a:pPr marL="640080" lvl="1" indent="-274320" fontAlgn="auto">
              <a:spcAft>
                <a:spcPts val="0"/>
              </a:spcAft>
              <a:buFont typeface="Wingdings 2"/>
              <a:buChar char=""/>
              <a:defRPr/>
            </a:pPr>
            <a:endParaRPr lang="en-US" dirty="0">
              <a:latin typeface="+mj-lt"/>
            </a:endParaRPr>
          </a:p>
        </p:txBody>
      </p:sp>
      <p:pic>
        <p:nvPicPr>
          <p:cNvPr id="128004" name="Picture 2"/>
          <p:cNvPicPr>
            <a:picLocks noChangeAspect="1" noChangeArrowheads="1"/>
          </p:cNvPicPr>
          <p:nvPr/>
        </p:nvPicPr>
        <p:blipFill>
          <a:blip r:embed="rId2"/>
          <a:srcRect/>
          <a:stretch>
            <a:fillRect/>
          </a:stretch>
        </p:blipFill>
        <p:spPr bwMode="auto">
          <a:xfrm>
            <a:off x="830263" y="2546350"/>
            <a:ext cx="3754437" cy="9350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4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F4CAC3A9-9008-4753-B889-137280E6DD17}" type="slidenum">
              <a:rPr lang="en-US">
                <a:latin typeface="Times New Roman" pitchFamily="18" charset="0"/>
              </a:rPr>
              <a:pPr/>
              <a:t>81</a:t>
            </a:fld>
            <a:endParaRPr lang="en-US">
              <a:latin typeface="Times New Roman" pitchFamily="18" charset="0"/>
            </a:endParaRPr>
          </a:p>
        </p:txBody>
      </p:sp>
      <p:sp>
        <p:nvSpPr>
          <p:cNvPr id="318466" name="Rectangle 2"/>
          <p:cNvSpPr>
            <a:spLocks noGrp="1" noChangeArrowheads="1"/>
          </p:cNvSpPr>
          <p:nvPr>
            <p:ph type="title"/>
          </p:nvPr>
        </p:nvSpPr>
        <p:spPr/>
        <p:txBody>
          <a:bodyPr/>
          <a:lstStyle/>
          <a:p>
            <a:pPr fontAlgn="auto">
              <a:spcAft>
                <a:spcPts val="0"/>
              </a:spcAft>
              <a:defRPr/>
            </a:pPr>
            <a:r>
              <a:rPr lang="en-US"/>
              <a:t>Efficient View Implementation</a:t>
            </a:r>
          </a:p>
        </p:txBody>
      </p:sp>
      <p:sp>
        <p:nvSpPr>
          <p:cNvPr id="318467" name="Rectangle 3"/>
          <p:cNvSpPr>
            <a:spLocks noGrp="1" noChangeArrowheads="1"/>
          </p:cNvSpPr>
          <p:nvPr>
            <p:ph type="body" idx="1"/>
          </p:nvPr>
        </p:nvSpPr>
        <p:spPr>
          <a:xfrm>
            <a:off x="457200" y="1600200"/>
            <a:ext cx="7467600" cy="4873625"/>
          </a:xfrm>
        </p:spPr>
        <p:txBody>
          <a:bodyPr/>
          <a:lstStyle/>
          <a:p>
            <a:r>
              <a:rPr lang="en-US" b="1"/>
              <a:t>View materialization</a:t>
            </a:r>
            <a:r>
              <a:rPr lang="en-US"/>
              <a:t>: involves physically creating and keeping a temporary table</a:t>
            </a:r>
          </a:p>
          <a:p>
            <a:pPr lvl="1"/>
            <a:endParaRPr lang="en-US"/>
          </a:p>
          <a:p>
            <a:pPr lvl="1"/>
            <a:r>
              <a:rPr lang="en-US"/>
              <a:t>assumption: other queries on the view will follow</a:t>
            </a:r>
          </a:p>
          <a:p>
            <a:pPr lvl="1"/>
            <a:r>
              <a:rPr lang="en-US"/>
              <a:t>concerns: maintaining correspondence between the base table and the view when the base table is updated</a:t>
            </a:r>
          </a:p>
          <a:p>
            <a:pPr lvl="1"/>
            <a:r>
              <a:rPr lang="en-US"/>
              <a:t>strategy: incremental update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84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84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84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7B211A55-B276-4C8C-BE3D-43203C7A3899}" type="slidenum">
              <a:rPr lang="en-US">
                <a:latin typeface="Times New Roman" pitchFamily="18" charset="0"/>
              </a:rPr>
              <a:pPr/>
              <a:t>82</a:t>
            </a:fld>
            <a:endParaRPr lang="en-US">
              <a:latin typeface="Times New Roman" pitchFamily="18" charset="0"/>
            </a:endParaRPr>
          </a:p>
        </p:txBody>
      </p:sp>
      <p:sp>
        <p:nvSpPr>
          <p:cNvPr id="319490" name="Rectangle 2"/>
          <p:cNvSpPr>
            <a:spLocks noGrp="1" noChangeArrowheads="1"/>
          </p:cNvSpPr>
          <p:nvPr>
            <p:ph type="title"/>
          </p:nvPr>
        </p:nvSpPr>
        <p:spPr/>
        <p:txBody>
          <a:bodyPr/>
          <a:lstStyle/>
          <a:p>
            <a:pPr fontAlgn="auto">
              <a:spcAft>
                <a:spcPts val="0"/>
              </a:spcAft>
              <a:defRPr/>
            </a:pPr>
            <a:r>
              <a:rPr lang="en-US" dirty="0"/>
              <a:t>View Update</a:t>
            </a:r>
          </a:p>
        </p:txBody>
      </p:sp>
      <p:sp>
        <p:nvSpPr>
          <p:cNvPr id="319491" name="Rectangle 3"/>
          <p:cNvSpPr>
            <a:spLocks noGrp="1" noChangeArrowheads="1"/>
          </p:cNvSpPr>
          <p:nvPr>
            <p:ph type="body" idx="1"/>
          </p:nvPr>
        </p:nvSpPr>
        <p:spPr>
          <a:xfrm>
            <a:off x="457200" y="1600200"/>
            <a:ext cx="6396038" cy="4873625"/>
          </a:xfrm>
        </p:spPr>
        <p:txBody>
          <a:bodyPr>
            <a:normAutofit lnSpcReduction="10000"/>
          </a:bodyPr>
          <a:lstStyle/>
          <a:p>
            <a:pPr marL="274320" indent="-274320" fontAlgn="auto">
              <a:spcAft>
                <a:spcPts val="0"/>
              </a:spcAft>
              <a:buFont typeface="Wingdings"/>
              <a:buChar char=""/>
              <a:defRPr/>
            </a:pPr>
            <a:r>
              <a:rPr lang="en-US" b="1" dirty="0"/>
              <a:t>Single view without aggregate operations</a:t>
            </a:r>
            <a:r>
              <a:rPr lang="en-US" dirty="0"/>
              <a:t>: </a:t>
            </a:r>
          </a:p>
          <a:p>
            <a:pPr marL="640080" lvl="1" indent="-274320" fontAlgn="auto">
              <a:spcAft>
                <a:spcPts val="0"/>
              </a:spcAft>
              <a:buFont typeface="Wingdings 2"/>
              <a:buChar char=""/>
              <a:defRPr/>
            </a:pPr>
            <a:r>
              <a:rPr lang="en-US" dirty="0"/>
              <a:t>update may map to an update on the underlying base table</a:t>
            </a:r>
          </a:p>
          <a:p>
            <a:pPr marL="274320" indent="-274320" fontAlgn="auto">
              <a:spcAft>
                <a:spcPts val="0"/>
              </a:spcAft>
              <a:buFont typeface="Wingdings"/>
              <a:buChar char=""/>
              <a:defRPr/>
            </a:pPr>
            <a:r>
              <a:rPr lang="en-US" b="1" dirty="0"/>
              <a:t>Views involving joins</a:t>
            </a:r>
            <a:r>
              <a:rPr lang="en-US" dirty="0"/>
              <a:t>: </a:t>
            </a:r>
          </a:p>
          <a:p>
            <a:pPr marL="640080" lvl="1" indent="-274320" fontAlgn="auto">
              <a:spcAft>
                <a:spcPts val="0"/>
              </a:spcAft>
              <a:buFont typeface="Wingdings 2"/>
              <a:buChar char=""/>
              <a:defRPr/>
            </a:pPr>
            <a:r>
              <a:rPr lang="en-US" dirty="0"/>
              <a:t>an update </a:t>
            </a:r>
            <a:r>
              <a:rPr lang="en-US" i="1" dirty="0"/>
              <a:t>may</a:t>
            </a:r>
            <a:r>
              <a:rPr lang="en-US" dirty="0"/>
              <a:t> map to an update on the underlying base relations </a:t>
            </a:r>
          </a:p>
          <a:p>
            <a:pPr marL="640080" lvl="1" indent="-274320" fontAlgn="auto">
              <a:spcAft>
                <a:spcPts val="0"/>
              </a:spcAft>
              <a:buFont typeface="Wingdings 2"/>
              <a:buChar char=""/>
              <a:defRPr/>
            </a:pPr>
            <a:r>
              <a:rPr lang="en-US" dirty="0"/>
              <a:t>not always possible</a:t>
            </a:r>
          </a:p>
          <a:p>
            <a:pPr marL="274320" indent="-274320" fontAlgn="auto">
              <a:spcAft>
                <a:spcPts val="0"/>
              </a:spcAft>
              <a:buFont typeface="Wingdings"/>
              <a:buChar char=""/>
              <a:defRPr/>
            </a:pPr>
            <a:r>
              <a:rPr lang="en-US" b="1" dirty="0"/>
              <a:t>Example:</a:t>
            </a:r>
          </a:p>
          <a:p>
            <a:pPr marL="274320" indent="-274320" fontAlgn="auto">
              <a:spcAft>
                <a:spcPts val="0"/>
              </a:spcAft>
              <a:buFont typeface="Wingdings"/>
              <a:buNone/>
              <a:defRPr/>
            </a:pPr>
            <a:r>
              <a:rPr lang="en-US" dirty="0"/>
              <a:t>	</a:t>
            </a:r>
            <a:r>
              <a:rPr lang="en-US" sz="2000" cap="all" dirty="0">
                <a:latin typeface="Calibri(heading)"/>
              </a:rPr>
              <a:t>update works_on1 </a:t>
            </a:r>
          </a:p>
          <a:p>
            <a:pPr marL="274320" indent="-274320" fontAlgn="auto">
              <a:spcAft>
                <a:spcPts val="0"/>
              </a:spcAft>
              <a:buFont typeface="Wingdings"/>
              <a:buNone/>
              <a:defRPr/>
            </a:pPr>
            <a:r>
              <a:rPr lang="en-US" sz="2000" cap="all" dirty="0">
                <a:latin typeface="Calibri(heading)"/>
              </a:rPr>
              <a:t>	set </a:t>
            </a:r>
            <a:r>
              <a:rPr lang="en-US" sz="2000" cap="all" dirty="0" err="1">
                <a:latin typeface="Calibri(heading)"/>
              </a:rPr>
              <a:t>pname</a:t>
            </a:r>
            <a:r>
              <a:rPr lang="en-US" sz="2000" cap="all" dirty="0">
                <a:latin typeface="Calibri(heading)"/>
              </a:rPr>
              <a:t>=XYZ' </a:t>
            </a:r>
          </a:p>
          <a:p>
            <a:pPr marL="274320" indent="-274320" fontAlgn="auto">
              <a:spcAft>
                <a:spcPts val="0"/>
              </a:spcAft>
              <a:buFont typeface="Wingdings"/>
              <a:buNone/>
              <a:defRPr/>
            </a:pPr>
            <a:r>
              <a:rPr lang="en-US" sz="2000" cap="all" dirty="0">
                <a:latin typeface="Calibri(heading)"/>
              </a:rPr>
              <a:t>	where </a:t>
            </a:r>
            <a:r>
              <a:rPr lang="en-US" sz="2000" cap="all" dirty="0" err="1">
                <a:latin typeface="Calibri(heading)"/>
              </a:rPr>
              <a:t>Fname</a:t>
            </a:r>
            <a:r>
              <a:rPr lang="en-US" sz="2000" cap="all" dirty="0">
                <a:latin typeface="Calibri(heading)"/>
              </a:rPr>
              <a:t>=‘John and </a:t>
            </a:r>
          </a:p>
          <a:p>
            <a:pPr marL="274320" indent="-274320" fontAlgn="auto">
              <a:spcAft>
                <a:spcPts val="0"/>
              </a:spcAft>
              <a:buFont typeface="Wingdings"/>
              <a:buNone/>
              <a:defRPr/>
            </a:pPr>
            <a:r>
              <a:rPr lang="en-US" sz="2000" cap="all" dirty="0">
                <a:latin typeface="Calibri(heading)"/>
              </a:rPr>
              <a:t>            </a:t>
            </a:r>
            <a:r>
              <a:rPr lang="en-US" sz="2000" cap="all" dirty="0" err="1">
                <a:latin typeface="Calibri(heading)"/>
              </a:rPr>
              <a:t>lname</a:t>
            </a:r>
            <a:r>
              <a:rPr lang="en-US" sz="2000" cap="all" dirty="0">
                <a:latin typeface="Calibri(heading)"/>
              </a:rPr>
              <a:t>='Smith' AND 			</a:t>
            </a:r>
            <a:r>
              <a:rPr lang="en-US" sz="2000" cap="all" dirty="0" err="1">
                <a:latin typeface="Calibri(heading)"/>
              </a:rPr>
              <a:t>Pname</a:t>
            </a:r>
            <a:r>
              <a:rPr lang="en-US" sz="2000" cap="all" dirty="0">
                <a:latin typeface="Calibri(heading)"/>
              </a:rPr>
              <a:t>=‘</a:t>
            </a:r>
            <a:r>
              <a:rPr lang="en-US" sz="2000" cap="all" dirty="0" err="1">
                <a:latin typeface="Calibri(heading)"/>
              </a:rPr>
              <a:t>ProductX</a:t>
            </a:r>
            <a:r>
              <a:rPr lang="en-US" sz="2000" cap="all" dirty="0">
                <a:latin typeface="Calibri(heading)"/>
              </a:rPr>
              <a:t>’ </a:t>
            </a:r>
          </a:p>
        </p:txBody>
      </p:sp>
      <p:pic>
        <p:nvPicPr>
          <p:cNvPr id="5" name="Picture 9" descr="fig05_06"/>
          <p:cNvPicPr>
            <a:picLocks noChangeAspect="1" noChangeArrowheads="1"/>
          </p:cNvPicPr>
          <p:nvPr/>
        </p:nvPicPr>
        <p:blipFill>
          <a:blip r:embed="rId2"/>
          <a:srcRect l="50539" t="51714" b="27151"/>
          <a:stretch>
            <a:fillRect/>
          </a:stretch>
        </p:blipFill>
        <p:spPr bwMode="auto">
          <a:xfrm>
            <a:off x="4646613" y="5078413"/>
            <a:ext cx="3090862" cy="1682750"/>
          </a:xfrm>
          <a:prstGeom prst="rect">
            <a:avLst/>
          </a:prstGeom>
          <a:noFill/>
          <a:ln w="9525">
            <a:noFill/>
            <a:miter lim="800000"/>
            <a:headEnd/>
            <a:tailEnd/>
          </a:ln>
        </p:spPr>
      </p:pic>
      <p:pic>
        <p:nvPicPr>
          <p:cNvPr id="6" name="Picture 9" descr="fig05_06"/>
          <p:cNvPicPr>
            <a:picLocks noChangeAspect="1" noChangeArrowheads="1"/>
          </p:cNvPicPr>
          <p:nvPr/>
        </p:nvPicPr>
        <p:blipFill>
          <a:blip r:embed="rId2"/>
          <a:srcRect t="49997" r="66853"/>
          <a:stretch>
            <a:fillRect/>
          </a:stretch>
        </p:blipFill>
        <p:spPr bwMode="auto">
          <a:xfrm>
            <a:off x="6708775" y="1258888"/>
            <a:ext cx="2058988" cy="39592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949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949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949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949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949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9491">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fontAlgn="auto">
              <a:spcAft>
                <a:spcPts val="0"/>
              </a:spcAft>
              <a:buFont typeface="Wingdings"/>
              <a:buNone/>
              <a:defRPr/>
            </a:pPr>
            <a:r>
              <a:rPr lang="en-US" sz="2000" b="1" cap="all" dirty="0"/>
              <a:t>a)</a:t>
            </a:r>
            <a:r>
              <a:rPr lang="en-US" sz="2000" cap="all" dirty="0"/>
              <a:t> Update works_on1</a:t>
            </a:r>
          </a:p>
          <a:p>
            <a:pPr marL="274320" indent="-274320" fontAlgn="auto">
              <a:spcAft>
                <a:spcPts val="0"/>
              </a:spcAft>
              <a:buFont typeface="Wingdings"/>
              <a:buNone/>
              <a:defRPr/>
            </a:pPr>
            <a:r>
              <a:rPr lang="en-US" sz="2000" cap="all" dirty="0"/>
              <a:t>	Set </a:t>
            </a:r>
            <a:r>
              <a:rPr lang="en-US" sz="2000" cap="all" dirty="0" err="1"/>
              <a:t>pno</a:t>
            </a:r>
            <a:r>
              <a:rPr lang="en-US" sz="2000" cap="all" dirty="0"/>
              <a:t> = 	(select </a:t>
            </a:r>
            <a:r>
              <a:rPr lang="en-US" sz="2000" cap="all" dirty="0" err="1"/>
              <a:t>Pnumber</a:t>
            </a:r>
            <a:r>
              <a:rPr lang="en-US" sz="2000" cap="all" dirty="0"/>
              <a:t> from project </a:t>
            </a:r>
          </a:p>
          <a:p>
            <a:pPr marL="274320" indent="-274320" fontAlgn="auto">
              <a:spcAft>
                <a:spcPts val="0"/>
              </a:spcAft>
              <a:buFont typeface="Wingdings"/>
              <a:buNone/>
              <a:defRPr/>
            </a:pPr>
            <a:r>
              <a:rPr lang="en-US" sz="2000" cap="all" dirty="0"/>
              <a:t>			where </a:t>
            </a:r>
            <a:r>
              <a:rPr lang="en-US" sz="2000" cap="all" dirty="0" err="1"/>
              <a:t>pname</a:t>
            </a:r>
            <a:r>
              <a:rPr lang="en-US" sz="2000" cap="all" dirty="0"/>
              <a:t>=‘XYZ’)</a:t>
            </a:r>
          </a:p>
          <a:p>
            <a:pPr marL="274320" indent="-274320" fontAlgn="auto">
              <a:spcAft>
                <a:spcPts val="0"/>
              </a:spcAft>
              <a:buFont typeface="Wingdings"/>
              <a:buNone/>
              <a:defRPr/>
            </a:pPr>
            <a:r>
              <a:rPr lang="en-US" sz="2000" cap="all" dirty="0"/>
              <a:t> 	Where </a:t>
            </a:r>
            <a:r>
              <a:rPr lang="en-US" sz="2000" cap="all" dirty="0" err="1"/>
              <a:t>Essn</a:t>
            </a:r>
            <a:r>
              <a:rPr lang="en-US" sz="2000" cap="all" dirty="0"/>
              <a:t> IN (select </a:t>
            </a:r>
            <a:r>
              <a:rPr lang="en-US" sz="2000" cap="all" dirty="0" err="1"/>
              <a:t>ssn</a:t>
            </a:r>
            <a:r>
              <a:rPr lang="en-US" sz="2000" cap="all" dirty="0"/>
              <a:t> from employee </a:t>
            </a:r>
          </a:p>
          <a:p>
            <a:pPr marL="274320" indent="-274320" fontAlgn="auto">
              <a:spcAft>
                <a:spcPts val="0"/>
              </a:spcAft>
              <a:buFont typeface="Wingdings"/>
              <a:buNone/>
              <a:defRPr/>
            </a:pPr>
            <a:r>
              <a:rPr lang="en-US" sz="2000" cap="all" dirty="0"/>
              <a:t>			where 	</a:t>
            </a:r>
            <a:r>
              <a:rPr lang="en-US" sz="2000" cap="all" dirty="0" err="1"/>
              <a:t>lname</a:t>
            </a:r>
            <a:r>
              <a:rPr lang="en-US" sz="2000" cap="all" dirty="0"/>
              <a:t>=‘smith’ and </a:t>
            </a:r>
            <a:r>
              <a:rPr lang="en-US" sz="2000" cap="all" dirty="0" err="1"/>
              <a:t>fname</a:t>
            </a:r>
            <a:r>
              <a:rPr lang="en-US" sz="2000" cap="all" dirty="0"/>
              <a:t>=‘John’)</a:t>
            </a:r>
          </a:p>
          <a:p>
            <a:pPr marL="274320" indent="-274320" fontAlgn="auto">
              <a:spcAft>
                <a:spcPts val="0"/>
              </a:spcAft>
              <a:buFont typeface="Wingdings"/>
              <a:buNone/>
              <a:defRPr/>
            </a:pPr>
            <a:r>
              <a:rPr lang="en-US" sz="2000" cap="all" dirty="0"/>
              <a:t>		AND</a:t>
            </a:r>
          </a:p>
          <a:p>
            <a:pPr marL="274320" indent="-274320" fontAlgn="auto">
              <a:spcAft>
                <a:spcPts val="0"/>
              </a:spcAft>
              <a:buFont typeface="Wingdings"/>
              <a:buNone/>
              <a:defRPr/>
            </a:pPr>
            <a:r>
              <a:rPr lang="en-US" sz="2000" cap="all" dirty="0"/>
              <a:t>		</a:t>
            </a:r>
            <a:r>
              <a:rPr lang="en-US" sz="2000" cap="all" dirty="0" err="1"/>
              <a:t>Pno</a:t>
            </a:r>
            <a:r>
              <a:rPr lang="en-US" sz="2000" cap="all" dirty="0"/>
              <a:t> = 	(Select </a:t>
            </a:r>
            <a:r>
              <a:rPr lang="en-US" sz="2000" cap="all" dirty="0" err="1"/>
              <a:t>pnumber</a:t>
            </a:r>
            <a:r>
              <a:rPr lang="en-US" sz="2000" cap="all" dirty="0"/>
              <a:t> from project</a:t>
            </a:r>
          </a:p>
          <a:p>
            <a:pPr marL="274320" indent="-274320" fontAlgn="auto">
              <a:spcAft>
                <a:spcPts val="0"/>
              </a:spcAft>
              <a:buFont typeface="Wingdings"/>
              <a:buNone/>
              <a:defRPr/>
            </a:pPr>
            <a:r>
              <a:rPr lang="en-US" sz="2000" cap="all" dirty="0"/>
              <a:t>			where </a:t>
            </a:r>
            <a:r>
              <a:rPr lang="en-US" sz="2000" cap="all" dirty="0" err="1"/>
              <a:t>pname</a:t>
            </a:r>
            <a:r>
              <a:rPr lang="en-US" sz="2000" cap="all" dirty="0"/>
              <a:t>=‘</a:t>
            </a:r>
            <a:r>
              <a:rPr lang="en-US" sz="2000" cap="all" dirty="0" err="1"/>
              <a:t>ProductX</a:t>
            </a:r>
            <a:r>
              <a:rPr lang="en-US" sz="2000" cap="all" dirty="0"/>
              <a:t>’)</a:t>
            </a:r>
          </a:p>
          <a:p>
            <a:pPr marL="274320" indent="-274320" fontAlgn="auto">
              <a:spcAft>
                <a:spcPts val="0"/>
              </a:spcAft>
              <a:buFont typeface="Wingdings"/>
              <a:buNone/>
              <a:defRPr/>
            </a:pPr>
            <a:endParaRPr lang="en-US" sz="2000" cap="all" dirty="0"/>
          </a:p>
          <a:p>
            <a:pPr marL="274320" indent="-274320" fontAlgn="auto">
              <a:spcAft>
                <a:spcPts val="0"/>
              </a:spcAft>
              <a:buFont typeface="Wingdings"/>
              <a:buNone/>
              <a:defRPr/>
            </a:pPr>
            <a:r>
              <a:rPr lang="en-US" sz="2000" b="1" cap="all" dirty="0"/>
              <a:t>b)</a:t>
            </a:r>
            <a:r>
              <a:rPr lang="en-US" sz="2000" cap="all" dirty="0"/>
              <a:t>Update Project set </a:t>
            </a:r>
            <a:r>
              <a:rPr lang="en-US" sz="2000" cap="all" dirty="0" err="1"/>
              <a:t>pname</a:t>
            </a:r>
            <a:r>
              <a:rPr lang="en-US" sz="2000" cap="all" dirty="0"/>
              <a:t>=‘XYZ’ </a:t>
            </a:r>
          </a:p>
          <a:p>
            <a:pPr marL="274320" indent="-274320" fontAlgn="auto">
              <a:spcAft>
                <a:spcPts val="0"/>
              </a:spcAft>
              <a:buFont typeface="Wingdings"/>
              <a:buNone/>
              <a:defRPr/>
            </a:pPr>
            <a:r>
              <a:rPr lang="en-US" sz="2000" cap="all" dirty="0"/>
              <a:t>	where </a:t>
            </a:r>
            <a:r>
              <a:rPr lang="en-US" sz="2000" cap="all" dirty="0" err="1"/>
              <a:t>pname</a:t>
            </a:r>
            <a:r>
              <a:rPr lang="en-US" sz="2000" cap="all" dirty="0"/>
              <a:t>=‘</a:t>
            </a:r>
            <a:r>
              <a:rPr lang="en-US" sz="2000" cap="all" dirty="0" err="1"/>
              <a:t>productX</a:t>
            </a:r>
            <a:r>
              <a:rPr lang="en-US" sz="2000" cap="all" dirty="0"/>
              <a:t>’</a:t>
            </a:r>
          </a:p>
        </p:txBody>
      </p:sp>
      <p:sp>
        <p:nvSpPr>
          <p:cNvPr id="13107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DF6BE00B-612E-49A7-9938-3C81FF0D1544}" type="slidenum">
              <a:rPr lang="en-US">
                <a:latin typeface="Times New Roman" pitchFamily="18" charset="0"/>
              </a:rPr>
              <a:pPr/>
              <a:t>83</a:t>
            </a:fld>
            <a:endParaRPr lang="en-US">
              <a:latin typeface="Times New Roman"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362A1CBA-C3EB-459E-A282-36CE1AA7842D}" type="slidenum">
              <a:rPr lang="en-US">
                <a:latin typeface="Times New Roman" pitchFamily="18" charset="0"/>
              </a:rPr>
              <a:pPr/>
              <a:t>84</a:t>
            </a:fld>
            <a:endParaRPr lang="en-US">
              <a:latin typeface="Times New Roman" pitchFamily="18" charset="0"/>
            </a:endParaRPr>
          </a:p>
        </p:txBody>
      </p:sp>
      <p:sp>
        <p:nvSpPr>
          <p:cNvPr id="320514" name="Rectangle 2"/>
          <p:cNvSpPr>
            <a:spLocks noGrp="1" noChangeArrowheads="1"/>
          </p:cNvSpPr>
          <p:nvPr>
            <p:ph type="title"/>
          </p:nvPr>
        </p:nvSpPr>
        <p:spPr/>
        <p:txBody>
          <a:bodyPr/>
          <a:lstStyle/>
          <a:p>
            <a:pPr fontAlgn="auto">
              <a:spcAft>
                <a:spcPts val="0"/>
              </a:spcAft>
              <a:defRPr/>
            </a:pPr>
            <a:r>
              <a:rPr lang="en-US"/>
              <a:t>Un-updatable Views</a:t>
            </a:r>
          </a:p>
        </p:txBody>
      </p:sp>
      <p:sp>
        <p:nvSpPr>
          <p:cNvPr id="320515" name="Rectangle 3"/>
          <p:cNvSpPr>
            <a:spLocks noGrp="1" noChangeArrowheads="1"/>
          </p:cNvSpPr>
          <p:nvPr>
            <p:ph type="body" idx="1"/>
          </p:nvPr>
        </p:nvSpPr>
        <p:spPr>
          <a:xfrm>
            <a:off x="457200" y="1600200"/>
            <a:ext cx="7467600" cy="4873625"/>
          </a:xfrm>
        </p:spPr>
        <p:txBody>
          <a:bodyPr/>
          <a:lstStyle/>
          <a:p>
            <a:pPr>
              <a:lnSpc>
                <a:spcPct val="90000"/>
              </a:lnSpc>
            </a:pPr>
            <a:r>
              <a:rPr lang="en-US"/>
              <a:t>Views defined using groups and aggregate functions are not updateable</a:t>
            </a:r>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r>
              <a:rPr lang="en-US" sz="2000"/>
              <a:t>Views defined on multiple tables using joins are generally not updateable</a:t>
            </a:r>
          </a:p>
          <a:p>
            <a:pPr>
              <a:lnSpc>
                <a:spcPct val="90000"/>
              </a:lnSpc>
            </a:pPr>
            <a:r>
              <a:rPr lang="en-US">
                <a:latin typeface="Courier New" pitchFamily="49" charset="0"/>
              </a:rPr>
              <a:t>WITH CHECK OPTION</a:t>
            </a:r>
            <a:r>
              <a:rPr lang="en-US" sz="2000"/>
              <a:t>: must be added to the definition of a view if the view is to be updated</a:t>
            </a:r>
          </a:p>
          <a:p>
            <a:pPr lvl="1">
              <a:lnSpc>
                <a:spcPct val="90000"/>
              </a:lnSpc>
            </a:pPr>
            <a:r>
              <a:rPr lang="en-US" sz="2000"/>
              <a:t>to allow check for updatability and to plan for an execution strategy</a:t>
            </a:r>
          </a:p>
        </p:txBody>
      </p:sp>
      <p:pic>
        <p:nvPicPr>
          <p:cNvPr id="132100" name="Picture 2"/>
          <p:cNvPicPr>
            <a:picLocks noChangeAspect="1" noChangeArrowheads="1"/>
          </p:cNvPicPr>
          <p:nvPr/>
        </p:nvPicPr>
        <p:blipFill>
          <a:blip r:embed="rId2"/>
          <a:srcRect/>
          <a:stretch>
            <a:fillRect/>
          </a:stretch>
        </p:blipFill>
        <p:spPr bwMode="auto">
          <a:xfrm>
            <a:off x="2506663" y="2390775"/>
            <a:ext cx="3540125" cy="1022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51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51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05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Assertion</a:t>
            </a:r>
          </a:p>
        </p:txBody>
      </p:sp>
      <p:sp>
        <p:nvSpPr>
          <p:cNvPr id="3" name="Content Placeholder 2"/>
          <p:cNvSpPr>
            <a:spLocks noGrp="1"/>
          </p:cNvSpPr>
          <p:nvPr>
            <p:ph sz="quarter" idx="1"/>
          </p:nvPr>
        </p:nvSpPr>
        <p:spPr>
          <a:xfrm>
            <a:off x="457200" y="1600200"/>
            <a:ext cx="8035925" cy="4873625"/>
          </a:xfrm>
        </p:spPr>
        <p:txBody>
          <a:bodyPr/>
          <a:lstStyle/>
          <a:p>
            <a:r>
              <a:rPr lang="en-GB" sz="2000"/>
              <a:t>In SQL, table constraints are associated with a single table.</a:t>
            </a:r>
          </a:p>
          <a:p>
            <a:pPr lvl="1"/>
            <a:r>
              <a:rPr lang="en-US" sz="2000" b="1">
                <a:solidFill>
                  <a:srgbClr val="000000"/>
                </a:solidFill>
              </a:rPr>
              <a:t>CHECK(DNUMBER &gt;0 AND DNUMBER &lt;25)</a:t>
            </a:r>
          </a:p>
          <a:p>
            <a:pPr lvl="1"/>
            <a:r>
              <a:rPr lang="en-US" sz="2000" b="1"/>
              <a:t>CHECK (Dept_create_date &lt;= Mgr_start_date)</a:t>
            </a:r>
            <a:endParaRPr lang="en-GB" sz="2000"/>
          </a:p>
          <a:p>
            <a:endParaRPr lang="en-GB" sz="2000"/>
          </a:p>
          <a:p>
            <a:r>
              <a:rPr lang="en-GB" sz="2000"/>
              <a:t>Expression in the </a:t>
            </a:r>
            <a:r>
              <a:rPr lang="en-GB" sz="2000" b="1"/>
              <a:t>CHECK</a:t>
            </a:r>
            <a:r>
              <a:rPr lang="en-GB" sz="2000"/>
              <a:t> clause can refer to other tables but when a constraint involves many tables, it becomes cumbersome </a:t>
            </a:r>
          </a:p>
          <a:p>
            <a:endParaRPr lang="en-GB" sz="2000"/>
          </a:p>
          <a:p>
            <a:r>
              <a:rPr lang="en-GB" sz="2000"/>
              <a:t>Assertions are constraints that are not associated with any one table.</a:t>
            </a:r>
          </a:p>
          <a:p>
            <a:endParaRPr lang="en-US"/>
          </a:p>
          <a:p>
            <a:r>
              <a:rPr lang="en-US"/>
              <a:t>SQL-server do not support assertion, however it do support trigger and check constraint</a:t>
            </a:r>
          </a:p>
        </p:txBody>
      </p:sp>
      <p:sp>
        <p:nvSpPr>
          <p:cNvPr id="13312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A3036197-F3D2-4F42-9315-FCA2D2A5EFDB}" type="slidenum">
              <a:rPr lang="en-US">
                <a:latin typeface="Times New Roman" pitchFamily="18" charset="0"/>
              </a:rPr>
              <a:pPr/>
              <a:t>85</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975C8067-C4C7-4645-89DD-FD4298A213A7}" type="slidenum">
              <a:rPr lang="en-US">
                <a:latin typeface="Times New Roman" pitchFamily="18" charset="0"/>
              </a:rPr>
              <a:pPr/>
              <a:t>86</a:t>
            </a:fld>
            <a:endParaRPr lang="en-US">
              <a:latin typeface="Times New Roman" pitchFamily="18" charset="0"/>
            </a:endParaRPr>
          </a:p>
        </p:txBody>
      </p:sp>
      <p:sp>
        <p:nvSpPr>
          <p:cNvPr id="309250" name="Rectangle 2"/>
          <p:cNvSpPr>
            <a:spLocks noGrp="1" noChangeArrowheads="1"/>
          </p:cNvSpPr>
          <p:nvPr>
            <p:ph type="title"/>
          </p:nvPr>
        </p:nvSpPr>
        <p:spPr/>
        <p:txBody>
          <a:bodyPr/>
          <a:lstStyle/>
          <a:p>
            <a:pPr fontAlgn="auto">
              <a:spcAft>
                <a:spcPts val="0"/>
              </a:spcAft>
              <a:defRPr/>
            </a:pPr>
            <a:r>
              <a:rPr lang="en-US"/>
              <a:t>Assertions: An Example</a:t>
            </a:r>
          </a:p>
        </p:txBody>
      </p:sp>
      <p:sp>
        <p:nvSpPr>
          <p:cNvPr id="309251" name="Rectangle 3"/>
          <p:cNvSpPr>
            <a:spLocks noGrp="1" noChangeArrowheads="1"/>
          </p:cNvSpPr>
          <p:nvPr>
            <p:ph type="body" idx="1"/>
          </p:nvPr>
        </p:nvSpPr>
        <p:spPr>
          <a:xfrm>
            <a:off x="457200" y="1600200"/>
            <a:ext cx="8093075" cy="4873625"/>
          </a:xfrm>
        </p:spPr>
        <p:txBody>
          <a:bodyPr>
            <a:normAutofit/>
          </a:bodyPr>
          <a:lstStyle/>
          <a:p>
            <a:pPr marL="274320" indent="-274320" fontAlgn="auto">
              <a:spcAft>
                <a:spcPts val="0"/>
              </a:spcAft>
              <a:buFont typeface="Wingdings"/>
              <a:buChar char=""/>
              <a:defRPr/>
            </a:pPr>
            <a:r>
              <a:rPr lang="en-US" dirty="0">
                <a:latin typeface="+mj-lt"/>
              </a:rPr>
              <a:t>“The salary of an employee must not be greater than the salary of the manager of the department that the employee works for’’</a:t>
            </a:r>
          </a:p>
          <a:p>
            <a:pPr marL="274320" indent="-274320" fontAlgn="auto">
              <a:spcAft>
                <a:spcPts val="0"/>
              </a:spcAft>
              <a:buFont typeface="Wingdings"/>
              <a:buChar char=""/>
              <a:defRPr/>
            </a:pPr>
            <a:endParaRPr lang="en-US" dirty="0">
              <a:latin typeface="+mj-lt"/>
            </a:endParaRPr>
          </a:p>
          <a:p>
            <a:pPr marL="640080" lvl="1" indent="-274320" fontAlgn="auto">
              <a:spcAft>
                <a:spcPts val="0"/>
              </a:spcAft>
              <a:buFont typeface="Wingdings" pitchFamily="2" charset="2"/>
              <a:buNone/>
              <a:defRPr/>
            </a:pPr>
            <a:r>
              <a:rPr lang="en-US" dirty="0">
                <a:latin typeface="+mj-lt"/>
              </a:rPr>
              <a:t>CREATE ASSERTION SALARY_CONSTRAINT</a:t>
            </a:r>
          </a:p>
          <a:p>
            <a:pPr marL="640080" lvl="1" indent="-274320" fontAlgn="auto">
              <a:spcAft>
                <a:spcPts val="0"/>
              </a:spcAft>
              <a:buFont typeface="Wingdings" pitchFamily="2" charset="2"/>
              <a:buNone/>
              <a:defRPr/>
            </a:pPr>
            <a:r>
              <a:rPr lang="en-US" dirty="0">
                <a:latin typeface="+mj-lt"/>
              </a:rPr>
              <a:t>CHECK (NOT EXISTS (SELECT *</a:t>
            </a:r>
          </a:p>
          <a:p>
            <a:pPr marL="640080" lvl="1" indent="-274320" fontAlgn="auto">
              <a:spcAft>
                <a:spcPts val="0"/>
              </a:spcAft>
              <a:buFont typeface="Wingdings" pitchFamily="2" charset="2"/>
              <a:buNone/>
              <a:defRPr/>
            </a:pPr>
            <a:r>
              <a:rPr lang="en-US" dirty="0">
                <a:latin typeface="+mj-lt"/>
              </a:rPr>
              <a:t> 			FROM EMPLOYEE E, EMPLOYEE M, DEPARTMENT D</a:t>
            </a:r>
          </a:p>
          <a:p>
            <a:pPr marL="640080" lvl="1" indent="-274320" fontAlgn="auto">
              <a:spcAft>
                <a:spcPts val="0"/>
              </a:spcAft>
              <a:buFont typeface="Wingdings" pitchFamily="2" charset="2"/>
              <a:buNone/>
              <a:defRPr/>
            </a:pPr>
            <a:r>
              <a:rPr lang="en-US" dirty="0">
                <a:latin typeface="+mj-lt"/>
              </a:rPr>
              <a:t> 			WHERE E.SALARY &gt; M.SALARY AND</a:t>
            </a:r>
          </a:p>
          <a:p>
            <a:pPr marL="640080" lvl="1" indent="-274320" fontAlgn="auto">
              <a:spcAft>
                <a:spcPts val="0"/>
              </a:spcAft>
              <a:buFont typeface="Wingdings" pitchFamily="2" charset="2"/>
              <a:buNone/>
              <a:defRPr/>
            </a:pPr>
            <a:r>
              <a:rPr lang="en-US" dirty="0">
                <a:latin typeface="+mj-lt"/>
              </a:rPr>
              <a:t>       		E.DNO=D.NUMBER AND D.MGRSSN=M.SSN))</a:t>
            </a:r>
          </a:p>
          <a:p>
            <a:pPr marL="274320" indent="-274320" fontAlgn="auto">
              <a:spcAft>
                <a:spcPts val="0"/>
              </a:spcAft>
              <a:buFont typeface="Wingdings" pitchFamily="2" charset="2"/>
              <a:buNone/>
              <a:defRPr/>
            </a:pPr>
            <a:endParaRPr 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92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925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92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92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9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4DD8E555-2F85-4C3F-9E9A-BB66793F7C72}" type="slidenum">
              <a:rPr lang="en-US">
                <a:latin typeface="Times New Roman" pitchFamily="18" charset="0"/>
              </a:rPr>
              <a:pPr/>
              <a:t>87</a:t>
            </a:fld>
            <a:endParaRPr lang="en-US">
              <a:latin typeface="Times New Roman" pitchFamily="18" charset="0"/>
            </a:endParaRPr>
          </a:p>
        </p:txBody>
      </p:sp>
      <p:sp>
        <p:nvSpPr>
          <p:cNvPr id="310274" name="Rectangle 2"/>
          <p:cNvSpPr>
            <a:spLocks noGrp="1" noChangeArrowheads="1"/>
          </p:cNvSpPr>
          <p:nvPr>
            <p:ph type="title"/>
          </p:nvPr>
        </p:nvSpPr>
        <p:spPr/>
        <p:txBody>
          <a:bodyPr/>
          <a:lstStyle/>
          <a:p>
            <a:pPr fontAlgn="auto">
              <a:spcAft>
                <a:spcPts val="0"/>
              </a:spcAft>
              <a:defRPr/>
            </a:pPr>
            <a:r>
              <a:rPr lang="en-US"/>
              <a:t>Using General Assertions</a:t>
            </a:r>
          </a:p>
        </p:txBody>
      </p:sp>
      <p:sp>
        <p:nvSpPr>
          <p:cNvPr id="136195" name="Rectangle 3"/>
          <p:cNvSpPr>
            <a:spLocks noGrp="1" noChangeArrowheads="1"/>
          </p:cNvSpPr>
          <p:nvPr>
            <p:ph type="body" idx="1"/>
          </p:nvPr>
        </p:nvSpPr>
        <p:spPr>
          <a:xfrm>
            <a:off x="457200" y="1600200"/>
            <a:ext cx="7467600" cy="4873625"/>
          </a:xfrm>
        </p:spPr>
        <p:txBody>
          <a:bodyPr/>
          <a:lstStyle/>
          <a:p>
            <a:r>
              <a:rPr lang="en-US"/>
              <a:t>Specify a query that violates the condition; include inside a </a:t>
            </a:r>
            <a:r>
              <a:rPr lang="en-US">
                <a:latin typeface="Courier New" pitchFamily="49" charset="0"/>
              </a:rPr>
              <a:t>NOT EXISTS </a:t>
            </a:r>
            <a:r>
              <a:rPr lang="en-US"/>
              <a:t>clause</a:t>
            </a:r>
          </a:p>
          <a:p>
            <a:r>
              <a:rPr lang="en-US"/>
              <a:t>Query result must be empty</a:t>
            </a:r>
          </a:p>
          <a:p>
            <a:pPr lvl="1"/>
            <a:r>
              <a:rPr lang="en-US"/>
              <a:t>if the query result is not empty, the assertion has been violated</a:t>
            </a:r>
          </a:p>
          <a:p>
            <a:endParaRPr lang="en-US"/>
          </a:p>
          <a:p>
            <a:r>
              <a:rPr lang="en-GB" sz="2000" b="1"/>
              <a:t>Create Assertion to enforce the </a:t>
            </a:r>
            <a:r>
              <a:rPr lang="en-GB" sz="2000"/>
              <a:t>constraint that </a:t>
            </a:r>
          </a:p>
          <a:p>
            <a:pPr lvl="1"/>
            <a:r>
              <a:rPr lang="en-GB" sz="1700"/>
              <a:t>The number of Employees in each department should be less than 20.</a:t>
            </a:r>
          </a:p>
          <a:p>
            <a:pPr lvl="1"/>
            <a:r>
              <a:rPr lang="en-GB" sz="1700"/>
              <a:t>An employee should be assign a project of his\her department only.</a:t>
            </a:r>
          </a:p>
          <a:p>
            <a:pPr lvl="1"/>
            <a:r>
              <a:rPr lang="en-GB" sz="1700"/>
              <a:t>The total working hours of all the employees in a department should be less than 180.</a:t>
            </a:r>
          </a:p>
          <a:p>
            <a:endParaRPr lang="en-GB" sz="2000"/>
          </a:p>
          <a:p>
            <a:endParaRPr lang="en-US"/>
          </a:p>
          <a:p>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3" name="Content Placeholder 2"/>
          <p:cNvSpPr>
            <a:spLocks noGrp="1"/>
          </p:cNvSpPr>
          <p:nvPr>
            <p:ph sz="quarter" idx="1"/>
          </p:nvPr>
        </p:nvSpPr>
        <p:spPr>
          <a:xfrm>
            <a:off x="457200" y="1600200"/>
            <a:ext cx="7467600" cy="4873625"/>
          </a:xfrm>
        </p:spPr>
        <p:txBody>
          <a:bodyPr/>
          <a:lstStyle/>
          <a:p>
            <a:r>
              <a:rPr lang="en-US"/>
              <a:t>CHECK clause can also be used to specify constraints on </a:t>
            </a:r>
            <a:r>
              <a:rPr lang="en-US" i="1"/>
              <a:t>individual </a:t>
            </a:r>
            <a:r>
              <a:rPr lang="en-US"/>
              <a:t>attributes, domains and </a:t>
            </a:r>
            <a:r>
              <a:rPr lang="en-US" i="1"/>
              <a:t>individual </a:t>
            </a:r>
            <a:r>
              <a:rPr lang="en-US"/>
              <a:t>tuples </a:t>
            </a:r>
          </a:p>
          <a:p>
            <a:pPr lvl="1">
              <a:buFont typeface="Wingdings 2" pitchFamily="18" charset="2"/>
              <a:buNone/>
            </a:pPr>
            <a:endParaRPr lang="en-US" b="1"/>
          </a:p>
          <a:p>
            <a:pPr lvl="1">
              <a:buFont typeface="Wingdings 2" pitchFamily="18" charset="2"/>
              <a:buNone/>
            </a:pPr>
            <a:r>
              <a:rPr lang="en-US" b="1"/>
              <a:t>CONSTRAINT deptPK PRIMARY KEY(Dnumber)</a:t>
            </a:r>
          </a:p>
          <a:p>
            <a:pPr lvl="1">
              <a:buFont typeface="Wingdings 2" pitchFamily="18" charset="2"/>
              <a:buNone/>
            </a:pPr>
            <a:r>
              <a:rPr lang="en-US" b="1"/>
              <a:t>CONSTRAINT deptSK UNIQUE(Dname)</a:t>
            </a:r>
          </a:p>
          <a:p>
            <a:pPr lvl="1">
              <a:buFont typeface="Wingdings 2" pitchFamily="18" charset="2"/>
              <a:buNone/>
            </a:pPr>
            <a:r>
              <a:rPr lang="en-US" b="1"/>
              <a:t>CHECK (Dept_create_date &lt;= Mgr_start_date)</a:t>
            </a:r>
          </a:p>
          <a:p>
            <a:endParaRPr lang="en-US"/>
          </a:p>
          <a:p>
            <a:r>
              <a:rPr lang="en-US"/>
              <a:t>Difference between CREATE ASSERTION and the individual domain and tuple constraints is</a:t>
            </a:r>
          </a:p>
          <a:p>
            <a:pPr lvl="1"/>
            <a:r>
              <a:rPr lang="en-US"/>
              <a:t>CHECK on individual attributes, domains, and tuples are checked </a:t>
            </a:r>
            <a:r>
              <a:rPr lang="en-US" i="1"/>
              <a:t>only when tuples are inserted or updated</a:t>
            </a:r>
            <a:r>
              <a:rPr lang="en-US"/>
              <a:t>.</a:t>
            </a:r>
          </a:p>
        </p:txBody>
      </p:sp>
      <p:sp>
        <p:nvSpPr>
          <p:cNvPr id="13824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1FE0551A-49EE-4D65-950A-BA975036C325}" type="slidenum">
              <a:rPr lang="en-US">
                <a:latin typeface="Times New Roman" pitchFamily="18" charset="0"/>
              </a:rPr>
              <a:pPr/>
              <a:t>88</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F8891364-EDAF-45F8-8205-2AC1CD44E8F0}" type="slidenum">
              <a:rPr lang="en-US">
                <a:latin typeface="Times New Roman" pitchFamily="18" charset="0"/>
              </a:rPr>
              <a:pPr/>
              <a:t>89</a:t>
            </a:fld>
            <a:endParaRPr lang="en-US">
              <a:latin typeface="Times New Roman" pitchFamily="18" charset="0"/>
            </a:endParaRPr>
          </a:p>
        </p:txBody>
      </p:sp>
      <p:sp>
        <p:nvSpPr>
          <p:cNvPr id="311298" name="Rectangle 2"/>
          <p:cNvSpPr>
            <a:spLocks noGrp="1" noChangeArrowheads="1"/>
          </p:cNvSpPr>
          <p:nvPr>
            <p:ph type="title"/>
          </p:nvPr>
        </p:nvSpPr>
        <p:spPr/>
        <p:txBody>
          <a:bodyPr/>
          <a:lstStyle/>
          <a:p>
            <a:pPr fontAlgn="auto">
              <a:spcAft>
                <a:spcPts val="0"/>
              </a:spcAft>
              <a:defRPr/>
            </a:pPr>
            <a:r>
              <a:rPr lang="en-US" dirty="0"/>
              <a:t>SQL Triggers</a:t>
            </a:r>
          </a:p>
        </p:txBody>
      </p:sp>
      <p:sp>
        <p:nvSpPr>
          <p:cNvPr id="311299" name="Rectangle 3"/>
          <p:cNvSpPr>
            <a:spLocks noGrp="1" noChangeArrowheads="1"/>
          </p:cNvSpPr>
          <p:nvPr>
            <p:ph type="body" idx="1"/>
          </p:nvPr>
        </p:nvSpPr>
        <p:spPr>
          <a:xfrm>
            <a:off x="457200" y="1600200"/>
            <a:ext cx="7467600" cy="4873625"/>
          </a:xfrm>
        </p:spPr>
        <p:txBody>
          <a:bodyPr/>
          <a:lstStyle/>
          <a:p>
            <a:pPr>
              <a:lnSpc>
                <a:spcPct val="90000"/>
              </a:lnSpc>
            </a:pPr>
            <a:r>
              <a:rPr lang="en-US"/>
              <a:t>Objective: to monitor a database and take action when a condition occurs</a:t>
            </a:r>
          </a:p>
          <a:p>
            <a:pPr>
              <a:lnSpc>
                <a:spcPct val="90000"/>
              </a:lnSpc>
            </a:pPr>
            <a:endParaRPr lang="en-US"/>
          </a:p>
          <a:p>
            <a:pPr>
              <a:lnSpc>
                <a:spcPct val="90000"/>
              </a:lnSpc>
            </a:pPr>
            <a:r>
              <a:rPr lang="en-US"/>
              <a:t>Triggers are expressed in a syntax similar to assertions and include the following:</a:t>
            </a:r>
          </a:p>
          <a:p>
            <a:pPr lvl="1">
              <a:lnSpc>
                <a:spcPct val="90000"/>
              </a:lnSpc>
            </a:pPr>
            <a:r>
              <a:rPr lang="en-US"/>
              <a:t>event (e.g., an update operation)</a:t>
            </a:r>
          </a:p>
          <a:p>
            <a:pPr lvl="1">
              <a:lnSpc>
                <a:spcPct val="90000"/>
              </a:lnSpc>
            </a:pPr>
            <a:r>
              <a:rPr lang="en-US"/>
              <a:t>condition</a:t>
            </a:r>
          </a:p>
          <a:p>
            <a:pPr lvl="1">
              <a:lnSpc>
                <a:spcPct val="90000"/>
              </a:lnSpc>
            </a:pPr>
            <a:r>
              <a:rPr lang="en-US"/>
              <a:t>action (to be taken when the condition is satisfied)</a:t>
            </a:r>
          </a:p>
          <a:p>
            <a:pPr>
              <a:lnSpc>
                <a:spcPct val="90000"/>
              </a:lnSpc>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2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129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12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12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pPr fontAlgn="auto">
              <a:spcAft>
                <a:spcPts val="0"/>
              </a:spcAft>
              <a:defRPr/>
            </a:pPr>
            <a:r>
              <a:rPr lang="en-US" b="1" dirty="0"/>
              <a:t>Constraints in SQL</a:t>
            </a:r>
            <a:endParaRPr lang="en-US" b="1" dirty="0">
              <a:solidFill>
                <a:srgbClr val="000000"/>
              </a:solidFill>
            </a:endParaRPr>
          </a:p>
        </p:txBody>
      </p:sp>
      <p:sp>
        <p:nvSpPr>
          <p:cNvPr id="23554" name="Rectangle 3"/>
          <p:cNvSpPr>
            <a:spLocks noGrp="1" noChangeArrowheads="1"/>
          </p:cNvSpPr>
          <p:nvPr>
            <p:ph sz="quarter" idx="1"/>
          </p:nvPr>
        </p:nvSpPr>
        <p:spPr>
          <a:xfrm>
            <a:off x="457200" y="1600200"/>
            <a:ext cx="7467600" cy="4873625"/>
          </a:xfrm>
        </p:spPr>
        <p:txBody>
          <a:bodyPr/>
          <a:lstStyle/>
          <a:p>
            <a:pPr>
              <a:lnSpc>
                <a:spcPct val="90000"/>
              </a:lnSpc>
            </a:pPr>
            <a:r>
              <a:rPr lang="en-US">
                <a:solidFill>
                  <a:srgbClr val="000000"/>
                </a:solidFill>
              </a:rPr>
              <a:t>CREATE TABLE command allows us to specify the primary key, secondary keys, and foreign keys.</a:t>
            </a:r>
            <a:r>
              <a:rPr lang="en-US" sz="2800">
                <a:solidFill>
                  <a:srgbClr val="000000"/>
                </a:solidFill>
              </a:rPr>
              <a:t> </a:t>
            </a:r>
          </a:p>
          <a:p>
            <a:pPr>
              <a:lnSpc>
                <a:spcPct val="90000"/>
              </a:lnSpc>
            </a:pPr>
            <a:r>
              <a:rPr lang="en-US">
                <a:solidFill>
                  <a:srgbClr val="000000"/>
                </a:solidFill>
              </a:rPr>
              <a:t>Key attributes can be specified via the PRIMARY KEY and UNIQUE phrases</a:t>
            </a:r>
            <a:br>
              <a:rPr lang="en-US">
                <a:solidFill>
                  <a:srgbClr val="000000"/>
                </a:solidFill>
              </a:rPr>
            </a:br>
            <a:endParaRPr lang="en-US">
              <a:solidFill>
                <a:srgbClr val="000000"/>
              </a:solidFill>
            </a:endParaRPr>
          </a:p>
          <a:p>
            <a:pPr lvl="1">
              <a:lnSpc>
                <a:spcPct val="90000"/>
              </a:lnSpc>
              <a:buFontTx/>
              <a:buNone/>
            </a:pPr>
            <a:r>
              <a:rPr lang="en-US" sz="2000">
                <a:solidFill>
                  <a:srgbClr val="000000"/>
                </a:solidFill>
              </a:rPr>
              <a:t>CREATE TABLE   DEPARTMENT</a:t>
            </a:r>
          </a:p>
          <a:p>
            <a:pPr lvl="1">
              <a:lnSpc>
                <a:spcPct val="90000"/>
              </a:lnSpc>
              <a:buFontTx/>
              <a:buNone/>
            </a:pPr>
            <a:r>
              <a:rPr lang="en-US" sz="2000">
                <a:solidFill>
                  <a:srgbClr val="000000"/>
                </a:solidFill>
              </a:rPr>
              <a:t>(	     DNAME		VARCHAR(10)	NOT NULL,</a:t>
            </a:r>
            <a:br>
              <a:rPr lang="en-US" sz="2000">
                <a:solidFill>
                  <a:srgbClr val="000000"/>
                </a:solidFill>
              </a:rPr>
            </a:br>
            <a:r>
              <a:rPr lang="en-US" sz="2000">
                <a:solidFill>
                  <a:srgbClr val="000000"/>
                </a:solidFill>
              </a:rPr>
              <a:t>	DNUMBER	INTEGER		NOT NULL,</a:t>
            </a:r>
            <a:br>
              <a:rPr lang="en-US" sz="2000">
                <a:solidFill>
                  <a:srgbClr val="000000"/>
                </a:solidFill>
              </a:rPr>
            </a:br>
            <a:r>
              <a:rPr lang="en-US" sz="2000">
                <a:solidFill>
                  <a:srgbClr val="000000"/>
                </a:solidFill>
              </a:rPr>
              <a:t>	MGRSSN		CHAR(9)		NULL,</a:t>
            </a:r>
            <a:br>
              <a:rPr lang="en-US" sz="2000">
                <a:solidFill>
                  <a:srgbClr val="000000"/>
                </a:solidFill>
              </a:rPr>
            </a:br>
            <a:r>
              <a:rPr lang="en-US" sz="2000">
                <a:solidFill>
                  <a:srgbClr val="000000"/>
                </a:solidFill>
              </a:rPr>
              <a:t>	MGRSTARTDATE	CHAR(9),</a:t>
            </a:r>
            <a:br>
              <a:rPr lang="en-US" sz="2000">
                <a:solidFill>
                  <a:srgbClr val="000000"/>
                </a:solidFill>
              </a:rPr>
            </a:br>
            <a:r>
              <a:rPr lang="en-US" sz="2000">
                <a:solidFill>
                  <a:srgbClr val="000000"/>
                </a:solidFill>
              </a:rPr>
              <a:t>	</a:t>
            </a:r>
            <a:r>
              <a:rPr lang="en-US" sz="2000" b="1">
                <a:solidFill>
                  <a:srgbClr val="000000"/>
                </a:solidFill>
              </a:rPr>
              <a:t>PRIMARY KEY</a:t>
            </a:r>
            <a:r>
              <a:rPr lang="en-US" sz="2000">
                <a:solidFill>
                  <a:srgbClr val="000000"/>
                </a:solidFill>
              </a:rPr>
              <a:t> (DNUMBER)</a:t>
            </a:r>
            <a:r>
              <a:rPr lang="en-US" sz="2000" b="1">
                <a:solidFill>
                  <a:srgbClr val="000000"/>
                </a:solidFill>
              </a:rPr>
              <a:t>,</a:t>
            </a:r>
            <a:br>
              <a:rPr lang="en-US" sz="2000" b="1">
                <a:solidFill>
                  <a:srgbClr val="000000"/>
                </a:solidFill>
              </a:rPr>
            </a:br>
            <a:r>
              <a:rPr lang="en-US" sz="2000" b="1">
                <a:solidFill>
                  <a:srgbClr val="000000"/>
                </a:solidFill>
              </a:rPr>
              <a:t>	UNIQUE </a:t>
            </a:r>
            <a:r>
              <a:rPr lang="en-US" sz="2000">
                <a:solidFill>
                  <a:srgbClr val="000000"/>
                </a:solidFill>
              </a:rPr>
              <a:t>(DNAME),</a:t>
            </a:r>
            <a:br>
              <a:rPr lang="en-US" sz="2000" b="1">
                <a:solidFill>
                  <a:srgbClr val="000000"/>
                </a:solidFill>
              </a:rPr>
            </a:br>
            <a:r>
              <a:rPr lang="en-US" sz="2000" b="1">
                <a:solidFill>
                  <a:srgbClr val="000000"/>
                </a:solidFill>
              </a:rPr>
              <a:t>	FOREIGN KEY </a:t>
            </a:r>
            <a:r>
              <a:rPr lang="en-US" sz="2000">
                <a:solidFill>
                  <a:srgbClr val="000000"/>
                </a:solidFill>
              </a:rPr>
              <a:t>(MGRSSN) </a:t>
            </a:r>
            <a:r>
              <a:rPr lang="en-US" sz="2000" b="1">
                <a:solidFill>
                  <a:srgbClr val="000000"/>
                </a:solidFill>
              </a:rPr>
              <a:t>REFERENCES</a:t>
            </a:r>
            <a:r>
              <a:rPr lang="en-US" sz="2000">
                <a:solidFill>
                  <a:srgbClr val="000000"/>
                </a:solidFill>
              </a:rPr>
              <a:t> EMPLOYEE</a:t>
            </a:r>
            <a:r>
              <a:rPr lang="en-US" sz="2000" b="1">
                <a:solidFill>
                  <a:srgbClr val="000000"/>
                </a:solidFill>
              </a:rPr>
              <a:t> </a:t>
            </a:r>
          </a:p>
          <a:p>
            <a:pPr lvl="1">
              <a:lnSpc>
                <a:spcPct val="90000"/>
              </a:lnSpc>
              <a:buFontTx/>
              <a:buNone/>
            </a:pPr>
            <a:r>
              <a:rPr lang="en-US" sz="2000">
                <a:solidFill>
                  <a:srgbClr val="000000"/>
                </a:solidFill>
              </a:rPr>
              <a:t> );</a:t>
            </a:r>
            <a:br>
              <a:rPr lang="en-US" sz="2000" b="1">
                <a:solidFill>
                  <a:srgbClr val="000000"/>
                </a:solidFill>
              </a:rPr>
            </a:br>
            <a:endParaRPr lang="en-US" sz="2000" b="1">
              <a:solidFill>
                <a:srgbClr val="000000"/>
              </a:solidFill>
            </a:endParaRPr>
          </a:p>
        </p:txBody>
      </p:sp>
      <p:sp>
        <p:nvSpPr>
          <p:cNvPr id="2355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0DE82F20-7AD3-480A-BA00-6ABA6EA8AFEF}" type="slidenum">
              <a:rPr lang="en-US">
                <a:latin typeface="Times New Roman" pitchFamily="18" charset="0"/>
              </a:rPr>
              <a:pPr/>
              <a:t>9</a:t>
            </a:fld>
            <a:endParaRPr lang="en-US">
              <a:latin typeface="Times New Roman"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80EF1933-0B4C-40B3-8FF1-272B2AA0AFA8}" type="slidenum">
              <a:rPr lang="en-US">
                <a:latin typeface="Times New Roman" pitchFamily="18" charset="0"/>
              </a:rPr>
              <a:pPr/>
              <a:t>90</a:t>
            </a:fld>
            <a:endParaRPr lang="en-US">
              <a:latin typeface="Times New Roman" pitchFamily="18" charset="0"/>
            </a:endParaRPr>
          </a:p>
        </p:txBody>
      </p:sp>
      <p:sp>
        <p:nvSpPr>
          <p:cNvPr id="312322" name="Rectangle 2"/>
          <p:cNvSpPr>
            <a:spLocks noGrp="1" noChangeArrowheads="1"/>
          </p:cNvSpPr>
          <p:nvPr>
            <p:ph type="title"/>
          </p:nvPr>
        </p:nvSpPr>
        <p:spPr/>
        <p:txBody>
          <a:bodyPr/>
          <a:lstStyle/>
          <a:p>
            <a:pPr fontAlgn="auto">
              <a:spcAft>
                <a:spcPts val="0"/>
              </a:spcAft>
              <a:defRPr/>
            </a:pPr>
            <a:r>
              <a:rPr lang="en-US"/>
              <a:t>SQL Triggers: An Example</a:t>
            </a:r>
          </a:p>
        </p:txBody>
      </p:sp>
      <p:sp>
        <p:nvSpPr>
          <p:cNvPr id="312323" name="Rectangle 3"/>
          <p:cNvSpPr>
            <a:spLocks noGrp="1" noChangeArrowheads="1"/>
          </p:cNvSpPr>
          <p:nvPr>
            <p:ph type="body" idx="1"/>
          </p:nvPr>
        </p:nvSpPr>
        <p:spPr>
          <a:xfrm>
            <a:off x="457200" y="1600200"/>
            <a:ext cx="7467600" cy="4873625"/>
          </a:xfrm>
        </p:spPr>
        <p:txBody>
          <a:bodyPr/>
          <a:lstStyle/>
          <a:p>
            <a:pPr>
              <a:lnSpc>
                <a:spcPct val="90000"/>
              </a:lnSpc>
            </a:pPr>
            <a:r>
              <a:rPr lang="en-US"/>
              <a:t>A trigger to compare an employee’s salary to his/her supervisor during insert or update operations:</a:t>
            </a:r>
          </a:p>
          <a:p>
            <a:pPr>
              <a:lnSpc>
                <a:spcPct val="90000"/>
              </a:lnSpc>
              <a:buFont typeface="Wingdings" pitchFamily="2" charset="2"/>
              <a:buNone/>
            </a:pPr>
            <a:endParaRPr lang="en-US" sz="2000">
              <a:latin typeface="Courier New" pitchFamily="49" charset="0"/>
            </a:endParaRPr>
          </a:p>
          <a:p>
            <a:pPr>
              <a:lnSpc>
                <a:spcPct val="90000"/>
              </a:lnSpc>
              <a:buFont typeface="Wingdings" pitchFamily="2" charset="2"/>
              <a:buNone/>
            </a:pPr>
            <a:endParaRPr lang="en-US" sz="2000">
              <a:latin typeface="Courier New" pitchFamily="49" charset="0"/>
            </a:endParaRPr>
          </a:p>
          <a:p>
            <a:pPr>
              <a:lnSpc>
                <a:spcPct val="90000"/>
              </a:lnSpc>
              <a:buFont typeface="Wingdings" pitchFamily="2" charset="2"/>
              <a:buNone/>
            </a:pPr>
            <a:r>
              <a:rPr lang="en-US" sz="1800" b="1">
                <a:latin typeface="Courier New" pitchFamily="49" charset="0"/>
              </a:rPr>
              <a:t>CREATE TRIGGER </a:t>
            </a:r>
            <a:r>
              <a:rPr lang="en-US" sz="1800">
                <a:latin typeface="Courier New" pitchFamily="49" charset="0"/>
              </a:rPr>
              <a:t>INFORM_SUPERVISOR</a:t>
            </a:r>
          </a:p>
          <a:p>
            <a:pPr>
              <a:lnSpc>
                <a:spcPct val="90000"/>
              </a:lnSpc>
              <a:buFont typeface="Wingdings" pitchFamily="2" charset="2"/>
              <a:buNone/>
            </a:pPr>
            <a:r>
              <a:rPr lang="en-US" sz="1800" b="1">
                <a:latin typeface="Courier New" pitchFamily="49" charset="0"/>
              </a:rPr>
              <a:t>BEFORE INSERT OR UPDATE OF</a:t>
            </a:r>
          </a:p>
          <a:p>
            <a:pPr>
              <a:lnSpc>
                <a:spcPct val="90000"/>
              </a:lnSpc>
              <a:buFont typeface="Wingdings" pitchFamily="2" charset="2"/>
              <a:buNone/>
            </a:pPr>
            <a:r>
              <a:rPr lang="en-US" sz="1800">
                <a:latin typeface="Courier New" pitchFamily="49" charset="0"/>
              </a:rPr>
              <a:t>	SALARY, SUPERVISOR_SSN </a:t>
            </a:r>
            <a:r>
              <a:rPr lang="en-US" sz="1800" b="1">
                <a:latin typeface="Courier New" pitchFamily="49" charset="0"/>
              </a:rPr>
              <a:t>ON</a:t>
            </a:r>
            <a:r>
              <a:rPr lang="en-US" sz="1800">
                <a:latin typeface="Courier New" pitchFamily="49" charset="0"/>
              </a:rPr>
              <a:t> EMPLOYEE</a:t>
            </a:r>
          </a:p>
          <a:p>
            <a:pPr>
              <a:lnSpc>
                <a:spcPct val="90000"/>
              </a:lnSpc>
              <a:buFont typeface="Wingdings" pitchFamily="2" charset="2"/>
              <a:buNone/>
            </a:pPr>
            <a:r>
              <a:rPr lang="en-US" sz="1800">
                <a:latin typeface="Courier New" pitchFamily="49" charset="0"/>
              </a:rPr>
              <a:t>	</a:t>
            </a:r>
            <a:r>
              <a:rPr lang="en-US" sz="1800" b="1">
                <a:latin typeface="Courier New" pitchFamily="49" charset="0"/>
              </a:rPr>
              <a:t>FOR EACH ROW</a:t>
            </a:r>
          </a:p>
          <a:p>
            <a:pPr>
              <a:lnSpc>
                <a:spcPct val="90000"/>
              </a:lnSpc>
              <a:buFont typeface="Wingdings" pitchFamily="2" charset="2"/>
              <a:buNone/>
            </a:pPr>
            <a:r>
              <a:rPr lang="en-US" sz="1800" b="1">
                <a:latin typeface="Courier New" pitchFamily="49" charset="0"/>
              </a:rPr>
              <a:t>		WHEN</a:t>
            </a:r>
          </a:p>
          <a:p>
            <a:pPr>
              <a:lnSpc>
                <a:spcPct val="90000"/>
              </a:lnSpc>
              <a:buFont typeface="Wingdings" pitchFamily="2" charset="2"/>
              <a:buNone/>
            </a:pPr>
            <a:r>
              <a:rPr lang="en-US" sz="1800">
                <a:latin typeface="Courier New" pitchFamily="49" charset="0"/>
              </a:rPr>
              <a:t>		(</a:t>
            </a:r>
            <a:r>
              <a:rPr lang="en-US" sz="1800" b="1">
                <a:latin typeface="Courier New" pitchFamily="49" charset="0"/>
              </a:rPr>
              <a:t>NEW.</a:t>
            </a:r>
            <a:r>
              <a:rPr lang="en-US" sz="1800">
                <a:latin typeface="Courier New" pitchFamily="49" charset="0"/>
              </a:rPr>
              <a:t>SALARY&gt; (</a:t>
            </a:r>
            <a:r>
              <a:rPr lang="en-US" sz="1800" b="1">
                <a:latin typeface="Courier New" pitchFamily="49" charset="0"/>
              </a:rPr>
              <a:t>SELECT </a:t>
            </a:r>
            <a:r>
              <a:rPr lang="en-US" sz="1800">
                <a:latin typeface="Courier New" pitchFamily="49" charset="0"/>
              </a:rPr>
              <a:t>SALARY </a:t>
            </a:r>
            <a:r>
              <a:rPr lang="en-US" sz="1800" b="1">
                <a:latin typeface="Courier New" pitchFamily="49" charset="0"/>
              </a:rPr>
              <a:t>FROM</a:t>
            </a:r>
            <a:r>
              <a:rPr lang="en-US" sz="1800">
                <a:latin typeface="Courier New" pitchFamily="49" charset="0"/>
              </a:rPr>
              <a:t> EMPLOYEE</a:t>
            </a:r>
          </a:p>
          <a:p>
            <a:pPr>
              <a:lnSpc>
                <a:spcPct val="90000"/>
              </a:lnSpc>
              <a:buFont typeface="Wingdings" pitchFamily="2" charset="2"/>
              <a:buNone/>
            </a:pPr>
            <a:r>
              <a:rPr lang="en-US" sz="1800">
                <a:latin typeface="Courier New" pitchFamily="49" charset="0"/>
              </a:rPr>
              <a:t>               	 </a:t>
            </a:r>
            <a:r>
              <a:rPr lang="en-US" sz="1800" b="1">
                <a:latin typeface="Courier New" pitchFamily="49" charset="0"/>
              </a:rPr>
              <a:t>WHERE</a:t>
            </a:r>
            <a:r>
              <a:rPr lang="en-US" sz="1800">
                <a:latin typeface="Courier New" pitchFamily="49" charset="0"/>
              </a:rPr>
              <a:t> SSN=</a:t>
            </a:r>
            <a:r>
              <a:rPr lang="en-US" sz="1800" b="1">
                <a:latin typeface="Courier New" pitchFamily="49" charset="0"/>
              </a:rPr>
              <a:t>NEW.</a:t>
            </a:r>
            <a:r>
              <a:rPr lang="en-US" sz="1800">
                <a:latin typeface="Courier New" pitchFamily="49" charset="0"/>
              </a:rPr>
              <a:t>SUPERVISOR_SSN))</a:t>
            </a:r>
          </a:p>
          <a:p>
            <a:pPr>
              <a:lnSpc>
                <a:spcPct val="90000"/>
              </a:lnSpc>
              <a:buFont typeface="Wingdings" pitchFamily="2" charset="2"/>
              <a:buNone/>
            </a:pPr>
            <a:r>
              <a:rPr lang="en-US" sz="1800">
                <a:latin typeface="Courier New" pitchFamily="49" charset="0"/>
              </a:rPr>
              <a:t>		INFORM_SUPERVISOR (</a:t>
            </a:r>
            <a:r>
              <a:rPr lang="en-US" sz="1800" b="1">
                <a:latin typeface="Courier New" pitchFamily="49" charset="0"/>
              </a:rPr>
              <a:t>NEW.</a:t>
            </a:r>
            <a:r>
              <a:rPr lang="en-US" sz="1800">
                <a:latin typeface="Courier New" pitchFamily="49" charset="0"/>
              </a:rPr>
              <a:t>SUPERVISOR_SSN,NEW.SSN;</a:t>
            </a:r>
          </a:p>
          <a:p>
            <a:pPr>
              <a:lnSpc>
                <a:spcPct val="90000"/>
              </a:lnSpc>
              <a:buFont typeface="Wingdings" pitchFamily="2" charset="2"/>
              <a:buNone/>
            </a:pPr>
            <a:r>
              <a:rPr lang="en-US" sz="1800">
                <a:latin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232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23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232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23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23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232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232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232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23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4000" b="1" dirty="0"/>
              <a:t>Example: Boat Rental database </a:t>
            </a:r>
          </a:p>
        </p:txBody>
      </p:sp>
      <p:sp>
        <p:nvSpPr>
          <p:cNvPr id="143362" name="Content Placeholder 2"/>
          <p:cNvSpPr>
            <a:spLocks noGrp="1"/>
          </p:cNvSpPr>
          <p:nvPr>
            <p:ph sz="quarter" idx="1"/>
          </p:nvPr>
        </p:nvSpPr>
        <p:spPr>
          <a:xfrm>
            <a:off x="457200" y="1600200"/>
            <a:ext cx="7467600" cy="4873625"/>
          </a:xfrm>
        </p:spPr>
        <p:txBody>
          <a:bodyPr/>
          <a:lstStyle/>
          <a:p>
            <a:r>
              <a:rPr lang="en-US"/>
              <a:t>Consider the following </a:t>
            </a:r>
            <a:r>
              <a:rPr lang="en-US" b="1"/>
              <a:t>Boat Rental database </a:t>
            </a:r>
            <a:r>
              <a:rPr lang="en-US"/>
              <a:t>schema</a:t>
            </a:r>
          </a:p>
          <a:p>
            <a:pPr lvl="1"/>
            <a:r>
              <a:rPr lang="en-US" b="1"/>
              <a:t>SAILOR (</a:t>
            </a:r>
            <a:r>
              <a:rPr lang="en-US" b="1" u="sng"/>
              <a:t>SID</a:t>
            </a:r>
            <a:r>
              <a:rPr lang="en-US" b="1"/>
              <a:t>, SName, Phone, City)</a:t>
            </a:r>
          </a:p>
          <a:p>
            <a:pPr lvl="1"/>
            <a:r>
              <a:rPr lang="en-US" b="1"/>
              <a:t>BOAT (</a:t>
            </a:r>
            <a:r>
              <a:rPr lang="en-US" b="1" u="sng"/>
              <a:t>BName</a:t>
            </a:r>
            <a:r>
              <a:rPr lang="en-US" b="1"/>
              <a:t>, BType, Price, OID) </a:t>
            </a:r>
          </a:p>
          <a:p>
            <a:pPr lvl="1"/>
            <a:r>
              <a:rPr lang="en-US" b="1"/>
              <a:t>RESERVATION (</a:t>
            </a:r>
            <a:r>
              <a:rPr lang="en-US" b="1" u="sng"/>
              <a:t>SID, BName</a:t>
            </a:r>
            <a:r>
              <a:rPr lang="en-US" b="1"/>
              <a:t>, Date, Duration)</a:t>
            </a:r>
          </a:p>
          <a:p>
            <a:pPr lvl="1"/>
            <a:r>
              <a:rPr lang="en-US" b="1"/>
              <a:t>OWNER (</a:t>
            </a:r>
            <a:r>
              <a:rPr lang="en-US" b="1" u="sng"/>
              <a:t>OID</a:t>
            </a:r>
            <a:r>
              <a:rPr lang="en-US" b="1"/>
              <a:t>, OName, Phone, Street, City, Country)</a:t>
            </a:r>
          </a:p>
          <a:p>
            <a:endParaRPr lang="en-US" b="1"/>
          </a:p>
          <a:p>
            <a:r>
              <a:rPr lang="en-US"/>
              <a:t>Find the name and city of sailors who reserve every ‘Fishing’ boat.</a:t>
            </a:r>
          </a:p>
          <a:p>
            <a:r>
              <a:rPr lang="en-US"/>
              <a:t>Find the names of boats that are reserved by at least ten different sailors.</a:t>
            </a:r>
          </a:p>
          <a:p>
            <a:r>
              <a:rPr lang="en-US"/>
              <a:t>List names, owner names, and prices of the boats which were reserved in 2007 but not in 2008.</a:t>
            </a:r>
          </a:p>
          <a:p>
            <a:endParaRPr lang="en-US"/>
          </a:p>
          <a:p>
            <a:endParaRPr lang="en-US"/>
          </a:p>
        </p:txBody>
      </p:sp>
      <p:sp>
        <p:nvSpPr>
          <p:cNvPr id="14336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F55660E7-CCDE-4B01-A723-BC1B2900003F}" type="slidenum">
              <a:rPr lang="en-US">
                <a:latin typeface="Times New Roman" pitchFamily="18" charset="0"/>
              </a:rPr>
              <a:pPr/>
              <a:t>91</a:t>
            </a:fld>
            <a:endParaRPr lang="en-US">
              <a:latin typeface="Times New Roman"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4000" b="1" dirty="0"/>
              <a:t>Example: Boat Rental database </a:t>
            </a:r>
          </a:p>
        </p:txBody>
      </p:sp>
      <p:sp>
        <p:nvSpPr>
          <p:cNvPr id="3" name="Content Placeholder 2"/>
          <p:cNvSpPr>
            <a:spLocks noGrp="1"/>
          </p:cNvSpPr>
          <p:nvPr>
            <p:ph sz="quarter" idx="1"/>
          </p:nvPr>
        </p:nvSpPr>
        <p:spPr>
          <a:xfrm>
            <a:off x="457200" y="1600200"/>
            <a:ext cx="7467600" cy="4873625"/>
          </a:xfrm>
        </p:spPr>
        <p:txBody>
          <a:bodyPr>
            <a:normAutofit fontScale="85000" lnSpcReduction="20000"/>
          </a:bodyPr>
          <a:lstStyle/>
          <a:p>
            <a:pPr marL="274320" indent="-274320" fontAlgn="auto">
              <a:spcAft>
                <a:spcPts val="0"/>
              </a:spcAft>
              <a:buFont typeface="Wingdings"/>
              <a:buChar char=""/>
              <a:defRPr/>
            </a:pPr>
            <a:r>
              <a:rPr lang="en-US" dirty="0"/>
              <a:t>Consider the following schema</a:t>
            </a:r>
          </a:p>
          <a:p>
            <a:pPr marL="640080" lvl="1" indent="-274320" fontAlgn="auto">
              <a:spcAft>
                <a:spcPts val="0"/>
              </a:spcAft>
              <a:buFont typeface="Wingdings 2"/>
              <a:buChar char=""/>
              <a:defRPr/>
            </a:pPr>
            <a:r>
              <a:rPr lang="en-US" sz="2400" dirty="0"/>
              <a:t>SAILOR (</a:t>
            </a:r>
            <a:r>
              <a:rPr lang="en-US" sz="2400" u="sng" dirty="0"/>
              <a:t>SID</a:t>
            </a:r>
            <a:r>
              <a:rPr lang="en-US" sz="2400" dirty="0"/>
              <a:t>, </a:t>
            </a:r>
            <a:r>
              <a:rPr lang="en-US" sz="2400" dirty="0" err="1"/>
              <a:t>SName</a:t>
            </a:r>
            <a:r>
              <a:rPr lang="en-US" sz="2400" dirty="0"/>
              <a:t>, Phone, City)</a:t>
            </a:r>
          </a:p>
          <a:p>
            <a:pPr marL="640080" lvl="1" indent="-274320" fontAlgn="auto">
              <a:spcAft>
                <a:spcPts val="0"/>
              </a:spcAft>
              <a:buFont typeface="Wingdings 2"/>
              <a:buChar char=""/>
              <a:defRPr/>
            </a:pPr>
            <a:r>
              <a:rPr lang="en-US" sz="2400" dirty="0"/>
              <a:t>BOAT (</a:t>
            </a:r>
            <a:r>
              <a:rPr lang="en-US" sz="2400" u="sng" dirty="0" err="1"/>
              <a:t>BName</a:t>
            </a:r>
            <a:r>
              <a:rPr lang="en-US" sz="2400" dirty="0"/>
              <a:t>, </a:t>
            </a:r>
            <a:r>
              <a:rPr lang="en-US" sz="2400" dirty="0" err="1"/>
              <a:t>BType</a:t>
            </a:r>
            <a:r>
              <a:rPr lang="en-US" sz="2400" dirty="0"/>
              <a:t>, Price, OID) </a:t>
            </a:r>
          </a:p>
          <a:p>
            <a:pPr marL="640080" lvl="1" indent="-274320" fontAlgn="auto">
              <a:spcAft>
                <a:spcPts val="0"/>
              </a:spcAft>
              <a:buFont typeface="Wingdings 2"/>
              <a:buChar char=""/>
              <a:defRPr/>
            </a:pPr>
            <a:r>
              <a:rPr lang="en-US" sz="2400" dirty="0"/>
              <a:t>RESERVATION (</a:t>
            </a:r>
            <a:r>
              <a:rPr lang="en-US" sz="2400" u="sng" dirty="0"/>
              <a:t>SID, </a:t>
            </a:r>
            <a:r>
              <a:rPr lang="en-US" sz="2400" u="sng" dirty="0" err="1"/>
              <a:t>BName</a:t>
            </a:r>
            <a:r>
              <a:rPr lang="en-US" sz="2400" dirty="0"/>
              <a:t>, Date, Duration)</a:t>
            </a:r>
          </a:p>
          <a:p>
            <a:pPr marL="640080" lvl="1" indent="-274320" fontAlgn="auto">
              <a:spcAft>
                <a:spcPts val="0"/>
              </a:spcAft>
              <a:buFont typeface="Wingdings 2"/>
              <a:buChar char=""/>
              <a:defRPr/>
            </a:pPr>
            <a:r>
              <a:rPr lang="en-US" sz="2400" dirty="0"/>
              <a:t>OWNER (</a:t>
            </a:r>
            <a:r>
              <a:rPr lang="en-US" sz="2400" u="sng" dirty="0"/>
              <a:t>OID</a:t>
            </a:r>
            <a:r>
              <a:rPr lang="en-US" sz="2400" dirty="0"/>
              <a:t>, </a:t>
            </a:r>
            <a:r>
              <a:rPr lang="en-US" sz="2400" dirty="0" err="1"/>
              <a:t>OName</a:t>
            </a:r>
            <a:r>
              <a:rPr lang="en-US" sz="2400" dirty="0"/>
              <a:t>, Phone, Street, City, Country)</a:t>
            </a:r>
          </a:p>
          <a:p>
            <a:pPr marL="274320" indent="-274320" fontAlgn="auto">
              <a:spcAft>
                <a:spcPts val="0"/>
              </a:spcAft>
              <a:buFont typeface="Wingdings"/>
              <a:buChar char=""/>
              <a:defRPr/>
            </a:pPr>
            <a:endParaRPr lang="en-US" dirty="0"/>
          </a:p>
          <a:p>
            <a:pPr marL="274320" indent="-274320" fontAlgn="auto">
              <a:spcAft>
                <a:spcPts val="0"/>
              </a:spcAft>
              <a:buFont typeface="Wingdings"/>
              <a:buChar char=""/>
              <a:defRPr/>
            </a:pPr>
            <a:r>
              <a:rPr lang="en-US" b="1" dirty="0"/>
              <a:t>Find the name and city of sailors who reserve every ‘Fishing’ boat.</a:t>
            </a:r>
          </a:p>
          <a:p>
            <a:pPr marL="274320" indent="-274320" fontAlgn="auto">
              <a:spcAft>
                <a:spcPts val="0"/>
              </a:spcAft>
              <a:buFont typeface="Wingdings"/>
              <a:buChar char=""/>
              <a:defRPr/>
            </a:pPr>
            <a:r>
              <a:rPr lang="en-US" b="1" dirty="0"/>
              <a:t>SELECT SNAME, CITY</a:t>
            </a:r>
            <a:br>
              <a:rPr lang="en-US" b="1" dirty="0"/>
            </a:br>
            <a:r>
              <a:rPr lang="en-US" b="1" dirty="0"/>
              <a:t>FROM     SAILOR s</a:t>
            </a:r>
            <a:br>
              <a:rPr lang="en-US" b="1" dirty="0"/>
            </a:br>
            <a:r>
              <a:rPr lang="en-US" b="1" dirty="0"/>
              <a:t>WHERE   NOT EXISTS  </a:t>
            </a:r>
            <a:r>
              <a:rPr lang="en-US" dirty="0"/>
              <a:t>( (SELECT  BNAME    </a:t>
            </a:r>
          </a:p>
          <a:p>
            <a:pPr marL="0" indent="0" fontAlgn="auto">
              <a:spcAft>
                <a:spcPts val="0"/>
              </a:spcAft>
              <a:buFont typeface="Wingdings"/>
              <a:buNone/>
              <a:defRPr/>
            </a:pPr>
            <a:r>
              <a:rPr lang="en-US" dirty="0"/>
              <a:t>			 FROM       BOAT</a:t>
            </a:r>
            <a:br>
              <a:rPr lang="en-US" dirty="0"/>
            </a:br>
            <a:r>
              <a:rPr lang="en-US" dirty="0"/>
              <a:t>	   		 WHERE     BTYPE=’Fishing’)</a:t>
            </a:r>
            <a:br>
              <a:rPr lang="en-US" b="1" dirty="0"/>
            </a:br>
            <a:r>
              <a:rPr lang="en-US" b="1" dirty="0"/>
              <a:t>	   	EXCEPT</a:t>
            </a:r>
            <a:br>
              <a:rPr lang="en-US" b="1" dirty="0"/>
            </a:br>
            <a:r>
              <a:rPr lang="en-US" b="1" dirty="0"/>
              <a:t>	</a:t>
            </a:r>
            <a:r>
              <a:rPr lang="en-US" dirty="0"/>
              <a:t>  		(SELECT       BNAME</a:t>
            </a:r>
            <a:br>
              <a:rPr lang="en-US" dirty="0"/>
            </a:br>
            <a:r>
              <a:rPr lang="en-US" dirty="0"/>
              <a:t>	   		FROM         reservation r</a:t>
            </a:r>
          </a:p>
          <a:p>
            <a:pPr marL="0" indent="0" fontAlgn="auto">
              <a:spcAft>
                <a:spcPts val="0"/>
              </a:spcAft>
              <a:buFont typeface="Wingdings"/>
              <a:buNone/>
              <a:defRPr/>
            </a:pPr>
            <a:r>
              <a:rPr lang="en-US" dirty="0"/>
              <a:t>			WHERE       </a:t>
            </a:r>
            <a:r>
              <a:rPr lang="en-US" dirty="0" err="1"/>
              <a:t>r.SID</a:t>
            </a:r>
            <a:r>
              <a:rPr lang="en-US" dirty="0"/>
              <a:t>=</a:t>
            </a:r>
            <a:r>
              <a:rPr lang="en-US" dirty="0" err="1"/>
              <a:t>s.SID</a:t>
            </a:r>
            <a:r>
              <a:rPr lang="en-US" dirty="0"/>
              <a:t>) )</a:t>
            </a:r>
          </a:p>
          <a:p>
            <a:pPr marL="274320" indent="-274320" fontAlgn="auto">
              <a:spcAft>
                <a:spcPts val="0"/>
              </a:spcAft>
              <a:buFont typeface="Wingdings"/>
              <a:buChar char=""/>
              <a:defRPr/>
            </a:pPr>
            <a:endParaRPr lang="en-US" dirty="0"/>
          </a:p>
          <a:p>
            <a:pPr marL="274320" indent="-274320" fontAlgn="auto">
              <a:spcAft>
                <a:spcPts val="0"/>
              </a:spcAft>
              <a:buFont typeface="Wingdings"/>
              <a:buChar char=""/>
              <a:defRPr/>
            </a:pPr>
            <a:endParaRPr lang="en-US" dirty="0"/>
          </a:p>
          <a:p>
            <a:pPr marL="274320" indent="-274320" fontAlgn="auto">
              <a:spcAft>
                <a:spcPts val="0"/>
              </a:spcAft>
              <a:buFont typeface="Wingdings"/>
              <a:buChar char=""/>
              <a:defRPr/>
            </a:pPr>
            <a:endParaRPr lang="en-US" dirty="0"/>
          </a:p>
        </p:txBody>
      </p:sp>
      <p:sp>
        <p:nvSpPr>
          <p:cNvPr id="14438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D98F06E4-1BF4-4840-A774-D40A94A3D5CA}" type="slidenum">
              <a:rPr lang="en-US">
                <a:latin typeface="Times New Roman" pitchFamily="18" charset="0"/>
              </a:rPr>
              <a:pPr/>
              <a:t>92</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4000" b="1" dirty="0"/>
              <a:t>Example: Boat Rental database </a:t>
            </a:r>
          </a:p>
        </p:txBody>
      </p:sp>
      <p:sp>
        <p:nvSpPr>
          <p:cNvPr id="3" name="Content Placeholder 2"/>
          <p:cNvSpPr>
            <a:spLocks noGrp="1"/>
          </p:cNvSpPr>
          <p:nvPr>
            <p:ph sz="quarter" idx="1"/>
          </p:nvPr>
        </p:nvSpPr>
        <p:spPr>
          <a:xfrm>
            <a:off x="457200" y="1600200"/>
            <a:ext cx="7467600" cy="4873625"/>
          </a:xfrm>
        </p:spPr>
        <p:txBody>
          <a:bodyPr>
            <a:normAutofit lnSpcReduction="10000"/>
          </a:bodyPr>
          <a:lstStyle/>
          <a:p>
            <a:pPr marL="274320" indent="-274320" fontAlgn="auto">
              <a:spcAft>
                <a:spcPts val="0"/>
              </a:spcAft>
              <a:buFont typeface="Wingdings"/>
              <a:buChar char=""/>
              <a:defRPr/>
            </a:pPr>
            <a:r>
              <a:rPr lang="en-US" dirty="0"/>
              <a:t>Consider the following schema</a:t>
            </a:r>
          </a:p>
          <a:p>
            <a:pPr marL="640080" lvl="1" indent="-274320" fontAlgn="auto">
              <a:spcAft>
                <a:spcPts val="0"/>
              </a:spcAft>
              <a:buFont typeface="Wingdings 2"/>
              <a:buChar char=""/>
              <a:defRPr/>
            </a:pPr>
            <a:r>
              <a:rPr lang="en-US" dirty="0"/>
              <a:t>SAILOR (</a:t>
            </a:r>
            <a:r>
              <a:rPr lang="en-US" u="sng" dirty="0"/>
              <a:t>SID</a:t>
            </a:r>
            <a:r>
              <a:rPr lang="en-US" dirty="0"/>
              <a:t>, </a:t>
            </a:r>
            <a:r>
              <a:rPr lang="en-US" dirty="0" err="1"/>
              <a:t>SName</a:t>
            </a:r>
            <a:r>
              <a:rPr lang="en-US" dirty="0"/>
              <a:t>, Phone, City)</a:t>
            </a:r>
          </a:p>
          <a:p>
            <a:pPr marL="640080" lvl="1" indent="-274320" fontAlgn="auto">
              <a:spcAft>
                <a:spcPts val="0"/>
              </a:spcAft>
              <a:buFont typeface="Wingdings 2"/>
              <a:buChar char=""/>
              <a:defRPr/>
            </a:pPr>
            <a:r>
              <a:rPr lang="en-US" dirty="0"/>
              <a:t>BOAT (</a:t>
            </a:r>
            <a:r>
              <a:rPr lang="en-US" u="sng" dirty="0" err="1"/>
              <a:t>BName</a:t>
            </a:r>
            <a:r>
              <a:rPr lang="en-US" dirty="0"/>
              <a:t>, </a:t>
            </a:r>
            <a:r>
              <a:rPr lang="en-US" dirty="0" err="1"/>
              <a:t>BType</a:t>
            </a:r>
            <a:r>
              <a:rPr lang="en-US" dirty="0"/>
              <a:t>, Price, OID) </a:t>
            </a:r>
          </a:p>
          <a:p>
            <a:pPr marL="640080" lvl="1" indent="-274320" fontAlgn="auto">
              <a:spcAft>
                <a:spcPts val="0"/>
              </a:spcAft>
              <a:buFont typeface="Wingdings 2"/>
              <a:buChar char=""/>
              <a:defRPr/>
            </a:pPr>
            <a:r>
              <a:rPr lang="en-US" dirty="0"/>
              <a:t>RESERVATION (</a:t>
            </a:r>
            <a:r>
              <a:rPr lang="en-US" u="sng" dirty="0"/>
              <a:t>SID, </a:t>
            </a:r>
            <a:r>
              <a:rPr lang="en-US" u="sng" dirty="0" err="1"/>
              <a:t>BName</a:t>
            </a:r>
            <a:r>
              <a:rPr lang="en-US" dirty="0"/>
              <a:t>, Date, Duration)</a:t>
            </a:r>
          </a:p>
          <a:p>
            <a:pPr marL="640080" lvl="1" indent="-274320" fontAlgn="auto">
              <a:spcAft>
                <a:spcPts val="0"/>
              </a:spcAft>
              <a:buFont typeface="Wingdings 2"/>
              <a:buChar char=""/>
              <a:defRPr/>
            </a:pPr>
            <a:r>
              <a:rPr lang="en-US" dirty="0"/>
              <a:t>OWNER (</a:t>
            </a:r>
            <a:r>
              <a:rPr lang="en-US" u="sng" dirty="0"/>
              <a:t>OID</a:t>
            </a:r>
            <a:r>
              <a:rPr lang="en-US" dirty="0"/>
              <a:t>, </a:t>
            </a:r>
            <a:r>
              <a:rPr lang="en-US" dirty="0" err="1"/>
              <a:t>OName</a:t>
            </a:r>
            <a:r>
              <a:rPr lang="en-US" dirty="0"/>
              <a:t>, Phone, Street, City, Country)</a:t>
            </a:r>
          </a:p>
          <a:p>
            <a:pPr marL="274320" indent="-274320" fontAlgn="auto">
              <a:spcAft>
                <a:spcPts val="0"/>
              </a:spcAft>
              <a:buFont typeface="Wingdings"/>
              <a:buChar char=""/>
              <a:defRPr/>
            </a:pPr>
            <a:endParaRPr lang="en-US" dirty="0"/>
          </a:p>
          <a:p>
            <a:pPr marL="274320" indent="-274320" fontAlgn="auto">
              <a:spcAft>
                <a:spcPts val="0"/>
              </a:spcAft>
              <a:buFont typeface="Wingdings"/>
              <a:buChar char=""/>
              <a:defRPr/>
            </a:pPr>
            <a:r>
              <a:rPr lang="en-US" b="1" dirty="0"/>
              <a:t>Find the names of boats that are reserved by at least ten different sailors.</a:t>
            </a:r>
          </a:p>
          <a:p>
            <a:pPr marL="274320" indent="-274320" fontAlgn="auto">
              <a:spcAft>
                <a:spcPts val="0"/>
              </a:spcAft>
              <a:buFont typeface="Wingdings"/>
              <a:buChar char=""/>
              <a:defRPr/>
            </a:pPr>
            <a:r>
              <a:rPr lang="en-US" dirty="0"/>
              <a:t>         Select </a:t>
            </a:r>
            <a:r>
              <a:rPr lang="en-US" dirty="0" err="1"/>
              <a:t>bname</a:t>
            </a:r>
            <a:endParaRPr lang="en-US" dirty="0"/>
          </a:p>
          <a:p>
            <a:pPr marL="0" indent="0" fontAlgn="auto">
              <a:spcAft>
                <a:spcPts val="0"/>
              </a:spcAft>
              <a:buFont typeface="Wingdings"/>
              <a:buNone/>
              <a:defRPr/>
            </a:pPr>
            <a:r>
              <a:rPr lang="en-US" dirty="0"/>
              <a:t>    	From reservation r  </a:t>
            </a:r>
          </a:p>
          <a:p>
            <a:pPr marL="0" indent="0" fontAlgn="auto">
              <a:spcAft>
                <a:spcPts val="0"/>
              </a:spcAft>
              <a:buFont typeface="Wingdings"/>
              <a:buNone/>
              <a:defRPr/>
            </a:pPr>
            <a:r>
              <a:rPr lang="en-US" dirty="0"/>
              <a:t>	Group by </a:t>
            </a:r>
            <a:r>
              <a:rPr lang="en-US" dirty="0" err="1"/>
              <a:t>bname</a:t>
            </a:r>
            <a:endParaRPr lang="en-US" dirty="0"/>
          </a:p>
          <a:p>
            <a:pPr marL="0" indent="0" fontAlgn="auto">
              <a:spcAft>
                <a:spcPts val="0"/>
              </a:spcAft>
              <a:buFont typeface="Wingdings"/>
              <a:buNone/>
              <a:defRPr/>
            </a:pPr>
            <a:r>
              <a:rPr lang="en-US" dirty="0"/>
              <a:t>	Having count(DISTINCT SID) &gt;9</a:t>
            </a:r>
          </a:p>
          <a:p>
            <a:pPr marL="0" indent="0" fontAlgn="auto">
              <a:spcAft>
                <a:spcPts val="0"/>
              </a:spcAft>
              <a:buFont typeface="Wingdings"/>
              <a:buNone/>
              <a:defRPr/>
            </a:pPr>
            <a:endParaRPr lang="en-US" dirty="0"/>
          </a:p>
          <a:p>
            <a:pPr marL="274320" indent="-274320" fontAlgn="auto">
              <a:spcAft>
                <a:spcPts val="0"/>
              </a:spcAft>
              <a:buFont typeface="Wingdings"/>
              <a:buChar char=""/>
              <a:defRPr/>
            </a:pPr>
            <a:endParaRPr lang="en-US" dirty="0"/>
          </a:p>
        </p:txBody>
      </p:sp>
      <p:sp>
        <p:nvSpPr>
          <p:cNvPr id="14541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B273BEE8-42D2-46F5-BDF3-369EDCC0A0A2}" type="slidenum">
              <a:rPr lang="en-US">
                <a:latin typeface="Times New Roman" pitchFamily="18" charset="0"/>
              </a:rPr>
              <a:pPr/>
              <a:t>93</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4000" b="1" dirty="0"/>
              <a:t>Example: Boat Rental database </a:t>
            </a:r>
          </a:p>
        </p:txBody>
      </p:sp>
      <p:sp>
        <p:nvSpPr>
          <p:cNvPr id="3" name="Content Placeholder 2"/>
          <p:cNvSpPr>
            <a:spLocks noGrp="1"/>
          </p:cNvSpPr>
          <p:nvPr>
            <p:ph sz="quarter" idx="1"/>
          </p:nvPr>
        </p:nvSpPr>
        <p:spPr>
          <a:xfrm>
            <a:off x="457200" y="1600200"/>
            <a:ext cx="7467600" cy="4873625"/>
          </a:xfrm>
        </p:spPr>
        <p:txBody>
          <a:bodyPr>
            <a:normAutofit fontScale="85000" lnSpcReduction="20000"/>
          </a:bodyPr>
          <a:lstStyle/>
          <a:p>
            <a:pPr marL="274320" indent="-274320" fontAlgn="auto">
              <a:spcAft>
                <a:spcPts val="0"/>
              </a:spcAft>
              <a:buFont typeface="Wingdings"/>
              <a:buChar char=""/>
              <a:defRPr/>
            </a:pPr>
            <a:r>
              <a:rPr lang="en-US" dirty="0"/>
              <a:t>Consider the following schema</a:t>
            </a:r>
          </a:p>
          <a:p>
            <a:pPr marL="640080" lvl="1" indent="-274320" fontAlgn="auto">
              <a:spcAft>
                <a:spcPts val="0"/>
              </a:spcAft>
              <a:buFont typeface="Wingdings 2"/>
              <a:buChar char=""/>
              <a:defRPr/>
            </a:pPr>
            <a:r>
              <a:rPr lang="en-US" sz="2400" dirty="0"/>
              <a:t>SAILOR (</a:t>
            </a:r>
            <a:r>
              <a:rPr lang="en-US" sz="2400" u="sng" dirty="0"/>
              <a:t>SID</a:t>
            </a:r>
            <a:r>
              <a:rPr lang="en-US" sz="2400" dirty="0"/>
              <a:t>, </a:t>
            </a:r>
            <a:r>
              <a:rPr lang="en-US" sz="2400" dirty="0" err="1"/>
              <a:t>SName</a:t>
            </a:r>
            <a:r>
              <a:rPr lang="en-US" sz="2400" dirty="0"/>
              <a:t>, Phone, City)</a:t>
            </a:r>
          </a:p>
          <a:p>
            <a:pPr marL="640080" lvl="1" indent="-274320" fontAlgn="auto">
              <a:spcAft>
                <a:spcPts val="0"/>
              </a:spcAft>
              <a:buFont typeface="Wingdings 2"/>
              <a:buChar char=""/>
              <a:defRPr/>
            </a:pPr>
            <a:r>
              <a:rPr lang="en-US" sz="2400" dirty="0"/>
              <a:t>BOAT (</a:t>
            </a:r>
            <a:r>
              <a:rPr lang="en-US" sz="2400" u="sng" dirty="0" err="1"/>
              <a:t>BName</a:t>
            </a:r>
            <a:r>
              <a:rPr lang="en-US" sz="2400" dirty="0"/>
              <a:t>, </a:t>
            </a:r>
            <a:r>
              <a:rPr lang="en-US" sz="2400" dirty="0" err="1"/>
              <a:t>BType</a:t>
            </a:r>
            <a:r>
              <a:rPr lang="en-US" sz="2400" dirty="0"/>
              <a:t>, Price, OID) </a:t>
            </a:r>
          </a:p>
          <a:p>
            <a:pPr marL="640080" lvl="1" indent="-274320" fontAlgn="auto">
              <a:spcAft>
                <a:spcPts val="0"/>
              </a:spcAft>
              <a:buFont typeface="Wingdings 2"/>
              <a:buChar char=""/>
              <a:defRPr/>
            </a:pPr>
            <a:r>
              <a:rPr lang="en-US" sz="2400" dirty="0"/>
              <a:t>RESERVATION (</a:t>
            </a:r>
            <a:r>
              <a:rPr lang="en-US" sz="2400" u="sng" dirty="0"/>
              <a:t>SID, </a:t>
            </a:r>
            <a:r>
              <a:rPr lang="en-US" sz="2400" u="sng" dirty="0" err="1"/>
              <a:t>BName</a:t>
            </a:r>
            <a:r>
              <a:rPr lang="en-US" sz="2400" dirty="0"/>
              <a:t>, Date, Duration)</a:t>
            </a:r>
          </a:p>
          <a:p>
            <a:pPr marL="640080" lvl="1" indent="-274320" fontAlgn="auto">
              <a:spcAft>
                <a:spcPts val="0"/>
              </a:spcAft>
              <a:buFont typeface="Wingdings 2"/>
              <a:buChar char=""/>
              <a:defRPr/>
            </a:pPr>
            <a:r>
              <a:rPr lang="en-US" sz="2400" dirty="0"/>
              <a:t>OWNER (</a:t>
            </a:r>
            <a:r>
              <a:rPr lang="en-US" sz="2400" u="sng" dirty="0"/>
              <a:t>OID</a:t>
            </a:r>
            <a:r>
              <a:rPr lang="en-US" sz="2400" dirty="0"/>
              <a:t>, </a:t>
            </a:r>
            <a:r>
              <a:rPr lang="en-US" sz="2400" dirty="0" err="1"/>
              <a:t>OName</a:t>
            </a:r>
            <a:r>
              <a:rPr lang="en-US" sz="2400" dirty="0"/>
              <a:t>, Phone, Street, City, Country)</a:t>
            </a:r>
          </a:p>
          <a:p>
            <a:pPr marL="274320" indent="-274320" fontAlgn="auto">
              <a:spcAft>
                <a:spcPts val="0"/>
              </a:spcAft>
              <a:buFont typeface="Wingdings"/>
              <a:buChar char=""/>
              <a:defRPr/>
            </a:pPr>
            <a:endParaRPr lang="en-US" dirty="0"/>
          </a:p>
          <a:p>
            <a:pPr marL="274320" indent="-274320" fontAlgn="auto">
              <a:spcAft>
                <a:spcPts val="0"/>
              </a:spcAft>
              <a:buFont typeface="Wingdings"/>
              <a:buChar char=""/>
              <a:defRPr/>
            </a:pPr>
            <a:r>
              <a:rPr lang="en-US" b="1" dirty="0"/>
              <a:t>List names, owner names, and prices of the boats which were reserved in 2007 but not in 2008.</a:t>
            </a:r>
          </a:p>
          <a:p>
            <a:pPr marL="274320" indent="-274320" fontAlgn="auto">
              <a:spcAft>
                <a:spcPts val="0"/>
              </a:spcAft>
              <a:buFont typeface="Wingdings"/>
              <a:buChar char=""/>
              <a:defRPr/>
            </a:pPr>
            <a:r>
              <a:rPr lang="en-US" b="1" dirty="0"/>
              <a:t>Select</a:t>
            </a:r>
            <a:r>
              <a:rPr lang="en-US" dirty="0"/>
              <a:t> distinct </a:t>
            </a:r>
            <a:r>
              <a:rPr lang="en-US" dirty="0" err="1"/>
              <a:t>b.bname</a:t>
            </a:r>
            <a:r>
              <a:rPr lang="en-US" dirty="0"/>
              <a:t>, </a:t>
            </a:r>
            <a:r>
              <a:rPr lang="en-US" dirty="0" err="1"/>
              <a:t>b.price</a:t>
            </a:r>
            <a:r>
              <a:rPr lang="en-US" dirty="0"/>
              <a:t>, </a:t>
            </a:r>
            <a:r>
              <a:rPr lang="en-US" dirty="0" err="1"/>
              <a:t>o.oname</a:t>
            </a:r>
            <a:r>
              <a:rPr lang="en-US" dirty="0"/>
              <a:t> </a:t>
            </a:r>
          </a:p>
          <a:p>
            <a:pPr marL="0" indent="0" fontAlgn="auto">
              <a:spcAft>
                <a:spcPts val="0"/>
              </a:spcAft>
              <a:buFont typeface="Wingdings"/>
              <a:buNone/>
              <a:defRPr/>
            </a:pPr>
            <a:r>
              <a:rPr lang="en-US" dirty="0"/>
              <a:t>     </a:t>
            </a:r>
            <a:r>
              <a:rPr lang="en-US" b="1" dirty="0"/>
              <a:t>From</a:t>
            </a:r>
            <a:r>
              <a:rPr lang="en-US" dirty="0"/>
              <a:t> reservation r, boat b, owner o</a:t>
            </a:r>
          </a:p>
          <a:p>
            <a:pPr marL="0" indent="0" fontAlgn="auto">
              <a:spcAft>
                <a:spcPts val="0"/>
              </a:spcAft>
              <a:buFont typeface="Wingdings"/>
              <a:buNone/>
              <a:defRPr/>
            </a:pPr>
            <a:r>
              <a:rPr lang="en-US" dirty="0"/>
              <a:t>     </a:t>
            </a:r>
            <a:r>
              <a:rPr lang="en-US" b="1" dirty="0"/>
              <a:t>Where</a:t>
            </a:r>
            <a:r>
              <a:rPr lang="en-US" dirty="0"/>
              <a:t> </a:t>
            </a:r>
            <a:r>
              <a:rPr lang="en-US" dirty="0" err="1"/>
              <a:t>r.bname</a:t>
            </a:r>
            <a:r>
              <a:rPr lang="en-US" dirty="0"/>
              <a:t> = </a:t>
            </a:r>
            <a:r>
              <a:rPr lang="en-US" dirty="0" err="1"/>
              <a:t>b.bname</a:t>
            </a:r>
            <a:r>
              <a:rPr lang="en-US" dirty="0"/>
              <a:t> and </a:t>
            </a:r>
            <a:r>
              <a:rPr lang="en-US" dirty="0" err="1"/>
              <a:t>b.oid</a:t>
            </a:r>
            <a:r>
              <a:rPr lang="en-US" dirty="0"/>
              <a:t>=</a:t>
            </a:r>
            <a:r>
              <a:rPr lang="en-US" dirty="0" err="1"/>
              <a:t>o.oid</a:t>
            </a:r>
            <a:r>
              <a:rPr lang="en-US" dirty="0"/>
              <a:t> and </a:t>
            </a:r>
            <a:r>
              <a:rPr lang="en-US" dirty="0" err="1"/>
              <a:t>r.date</a:t>
            </a:r>
            <a:r>
              <a:rPr lang="en-US" dirty="0"/>
              <a:t> LIKE 	'%2007%'  and </a:t>
            </a:r>
            <a:r>
              <a:rPr lang="en-US" dirty="0" err="1"/>
              <a:t>r.sid</a:t>
            </a:r>
            <a:r>
              <a:rPr lang="en-US" dirty="0"/>
              <a:t> not in </a:t>
            </a:r>
          </a:p>
          <a:p>
            <a:pPr marL="0" indent="0" fontAlgn="auto">
              <a:spcAft>
                <a:spcPts val="0"/>
              </a:spcAft>
              <a:buFont typeface="Wingdings"/>
              <a:buNone/>
              <a:defRPr/>
            </a:pPr>
            <a:r>
              <a:rPr lang="en-US" dirty="0"/>
              <a:t>			(Select </a:t>
            </a:r>
            <a:r>
              <a:rPr lang="en-US" dirty="0" err="1"/>
              <a:t>ic.sid</a:t>
            </a:r>
            <a:r>
              <a:rPr lang="en-US" dirty="0"/>
              <a:t> </a:t>
            </a:r>
          </a:p>
          <a:p>
            <a:pPr marL="0" indent="0" fontAlgn="auto">
              <a:spcAft>
                <a:spcPts val="0"/>
              </a:spcAft>
              <a:buFont typeface="Wingdings"/>
              <a:buNone/>
              <a:defRPr/>
            </a:pPr>
            <a:r>
              <a:rPr lang="en-US" dirty="0"/>
              <a:t>			  From reservation </a:t>
            </a:r>
            <a:r>
              <a:rPr lang="en-US" dirty="0" err="1"/>
              <a:t>ic</a:t>
            </a:r>
            <a:r>
              <a:rPr lang="en-US" dirty="0"/>
              <a:t>, boat </a:t>
            </a:r>
            <a:r>
              <a:rPr lang="en-US" dirty="0" err="1"/>
              <a:t>ip</a:t>
            </a:r>
            <a:r>
              <a:rPr lang="en-US" dirty="0"/>
              <a:t> </a:t>
            </a:r>
          </a:p>
          <a:p>
            <a:pPr marL="0" indent="0" fontAlgn="auto">
              <a:spcAft>
                <a:spcPts val="0"/>
              </a:spcAft>
              <a:buFont typeface="Wingdings"/>
              <a:buNone/>
              <a:defRPr/>
            </a:pPr>
            <a:r>
              <a:rPr lang="en-US" dirty="0"/>
              <a:t>			  Where </a:t>
            </a:r>
            <a:r>
              <a:rPr lang="en-US" dirty="0" err="1"/>
              <a:t>ic.bname</a:t>
            </a:r>
            <a:r>
              <a:rPr lang="en-US" dirty="0"/>
              <a:t> = </a:t>
            </a:r>
            <a:r>
              <a:rPr lang="en-US" dirty="0" err="1"/>
              <a:t>ip.bname</a:t>
            </a:r>
            <a:r>
              <a:rPr lang="en-US" dirty="0"/>
              <a:t> and </a:t>
            </a:r>
            <a:r>
              <a:rPr lang="en-US" dirty="0" err="1"/>
              <a:t>ip.date</a:t>
            </a:r>
            <a:r>
              <a:rPr lang="en-US" dirty="0"/>
              <a:t> 					LIKE '%2008%' )</a:t>
            </a:r>
          </a:p>
          <a:p>
            <a:pPr marL="274320" indent="-274320" fontAlgn="auto">
              <a:spcAft>
                <a:spcPts val="0"/>
              </a:spcAft>
              <a:buFont typeface="Wingdings"/>
              <a:buChar char=""/>
              <a:defRPr/>
            </a:pPr>
            <a:endParaRPr lang="en-US" dirty="0"/>
          </a:p>
          <a:p>
            <a:pPr marL="274320" indent="-274320" fontAlgn="auto">
              <a:spcAft>
                <a:spcPts val="0"/>
              </a:spcAft>
              <a:buFont typeface="Wingdings"/>
              <a:buChar char=""/>
              <a:defRPr/>
            </a:pPr>
            <a:endParaRPr lang="en-US" dirty="0"/>
          </a:p>
        </p:txBody>
      </p:sp>
      <p:sp>
        <p:nvSpPr>
          <p:cNvPr id="14643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F910F9C9-9024-495F-9F0C-1D0BB3CDF009}" type="slidenum">
              <a:rPr lang="en-US">
                <a:latin typeface="Times New Roman" pitchFamily="18" charset="0"/>
              </a:rPr>
              <a:pPr/>
              <a:t>94</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3600" b="1" dirty="0"/>
              <a:t>Example: Boat Rental database </a:t>
            </a:r>
          </a:p>
        </p:txBody>
      </p:sp>
      <p:sp>
        <p:nvSpPr>
          <p:cNvPr id="3" name="Content Placeholder 2"/>
          <p:cNvSpPr>
            <a:spLocks noGrp="1"/>
          </p:cNvSpPr>
          <p:nvPr>
            <p:ph sz="quarter" idx="1"/>
          </p:nvPr>
        </p:nvSpPr>
        <p:spPr>
          <a:xfrm>
            <a:off x="457200" y="1600200"/>
            <a:ext cx="8281988" cy="4873625"/>
          </a:xfrm>
        </p:spPr>
        <p:txBody>
          <a:bodyPr>
            <a:normAutofit fontScale="92500" lnSpcReduction="10000"/>
          </a:bodyPr>
          <a:lstStyle/>
          <a:p>
            <a:pPr marL="274320" indent="-274320" eaLnBrk="0" fontAlgn="auto" hangingPunct="0">
              <a:lnSpc>
                <a:spcPct val="90000"/>
              </a:lnSpc>
              <a:spcAft>
                <a:spcPts val="0"/>
              </a:spcAft>
              <a:buFont typeface="Wingdings"/>
              <a:buChar char=""/>
              <a:defRPr/>
            </a:pPr>
            <a:endParaRPr lang="en-US" dirty="0"/>
          </a:p>
          <a:p>
            <a:pPr marL="274320" indent="-274320" fontAlgn="auto">
              <a:spcAft>
                <a:spcPts val="0"/>
              </a:spcAft>
              <a:buFont typeface="Wingdings"/>
              <a:buChar char=""/>
              <a:defRPr/>
            </a:pPr>
            <a:r>
              <a:rPr lang="en-US" b="1" dirty="0"/>
              <a:t>Consider the following Boat Rental database schema:</a:t>
            </a:r>
            <a:endParaRPr lang="en-US" dirty="0"/>
          </a:p>
          <a:p>
            <a:pPr marL="640080" lvl="1" indent="-274320" fontAlgn="auto">
              <a:spcAft>
                <a:spcPts val="0"/>
              </a:spcAft>
              <a:buFont typeface="Wingdings 2"/>
              <a:buChar char=""/>
              <a:defRPr/>
            </a:pPr>
            <a:r>
              <a:rPr lang="en-US" sz="2200" dirty="0"/>
              <a:t>SAILOR (</a:t>
            </a:r>
            <a:r>
              <a:rPr lang="en-US" sz="2200" u="sng" dirty="0"/>
              <a:t>SID</a:t>
            </a:r>
            <a:r>
              <a:rPr lang="en-US" sz="2200" dirty="0"/>
              <a:t>, </a:t>
            </a:r>
            <a:r>
              <a:rPr lang="en-US" sz="2200" dirty="0" err="1"/>
              <a:t>SName</a:t>
            </a:r>
            <a:r>
              <a:rPr lang="en-US" sz="2200" dirty="0"/>
              <a:t>, Phone, City)</a:t>
            </a:r>
          </a:p>
          <a:p>
            <a:pPr marL="640080" lvl="1" indent="-274320" fontAlgn="auto">
              <a:spcAft>
                <a:spcPts val="0"/>
              </a:spcAft>
              <a:buFont typeface="Wingdings 2"/>
              <a:buChar char=""/>
              <a:defRPr/>
            </a:pPr>
            <a:r>
              <a:rPr lang="en-US" sz="2200" dirty="0"/>
              <a:t>BOAT (</a:t>
            </a:r>
            <a:r>
              <a:rPr lang="en-US" sz="2200" u="sng" dirty="0" err="1"/>
              <a:t>BName</a:t>
            </a:r>
            <a:r>
              <a:rPr lang="en-US" sz="2200" dirty="0"/>
              <a:t>, </a:t>
            </a:r>
            <a:r>
              <a:rPr lang="en-US" sz="2200" dirty="0" err="1"/>
              <a:t>BType</a:t>
            </a:r>
            <a:r>
              <a:rPr lang="en-US" sz="2200" dirty="0"/>
              <a:t>, Price, OID) </a:t>
            </a:r>
          </a:p>
          <a:p>
            <a:pPr marL="640080" lvl="1" indent="-274320" fontAlgn="auto">
              <a:spcAft>
                <a:spcPts val="0"/>
              </a:spcAft>
              <a:buFont typeface="Wingdings 2"/>
              <a:buChar char=""/>
              <a:defRPr/>
            </a:pPr>
            <a:r>
              <a:rPr lang="en-US" sz="2200" dirty="0"/>
              <a:t>RESERVATION (</a:t>
            </a:r>
            <a:r>
              <a:rPr lang="en-US" sz="2200" u="sng" dirty="0"/>
              <a:t>SID, </a:t>
            </a:r>
            <a:r>
              <a:rPr lang="en-US" sz="2200" u="sng" dirty="0" err="1"/>
              <a:t>BName</a:t>
            </a:r>
            <a:r>
              <a:rPr lang="en-US" sz="2200" dirty="0"/>
              <a:t>, Date, Duration)</a:t>
            </a:r>
          </a:p>
          <a:p>
            <a:pPr marL="640080" lvl="1" indent="-274320" fontAlgn="auto">
              <a:spcAft>
                <a:spcPts val="0"/>
              </a:spcAft>
              <a:buFont typeface="Wingdings 2"/>
              <a:buChar char=""/>
              <a:defRPr/>
            </a:pPr>
            <a:r>
              <a:rPr lang="en-US" sz="2200" dirty="0"/>
              <a:t>OWNER (</a:t>
            </a:r>
            <a:r>
              <a:rPr lang="en-US" sz="2200" u="sng" dirty="0"/>
              <a:t>OID</a:t>
            </a:r>
            <a:r>
              <a:rPr lang="en-US" sz="2200" dirty="0"/>
              <a:t>, </a:t>
            </a:r>
            <a:r>
              <a:rPr lang="en-US" sz="2200" dirty="0" err="1"/>
              <a:t>OName</a:t>
            </a:r>
            <a:r>
              <a:rPr lang="en-US" sz="2200" dirty="0"/>
              <a:t>, Phone, Street, City, Country)</a:t>
            </a:r>
          </a:p>
          <a:p>
            <a:pPr marL="274320" indent="-274320" eaLnBrk="0" fontAlgn="auto" hangingPunct="0">
              <a:lnSpc>
                <a:spcPct val="90000"/>
              </a:lnSpc>
              <a:spcAft>
                <a:spcPts val="0"/>
              </a:spcAft>
              <a:buFont typeface="Wingdings"/>
              <a:buChar char=""/>
              <a:defRPr/>
            </a:pPr>
            <a:endParaRPr lang="en-US" dirty="0"/>
          </a:p>
          <a:p>
            <a:pPr marL="274320" indent="-274320" eaLnBrk="0" fontAlgn="auto" hangingPunct="0">
              <a:lnSpc>
                <a:spcPct val="90000"/>
              </a:lnSpc>
              <a:spcAft>
                <a:spcPts val="0"/>
              </a:spcAft>
              <a:buFont typeface="Wingdings"/>
              <a:buChar char=""/>
              <a:defRPr/>
            </a:pPr>
            <a:r>
              <a:rPr lang="en-US" dirty="0"/>
              <a:t>SELECT DISTINCT  </a:t>
            </a:r>
            <a:r>
              <a:rPr lang="en-US" dirty="0" err="1"/>
              <a:t>Bname</a:t>
            </a:r>
            <a:endParaRPr lang="en-US" dirty="0"/>
          </a:p>
          <a:p>
            <a:pPr marL="274320" indent="-274320" eaLnBrk="0" fontAlgn="auto" hangingPunct="0">
              <a:lnSpc>
                <a:spcPct val="90000"/>
              </a:lnSpc>
              <a:spcAft>
                <a:spcPts val="0"/>
              </a:spcAft>
              <a:buFont typeface="Wingdings"/>
              <a:buChar char=""/>
              <a:defRPr/>
            </a:pPr>
            <a:r>
              <a:rPr lang="en-US" dirty="0"/>
              <a:t>FROM     BOAT </a:t>
            </a:r>
          </a:p>
          <a:p>
            <a:pPr marL="274320" indent="-274320" eaLnBrk="0" fontAlgn="auto" hangingPunct="0">
              <a:lnSpc>
                <a:spcPct val="90000"/>
              </a:lnSpc>
              <a:spcAft>
                <a:spcPts val="0"/>
              </a:spcAft>
              <a:buFont typeface="Wingdings"/>
              <a:buChar char=""/>
              <a:defRPr/>
            </a:pPr>
            <a:r>
              <a:rPr lang="en-US" dirty="0"/>
              <a:t>WHERE  Price &gt; ALL  (SELECT  price</a:t>
            </a:r>
          </a:p>
          <a:p>
            <a:pPr marL="0" indent="0" eaLnBrk="0" fontAlgn="auto" hangingPunct="0">
              <a:lnSpc>
                <a:spcPct val="90000"/>
              </a:lnSpc>
              <a:spcAft>
                <a:spcPts val="0"/>
              </a:spcAft>
              <a:buFont typeface="Wingdings"/>
              <a:buNone/>
              <a:defRPr/>
            </a:pPr>
            <a:r>
              <a:rPr lang="en-US" dirty="0"/>
              <a:t>                                           FROM    BOAT b , OWNER o</a:t>
            </a:r>
          </a:p>
          <a:p>
            <a:pPr marL="0" indent="0" eaLnBrk="0" fontAlgn="auto" hangingPunct="0">
              <a:lnSpc>
                <a:spcPct val="90000"/>
              </a:lnSpc>
              <a:spcAft>
                <a:spcPts val="0"/>
              </a:spcAft>
              <a:buFont typeface="Wingdings"/>
              <a:buNone/>
              <a:defRPr/>
            </a:pPr>
            <a:r>
              <a:rPr lang="en-US" dirty="0"/>
              <a:t>	                              WHERE </a:t>
            </a:r>
            <a:r>
              <a:rPr lang="en-US" dirty="0" err="1"/>
              <a:t>b.oid</a:t>
            </a:r>
            <a:r>
              <a:rPr lang="en-US" dirty="0"/>
              <a:t>=</a:t>
            </a:r>
            <a:r>
              <a:rPr lang="en-US" dirty="0" err="1"/>
              <a:t>o.oid</a:t>
            </a:r>
            <a:r>
              <a:rPr lang="en-US" dirty="0"/>
              <a:t> and 							Country=‘Pakistan’ )</a:t>
            </a:r>
          </a:p>
          <a:p>
            <a:pPr marL="0" indent="0" eaLnBrk="0" fontAlgn="auto" hangingPunct="0">
              <a:lnSpc>
                <a:spcPct val="90000"/>
              </a:lnSpc>
              <a:spcAft>
                <a:spcPts val="0"/>
              </a:spcAft>
              <a:buFont typeface="Wingdings"/>
              <a:buNone/>
              <a:defRPr/>
            </a:pPr>
            <a:r>
              <a:rPr lang="en-US" b="1" dirty="0"/>
              <a:t>What does the query do?</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3600" b="1" dirty="0"/>
              <a:t>Example: Boat Rental database </a:t>
            </a:r>
          </a:p>
        </p:txBody>
      </p:sp>
      <p:sp>
        <p:nvSpPr>
          <p:cNvPr id="3" name="Content Placeholder 2"/>
          <p:cNvSpPr>
            <a:spLocks noGrp="1"/>
          </p:cNvSpPr>
          <p:nvPr>
            <p:ph sz="quarter" idx="1"/>
          </p:nvPr>
        </p:nvSpPr>
        <p:spPr>
          <a:xfrm>
            <a:off x="457200" y="1600200"/>
            <a:ext cx="8281988" cy="4873625"/>
          </a:xfrm>
        </p:spPr>
        <p:txBody>
          <a:bodyPr>
            <a:normAutofit fontScale="92500" lnSpcReduction="20000"/>
          </a:bodyPr>
          <a:lstStyle/>
          <a:p>
            <a:pPr marL="274320" indent="-274320" eaLnBrk="0" fontAlgn="auto" hangingPunct="0">
              <a:lnSpc>
                <a:spcPct val="90000"/>
              </a:lnSpc>
              <a:spcAft>
                <a:spcPts val="0"/>
              </a:spcAft>
              <a:buFont typeface="Wingdings"/>
              <a:buChar char=""/>
              <a:defRPr/>
            </a:pPr>
            <a:endParaRPr lang="en-US" dirty="0"/>
          </a:p>
          <a:p>
            <a:pPr marL="274320" indent="-274320" fontAlgn="auto">
              <a:spcAft>
                <a:spcPts val="0"/>
              </a:spcAft>
              <a:buFont typeface="Wingdings"/>
              <a:buChar char=""/>
              <a:defRPr/>
            </a:pPr>
            <a:r>
              <a:rPr lang="en-US" b="1" dirty="0"/>
              <a:t>Consider the following Boat Rental database schema:</a:t>
            </a:r>
            <a:endParaRPr lang="en-US" dirty="0"/>
          </a:p>
          <a:p>
            <a:pPr marL="640080" lvl="1" indent="-274320" fontAlgn="auto">
              <a:spcAft>
                <a:spcPts val="0"/>
              </a:spcAft>
              <a:buFont typeface="Wingdings 2"/>
              <a:buChar char=""/>
              <a:defRPr/>
            </a:pPr>
            <a:r>
              <a:rPr lang="en-US" sz="2200" dirty="0"/>
              <a:t>SAILOR (</a:t>
            </a:r>
            <a:r>
              <a:rPr lang="en-US" sz="2200" u="sng" dirty="0"/>
              <a:t>SID</a:t>
            </a:r>
            <a:r>
              <a:rPr lang="en-US" sz="2200" dirty="0"/>
              <a:t>, </a:t>
            </a:r>
            <a:r>
              <a:rPr lang="en-US" sz="2200" dirty="0" err="1"/>
              <a:t>SName</a:t>
            </a:r>
            <a:r>
              <a:rPr lang="en-US" sz="2200" dirty="0"/>
              <a:t>, Phone, City)</a:t>
            </a:r>
          </a:p>
          <a:p>
            <a:pPr marL="640080" lvl="1" indent="-274320" fontAlgn="auto">
              <a:spcAft>
                <a:spcPts val="0"/>
              </a:spcAft>
              <a:buFont typeface="Wingdings 2"/>
              <a:buChar char=""/>
              <a:defRPr/>
            </a:pPr>
            <a:r>
              <a:rPr lang="en-US" sz="2200" dirty="0"/>
              <a:t>BOAT (</a:t>
            </a:r>
            <a:r>
              <a:rPr lang="en-US" sz="2200" u="sng" dirty="0" err="1"/>
              <a:t>BName</a:t>
            </a:r>
            <a:r>
              <a:rPr lang="en-US" sz="2200" dirty="0"/>
              <a:t>, </a:t>
            </a:r>
            <a:r>
              <a:rPr lang="en-US" sz="2200" dirty="0" err="1"/>
              <a:t>BType</a:t>
            </a:r>
            <a:r>
              <a:rPr lang="en-US" sz="2200" dirty="0"/>
              <a:t>, Price, OID) </a:t>
            </a:r>
          </a:p>
          <a:p>
            <a:pPr marL="640080" lvl="1" indent="-274320" fontAlgn="auto">
              <a:spcAft>
                <a:spcPts val="0"/>
              </a:spcAft>
              <a:buFont typeface="Wingdings 2"/>
              <a:buChar char=""/>
              <a:defRPr/>
            </a:pPr>
            <a:r>
              <a:rPr lang="en-US" sz="2200" dirty="0"/>
              <a:t>RESERVATION (</a:t>
            </a:r>
            <a:r>
              <a:rPr lang="en-US" sz="2200" u="sng" dirty="0"/>
              <a:t>SID, </a:t>
            </a:r>
            <a:r>
              <a:rPr lang="en-US" sz="2200" u="sng" dirty="0" err="1"/>
              <a:t>BName</a:t>
            </a:r>
            <a:r>
              <a:rPr lang="en-US" sz="2200" dirty="0"/>
              <a:t>, Date, Duration)</a:t>
            </a:r>
          </a:p>
          <a:p>
            <a:pPr marL="640080" lvl="1" indent="-274320" fontAlgn="auto">
              <a:spcAft>
                <a:spcPts val="0"/>
              </a:spcAft>
              <a:buFont typeface="Wingdings 2"/>
              <a:buChar char=""/>
              <a:defRPr/>
            </a:pPr>
            <a:r>
              <a:rPr lang="en-US" sz="2200" dirty="0"/>
              <a:t>OWNER (</a:t>
            </a:r>
            <a:r>
              <a:rPr lang="en-US" sz="2200" u="sng" dirty="0"/>
              <a:t>OID</a:t>
            </a:r>
            <a:r>
              <a:rPr lang="en-US" sz="2200" dirty="0"/>
              <a:t>, </a:t>
            </a:r>
            <a:r>
              <a:rPr lang="en-US" sz="2200" dirty="0" err="1"/>
              <a:t>OName</a:t>
            </a:r>
            <a:r>
              <a:rPr lang="en-US" sz="2200" dirty="0"/>
              <a:t>, Phone, Street, City, Country)</a:t>
            </a:r>
          </a:p>
          <a:p>
            <a:pPr marL="274320" indent="-274320" eaLnBrk="0" fontAlgn="auto" hangingPunct="0">
              <a:lnSpc>
                <a:spcPct val="90000"/>
              </a:lnSpc>
              <a:spcAft>
                <a:spcPts val="0"/>
              </a:spcAft>
              <a:buFont typeface="Wingdings"/>
              <a:buChar char=""/>
              <a:defRPr/>
            </a:pPr>
            <a:endParaRPr lang="en-US" dirty="0"/>
          </a:p>
          <a:p>
            <a:pPr marL="274320" indent="-274320" fontAlgn="auto">
              <a:spcAft>
                <a:spcPts val="0"/>
              </a:spcAft>
              <a:buFont typeface="Wingdings"/>
              <a:buChar char=""/>
              <a:defRPr/>
            </a:pPr>
            <a:r>
              <a:rPr lang="en-US" dirty="0"/>
              <a:t>Select </a:t>
            </a:r>
            <a:r>
              <a:rPr lang="en-US" dirty="0" err="1"/>
              <a:t>bname,count</a:t>
            </a:r>
            <a:r>
              <a:rPr lang="en-US" dirty="0"/>
              <a:t>(*) </a:t>
            </a:r>
          </a:p>
          <a:p>
            <a:pPr marL="274320" indent="-274320" fontAlgn="auto">
              <a:spcAft>
                <a:spcPts val="0"/>
              </a:spcAft>
              <a:buFont typeface="Wingdings"/>
              <a:buChar char=""/>
              <a:defRPr/>
            </a:pPr>
            <a:r>
              <a:rPr lang="en-US" dirty="0"/>
              <a:t>From reservation r ,boat </a:t>
            </a:r>
            <a:r>
              <a:rPr lang="en-US" dirty="0" err="1"/>
              <a:t>b,owner</a:t>
            </a:r>
            <a:r>
              <a:rPr lang="en-US" dirty="0"/>
              <a:t> o</a:t>
            </a:r>
          </a:p>
          <a:p>
            <a:pPr marL="274320" indent="-274320" fontAlgn="auto">
              <a:spcAft>
                <a:spcPts val="0"/>
              </a:spcAft>
              <a:buFont typeface="Wingdings"/>
              <a:buChar char=""/>
              <a:defRPr/>
            </a:pPr>
            <a:r>
              <a:rPr lang="en-US" dirty="0"/>
              <a:t>Where </a:t>
            </a:r>
            <a:r>
              <a:rPr lang="en-US" dirty="0" err="1"/>
              <a:t>b.bname</a:t>
            </a:r>
            <a:r>
              <a:rPr lang="en-US" dirty="0"/>
              <a:t>=</a:t>
            </a:r>
            <a:r>
              <a:rPr lang="en-US" dirty="0" err="1"/>
              <a:t>r.bname</a:t>
            </a:r>
            <a:r>
              <a:rPr lang="en-US" dirty="0"/>
              <a:t> and b. </a:t>
            </a:r>
            <a:r>
              <a:rPr lang="en-US" dirty="0" err="1"/>
              <a:t>oid</a:t>
            </a:r>
            <a:r>
              <a:rPr lang="en-US" dirty="0"/>
              <a:t>=</a:t>
            </a:r>
            <a:r>
              <a:rPr lang="en-US" dirty="0" err="1"/>
              <a:t>o.oid</a:t>
            </a:r>
            <a:r>
              <a:rPr lang="en-US" dirty="0"/>
              <a:t> and country=‘Pakistan’</a:t>
            </a:r>
          </a:p>
          <a:p>
            <a:pPr marL="274320" indent="-274320" fontAlgn="auto">
              <a:spcAft>
                <a:spcPts val="0"/>
              </a:spcAft>
              <a:buFont typeface="Wingdings"/>
              <a:buChar char=""/>
              <a:defRPr/>
            </a:pPr>
            <a:r>
              <a:rPr lang="en-US" dirty="0"/>
              <a:t>Group by </a:t>
            </a:r>
            <a:r>
              <a:rPr lang="en-US" dirty="0" err="1"/>
              <a:t>bname</a:t>
            </a:r>
            <a:endParaRPr lang="en-US" dirty="0"/>
          </a:p>
          <a:p>
            <a:pPr marL="274320" indent="-274320" fontAlgn="auto">
              <a:spcAft>
                <a:spcPts val="0"/>
              </a:spcAft>
              <a:buFont typeface="Wingdings"/>
              <a:buChar char=""/>
              <a:defRPr/>
            </a:pPr>
            <a:r>
              <a:rPr lang="en-US" dirty="0"/>
              <a:t>Having count(*) &gt; 5</a:t>
            </a:r>
          </a:p>
          <a:p>
            <a:pPr marL="274320" indent="-274320" eaLnBrk="0" fontAlgn="auto" hangingPunct="0">
              <a:lnSpc>
                <a:spcPct val="90000"/>
              </a:lnSpc>
              <a:spcAft>
                <a:spcPts val="0"/>
              </a:spcAft>
              <a:buFont typeface="Wingdings"/>
              <a:buChar char=""/>
              <a:defRPr/>
            </a:pPr>
            <a:endParaRPr lang="en-US" dirty="0"/>
          </a:p>
          <a:p>
            <a:pPr marL="0" indent="0" eaLnBrk="0" fontAlgn="auto" hangingPunct="0">
              <a:lnSpc>
                <a:spcPct val="90000"/>
              </a:lnSpc>
              <a:spcAft>
                <a:spcPts val="0"/>
              </a:spcAft>
              <a:buFont typeface="Wingdings"/>
              <a:buNone/>
              <a:defRPr/>
            </a:pPr>
            <a:r>
              <a:rPr lang="en-US" b="1" dirty="0"/>
              <a:t>What does the query do?</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Oriel</Template>
  <TotalTime>7354</TotalTime>
  <Words>8338</Words>
  <Application>Microsoft Office PowerPoint</Application>
  <PresentationFormat>On-screen Show (4:3)</PresentationFormat>
  <Paragraphs>972</Paragraphs>
  <Slides>96</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96</vt:i4>
      </vt:variant>
    </vt:vector>
  </HeadingPairs>
  <TitlesOfParts>
    <vt:vector size="103" baseType="lpstr">
      <vt:lpstr>Calibri</vt:lpstr>
      <vt:lpstr>Calibri(heading)</vt:lpstr>
      <vt:lpstr>Courier New</vt:lpstr>
      <vt:lpstr>Times New Roman</vt:lpstr>
      <vt:lpstr>Wingdings</vt:lpstr>
      <vt:lpstr>Wingdings 2</vt:lpstr>
      <vt:lpstr>Oriel</vt:lpstr>
      <vt:lpstr>SQL: Schema Definition, Basic Constraints, and Queries </vt:lpstr>
      <vt:lpstr>SQL Introduction</vt:lpstr>
      <vt:lpstr>Tables in SQL</vt:lpstr>
      <vt:lpstr>CREATE TABLE</vt:lpstr>
      <vt:lpstr>CREATE SCHEMA</vt:lpstr>
      <vt:lpstr>Data Types</vt:lpstr>
      <vt:lpstr>Additional Data Types</vt:lpstr>
      <vt:lpstr>CREATE DOMAIN</vt:lpstr>
      <vt:lpstr>Constraints in SQL</vt:lpstr>
      <vt:lpstr>REFERENTIAL INTEGRITY OPTIONS</vt:lpstr>
      <vt:lpstr>REFERENTIAL INTEGRITY OPTIONS</vt:lpstr>
      <vt:lpstr>REFERENTIAL INTEGRITY OPTIONS</vt:lpstr>
      <vt:lpstr>REFERENTIAL INTEGRITY OPTIONS</vt:lpstr>
      <vt:lpstr>SQL CONSTRAINTS</vt:lpstr>
      <vt:lpstr>DROP COMMAND</vt:lpstr>
      <vt:lpstr>ALTER COMMAND</vt:lpstr>
      <vt:lpstr>ALTER TABLE</vt:lpstr>
      <vt:lpstr>SQL Queries</vt:lpstr>
      <vt:lpstr>Simple SQL Query</vt:lpstr>
      <vt:lpstr>Simple SQL Query</vt:lpstr>
      <vt:lpstr>Eliminating Duplicates</vt:lpstr>
      <vt:lpstr>Relational Database Schema  </vt:lpstr>
      <vt:lpstr>Simple SQL Queries</vt:lpstr>
      <vt:lpstr>Join Operation </vt:lpstr>
      <vt:lpstr>JOIN(cont.)</vt:lpstr>
      <vt:lpstr>UNSPECIFIED WHERE-clause</vt:lpstr>
      <vt:lpstr>USE OF *</vt:lpstr>
      <vt:lpstr>Aliases</vt:lpstr>
      <vt:lpstr>ALIASES</vt:lpstr>
      <vt:lpstr>ARITHMETIC OPERATIONS</vt:lpstr>
      <vt:lpstr>ORDER BY</vt:lpstr>
      <vt:lpstr>NULLS IN SQL QUERIES</vt:lpstr>
      <vt:lpstr>SUBSTRING COMPARISON</vt:lpstr>
      <vt:lpstr>SUBSTRING COMPARISON (cont.)</vt:lpstr>
      <vt:lpstr>Joined Relations in SQL</vt:lpstr>
      <vt:lpstr>Joined Relations Feature in SQL</vt:lpstr>
      <vt:lpstr>Joined Relations Feature in SQL</vt:lpstr>
      <vt:lpstr>SET OPERATIONS</vt:lpstr>
      <vt:lpstr>SET OPERATIONS (cont.) </vt:lpstr>
      <vt:lpstr>NESTING OF QUERIES</vt:lpstr>
      <vt:lpstr>CORRELATED NESTED QUERIES</vt:lpstr>
      <vt:lpstr>CORRELATED NESTED QUERIES (cont.)</vt:lpstr>
      <vt:lpstr>Nested queries</vt:lpstr>
      <vt:lpstr>EXISTS FUNCTION</vt:lpstr>
      <vt:lpstr>EXISTS FUNCTION (cont.)</vt:lpstr>
      <vt:lpstr>EXISTS FUNCTION (cont.)</vt:lpstr>
      <vt:lpstr>EXISTS FUNCTION (cont.)</vt:lpstr>
      <vt:lpstr>NESTED QUERIES</vt:lpstr>
      <vt:lpstr>NESTED CORRELATED QUERIES (contd)</vt:lpstr>
      <vt:lpstr>NESTED CORRELATED QUERIES (contd)</vt:lpstr>
      <vt:lpstr>Complex Correlated Query</vt:lpstr>
      <vt:lpstr>Complex Correlated Query</vt:lpstr>
      <vt:lpstr>EXPLICIT SETS</vt:lpstr>
      <vt:lpstr>AGGREGATE FUNCTIONS</vt:lpstr>
      <vt:lpstr>AGGREGATE FUNCTIONS (cont.)</vt:lpstr>
      <vt:lpstr>GROUPING</vt:lpstr>
      <vt:lpstr>GROUPING (cont.)</vt:lpstr>
      <vt:lpstr>HAVING-CLAUSE</vt:lpstr>
      <vt:lpstr>HAVING-CLAUSE</vt:lpstr>
      <vt:lpstr>HAVING-CLAUSE</vt:lpstr>
      <vt:lpstr>Group By and Having</vt:lpstr>
      <vt:lpstr>General form of Grouping and Aggregation</vt:lpstr>
      <vt:lpstr>Two Examples</vt:lpstr>
      <vt:lpstr>PowerPoint Presentation</vt:lpstr>
      <vt:lpstr>Aggregate Example </vt:lpstr>
      <vt:lpstr>Summary of SQL Queries</vt:lpstr>
      <vt:lpstr>Summary of SQL Queries (cont.)</vt:lpstr>
      <vt:lpstr>SQL Queries</vt:lpstr>
      <vt:lpstr>Specifying Updates in SQL</vt:lpstr>
      <vt:lpstr>INSERT</vt:lpstr>
      <vt:lpstr>INSERT (cont.)</vt:lpstr>
      <vt:lpstr>INSERT (cont.)</vt:lpstr>
      <vt:lpstr>DELETE</vt:lpstr>
      <vt:lpstr>UPDATE</vt:lpstr>
      <vt:lpstr>UPDATE (cont.)</vt:lpstr>
      <vt:lpstr>Views in SQL</vt:lpstr>
      <vt:lpstr>SQL Views: An Example</vt:lpstr>
      <vt:lpstr>SQL Views: An Example2</vt:lpstr>
      <vt:lpstr>Using a Virtual Table</vt:lpstr>
      <vt:lpstr>Efficient View Implementation</vt:lpstr>
      <vt:lpstr>Efficient View Implementation</vt:lpstr>
      <vt:lpstr>View Update</vt:lpstr>
      <vt:lpstr>PowerPoint Presentation</vt:lpstr>
      <vt:lpstr>Un-updatable Views</vt:lpstr>
      <vt:lpstr>Assertion</vt:lpstr>
      <vt:lpstr>Assertions: An Example</vt:lpstr>
      <vt:lpstr>Using General Assertions</vt:lpstr>
      <vt:lpstr>PowerPoint Presentation</vt:lpstr>
      <vt:lpstr>SQL Triggers</vt:lpstr>
      <vt:lpstr>SQL Triggers: An Example</vt:lpstr>
      <vt:lpstr>Example: Boat Rental database </vt:lpstr>
      <vt:lpstr>Example: Boat Rental database </vt:lpstr>
      <vt:lpstr>Example: Boat Rental database </vt:lpstr>
      <vt:lpstr>Example: Boat Rental database </vt:lpstr>
      <vt:lpstr>Example: Boat Rental database </vt:lpstr>
      <vt:lpstr>Example: Boat Rental database </vt:lpstr>
    </vt:vector>
  </TitlesOfParts>
  <Company>ओ</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Gillian Hall</dc:creator>
  <cp:lastModifiedBy>Uzair Naqvi</cp:lastModifiedBy>
  <cp:revision>368</cp:revision>
  <cp:lastPrinted>2001-05-28T10:10:18Z</cp:lastPrinted>
  <dcterms:created xsi:type="dcterms:W3CDTF">2003-08-26T05:13:59Z</dcterms:created>
  <dcterms:modified xsi:type="dcterms:W3CDTF">2023-02-02T06:22:28Z</dcterms:modified>
</cp:coreProperties>
</file>