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5"/>
  </p:notesMasterIdLst>
  <p:sldIdLst>
    <p:sldId id="312" r:id="rId2"/>
    <p:sldId id="313" r:id="rId3"/>
    <p:sldId id="314" r:id="rId4"/>
    <p:sldId id="315" r:id="rId5"/>
    <p:sldId id="317" r:id="rId6"/>
    <p:sldId id="316" r:id="rId7"/>
    <p:sldId id="318" r:id="rId8"/>
    <p:sldId id="319" r:id="rId9"/>
    <p:sldId id="321" r:id="rId10"/>
    <p:sldId id="261" r:id="rId11"/>
    <p:sldId id="262" r:id="rId12"/>
    <p:sldId id="265" r:id="rId13"/>
    <p:sldId id="266" r:id="rId14"/>
    <p:sldId id="269" r:id="rId15"/>
    <p:sldId id="270" r:id="rId16"/>
    <p:sldId id="271" r:id="rId17"/>
    <p:sldId id="272" r:id="rId18"/>
    <p:sldId id="322" r:id="rId19"/>
    <p:sldId id="323" r:id="rId20"/>
    <p:sldId id="324" r:id="rId21"/>
    <p:sldId id="273" r:id="rId22"/>
    <p:sldId id="325" r:id="rId23"/>
    <p:sldId id="320" r:id="rId24"/>
    <p:sldId id="326" r:id="rId25"/>
    <p:sldId id="327" r:id="rId26"/>
    <p:sldId id="328" r:id="rId27"/>
    <p:sldId id="330" r:id="rId28"/>
    <p:sldId id="331" r:id="rId29"/>
    <p:sldId id="277" r:id="rId30"/>
    <p:sldId id="279" r:id="rId31"/>
    <p:sldId id="332" r:id="rId32"/>
    <p:sldId id="280" r:id="rId33"/>
    <p:sldId id="281" r:id="rId34"/>
    <p:sldId id="342" r:id="rId35"/>
    <p:sldId id="282" r:id="rId36"/>
    <p:sldId id="333" r:id="rId37"/>
    <p:sldId id="334" r:id="rId38"/>
    <p:sldId id="335" r:id="rId39"/>
    <p:sldId id="336" r:id="rId40"/>
    <p:sldId id="284" r:id="rId41"/>
    <p:sldId id="364" r:id="rId42"/>
    <p:sldId id="365" r:id="rId43"/>
    <p:sldId id="366" r:id="rId44"/>
    <p:sldId id="367" r:id="rId45"/>
    <p:sldId id="368" r:id="rId46"/>
    <p:sldId id="376" r:id="rId47"/>
    <p:sldId id="377" r:id="rId48"/>
    <p:sldId id="380" r:id="rId49"/>
    <p:sldId id="378" r:id="rId50"/>
    <p:sldId id="379" r:id="rId51"/>
    <p:sldId id="370" r:id="rId52"/>
    <p:sldId id="371" r:id="rId53"/>
    <p:sldId id="372" r:id="rId54"/>
    <p:sldId id="373" r:id="rId55"/>
    <p:sldId id="374" r:id="rId56"/>
    <p:sldId id="375" r:id="rId57"/>
    <p:sldId id="340" r:id="rId58"/>
    <p:sldId id="288" r:id="rId59"/>
    <p:sldId id="290" r:id="rId60"/>
    <p:sldId id="291" r:id="rId61"/>
    <p:sldId id="293" r:id="rId62"/>
    <p:sldId id="295" r:id="rId63"/>
    <p:sldId id="296" r:id="rId64"/>
    <p:sldId id="297" r:id="rId65"/>
    <p:sldId id="298" r:id="rId66"/>
    <p:sldId id="299" r:id="rId67"/>
    <p:sldId id="300" r:id="rId68"/>
    <p:sldId id="381" r:id="rId69"/>
    <p:sldId id="301" r:id="rId70"/>
    <p:sldId id="303" r:id="rId71"/>
    <p:sldId id="304" r:id="rId72"/>
    <p:sldId id="305" r:id="rId73"/>
    <p:sldId id="302" r:id="rId74"/>
    <p:sldId id="306" r:id="rId75"/>
    <p:sldId id="307" r:id="rId76"/>
    <p:sldId id="308" r:id="rId77"/>
    <p:sldId id="382" r:id="rId78"/>
    <p:sldId id="344" r:id="rId79"/>
    <p:sldId id="345" r:id="rId80"/>
    <p:sldId id="346" r:id="rId81"/>
    <p:sldId id="347" r:id="rId82"/>
    <p:sldId id="348" r:id="rId83"/>
    <p:sldId id="349" r:id="rId84"/>
    <p:sldId id="350" r:id="rId85"/>
    <p:sldId id="351" r:id="rId86"/>
    <p:sldId id="352" r:id="rId87"/>
    <p:sldId id="383" r:id="rId88"/>
    <p:sldId id="384" r:id="rId89"/>
    <p:sldId id="385" r:id="rId90"/>
    <p:sldId id="386" r:id="rId91"/>
    <p:sldId id="387" r:id="rId92"/>
    <p:sldId id="388" r:id="rId93"/>
    <p:sldId id="311" r:id="rId9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4" autoAdjust="0"/>
    <p:restoredTop sz="69300" autoAdjust="0"/>
  </p:normalViewPr>
  <p:slideViewPr>
    <p:cSldViewPr>
      <p:cViewPr varScale="1">
        <p:scale>
          <a:sx n="51" d="100"/>
          <a:sy n="51" d="100"/>
        </p:scale>
        <p:origin x="198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1025-D755-4DA6-8B27-6B8CEEA44913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02F6B-C4CF-4106-9254-36B2238607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3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Relational database design is the topic of identifying and selecting a good relational schema for an application.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02F6B-C4CF-4106-9254-36B2238607D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95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3E87AE-2453-49C0-909F-188694A80956}" type="slidenum">
              <a:rPr lang="en-CA"/>
              <a:pPr/>
              <a:t>13</a:t>
            </a:fld>
            <a:endParaRPr lang="en-CA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Update Anomaly:</a:t>
            </a:r>
          </a:p>
          <a:p>
            <a:pPr lvl="1" eaLnBrk="1" hangingPunct="1"/>
            <a:r>
              <a:rPr lang="en-US" dirty="0" smtClean="0"/>
              <a:t>Changing the name of  project number P1 from “Billing” to “Customer-Accounting” may cause this update to be made for all 100 employees working on project P1. </a:t>
            </a:r>
          </a:p>
          <a:p>
            <a:r>
              <a:rPr lang="en-US" dirty="0" smtClean="0"/>
              <a:t>Insert  Anomaly:</a:t>
            </a:r>
          </a:p>
          <a:p>
            <a:pPr lvl="1"/>
            <a:r>
              <a:rPr lang="en-US" dirty="0" smtClean="0"/>
              <a:t>Cannot insert a project unless an employee is assigned to it.</a:t>
            </a:r>
          </a:p>
          <a:p>
            <a:pPr lvl="1"/>
            <a:r>
              <a:rPr lang="en-US" dirty="0" smtClean="0"/>
              <a:t>Cannot insert an employee unless a he is assigned to a project</a:t>
            </a:r>
            <a:endParaRPr lang="en-US" sz="1800" dirty="0" smtClean="0">
              <a:latin typeface="Arial" pitchFamily="34" charset="0"/>
            </a:endParaRPr>
          </a:p>
          <a:p>
            <a:pPr eaLnBrk="1" hangingPunct="1"/>
            <a:r>
              <a:rPr lang="en-US" dirty="0" smtClean="0"/>
              <a:t>Delete Anomaly:</a:t>
            </a:r>
          </a:p>
          <a:p>
            <a:pPr lvl="1" eaLnBrk="1" hangingPunct="1"/>
            <a:r>
              <a:rPr lang="en-US" dirty="0" smtClean="0"/>
              <a:t>When a project is deleted, it will result in deleting all the employees who work on that project.</a:t>
            </a:r>
          </a:p>
          <a:p>
            <a:pPr lvl="1" eaLnBrk="1" hangingPunct="1"/>
            <a:r>
              <a:rPr lang="en-US" dirty="0" smtClean="0"/>
              <a:t>Alternately, if an employee is the sole employee on a project, deleting that employee would result in deleting the corresponding project.</a:t>
            </a:r>
          </a:p>
          <a:p>
            <a:pPr lvl="1"/>
            <a:endParaRPr lang="en-US" sz="1800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462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41232E-2F1E-464F-B90C-BFAF7FD8D0E0}" type="slidenum">
              <a:rPr lang="en-CA"/>
              <a:pPr/>
              <a:t>16</a:t>
            </a:fld>
            <a:endParaRPr lang="en-CA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917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478E8E-33D6-497B-82FC-5CF499C63CF9}" type="slidenum">
              <a:rPr lang="en-CA"/>
              <a:pPr/>
              <a:t>17</a:t>
            </a:fld>
            <a:endParaRPr lang="en-CA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282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85650-7C50-439F-8CF7-7AEAB48E1A26}" type="slidenum">
              <a:rPr lang="en-CA"/>
              <a:pPr/>
              <a:t>21</a:t>
            </a:fld>
            <a:endParaRPr lang="en-CA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549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Dno</a:t>
            </a:r>
            <a:r>
              <a:rPr lang="en-US" dirty="0" smtClean="0"/>
              <a:t> -&gt; </a:t>
            </a:r>
            <a:r>
              <a:rPr lang="en-US" dirty="0" err="1" smtClean="0"/>
              <a:t>dname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Dno</a:t>
            </a:r>
            <a:r>
              <a:rPr lang="en-US" dirty="0" smtClean="0"/>
              <a:t>, name, location</a:t>
            </a:r>
          </a:p>
          <a:p>
            <a:pPr marL="228600" indent="-228600">
              <a:buAutoNum type="arabicPlain"/>
            </a:pPr>
            <a:r>
              <a:rPr lang="en-US" dirty="0" smtClean="0"/>
              <a:t>CS        A</a:t>
            </a:r>
          </a:p>
          <a:p>
            <a:pPr marL="228600" indent="-228600">
              <a:buAutoNum type="arabicPlain"/>
            </a:pPr>
            <a:r>
              <a:rPr lang="en-US" dirty="0" smtClean="0"/>
              <a:t> CS      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02F6B-C4CF-4106-9254-36B2238607D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82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46E88C-0A9A-46FD-97E2-58B05D8D1A83}" type="slidenum">
              <a:rPr lang="en-CA"/>
              <a:pPr/>
              <a:t>29</a:t>
            </a:fld>
            <a:endParaRPr lang="en-CA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607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E94525-E848-4BAD-9D16-D6EC35506EE2}" type="slidenum">
              <a:rPr lang="en-CA"/>
              <a:pPr/>
              <a:t>32</a:t>
            </a:fld>
            <a:endParaRPr lang="en-CA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153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4333E4-082E-4706-BCFB-09FC72E06E8A}" type="slidenum">
              <a:rPr lang="en-CA"/>
              <a:pPr/>
              <a:t>33</a:t>
            </a:fld>
            <a:endParaRPr lang="en-CA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0316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68E6BA-3FB3-4BD8-99B5-A9E27419F0C0}" type="slidenum">
              <a:rPr lang="en-CA"/>
              <a:pPr/>
              <a:t>35</a:t>
            </a:fld>
            <a:endParaRPr lang="en-CA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4371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{</a:t>
            </a:r>
            <a:r>
              <a:rPr lang="en-US" b="1" dirty="0" err="1" smtClean="0"/>
              <a:t>Ssn</a:t>
            </a:r>
            <a:r>
              <a:rPr lang="en-US" b="1" dirty="0" smtClean="0"/>
              <a:t>}</a:t>
            </a:r>
            <a:r>
              <a:rPr lang="en-US" b="1" baseline="30000" dirty="0" smtClean="0"/>
              <a:t>+</a:t>
            </a:r>
            <a:r>
              <a:rPr lang="en-US" b="1" dirty="0" smtClean="0"/>
              <a:t> = {</a:t>
            </a:r>
            <a:r>
              <a:rPr lang="en-US" b="1" dirty="0" err="1" smtClean="0"/>
              <a:t>Ssn</a:t>
            </a:r>
            <a:r>
              <a:rPr lang="en-US" b="1" dirty="0" smtClean="0"/>
              <a:t>, </a:t>
            </a:r>
            <a:r>
              <a:rPr lang="en-US" b="1" dirty="0" err="1" smtClean="0"/>
              <a:t>Ename</a:t>
            </a:r>
            <a:r>
              <a:rPr lang="en-US" b="1" dirty="0" smtClean="0"/>
              <a:t>}</a:t>
            </a:r>
          </a:p>
          <a:p>
            <a:r>
              <a:rPr lang="en-US" b="1" dirty="0" smtClean="0"/>
              <a:t>{</a:t>
            </a:r>
            <a:r>
              <a:rPr lang="en-US" b="1" dirty="0" err="1" smtClean="0"/>
              <a:t>Pno</a:t>
            </a:r>
            <a:r>
              <a:rPr lang="en-US" b="1" dirty="0" smtClean="0"/>
              <a:t>}</a:t>
            </a:r>
            <a:r>
              <a:rPr lang="en-US" b="1" baseline="30000" dirty="0" smtClean="0"/>
              <a:t> +</a:t>
            </a:r>
            <a:r>
              <a:rPr lang="en-US" b="1" dirty="0" smtClean="0"/>
              <a:t> = {</a:t>
            </a:r>
            <a:r>
              <a:rPr lang="en-US" b="1" dirty="0" err="1" smtClean="0"/>
              <a:t>Pno</a:t>
            </a:r>
            <a:r>
              <a:rPr lang="en-US" b="1" dirty="0" smtClean="0"/>
              <a:t>, </a:t>
            </a:r>
            <a:r>
              <a:rPr lang="en-US" b="1" dirty="0" err="1" smtClean="0"/>
              <a:t>Plocation</a:t>
            </a:r>
            <a:r>
              <a:rPr lang="en-US" b="1" dirty="0" smtClean="0"/>
              <a:t>, </a:t>
            </a:r>
            <a:r>
              <a:rPr lang="en-US" b="1" dirty="0" err="1" smtClean="0"/>
              <a:t>Pname</a:t>
            </a:r>
            <a:r>
              <a:rPr lang="en-US" b="1" dirty="0" smtClean="0"/>
              <a:t>}</a:t>
            </a:r>
          </a:p>
          <a:p>
            <a:r>
              <a:rPr lang="en-US" b="1" dirty="0" smtClean="0"/>
              <a:t>{</a:t>
            </a:r>
            <a:r>
              <a:rPr lang="en-US" b="1" dirty="0" err="1" smtClean="0"/>
              <a:t>Ssn</a:t>
            </a:r>
            <a:r>
              <a:rPr lang="en-US" b="1" dirty="0" smtClean="0"/>
              <a:t>, </a:t>
            </a:r>
            <a:r>
              <a:rPr lang="en-US" b="1" dirty="0" err="1" smtClean="0"/>
              <a:t>Pno</a:t>
            </a:r>
            <a:r>
              <a:rPr lang="en-US" b="1" dirty="0" smtClean="0"/>
              <a:t>}</a:t>
            </a:r>
            <a:r>
              <a:rPr lang="en-US" b="1" baseline="30000" dirty="0" smtClean="0"/>
              <a:t> + </a:t>
            </a:r>
            <a:r>
              <a:rPr lang="en-US" b="1" dirty="0" smtClean="0"/>
              <a:t> = {</a:t>
            </a:r>
            <a:r>
              <a:rPr lang="en-US" b="1" dirty="0" err="1" smtClean="0"/>
              <a:t>Ssn</a:t>
            </a:r>
            <a:r>
              <a:rPr lang="en-US" b="1" dirty="0" smtClean="0"/>
              <a:t>, </a:t>
            </a:r>
            <a:r>
              <a:rPr lang="en-US" b="1" dirty="0" err="1" smtClean="0"/>
              <a:t>Ename</a:t>
            </a:r>
            <a:r>
              <a:rPr lang="en-US" b="1" dirty="0" smtClean="0"/>
              <a:t>, </a:t>
            </a:r>
            <a:r>
              <a:rPr lang="en-US" b="1" dirty="0" err="1" smtClean="0"/>
              <a:t>Pno</a:t>
            </a:r>
            <a:r>
              <a:rPr lang="en-US" b="1" dirty="0" smtClean="0"/>
              <a:t>, </a:t>
            </a:r>
            <a:r>
              <a:rPr lang="en-US" b="1" dirty="0" err="1" smtClean="0"/>
              <a:t>Pname</a:t>
            </a:r>
            <a:r>
              <a:rPr lang="en-US" b="1" dirty="0" smtClean="0"/>
              <a:t>, Hours}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02F6B-C4CF-4106-9254-36B2238607D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39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Student application information:</a:t>
            </a:r>
          </a:p>
          <a:p>
            <a:pPr lvl="1"/>
            <a:r>
              <a:rPr lang="en-US" dirty="0" smtClean="0"/>
              <a:t>ID and name</a:t>
            </a:r>
          </a:p>
          <a:p>
            <a:pPr lvl="1"/>
            <a:r>
              <a:rPr lang="en-US" dirty="0" smtClean="0"/>
              <a:t>Applying to one or more campuses</a:t>
            </a:r>
          </a:p>
          <a:p>
            <a:pPr lvl="1"/>
            <a:r>
              <a:rPr lang="en-US" dirty="0" smtClean="0"/>
              <a:t>Played zero or more sports in high school</a:t>
            </a:r>
          </a:p>
          <a:p>
            <a:pPr lvl="1"/>
            <a:r>
              <a:rPr lang="en-US" dirty="0" smtClean="0"/>
              <a:t>Attended one or more high schools</a:t>
            </a:r>
          </a:p>
          <a:p>
            <a:pPr lvl="1"/>
            <a:r>
              <a:rPr lang="en-US" dirty="0" smtClean="0"/>
              <a:t>(Assume students played the same sports at every high school attended.)</a:t>
            </a:r>
          </a:p>
          <a:p>
            <a:endParaRPr lang="en-US" dirty="0" smtClean="0"/>
          </a:p>
          <a:p>
            <a:r>
              <a:rPr lang="en-US" dirty="0" smtClean="0"/>
              <a:t>Proposed relation to capture this information: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Apply(ID, name, campus, sport, </a:t>
            </a:r>
            <a:r>
              <a:rPr lang="en-US" b="1" dirty="0" err="1" smtClean="0"/>
              <a:t>HScode</a:t>
            </a:r>
            <a:r>
              <a:rPr lang="en-US" b="1" dirty="0" smtClean="0"/>
              <a:t>, </a:t>
            </a:r>
            <a:r>
              <a:rPr lang="en-US" b="1" dirty="0" err="1" smtClean="0"/>
              <a:t>HScity</a:t>
            </a:r>
            <a:r>
              <a:rPr lang="en-US" b="1" dirty="0" smtClean="0"/>
              <a:t>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02F6B-C4CF-4106-9254-36B2238607D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85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174D90-65CC-4530-8893-98118D1371E0}" type="slidenum">
              <a:rPr lang="en-CA"/>
              <a:pPr/>
              <a:t>40</a:t>
            </a:fld>
            <a:endParaRPr lang="en-CA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1995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CE -&gt; A redundant?  Yes, since we have C -&gt; A in  F, we can get CE -&gt; A through augmentation. </a:t>
            </a:r>
          </a:p>
          <a:p>
            <a:r>
              <a:rPr lang="en-US" dirty="0" smtClean="0"/>
              <a:t>Is CG -&gt; D redundant? Yes, since CG -&gt; B, BC -&gt; D in F </a:t>
            </a:r>
          </a:p>
          <a:p>
            <a:r>
              <a:rPr lang="en-US" dirty="0" smtClean="0"/>
              <a:t>Is ACD -&gt; B redundant? Yes, since D -&gt; G, CG -&gt; B</a:t>
            </a:r>
          </a:p>
          <a:p>
            <a:endParaRPr lang="en-US" dirty="0" smtClean="0"/>
          </a:p>
          <a:p>
            <a:r>
              <a:rPr lang="en-US" sz="2000" dirty="0" smtClean="0"/>
              <a:t>The difference between the two covers is </a:t>
            </a:r>
          </a:p>
          <a:p>
            <a:pPr lvl="1"/>
            <a:r>
              <a:rPr lang="en-US" sz="2000" dirty="0" smtClean="0"/>
              <a:t>In the first one, we chose to keep CG -&gt; D which helps us to infer CG -&gt; B making it redundant.</a:t>
            </a:r>
          </a:p>
          <a:p>
            <a:pPr lvl="1"/>
            <a:r>
              <a:rPr lang="en-US" sz="2000" dirty="0" smtClean="0"/>
              <a:t>In the second one, as we kept CG -&gt; B, we could eliminate CG -&gt; D and CD -&gt; B as redundant.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02F6B-C4CF-4106-9254-36B2238607D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258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1C817B-A1B2-4D61-B733-7BB8994E2250}" type="slidenum">
              <a:rPr lang="en-CA"/>
              <a:pPr/>
              <a:t>47</a:t>
            </a:fld>
            <a:endParaRPr lang="en-CA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Determine if </a:t>
            </a:r>
            <a:r>
              <a:rPr lang="en-US" sz="1800" i="1" dirty="0" smtClean="0"/>
              <a:t>AB </a:t>
            </a:r>
            <a:r>
              <a:rPr lang="en-US" sz="1800" dirty="0" smtClean="0"/>
              <a:t>→ </a:t>
            </a:r>
            <a:r>
              <a:rPr lang="en-US" sz="1800" i="1" dirty="0" smtClean="0"/>
              <a:t>D </a:t>
            </a:r>
            <a:r>
              <a:rPr lang="en-US" sz="1800" dirty="0" smtClean="0"/>
              <a:t>has any redundant attribute, that is, can it be replaced by </a:t>
            </a:r>
            <a:r>
              <a:rPr lang="en-US" sz="1800" i="1" dirty="0" smtClean="0"/>
              <a:t>B </a:t>
            </a:r>
            <a:r>
              <a:rPr lang="en-US" sz="1800" dirty="0" smtClean="0"/>
              <a:t>→ </a:t>
            </a:r>
            <a:r>
              <a:rPr lang="en-US" sz="1800" i="1" dirty="0" smtClean="0"/>
              <a:t>D </a:t>
            </a:r>
            <a:r>
              <a:rPr lang="en-US" sz="1800" dirty="0" smtClean="0"/>
              <a:t>or      </a:t>
            </a:r>
            <a:r>
              <a:rPr lang="en-US" sz="1800" i="1" dirty="0" smtClean="0"/>
              <a:t>A </a:t>
            </a:r>
            <a:r>
              <a:rPr lang="en-US" sz="1800" dirty="0" smtClean="0"/>
              <a:t>→ </a:t>
            </a:r>
            <a:r>
              <a:rPr lang="en-US" sz="1800" i="1" dirty="0" smtClean="0"/>
              <a:t>D</a:t>
            </a:r>
            <a:r>
              <a:rPr lang="en-US" sz="1800" dirty="0" smtClean="0"/>
              <a:t>?</a:t>
            </a:r>
          </a:p>
          <a:p>
            <a:pPr eaLnBrk="1" hangingPunct="1"/>
            <a:endParaRPr lang="en-US" sz="1800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5217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1C817B-A1B2-4D61-B733-7BB8994E2250}" type="slidenum">
              <a:rPr lang="en-CA"/>
              <a:pPr/>
              <a:t>48</a:t>
            </a:fld>
            <a:endParaRPr lang="en-CA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9580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15BB03-CDB6-40FE-90DF-990BBA7221D4}" type="slidenum">
              <a:rPr lang="en-CA"/>
              <a:pPr/>
              <a:t>49</a:t>
            </a:fld>
            <a:endParaRPr lang="en-CA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8385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computationally expensive we take a short cut. </a:t>
            </a:r>
          </a:p>
          <a:p>
            <a:r>
              <a:rPr lang="en-US" dirty="0" smtClean="0"/>
              <a:t>We can conclude that F and G are equivalent, if we can prove that all FDs in F can be inferred from the set of FDs in G and vice versa.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02F6B-C4CF-4106-9254-36B2238607D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63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None of the single attribute is the key</a:t>
            </a:r>
          </a:p>
          <a:p>
            <a:r>
              <a:rPr lang="en-US" dirty="0" smtClean="0"/>
              <a:t>None of the pair of the attributes is the key</a:t>
            </a:r>
          </a:p>
          <a:p>
            <a:r>
              <a:rPr lang="en-US" dirty="0" smtClean="0"/>
              <a:t>{A,B,D}</a:t>
            </a:r>
            <a:r>
              <a:rPr lang="en-US" baseline="0" dirty="0" smtClean="0"/>
              <a:t> is the key</a:t>
            </a:r>
          </a:p>
          <a:p>
            <a:r>
              <a:rPr lang="en-US" baseline="0" dirty="0" smtClean="0"/>
              <a:t>2NF</a:t>
            </a:r>
          </a:p>
          <a:p>
            <a:r>
              <a:rPr lang="en-US" dirty="0" smtClean="0"/>
              <a:t>The first-level partial dependencies on the key (which violate 2NF) are:{A, B} -&gt; {C, I}, {B, D} -&gt; {E, F}, {A, D}+ -&gt; {G, H, I, J}Hence, R is decomposed into R1, R2, R3, R4 (keys are underlined):R1 = {A, B, C, I}, R2 = {B, D, E, F}, R3 = {A, D, G, H, I, J}, R4 = {A, B, D}Additional partial dependencies exist in R1 and R3 because {A} -&gt; {I}. Hence, we remove{I} into R5, so the following relations are the result of 2NF decomposition:R1 = {A, B, C}, R2 = {B, D, E, F}, R3 = {A, D, G, H, J}, R4 = {A, B, D}, R5 = {A, I}Next, we check for transitive dependencies in each of the relations (which violate 3NF).Only R3 has a transitive dependency {A, D} -&gt; {H} -&gt; {J}, so it is decomposed into R31and R32 as follows:</a:t>
            </a:r>
          </a:p>
          <a:p>
            <a:r>
              <a:rPr lang="pt-BR" dirty="0" smtClean="0"/>
              <a:t>R31 = {H, J}, R32 = {A, D, G, H}The final set of 3NF relations is {R1, R2, R31, R32, R4, R5}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02F6B-C4CF-4106-9254-36B2238607D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426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BOOK Edition 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pPr lvl="1"/>
            <a:r>
              <a:rPr lang="en-US" sz="2000" dirty="0" smtClean="0"/>
              <a:t>10.21 </a:t>
            </a:r>
          </a:p>
          <a:p>
            <a:pPr lvl="1"/>
            <a:r>
              <a:rPr lang="en-US" sz="2000" dirty="0" smtClean="0"/>
              <a:t>10.22</a:t>
            </a:r>
          </a:p>
          <a:p>
            <a:pPr lvl="1"/>
            <a:r>
              <a:rPr lang="en-US" sz="2000" dirty="0" smtClean="0"/>
              <a:t>10.23</a:t>
            </a:r>
          </a:p>
          <a:p>
            <a:pPr lvl="1"/>
            <a:r>
              <a:rPr lang="en-US" sz="2000" dirty="0" smtClean="0"/>
              <a:t>10.24</a:t>
            </a:r>
          </a:p>
          <a:p>
            <a:pPr lvl="1"/>
            <a:r>
              <a:rPr lang="en-US" sz="2000" dirty="0" smtClean="0"/>
              <a:t>10.26</a:t>
            </a:r>
          </a:p>
          <a:p>
            <a:pPr lvl="1"/>
            <a:r>
              <a:rPr lang="en-US" sz="2000" dirty="0" smtClean="0"/>
              <a:t>10.31</a:t>
            </a:r>
          </a:p>
          <a:p>
            <a:pPr lvl="1"/>
            <a:r>
              <a:rPr lang="en-US" sz="2000" dirty="0" smtClean="0"/>
              <a:t>10.32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02F6B-C4CF-4106-9254-36B2238607D9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793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57545C-D1FE-4B87-BDF6-10C758BEAA1A}" type="slidenum">
              <a:rPr lang="en-CA"/>
              <a:pPr/>
              <a:t>58</a:t>
            </a:fld>
            <a:endParaRPr lang="en-CA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2NF, 3NF, BCNF (based on keys and FDs of a relation schema)</a:t>
            </a:r>
          </a:p>
          <a:p>
            <a:r>
              <a:rPr lang="en-US" dirty="0" smtClean="0"/>
              <a:t>4NF :based on keys, multi-valued dependencies : MVDs.</a:t>
            </a:r>
          </a:p>
          <a:p>
            <a:r>
              <a:rPr lang="en-US" dirty="0" smtClean="0"/>
              <a:t>5NF :based on keys, join dependencies : JDs </a:t>
            </a:r>
          </a:p>
          <a:p>
            <a:pPr eaLnBrk="1" hangingPunct="1"/>
            <a:endParaRPr lang="en-US" sz="1800" dirty="0" smtClean="0">
              <a:latin typeface="Arial" pitchFamily="34" charset="0"/>
            </a:endParaRPr>
          </a:p>
          <a:p>
            <a:pPr eaLnBrk="1" hangingPunct="1"/>
            <a:r>
              <a:rPr lang="en-US" sz="1800" b="1" dirty="0" smtClean="0">
                <a:latin typeface="Arial" pitchFamily="34" charset="0"/>
              </a:rPr>
              <a:t>Dependency preservation : </a:t>
            </a:r>
            <a:r>
              <a:rPr lang="en-US" sz="1800" b="0" dirty="0" smtClean="0">
                <a:latin typeface="Arial" pitchFamily="34" charset="0"/>
              </a:rPr>
              <a:t>Each functional dependency should either appear directly</a:t>
            </a:r>
            <a:r>
              <a:rPr lang="en-US" sz="1800" b="0" baseline="0" dirty="0" smtClean="0">
                <a:latin typeface="Arial" pitchFamily="34" charset="0"/>
              </a:rPr>
              <a:t> in one of the decompose relation or it can inferred from dependencies that appear in some decompose relations</a:t>
            </a:r>
            <a:endParaRPr lang="en-US" sz="1800" b="1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5316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91AAFA-480B-46A4-B96C-9F410B13B1FC}" type="slidenum">
              <a:rPr lang="en-CA"/>
              <a:pPr/>
              <a:t>59</a:t>
            </a:fld>
            <a:endParaRPr lang="en-CA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172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"Mary" (ID 123) </a:t>
            </a:r>
          </a:p>
          <a:p>
            <a:pPr lvl="1"/>
            <a:r>
              <a:rPr lang="en-US" dirty="0" smtClean="0"/>
              <a:t>Who is applying to Berkeley and Santa Cruz. </a:t>
            </a:r>
          </a:p>
          <a:p>
            <a:pPr lvl="1"/>
            <a:r>
              <a:rPr lang="en-US" dirty="0" smtClean="0"/>
              <a:t>She played tennis, basketball, and volleyball at both of her high schools, </a:t>
            </a:r>
          </a:p>
          <a:p>
            <a:pPr lvl="1"/>
            <a:r>
              <a:rPr lang="en-US" dirty="0" smtClean="0"/>
              <a:t>Her high schools are Gunn (code 26) and Menlo-Atherton (code 28).</a:t>
            </a:r>
          </a:p>
          <a:p>
            <a:endParaRPr lang="en-US" i="1" dirty="0" smtClean="0"/>
          </a:p>
          <a:p>
            <a:r>
              <a:rPr lang="en-US" i="1" dirty="0" smtClean="0"/>
              <a:t>Question: How many </a:t>
            </a:r>
            <a:r>
              <a:rPr lang="en-US" i="1" dirty="0" err="1" smtClean="0"/>
              <a:t>tuples</a:t>
            </a:r>
            <a:r>
              <a:rPr lang="en-US" i="1" dirty="0" smtClean="0"/>
              <a:t> in the relation?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02F6B-C4CF-4106-9254-36B2238607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056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4C5B6D-AA32-4AD6-8B7C-0D245756A198}" type="slidenum">
              <a:rPr lang="en-CA"/>
              <a:pPr/>
              <a:t>60</a:t>
            </a:fld>
            <a:endParaRPr lang="en-CA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800" dirty="0" smtClean="0">
                <a:latin typeface="Arial" pitchFamily="34" charset="0"/>
              </a:rPr>
              <a:t>If relation has</a:t>
            </a:r>
            <a:r>
              <a:rPr lang="en-US" sz="1800" baseline="0" dirty="0" smtClean="0">
                <a:latin typeface="Arial" pitchFamily="34" charset="0"/>
              </a:rPr>
              <a:t> more than one key than each key is called Candidate key. One is chosen as primary and rest are secondary keys.</a:t>
            </a:r>
            <a:endParaRPr lang="en-US" sz="1800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7108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263B67-1161-4451-BC62-78530F2C6BD8}" type="slidenum">
              <a:rPr lang="en-CA"/>
              <a:pPr/>
              <a:t>61</a:t>
            </a:fld>
            <a:endParaRPr lang="en-CA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4340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97832B-FD5E-4A76-B2D2-8E011D9C7D37}" type="slidenum">
              <a:rPr lang="en-CA"/>
              <a:pPr/>
              <a:t>63</a:t>
            </a:fld>
            <a:endParaRPr lang="en-CA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Prime attribute:</a:t>
            </a:r>
            <a:r>
              <a:rPr lang="en-US" dirty="0" smtClean="0"/>
              <a:t> An attribute that is member of the primary key K</a:t>
            </a:r>
          </a:p>
          <a:p>
            <a:pPr eaLnBrk="1" hangingPunct="1"/>
            <a:endParaRPr lang="en-US" sz="1800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9070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62F62F-5BBE-4204-A9C3-423AA4431972}" type="slidenum">
              <a:rPr lang="en-CA"/>
              <a:pPr/>
              <a:t>64</a:t>
            </a:fld>
            <a:endParaRPr lang="en-CA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3637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for FD where LHS attributes are part of primary key</a:t>
            </a:r>
          </a:p>
          <a:p>
            <a:endParaRPr lang="en-US" dirty="0" smtClean="0"/>
          </a:p>
          <a:p>
            <a:r>
              <a:rPr lang="en-US" dirty="0" smtClean="0"/>
              <a:t>If PK is single attribute then test need not to be applied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02F6B-C4CF-4106-9254-36B2238607D9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103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F55BF9-1C50-410C-979D-60059033324E}" type="slidenum">
              <a:rPr lang="en-CA"/>
              <a:pPr/>
              <a:t>66</a:t>
            </a:fld>
            <a:endParaRPr lang="en-CA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3906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3DD0AF-7100-46DD-B1C4-A12F4F85E535}" type="slidenum">
              <a:rPr lang="en-CA"/>
              <a:pPr/>
              <a:t>67</a:t>
            </a:fld>
            <a:endParaRPr lang="en-CA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1163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3FFB07-0830-43D0-8BD3-C7F3ED3D312E}" type="slidenum">
              <a:rPr lang="en-CA"/>
              <a:pPr/>
              <a:t>69</a:t>
            </a:fld>
            <a:endParaRPr lang="en-CA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800" dirty="0" err="1" smtClean="0">
                <a:latin typeface="Arial" pitchFamily="34" charset="0"/>
              </a:rPr>
              <a:t>Intuitivily</a:t>
            </a:r>
            <a:r>
              <a:rPr lang="en-US" sz="1800" dirty="0" smtClean="0">
                <a:latin typeface="Arial" pitchFamily="34" charset="0"/>
              </a:rPr>
              <a:t> we can see that any FD in which LHS is a part of</a:t>
            </a:r>
            <a:r>
              <a:rPr lang="en-US" sz="1800" baseline="0" dirty="0" smtClean="0">
                <a:latin typeface="Arial" pitchFamily="34" charset="0"/>
              </a:rPr>
              <a:t> PK or any FD in which LHS is a non key attribute is a problematic and 2</a:t>
            </a:r>
            <a:r>
              <a:rPr lang="en-US" sz="1800" baseline="30000" dirty="0" smtClean="0">
                <a:latin typeface="Arial" pitchFamily="34" charset="0"/>
              </a:rPr>
              <a:t>nd</a:t>
            </a:r>
            <a:r>
              <a:rPr lang="en-US" sz="1800" baseline="0" dirty="0" smtClean="0">
                <a:latin typeface="Arial" pitchFamily="34" charset="0"/>
              </a:rPr>
              <a:t> and 3</a:t>
            </a:r>
            <a:r>
              <a:rPr lang="en-US" sz="1800" baseline="30000" dirty="0" smtClean="0">
                <a:latin typeface="Arial" pitchFamily="34" charset="0"/>
              </a:rPr>
              <a:t>rd</a:t>
            </a:r>
            <a:r>
              <a:rPr lang="en-US" sz="1800" baseline="0" dirty="0" smtClean="0">
                <a:latin typeface="Arial" pitchFamily="34" charset="0"/>
              </a:rPr>
              <a:t> Normal form reform such FD’s</a:t>
            </a:r>
            <a:endParaRPr lang="en-US" sz="1800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5051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925209-F8B3-45A6-A5E2-037CBBD2A4BB}" type="slidenum">
              <a:rPr lang="en-CA"/>
              <a:pPr/>
              <a:t>71</a:t>
            </a:fld>
            <a:endParaRPr lang="en-CA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2050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E69925-220C-4325-A4E3-247C58A9CCEE}" type="slidenum">
              <a:rPr lang="en-CA"/>
              <a:pPr/>
              <a:t>72</a:t>
            </a:fld>
            <a:endParaRPr lang="en-CA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Definition:</a:t>
            </a:r>
          </a:p>
          <a:p>
            <a:pPr lvl="1" eaLnBrk="1" hangingPunct="1"/>
            <a:r>
              <a:rPr lang="en-US" b="1" dirty="0" err="1" smtClean="0"/>
              <a:t>Superkey</a:t>
            </a:r>
            <a:r>
              <a:rPr lang="en-US" dirty="0" smtClean="0"/>
              <a:t> of relation schema R - a set of attributes S of R that contains a key of R</a:t>
            </a:r>
          </a:p>
          <a:p>
            <a:pPr eaLnBrk="1" hangingPunct="1"/>
            <a:endParaRPr lang="en-US" sz="1800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336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</a:p>
          <a:p>
            <a:pPr lvl="1"/>
            <a:r>
              <a:rPr lang="en-US" dirty="0" smtClean="0"/>
              <a:t>If we delete the only tuple of a particular supplier, we destroy not only the shipment information but also the information that the supplier is from a particular city. (example S5 and P1)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02F6B-C4CF-4106-9254-36B2238607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025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0B875D-2A27-4044-A5BA-FE8760DF559D}" type="slidenum">
              <a:rPr lang="en-CA"/>
              <a:pPr/>
              <a:t>74</a:t>
            </a:fld>
            <a:endParaRPr lang="en-CA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3758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relation </a:t>
            </a:r>
            <a:r>
              <a:rPr lang="en-US" b="1" dirty="0" smtClean="0"/>
              <a:t>NOT</a:t>
            </a:r>
            <a:r>
              <a:rPr lang="en-US" dirty="0" smtClean="0"/>
              <a:t> in BCNF should be decomposed so as to meet non-additive property, while possibly forgoing the preservation of all functional dependencies in the decomposed relations.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02F6B-C4CF-4106-9254-36B2238607D9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99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relation </a:t>
            </a:r>
            <a:r>
              <a:rPr lang="en-US" b="1" dirty="0" smtClean="0"/>
              <a:t>NOT</a:t>
            </a:r>
            <a:r>
              <a:rPr lang="en-US" dirty="0" smtClean="0"/>
              <a:t> in BCNF should be decomposed so as to meet non-additive property, while possibly forgoing the preservation of all functional dependencies in the decomposed relations.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02F6B-C4CF-4106-9254-36B2238607D9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482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 smtClean="0"/>
              <a:t>stud-ID -&gt; </a:t>
            </a:r>
            <a:r>
              <a:rPr lang="en-US" b="1" dirty="0" smtClean="0"/>
              <a:t>stud-name, coop-</a:t>
            </a:r>
            <a:r>
              <a:rPr lang="en-US" b="1" dirty="0" err="1" smtClean="0"/>
              <a:t>dept</a:t>
            </a:r>
            <a:r>
              <a:rPr lang="en-US" b="1" dirty="0" smtClean="0"/>
              <a:t>, coop-advisor</a:t>
            </a:r>
          </a:p>
          <a:p>
            <a:r>
              <a:rPr lang="en-US" b="1" u="sng" dirty="0" smtClean="0"/>
              <a:t>Course -&gt;</a:t>
            </a:r>
            <a:r>
              <a:rPr lang="en-US" b="1" dirty="0" smtClean="0"/>
              <a:t> credit</a:t>
            </a:r>
          </a:p>
          <a:p>
            <a:r>
              <a:rPr lang="en-US" b="1" u="sng" dirty="0" smtClean="0"/>
              <a:t>Semester -&gt; </a:t>
            </a:r>
            <a:r>
              <a:rPr lang="en-US" b="1" dirty="0" smtClean="0"/>
              <a:t>course-room, instructor, instructor-office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02F6B-C4CF-4106-9254-36B2238607D9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646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 err="1" smtClean="0"/>
              <a:t>sID</a:t>
            </a:r>
            <a:r>
              <a:rPr lang="en-US" b="1" u="sng" dirty="0" smtClean="0"/>
              <a:t> -&gt; </a:t>
            </a:r>
            <a:r>
              <a:rPr lang="en-US" b="1" dirty="0" err="1" smtClean="0"/>
              <a:t>sname</a:t>
            </a:r>
            <a:r>
              <a:rPr lang="en-US" b="1" dirty="0" smtClean="0"/>
              <a:t>, </a:t>
            </a:r>
            <a:r>
              <a:rPr lang="en-US" b="1" dirty="0" err="1" smtClean="0"/>
              <a:t>dept</a:t>
            </a:r>
            <a:r>
              <a:rPr lang="en-US" b="1" dirty="0" smtClean="0"/>
              <a:t>, advisor</a:t>
            </a:r>
          </a:p>
          <a:p>
            <a:r>
              <a:rPr lang="en-US" b="1" u="sng" dirty="0" smtClean="0"/>
              <a:t>Course -&gt;</a:t>
            </a:r>
            <a:r>
              <a:rPr lang="en-US" b="1" dirty="0" smtClean="0"/>
              <a:t> credit</a:t>
            </a:r>
          </a:p>
          <a:p>
            <a:r>
              <a:rPr lang="en-US" b="1" u="sng" dirty="0" smtClean="0"/>
              <a:t>Semester -&gt; </a:t>
            </a:r>
            <a:r>
              <a:rPr lang="en-US" b="1" dirty="0" smtClean="0"/>
              <a:t>course-room, instructor, instructor-office</a:t>
            </a:r>
          </a:p>
          <a:p>
            <a:r>
              <a:rPr lang="en-US" dirty="0" smtClean="0"/>
              <a:t>Stud-Id, Course, Semester -&gt; grade</a:t>
            </a:r>
          </a:p>
          <a:p>
            <a:r>
              <a:rPr lang="en-US" dirty="0" smtClean="0"/>
              <a:t>Instructor-&gt; instructor-office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02F6B-C4CF-4106-9254-36B2238607D9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183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Advisor -&gt; </a:t>
            </a:r>
            <a:r>
              <a:rPr lang="en-US" dirty="0" err="1" smtClean="0"/>
              <a:t>dept</a:t>
            </a:r>
            <a:endParaRPr lang="en-US" dirty="0" smtClean="0"/>
          </a:p>
          <a:p>
            <a:r>
              <a:rPr lang="en-US" sz="1200" b="1" dirty="0" smtClean="0"/>
              <a:t>Student (</a:t>
            </a:r>
            <a:r>
              <a:rPr lang="en-US" sz="1200" b="1" u="sng" dirty="0" err="1" smtClean="0"/>
              <a:t>sID</a:t>
            </a:r>
            <a:r>
              <a:rPr lang="en-US" sz="1200" b="1" dirty="0" smtClean="0"/>
              <a:t>, </a:t>
            </a:r>
            <a:r>
              <a:rPr lang="en-US" sz="1200" b="1" dirty="0" err="1" smtClean="0"/>
              <a:t>sname</a:t>
            </a:r>
            <a:r>
              <a:rPr lang="en-US" sz="1200" b="1" dirty="0" smtClean="0"/>
              <a:t>)</a:t>
            </a:r>
          </a:p>
          <a:p>
            <a:r>
              <a:rPr lang="en-US" sz="1200" b="1" dirty="0" smtClean="0"/>
              <a:t>Advisor (</a:t>
            </a:r>
            <a:r>
              <a:rPr lang="en-US" sz="1200" b="1" u="sng" dirty="0" smtClean="0"/>
              <a:t>advisor</a:t>
            </a:r>
            <a:r>
              <a:rPr lang="en-US" sz="1200" b="1" dirty="0" smtClean="0"/>
              <a:t>, </a:t>
            </a:r>
            <a:r>
              <a:rPr lang="en-US" sz="1200" b="1" dirty="0" err="1" smtClean="0"/>
              <a:t>dept</a:t>
            </a:r>
            <a:r>
              <a:rPr lang="en-US" sz="1200" b="1" dirty="0" smtClean="0"/>
              <a:t>)</a:t>
            </a:r>
          </a:p>
          <a:p>
            <a:r>
              <a:rPr lang="en-US" sz="1200" b="1" dirty="0" smtClean="0"/>
              <a:t>Student-Advice (</a:t>
            </a:r>
            <a:r>
              <a:rPr lang="en-US" sz="1200" b="1" u="sng" dirty="0" err="1" smtClean="0"/>
              <a:t>sID</a:t>
            </a:r>
            <a:r>
              <a:rPr lang="en-US" sz="1200" b="1" u="sng" dirty="0" smtClean="0"/>
              <a:t>, advisor</a:t>
            </a:r>
            <a:r>
              <a:rPr lang="en-US" sz="1200" b="1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02F6B-C4CF-4106-9254-36B2238607D9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736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02F6B-C4CF-4106-9254-36B2238607D9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936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err="1" smtClean="0"/>
              <a:t>ItemNo</a:t>
            </a:r>
            <a:r>
              <a:rPr lang="en-US" u="sng" dirty="0" smtClean="0"/>
              <a:t> -&gt;</a:t>
            </a:r>
            <a:r>
              <a:rPr lang="en-US" dirty="0" smtClean="0"/>
              <a:t> Description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err="1" smtClean="0"/>
              <a:t>SalesOrderNo</a:t>
            </a:r>
            <a:r>
              <a:rPr lang="en-US" dirty="0" smtClean="0"/>
              <a:t>, </a:t>
            </a:r>
            <a:r>
              <a:rPr lang="en-US" u="sng" dirty="0" err="1" smtClean="0"/>
              <a:t>ItemNo</a:t>
            </a:r>
            <a:r>
              <a:rPr lang="en-US" u="sng" dirty="0" smtClean="0"/>
              <a:t> -&gt;</a:t>
            </a:r>
            <a:r>
              <a:rPr lang="en-US" dirty="0" smtClean="0"/>
              <a:t> </a:t>
            </a:r>
            <a:r>
              <a:rPr lang="en-US" dirty="0" err="1" smtClean="0"/>
              <a:t>Qty</a:t>
            </a:r>
            <a:r>
              <a:rPr lang="en-US" dirty="0" smtClean="0"/>
              <a:t>, </a:t>
            </a:r>
            <a:r>
              <a:rPr lang="en-US" dirty="0" err="1" smtClean="0"/>
              <a:t>UnitPrice</a:t>
            </a: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err="1" smtClean="0"/>
              <a:t>SalesOrderNo</a:t>
            </a:r>
            <a:r>
              <a:rPr lang="en-US" u="sng" dirty="0" smtClean="0"/>
              <a:t> -&gt; </a:t>
            </a:r>
            <a:r>
              <a:rPr lang="en-US" dirty="0" smtClean="0"/>
              <a:t> Date, </a:t>
            </a:r>
            <a:r>
              <a:rPr lang="en-US" dirty="0" err="1" smtClean="0"/>
              <a:t>CustomerNo</a:t>
            </a:r>
            <a:r>
              <a:rPr lang="en-US" dirty="0" smtClean="0"/>
              <a:t>, </a:t>
            </a:r>
            <a:r>
              <a:rPr lang="en-US" dirty="0" err="1" smtClean="0"/>
              <a:t>CustomerName</a:t>
            </a:r>
            <a:r>
              <a:rPr lang="en-US" dirty="0" smtClean="0"/>
              <a:t>, </a:t>
            </a:r>
            <a:r>
              <a:rPr lang="en-US" dirty="0" err="1" smtClean="0"/>
              <a:t>CustomerAdd</a:t>
            </a:r>
            <a:r>
              <a:rPr lang="en-US" dirty="0" smtClean="0"/>
              <a:t>, </a:t>
            </a:r>
            <a:r>
              <a:rPr lang="en-US" dirty="0" err="1" smtClean="0"/>
              <a:t>ClerkNo</a:t>
            </a:r>
            <a:r>
              <a:rPr lang="en-US" dirty="0" smtClean="0"/>
              <a:t>, </a:t>
            </a:r>
            <a:r>
              <a:rPr lang="en-US" dirty="0" err="1" smtClean="0"/>
              <a:t>ClerkName</a:t>
            </a:r>
            <a:endParaRPr lang="en-US" dirty="0" smtClean="0"/>
          </a:p>
          <a:p>
            <a:r>
              <a:rPr lang="en-US" dirty="0" err="1" smtClean="0"/>
              <a:t>CustomerNo</a:t>
            </a:r>
            <a:r>
              <a:rPr lang="en-US" dirty="0" smtClean="0"/>
              <a:t> -&gt;  </a:t>
            </a:r>
            <a:r>
              <a:rPr lang="en-US" dirty="0" err="1" smtClean="0"/>
              <a:t>CustomerName</a:t>
            </a:r>
            <a:r>
              <a:rPr lang="en-US" dirty="0" smtClean="0"/>
              <a:t>, </a:t>
            </a:r>
            <a:r>
              <a:rPr lang="en-US" dirty="0" err="1" smtClean="0"/>
              <a:t>CustomerAdd</a:t>
            </a: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ClerkNo</a:t>
            </a:r>
            <a:r>
              <a:rPr lang="en-US" baseline="0" dirty="0" smtClean="0"/>
              <a:t> -&gt; </a:t>
            </a:r>
            <a:r>
              <a:rPr lang="en-US" dirty="0" err="1" smtClean="0"/>
              <a:t>ClerkName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02F6B-C4CF-4106-9254-36B2238607D9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884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Repetition of Data – Description would appear every time we had an order for the item</a:t>
            </a:r>
          </a:p>
          <a:p>
            <a:pPr lvl="1"/>
            <a:r>
              <a:rPr lang="en-US" sz="2000" dirty="0" smtClean="0"/>
              <a:t>Delete Anomalies – All information about inventory items is stored in the </a:t>
            </a:r>
            <a:r>
              <a:rPr lang="en-US" sz="2000" dirty="0" err="1" smtClean="0"/>
              <a:t>SalesOrderDetail</a:t>
            </a:r>
            <a:r>
              <a:rPr lang="en-US" sz="2000" dirty="0" smtClean="0"/>
              <a:t> table.  Delete a sales order, delete the item.  </a:t>
            </a:r>
          </a:p>
          <a:p>
            <a:pPr lvl="1"/>
            <a:r>
              <a:rPr lang="en-US" sz="2000" dirty="0" smtClean="0"/>
              <a:t>Insert Anomalies – To insert an inventory item, must insert sales order.</a:t>
            </a:r>
          </a:p>
          <a:p>
            <a:pPr lvl="1"/>
            <a:r>
              <a:rPr lang="en-US" sz="2000" dirty="0" smtClean="0"/>
              <a:t>Update Anomalies – To change the description, must change it on every SO.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02F6B-C4CF-4106-9254-36B2238607D9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443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err="1" smtClean="0"/>
              <a:t>ItemNo</a:t>
            </a:r>
            <a:r>
              <a:rPr lang="en-US" u="sng" dirty="0" smtClean="0"/>
              <a:t> -&gt;</a:t>
            </a:r>
            <a:r>
              <a:rPr lang="en-US" dirty="0" smtClean="0"/>
              <a:t> Description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err="1" smtClean="0"/>
              <a:t>SalesOrderNo</a:t>
            </a:r>
            <a:r>
              <a:rPr lang="en-US" dirty="0" smtClean="0"/>
              <a:t>, </a:t>
            </a:r>
            <a:r>
              <a:rPr lang="en-US" u="sng" dirty="0" err="1" smtClean="0"/>
              <a:t>ItemNo</a:t>
            </a:r>
            <a:r>
              <a:rPr lang="en-US" u="sng" dirty="0" smtClean="0"/>
              <a:t> -&gt;</a:t>
            </a:r>
            <a:r>
              <a:rPr lang="en-US" dirty="0" smtClean="0"/>
              <a:t> </a:t>
            </a:r>
            <a:r>
              <a:rPr lang="en-US" dirty="0" err="1" smtClean="0"/>
              <a:t>Qty</a:t>
            </a:r>
            <a:r>
              <a:rPr lang="en-US" dirty="0" smtClean="0"/>
              <a:t>, </a:t>
            </a:r>
            <a:r>
              <a:rPr lang="en-US" dirty="0" err="1" smtClean="0"/>
              <a:t>UnitPrice</a:t>
            </a: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err="1" smtClean="0"/>
              <a:t>SalesOrderNo</a:t>
            </a:r>
            <a:r>
              <a:rPr lang="en-US" u="sng" dirty="0" smtClean="0"/>
              <a:t> -&gt; </a:t>
            </a:r>
            <a:r>
              <a:rPr lang="en-US" dirty="0" smtClean="0"/>
              <a:t> Date, </a:t>
            </a:r>
            <a:r>
              <a:rPr lang="en-US" dirty="0" err="1" smtClean="0"/>
              <a:t>CustomerNo</a:t>
            </a:r>
            <a:r>
              <a:rPr lang="en-US" dirty="0" smtClean="0"/>
              <a:t>, </a:t>
            </a:r>
            <a:r>
              <a:rPr lang="en-US" dirty="0" err="1" smtClean="0"/>
              <a:t>CustomerName</a:t>
            </a:r>
            <a:r>
              <a:rPr lang="en-US" dirty="0" smtClean="0"/>
              <a:t>, </a:t>
            </a:r>
            <a:r>
              <a:rPr lang="en-US" dirty="0" err="1" smtClean="0"/>
              <a:t>CustomerAdd</a:t>
            </a:r>
            <a:r>
              <a:rPr lang="en-US" dirty="0" smtClean="0"/>
              <a:t>, </a:t>
            </a:r>
            <a:r>
              <a:rPr lang="en-US" dirty="0" err="1" smtClean="0"/>
              <a:t>ClerkNo</a:t>
            </a:r>
            <a:r>
              <a:rPr lang="en-US" dirty="0" smtClean="0"/>
              <a:t>, </a:t>
            </a:r>
            <a:r>
              <a:rPr lang="en-US" dirty="0" err="1" smtClean="0"/>
              <a:t>ClerkName</a:t>
            </a:r>
            <a:endParaRPr lang="en-US" dirty="0" smtClean="0"/>
          </a:p>
          <a:p>
            <a:r>
              <a:rPr lang="en-US" dirty="0" err="1" smtClean="0"/>
              <a:t>CustomerNo</a:t>
            </a:r>
            <a:r>
              <a:rPr lang="en-US" dirty="0" smtClean="0"/>
              <a:t> -&gt;  </a:t>
            </a:r>
            <a:r>
              <a:rPr lang="en-US" dirty="0" err="1" smtClean="0"/>
              <a:t>CustomerName</a:t>
            </a:r>
            <a:r>
              <a:rPr lang="en-US" dirty="0" smtClean="0"/>
              <a:t>, </a:t>
            </a:r>
            <a:r>
              <a:rPr lang="en-US" dirty="0" err="1" smtClean="0"/>
              <a:t>CustomerAdd</a:t>
            </a: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ClerkNo</a:t>
            </a:r>
            <a:r>
              <a:rPr lang="en-US" baseline="0" dirty="0" smtClean="0"/>
              <a:t> -&gt; </a:t>
            </a:r>
            <a:r>
              <a:rPr lang="en-US" dirty="0" err="1" smtClean="0"/>
              <a:t>ClerkName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02F6B-C4CF-4106-9254-36B2238607D9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08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02F6B-C4CF-4106-9254-36B2238607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0839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4BB366-CEF1-4E65-B695-218BB107DEED}" type="slidenum">
              <a:rPr lang="en-CA"/>
              <a:pPr/>
              <a:t>93</a:t>
            </a:fld>
            <a:endParaRPr lang="en-CA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744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</a:p>
          <a:p>
            <a:pPr lvl="1"/>
            <a:r>
              <a:rPr lang="en-US" dirty="0" smtClean="0"/>
              <a:t>We can not enter the fact that a particular city has a particular status until we have a supplier from that city</a:t>
            </a:r>
          </a:p>
          <a:p>
            <a:r>
              <a:rPr lang="en-US" dirty="0" smtClean="0"/>
              <a:t>DELETE</a:t>
            </a:r>
          </a:p>
          <a:p>
            <a:pPr lvl="1"/>
            <a:r>
              <a:rPr lang="en-US" dirty="0" smtClean="0"/>
              <a:t>If we delete the only tuple with a particular city, we destroy not only the supplier information but also the information that that city has that particular status.</a:t>
            </a:r>
          </a:p>
          <a:p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If we change the status for Paris, we have to change it for all tuples with Paris as the city or we face inconsistency.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we change the status for Paris, we have to change it for all tuples with Paris as the city or we face inconsistency.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Because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city of a supplier may appear many times in </a:t>
            </a:r>
            <a:r>
              <a:rPr lang="en-US" b="1" i="1" dirty="0" smtClean="0"/>
              <a:t>Supplier 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02F6B-C4CF-4106-9254-36B2238607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8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928B36-ECD4-4E9A-80EB-8B18DA1928A3}" type="slidenum">
              <a:rPr lang="en-CA"/>
              <a:pPr/>
              <a:t>10</a:t>
            </a:fld>
            <a:endParaRPr lang="en-CA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131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0E55C0-5684-4C47-A2BF-CFB9CBF87A27}" type="slidenum">
              <a:rPr lang="en-CA"/>
              <a:pPr/>
              <a:t>11</a:t>
            </a:fld>
            <a:endParaRPr lang="en-CA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153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4103C5-ED01-4ECE-9D30-E661C94EC4C1}" type="slidenum">
              <a:rPr lang="en-CA"/>
              <a:pPr/>
              <a:t>12</a:t>
            </a:fld>
            <a:endParaRPr lang="en-CA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298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484DBA1-EA44-4D99-865C-F13DBBC2807E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26CA0BD-0138-4EDB-A0DB-A92AA11ED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DBA1-EA44-4D99-865C-F13DBBC2807E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A0BD-0138-4EDB-A0DB-A92AA11ED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DBA1-EA44-4D99-865C-F13DBBC2807E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A0BD-0138-4EDB-A0DB-A92AA11ED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484DBA1-EA44-4D99-865C-F13DBBC2807E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26CA0BD-0138-4EDB-A0DB-A92AA11EDA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484DBA1-EA44-4D99-865C-F13DBBC2807E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26CA0BD-0138-4EDB-A0DB-A92AA11ED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DBA1-EA44-4D99-865C-F13DBBC2807E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A0BD-0138-4EDB-A0DB-A92AA11EDA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DBA1-EA44-4D99-865C-F13DBBC2807E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A0BD-0138-4EDB-A0DB-A92AA11EDA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484DBA1-EA44-4D99-865C-F13DBBC2807E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26CA0BD-0138-4EDB-A0DB-A92AA11EDA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DBA1-EA44-4D99-865C-F13DBBC2807E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A0BD-0138-4EDB-A0DB-A92AA11ED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484DBA1-EA44-4D99-865C-F13DBBC2807E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26CA0BD-0138-4EDB-A0DB-A92AA11EDA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484DBA1-EA44-4D99-865C-F13DBBC2807E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26CA0BD-0138-4EDB-A0DB-A92AA11EDA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484DBA1-EA44-4D99-865C-F13DBBC2807E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26CA0BD-0138-4EDB-A0DB-A92AA11ED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 Dependencies and Normalization for Relational Databases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Informal Design Guidelines for Relational Databases 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457200" y="1981200"/>
            <a:ext cx="7467600" cy="449275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We first discuss informal guidelines for good relational design</a:t>
            </a:r>
          </a:p>
          <a:p>
            <a:pPr eaLnBrk="1" hangingPunct="1"/>
            <a:r>
              <a:rPr lang="en-US" sz="2400" dirty="0" smtClean="0"/>
              <a:t>Then we discuss formal concepts of functional dependencies and normal forms</a:t>
            </a:r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5967FB81-FF93-49AC-9644-8CF052CE234E}" type="slidenum">
              <a:rPr lang="en-US">
                <a:latin typeface="Arial" pitchFamily="34" charset="0"/>
              </a:rPr>
              <a:pPr/>
              <a:t>10</a:t>
            </a:fld>
            <a:endParaRPr lang="en-CA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Semantics of the Relation Attributes </a:t>
            </a:r>
          </a:p>
        </p:txBody>
      </p:sp>
      <p:sp>
        <p:nvSpPr>
          <p:cNvPr id="8196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382000" cy="487375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i="1" dirty="0" smtClean="0"/>
              <a:t>Each tuple in a relation should represent one entity or relationship instance. </a:t>
            </a:r>
            <a:endParaRPr lang="en-US" i="1" dirty="0" smtClean="0"/>
          </a:p>
          <a:p>
            <a:pPr eaLnBrk="1" hangingPunct="1">
              <a:buNone/>
            </a:pPr>
            <a:endParaRPr lang="en-US" sz="2400" dirty="0" smtClean="0"/>
          </a:p>
          <a:p>
            <a:pPr eaLnBrk="1" hangingPunct="1">
              <a:buNone/>
            </a:pPr>
            <a:r>
              <a:rPr lang="en-US" sz="2000" b="1" dirty="0" smtClean="0"/>
              <a:t>	   EMP_PROJ(</a:t>
            </a:r>
            <a:r>
              <a:rPr lang="en-US" sz="2000" b="1" dirty="0" err="1" smtClean="0"/>
              <a:t>Emp</a:t>
            </a:r>
            <a:r>
              <a:rPr lang="en-US" sz="2000" b="1" dirty="0" smtClean="0"/>
              <a:t>#, </a:t>
            </a:r>
            <a:r>
              <a:rPr lang="en-US" sz="2000" b="1" dirty="0" err="1" smtClean="0"/>
              <a:t>Proj</a:t>
            </a:r>
            <a:r>
              <a:rPr lang="en-US" sz="2000" b="1" dirty="0" smtClean="0"/>
              <a:t>#, </a:t>
            </a:r>
            <a:r>
              <a:rPr lang="en-US" sz="2000" b="1" dirty="0" err="1" smtClean="0"/>
              <a:t>Ename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Pname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No_hours</a:t>
            </a:r>
            <a:r>
              <a:rPr lang="en-US" sz="2000" b="1" dirty="0" smtClean="0"/>
              <a:t>)</a:t>
            </a:r>
          </a:p>
          <a:p>
            <a:pPr lvl="1" eaLnBrk="1" hangingPunct="1"/>
            <a:endParaRPr lang="en-US" sz="2200" dirty="0" smtClean="0"/>
          </a:p>
          <a:p>
            <a:pPr lvl="1" eaLnBrk="1" hangingPunct="1"/>
            <a:r>
              <a:rPr lang="en-US" sz="2200" dirty="0" smtClean="0"/>
              <a:t>Attributes of different entities  should not be mixed in the same relation</a:t>
            </a:r>
          </a:p>
          <a:p>
            <a:pPr lvl="1" eaLnBrk="1" hangingPunct="1"/>
            <a:r>
              <a:rPr lang="en-US" sz="2200" dirty="0" smtClean="0"/>
              <a:t>Only foreign keys should be used to refer to other entities</a:t>
            </a:r>
          </a:p>
          <a:p>
            <a:pPr lvl="1" eaLnBrk="1" hangingPunct="1"/>
            <a:r>
              <a:rPr lang="en-US" sz="2200" dirty="0" smtClean="0"/>
              <a:t>Entity and relationship attributes should be kept apart as much as possible.</a:t>
            </a:r>
          </a:p>
        </p:txBody>
      </p:sp>
      <p:sp>
        <p:nvSpPr>
          <p:cNvPr id="819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69AF2B3D-7023-4FDF-B012-458E0F3C966D}" type="slidenum">
              <a:rPr lang="en-US">
                <a:latin typeface="Arial" pitchFamily="34" charset="0"/>
              </a:rPr>
              <a:pPr/>
              <a:t>11</a:t>
            </a:fld>
            <a:endParaRPr lang="en-CA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Redundant Information in </a:t>
            </a:r>
            <a:r>
              <a:rPr lang="en-US" sz="3200" dirty="0" err="1" smtClean="0"/>
              <a:t>Tuples</a:t>
            </a:r>
            <a:r>
              <a:rPr lang="en-US" sz="3200" dirty="0" smtClean="0"/>
              <a:t> and Update Anomalies </a:t>
            </a:r>
          </a:p>
        </p:txBody>
      </p:sp>
      <p:sp>
        <p:nvSpPr>
          <p:cNvPr id="11268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</a:t>
            </a:r>
            <a:r>
              <a:rPr lang="en-US" sz="2000" b="1" dirty="0" smtClean="0"/>
              <a:t>EMP_PROJ(</a:t>
            </a:r>
            <a:r>
              <a:rPr lang="en-US" sz="2000" b="1" dirty="0" err="1" smtClean="0"/>
              <a:t>Emp</a:t>
            </a:r>
            <a:r>
              <a:rPr lang="en-US" sz="2000" b="1" dirty="0" smtClean="0"/>
              <a:t>#, </a:t>
            </a:r>
            <a:r>
              <a:rPr lang="en-US" sz="2000" b="1" dirty="0" err="1" smtClean="0"/>
              <a:t>Proj</a:t>
            </a:r>
            <a:r>
              <a:rPr lang="en-US" sz="2000" b="1" dirty="0" smtClean="0"/>
              <a:t>#, </a:t>
            </a:r>
            <a:r>
              <a:rPr lang="en-US" sz="2000" b="1" dirty="0" err="1" smtClean="0"/>
              <a:t>Ename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Pname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No_hours</a:t>
            </a:r>
            <a:r>
              <a:rPr lang="en-US" sz="2000" b="1" dirty="0" smtClean="0"/>
              <a:t>)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Information is stored redundantly </a:t>
            </a:r>
          </a:p>
          <a:p>
            <a:pPr lvl="1" eaLnBrk="1" hangingPunct="1"/>
            <a:r>
              <a:rPr lang="en-US" sz="2400" dirty="0" smtClean="0"/>
              <a:t>Wastes storage</a:t>
            </a:r>
          </a:p>
          <a:p>
            <a:pPr lvl="1" eaLnBrk="1" hangingPunct="1"/>
            <a:r>
              <a:rPr lang="en-US" sz="2400" dirty="0" smtClean="0"/>
              <a:t>Causes problems with update anomalies</a:t>
            </a:r>
          </a:p>
          <a:p>
            <a:pPr lvl="2" eaLnBrk="1" hangingPunct="1"/>
            <a:r>
              <a:rPr lang="en-US" sz="2000" dirty="0" smtClean="0"/>
              <a:t>Insertion anomalies</a:t>
            </a:r>
          </a:p>
          <a:p>
            <a:pPr lvl="2" eaLnBrk="1" hangingPunct="1"/>
            <a:r>
              <a:rPr lang="en-US" sz="2000" dirty="0" smtClean="0"/>
              <a:t>Deletion anomalies</a:t>
            </a:r>
          </a:p>
          <a:p>
            <a:pPr lvl="2" eaLnBrk="1" hangingPunct="1"/>
            <a:r>
              <a:rPr lang="en-US" sz="2000" dirty="0" smtClean="0"/>
              <a:t>Modification anomalies</a:t>
            </a:r>
            <a:r>
              <a:rPr lang="en-US" dirty="0" smtClean="0"/>
              <a:t> </a:t>
            </a:r>
          </a:p>
        </p:txBody>
      </p:sp>
      <p:sp>
        <p:nvSpPr>
          <p:cNvPr id="11266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49667A91-73C3-41F4-8A71-0B1944C78803}" type="slidenum">
              <a:rPr lang="en-US">
                <a:latin typeface="Arial" pitchFamily="34" charset="0"/>
              </a:rPr>
              <a:pPr/>
              <a:t>12</a:t>
            </a:fld>
            <a:endParaRPr lang="en-CA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/>
          <a:lstStyle/>
          <a:p>
            <a:r>
              <a:rPr lang="en-US" sz="3200" dirty="0" smtClean="0"/>
              <a:t>EXAMPLE : </a:t>
            </a:r>
            <a:r>
              <a:rPr lang="en-US" sz="3200" dirty="0"/>
              <a:t>Redundant Information</a:t>
            </a:r>
            <a:endParaRPr lang="en-US" sz="3200" dirty="0" smtClean="0"/>
          </a:p>
        </p:txBody>
      </p:sp>
      <p:sp>
        <p:nvSpPr>
          <p:cNvPr id="12292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/>
          <a:lstStyle/>
          <a:p>
            <a:pPr lvl="1" eaLnBrk="1" hangingPunct="1">
              <a:buNone/>
            </a:pPr>
            <a:r>
              <a:rPr lang="en-US" b="1" dirty="0" smtClean="0"/>
              <a:t>EMP_PROJ(</a:t>
            </a:r>
            <a:r>
              <a:rPr lang="en-US" b="1" dirty="0" err="1" smtClean="0"/>
              <a:t>Emp</a:t>
            </a:r>
            <a:r>
              <a:rPr lang="en-US" b="1" dirty="0" smtClean="0"/>
              <a:t>#, </a:t>
            </a:r>
            <a:r>
              <a:rPr lang="en-US" b="1" dirty="0" err="1" smtClean="0"/>
              <a:t>Proj</a:t>
            </a:r>
            <a:r>
              <a:rPr lang="en-US" b="1" dirty="0" smtClean="0"/>
              <a:t>#, </a:t>
            </a:r>
            <a:r>
              <a:rPr lang="en-US" b="1" dirty="0" err="1" smtClean="0"/>
              <a:t>Ename</a:t>
            </a:r>
            <a:r>
              <a:rPr lang="en-US" b="1" dirty="0" smtClean="0"/>
              <a:t>, </a:t>
            </a:r>
            <a:r>
              <a:rPr lang="en-US" b="1" dirty="0" err="1" smtClean="0"/>
              <a:t>Pname</a:t>
            </a:r>
            <a:r>
              <a:rPr lang="en-US" b="1" dirty="0" smtClean="0"/>
              <a:t>, </a:t>
            </a:r>
            <a:r>
              <a:rPr lang="en-US" b="1" dirty="0" err="1" smtClean="0"/>
              <a:t>No_hours</a:t>
            </a:r>
            <a:r>
              <a:rPr lang="en-US" b="1" dirty="0" smtClean="0"/>
              <a:t>)</a:t>
            </a:r>
          </a:p>
          <a:p>
            <a:pPr eaLnBrk="1" hangingPunct="1"/>
            <a:endParaRPr lang="en-US" dirty="0" smtClean="0"/>
          </a:p>
          <a:p>
            <a:r>
              <a:rPr lang="en-US" dirty="0" smtClean="0"/>
              <a:t>Insert  Anomaly</a:t>
            </a:r>
          </a:p>
          <a:p>
            <a:r>
              <a:rPr lang="en-US" dirty="0" smtClean="0"/>
              <a:t>Delete Anomaly</a:t>
            </a:r>
            <a:endParaRPr lang="en-US" dirty="0"/>
          </a:p>
          <a:p>
            <a:r>
              <a:rPr lang="en-US" dirty="0" smtClean="0"/>
              <a:t>Update Anomaly</a:t>
            </a:r>
            <a:endParaRPr lang="en-US" dirty="0"/>
          </a:p>
          <a:p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0CC224EE-408E-4D1D-8904-BF67383B5C52}" type="slidenum">
              <a:rPr lang="en-US">
                <a:latin typeface="Arial" pitchFamily="34" charset="0"/>
              </a:rPr>
              <a:pPr/>
              <a:t>13</a:t>
            </a:fld>
            <a:endParaRPr lang="en-CA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C083235A-C998-4D98-9AF1-B8C14CB562E2}" type="slidenum">
              <a:rPr lang="en-US">
                <a:latin typeface="Arial" pitchFamily="34" charset="0"/>
              </a:rPr>
              <a:pPr/>
              <a:t>14</a:t>
            </a:fld>
            <a:endParaRPr lang="en-CA">
              <a:latin typeface="Arial" pitchFamily="34" charset="0"/>
            </a:endParaRPr>
          </a:p>
        </p:txBody>
      </p:sp>
      <p:pic>
        <p:nvPicPr>
          <p:cNvPr id="15363" name="Picture 2" descr="fig10_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24050"/>
            <a:ext cx="8154988" cy="337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Text Box 3" descr="Pink tissue paper"/>
          <p:cNvSpPr txBox="1">
            <a:spLocks noChangeArrowheads="1"/>
          </p:cNvSpPr>
          <p:nvPr/>
        </p:nvSpPr>
        <p:spPr bwMode="auto">
          <a:xfrm>
            <a:off x="457200" y="381000"/>
            <a:ext cx="7848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0">
                <a:solidFill>
                  <a:srgbClr val="800000"/>
                </a:solidFill>
              </a:rPr>
              <a:t>Two relation schemas suffering from update anomalies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90F8BE69-F180-4882-8541-F1998BC9F9DE}" type="slidenum">
              <a:rPr lang="en-US">
                <a:latin typeface="Arial" pitchFamily="34" charset="0"/>
              </a:rPr>
              <a:pPr/>
              <a:t>15</a:t>
            </a:fld>
            <a:endParaRPr lang="en-CA">
              <a:latin typeface="Arial" pitchFamily="34" charset="0"/>
            </a:endParaRPr>
          </a:p>
        </p:txBody>
      </p:sp>
      <p:pic>
        <p:nvPicPr>
          <p:cNvPr id="16387" name="Picture 2" descr="fig10_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7811" y="152400"/>
            <a:ext cx="6444072" cy="66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Redundant Information in </a:t>
            </a:r>
            <a:r>
              <a:rPr lang="en-US" sz="3200" dirty="0" err="1" smtClean="0"/>
              <a:t>Tuples</a:t>
            </a:r>
            <a:r>
              <a:rPr lang="en-US" sz="3200" dirty="0" smtClean="0"/>
              <a:t> and Update Anomalies</a:t>
            </a:r>
          </a:p>
        </p:txBody>
      </p:sp>
      <p:sp>
        <p:nvSpPr>
          <p:cNvPr id="17412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Design a schema that does not suffer from  </a:t>
            </a:r>
          </a:p>
          <a:p>
            <a:pPr lvl="1"/>
            <a:r>
              <a:rPr lang="en-US" dirty="0" smtClean="0"/>
              <a:t>insertion, </a:t>
            </a:r>
          </a:p>
          <a:p>
            <a:pPr lvl="1"/>
            <a:r>
              <a:rPr lang="en-US" dirty="0" smtClean="0"/>
              <a:t>deletion and </a:t>
            </a:r>
          </a:p>
          <a:p>
            <a:pPr lvl="1"/>
            <a:r>
              <a:rPr lang="en-US" dirty="0" smtClean="0"/>
              <a:t>update anomalies.</a:t>
            </a:r>
          </a:p>
        </p:txBody>
      </p:sp>
      <p:sp>
        <p:nvSpPr>
          <p:cNvPr id="17410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D8B95968-5B2D-42DF-875C-ADA5F5A722AE}" type="slidenum">
              <a:rPr lang="en-US">
                <a:latin typeface="Arial" pitchFamily="34" charset="0"/>
              </a:rPr>
              <a:pPr/>
              <a:t>16</a:t>
            </a:fld>
            <a:endParaRPr lang="en-CA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Null Values in </a:t>
            </a:r>
            <a:r>
              <a:rPr lang="en-US" sz="3600" dirty="0" err="1" smtClean="0"/>
              <a:t>Tuples</a:t>
            </a:r>
            <a:r>
              <a:rPr lang="en-US" sz="3600" dirty="0" smtClean="0"/>
              <a:t> 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/>
          <a:lstStyle/>
          <a:p>
            <a:r>
              <a:rPr lang="en-US" dirty="0" smtClean="0"/>
              <a:t>Relations should have few NULL values </a:t>
            </a:r>
          </a:p>
          <a:p>
            <a:r>
              <a:rPr lang="en-US" dirty="0" smtClean="0"/>
              <a:t>Attributes that are NULL frequently could be placed in separate relations (with the primary key)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Reasons for nulls:</a:t>
            </a:r>
          </a:p>
          <a:p>
            <a:pPr lvl="1" eaLnBrk="1" hangingPunct="1"/>
            <a:r>
              <a:rPr lang="en-US" dirty="0" smtClean="0"/>
              <a:t>Attribute not applicable or invalid</a:t>
            </a:r>
          </a:p>
          <a:p>
            <a:pPr lvl="1" eaLnBrk="1" hangingPunct="1"/>
            <a:r>
              <a:rPr lang="en-US" dirty="0" smtClean="0"/>
              <a:t>Attribute value unknown  (may exist)</a:t>
            </a:r>
          </a:p>
          <a:p>
            <a:pPr lvl="1" eaLnBrk="1" hangingPunct="1"/>
            <a:r>
              <a:rPr lang="en-US" dirty="0" smtClean="0"/>
              <a:t>Value known to exist, but unavailable </a:t>
            </a:r>
          </a:p>
        </p:txBody>
      </p:sp>
      <p:sp>
        <p:nvSpPr>
          <p:cNvPr id="1843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1F7B1D22-2E76-4967-95B1-F2052B988ABA}" type="slidenum">
              <a:rPr lang="en-US">
                <a:latin typeface="Arial" pitchFamily="34" charset="0"/>
              </a:rPr>
              <a:pPr/>
              <a:t>17</a:t>
            </a:fld>
            <a:endParaRPr lang="en-CA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Relation Decomposition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order to solve the previous problems we decomposed the relations into smaller relations.</a:t>
            </a:r>
          </a:p>
          <a:p>
            <a:endParaRPr lang="en-US" dirty="0" smtClean="0"/>
          </a:p>
          <a:p>
            <a:r>
              <a:rPr lang="en-US" dirty="0" smtClean="0"/>
              <a:t>Relation decomposition can be dangerous we can loose information.</a:t>
            </a:r>
          </a:p>
          <a:p>
            <a:r>
              <a:rPr lang="en-US" dirty="0" smtClean="0"/>
              <a:t>Loss-less join decomposition</a:t>
            </a:r>
          </a:p>
          <a:p>
            <a:endParaRPr lang="en-US" dirty="0" smtClean="0"/>
          </a:p>
          <a:p>
            <a:r>
              <a:rPr lang="en-US" dirty="0" smtClean="0"/>
              <a:t>If we decompose a relation R into smaller relations, the join of those relations should return R, not more, not less.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Relation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Redundant Information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057400"/>
            <a:ext cx="4796502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4011637"/>
            <a:ext cx="5781675" cy="284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4419600"/>
            <a:ext cx="3124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Eliminates </a:t>
            </a:r>
            <a:r>
              <a:rPr lang="en-US" sz="2000" dirty="0" smtClean="0"/>
              <a:t>redundancy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To </a:t>
            </a:r>
            <a:r>
              <a:rPr lang="en-US" sz="2000" dirty="0"/>
              <a:t>get back to the original </a:t>
            </a:r>
            <a:r>
              <a:rPr lang="en-US" sz="2000" dirty="0" smtClean="0"/>
              <a:t>relation use join</a:t>
            </a:r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many different relational database "designs" (schemas) that can be used to store the relevant mini-world information.</a:t>
            </a:r>
          </a:p>
          <a:p>
            <a:endParaRPr lang="en-US" dirty="0" smtClean="0"/>
          </a:p>
          <a:p>
            <a:r>
              <a:rPr lang="en-US" dirty="0" smtClean="0"/>
              <a:t>Can one schema be much better than another?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Bad decomposition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Association between </a:t>
            </a:r>
            <a:r>
              <a:rPr lang="en-US" i="1" dirty="0" smtClean="0"/>
              <a:t>CID and grade is lost</a:t>
            </a:r>
          </a:p>
          <a:p>
            <a:r>
              <a:rPr lang="en-US" dirty="0" smtClean="0"/>
              <a:t>Join returns more rows than the original relation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895600"/>
            <a:ext cx="706755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Spurious </a:t>
            </a:r>
            <a:r>
              <a:rPr lang="en-US" sz="3600" dirty="0" err="1" smtClean="0"/>
              <a:t>Tuples</a:t>
            </a:r>
            <a:r>
              <a:rPr lang="en-US" sz="3600" dirty="0" smtClean="0"/>
              <a:t> 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Bad designs for a relational database may result in erroneous results for certain JOIN 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Relations should satisfy the lossless join condition.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No spurious tuples should be generated by doing a natural-join of any relations.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</p:txBody>
      </p:sp>
      <p:sp>
        <p:nvSpPr>
          <p:cNvPr id="19458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77345BF4-F50F-460C-9A37-B88307D11C08}" type="slidenum">
              <a:rPr lang="en-US">
                <a:latin typeface="Arial" pitchFamily="34" charset="0"/>
              </a:rPr>
              <a:pPr/>
              <a:t>21</a:t>
            </a:fld>
            <a:endParaRPr lang="en-CA">
              <a:latin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505200"/>
            <a:ext cx="6553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Unnecessary decomposition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Join returns the original relation</a:t>
            </a:r>
          </a:p>
          <a:p>
            <a:r>
              <a:rPr lang="en-US" dirty="0" smtClean="0"/>
              <a:t>Unnecessary: no redundancy is removed, and now </a:t>
            </a:r>
            <a:r>
              <a:rPr lang="en-US" i="1" dirty="0" smtClean="0"/>
              <a:t>SID is stored twice!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048000"/>
            <a:ext cx="802580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Dependencies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do we tell if a design is </a:t>
            </a:r>
            <a:r>
              <a:rPr lang="en-US" dirty="0" smtClean="0"/>
              <a:t>bad?</a:t>
            </a:r>
            <a:endParaRPr lang="en-US" dirty="0"/>
          </a:p>
          <a:p>
            <a:endParaRPr lang="en-US" i="1" dirty="0" smtClean="0"/>
          </a:p>
          <a:p>
            <a:endParaRPr lang="en-US" i="1" dirty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design has </a:t>
            </a:r>
            <a:r>
              <a:rPr lang="en-US" dirty="0" smtClean="0"/>
              <a:t>redundancy and update anomalies</a:t>
            </a:r>
          </a:p>
          <a:p>
            <a:endParaRPr lang="en-US" dirty="0" smtClean="0"/>
          </a:p>
          <a:p>
            <a:r>
              <a:rPr lang="en-US" dirty="0"/>
              <a:t>How about a systematic approach to detecting </a:t>
            </a:r>
            <a:r>
              <a:rPr lang="en-US" dirty="0" smtClean="0"/>
              <a:t>and removing </a:t>
            </a:r>
            <a:r>
              <a:rPr lang="en-US" dirty="0"/>
              <a:t>redundancy in </a:t>
            </a:r>
            <a:r>
              <a:rPr lang="en-US" dirty="0" smtClean="0"/>
              <a:t>designs?</a:t>
            </a:r>
          </a:p>
          <a:p>
            <a:pPr lvl="1"/>
            <a:r>
              <a:rPr lang="en-US" dirty="0" smtClean="0"/>
              <a:t>Dependencies</a:t>
            </a:r>
            <a:r>
              <a:rPr lang="en-US" dirty="0"/>
              <a:t>, decompositions, and normal forms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076450"/>
            <a:ext cx="19812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50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Functional dependencies play an important role in database design.</a:t>
            </a:r>
          </a:p>
          <a:p>
            <a:r>
              <a:rPr lang="en-US" dirty="0"/>
              <a:t>They describe relationships between attributes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FDs are derived from the real-world constraints on the attributes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35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/>
          <a:lstStyle/>
          <a:p>
            <a:r>
              <a:rPr lang="en-US" sz="2000" dirty="0"/>
              <a:t>A functional dependency (FD) has the form </a:t>
            </a:r>
            <a:r>
              <a:rPr lang="en-US" sz="2000" i="1" dirty="0"/>
              <a:t>X </a:t>
            </a:r>
            <a:r>
              <a:rPr lang="en-US" sz="2000" dirty="0"/>
              <a:t>→ </a:t>
            </a:r>
            <a:r>
              <a:rPr lang="en-US" sz="2000" i="1" dirty="0" smtClean="0"/>
              <a:t>Y</a:t>
            </a:r>
            <a:r>
              <a:rPr lang="en-US" sz="2000" dirty="0" smtClean="0"/>
              <a:t>, where </a:t>
            </a:r>
            <a:r>
              <a:rPr lang="en-US" sz="2000" i="1" dirty="0"/>
              <a:t>X </a:t>
            </a:r>
            <a:r>
              <a:rPr lang="en-US" sz="2000" dirty="0"/>
              <a:t>and </a:t>
            </a:r>
            <a:r>
              <a:rPr lang="en-US" sz="2000" i="1" dirty="0"/>
              <a:t>Y </a:t>
            </a:r>
            <a:r>
              <a:rPr lang="en-US" sz="2000" dirty="0"/>
              <a:t>are sets of attributes in a relation </a:t>
            </a:r>
            <a:r>
              <a:rPr lang="en-US" sz="2000" i="1" dirty="0"/>
              <a:t>R</a:t>
            </a:r>
          </a:p>
          <a:p>
            <a:endParaRPr lang="en-US" sz="800" i="1" dirty="0" smtClean="0"/>
          </a:p>
          <a:p>
            <a:r>
              <a:rPr lang="en-US" sz="2000" i="1" dirty="0" smtClean="0"/>
              <a:t>X </a:t>
            </a:r>
            <a:r>
              <a:rPr lang="en-US" sz="2000" dirty="0"/>
              <a:t>→ </a:t>
            </a:r>
            <a:r>
              <a:rPr lang="en-US" sz="2000" i="1" dirty="0"/>
              <a:t>Y </a:t>
            </a:r>
            <a:r>
              <a:rPr lang="en-US" sz="2000" dirty="0"/>
              <a:t>means that whenever two tuples in </a:t>
            </a:r>
            <a:r>
              <a:rPr lang="en-US" sz="2000" i="1" dirty="0"/>
              <a:t>R </a:t>
            </a:r>
            <a:r>
              <a:rPr lang="en-US" sz="2000" dirty="0" smtClean="0"/>
              <a:t>agree on </a:t>
            </a:r>
            <a:r>
              <a:rPr lang="en-US" sz="2000" dirty="0"/>
              <a:t>all the attributes in </a:t>
            </a:r>
            <a:r>
              <a:rPr lang="en-US" sz="2000" i="1" dirty="0"/>
              <a:t>X</a:t>
            </a:r>
            <a:r>
              <a:rPr lang="en-US" sz="2000" dirty="0"/>
              <a:t>, they must also agree </a:t>
            </a:r>
            <a:r>
              <a:rPr lang="en-US" sz="2000" dirty="0" smtClean="0"/>
              <a:t>on all attributes </a:t>
            </a:r>
            <a:r>
              <a:rPr lang="en-US" sz="2000" dirty="0"/>
              <a:t>in </a:t>
            </a:r>
            <a:r>
              <a:rPr lang="en-US" sz="2000" i="1" dirty="0" smtClean="0"/>
              <a:t>Y</a:t>
            </a:r>
          </a:p>
          <a:p>
            <a:endParaRPr lang="en-US" sz="2000" i="1" dirty="0"/>
          </a:p>
          <a:p>
            <a:endParaRPr lang="en-US" sz="2000" i="1" dirty="0" smtClean="0"/>
          </a:p>
          <a:p>
            <a:endParaRPr lang="en-US" sz="2000" i="1" dirty="0"/>
          </a:p>
          <a:p>
            <a:endParaRPr lang="en-US" sz="2000" i="1" dirty="0" smtClean="0"/>
          </a:p>
          <a:p>
            <a:endParaRPr lang="en-US" sz="2000" i="1" dirty="0" smtClean="0"/>
          </a:p>
          <a:p>
            <a:r>
              <a:rPr lang="en-US" sz="2000" i="1" dirty="0" smtClean="0"/>
              <a:t>We say X functionally determines Y</a:t>
            </a:r>
          </a:p>
          <a:p>
            <a:r>
              <a:rPr lang="en-US" sz="2000" dirty="0" smtClean="0"/>
              <a:t>X -&gt; Y in R specifies a </a:t>
            </a:r>
            <a:r>
              <a:rPr lang="en-US" sz="2000" i="1" dirty="0" smtClean="0"/>
              <a:t>constraint</a:t>
            </a:r>
            <a:r>
              <a:rPr lang="en-US" sz="2000" dirty="0" smtClean="0"/>
              <a:t> on all relation instances r(R)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52800"/>
            <a:ext cx="44386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53000" y="3581400"/>
            <a:ext cx="356540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 smtClean="0"/>
              <a:t>For any two </a:t>
            </a:r>
            <a:r>
              <a:rPr lang="en-US" dirty="0" err="1" smtClean="0"/>
              <a:t>tuples</a:t>
            </a:r>
            <a:r>
              <a:rPr lang="en-US" dirty="0" smtClean="0"/>
              <a:t> t1 and t2 </a:t>
            </a:r>
          </a:p>
          <a:p>
            <a:pPr marL="0" lvl="1"/>
            <a:r>
              <a:rPr lang="en-US" dirty="0" smtClean="0"/>
              <a:t>in any relation instance r(R): </a:t>
            </a:r>
          </a:p>
          <a:p>
            <a:pPr marL="0" lvl="1"/>
            <a:r>
              <a:rPr lang="en-US" dirty="0" smtClean="0"/>
              <a:t>If  t1[X]=t2[X], </a:t>
            </a:r>
            <a:r>
              <a:rPr lang="en-US" i="1" dirty="0" smtClean="0"/>
              <a:t>then</a:t>
            </a:r>
            <a:r>
              <a:rPr lang="en-US" dirty="0" smtClean="0"/>
              <a:t> t1[Y]=t2[Y</a:t>
            </a:r>
            <a:r>
              <a:rPr lang="en-US" sz="2000" dirty="0" smtClean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4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Student Grade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err="1"/>
              <a:t>StudentGrade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dirty="0"/>
              <a:t>SID</a:t>
            </a:r>
            <a:r>
              <a:rPr lang="en-US" dirty="0"/>
              <a:t>, </a:t>
            </a:r>
            <a:r>
              <a:rPr lang="en-US" i="1" dirty="0"/>
              <a:t>name</a:t>
            </a:r>
            <a:r>
              <a:rPr lang="en-US" dirty="0"/>
              <a:t>, </a:t>
            </a:r>
            <a:r>
              <a:rPr lang="en-US" i="1" dirty="0"/>
              <a:t>email</a:t>
            </a:r>
            <a:r>
              <a:rPr lang="en-US" dirty="0"/>
              <a:t>, </a:t>
            </a:r>
            <a:r>
              <a:rPr lang="en-US" i="1" dirty="0"/>
              <a:t>CID</a:t>
            </a:r>
            <a:r>
              <a:rPr lang="en-US" dirty="0"/>
              <a:t>, </a:t>
            </a:r>
            <a:r>
              <a:rPr lang="en-US" i="1" dirty="0"/>
              <a:t>grade</a:t>
            </a:r>
            <a:r>
              <a:rPr lang="en-US" dirty="0"/>
              <a:t>)</a:t>
            </a:r>
          </a:p>
          <a:p>
            <a:pPr lvl="1"/>
            <a:r>
              <a:rPr lang="en-US" i="1" dirty="0" smtClean="0"/>
              <a:t>SID </a:t>
            </a:r>
            <a:r>
              <a:rPr lang="en-US" dirty="0"/>
              <a:t>→ </a:t>
            </a:r>
            <a:r>
              <a:rPr lang="en-US" i="1" dirty="0"/>
              <a:t>name</a:t>
            </a:r>
            <a:r>
              <a:rPr lang="en-US" dirty="0"/>
              <a:t>, </a:t>
            </a:r>
            <a:r>
              <a:rPr lang="en-US" i="1" dirty="0"/>
              <a:t>email</a:t>
            </a:r>
          </a:p>
          <a:p>
            <a:pPr lvl="1"/>
            <a:r>
              <a:rPr lang="en-US" i="1" dirty="0" smtClean="0"/>
              <a:t>email </a:t>
            </a:r>
            <a:r>
              <a:rPr lang="en-US" dirty="0"/>
              <a:t>→ </a:t>
            </a:r>
            <a:r>
              <a:rPr lang="en-US" i="1" dirty="0"/>
              <a:t>SID</a:t>
            </a:r>
          </a:p>
          <a:p>
            <a:pPr lvl="1"/>
            <a:r>
              <a:rPr lang="en-US" i="1" dirty="0" smtClean="0"/>
              <a:t>SID</a:t>
            </a:r>
            <a:r>
              <a:rPr lang="en-US" dirty="0"/>
              <a:t>, </a:t>
            </a:r>
            <a:r>
              <a:rPr lang="en-US" i="1" dirty="0"/>
              <a:t>CID </a:t>
            </a:r>
            <a:r>
              <a:rPr lang="en-US" dirty="0"/>
              <a:t>→ </a:t>
            </a:r>
            <a:r>
              <a:rPr lang="en-US" i="1" dirty="0"/>
              <a:t>grade</a:t>
            </a:r>
          </a:p>
          <a:p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/>
              <a:t>a good </a:t>
            </a:r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23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/>
              <a:t>Address </a:t>
            </a:r>
            <a:r>
              <a:rPr lang="en-US" dirty="0"/>
              <a:t>(</a:t>
            </a:r>
            <a:r>
              <a:rPr lang="en-US" i="1" dirty="0" err="1"/>
              <a:t>street_address</a:t>
            </a:r>
            <a:r>
              <a:rPr lang="en-US" dirty="0"/>
              <a:t>, </a:t>
            </a:r>
            <a:r>
              <a:rPr lang="en-US" i="1" dirty="0"/>
              <a:t>city</a:t>
            </a:r>
            <a:r>
              <a:rPr lang="en-US" dirty="0"/>
              <a:t>, </a:t>
            </a:r>
            <a:r>
              <a:rPr lang="en-US" i="1" dirty="0"/>
              <a:t>state</a:t>
            </a:r>
            <a:r>
              <a:rPr lang="en-US" dirty="0"/>
              <a:t>, </a:t>
            </a:r>
            <a:r>
              <a:rPr lang="en-US" i="1" dirty="0"/>
              <a:t>zip</a:t>
            </a:r>
            <a:r>
              <a:rPr lang="en-US" dirty="0"/>
              <a:t>)</a:t>
            </a:r>
          </a:p>
          <a:p>
            <a:r>
              <a:rPr lang="en-US" i="1" dirty="0" err="1" smtClean="0"/>
              <a:t>street_address</a:t>
            </a:r>
            <a:r>
              <a:rPr lang="en-US" dirty="0"/>
              <a:t>, </a:t>
            </a:r>
            <a:r>
              <a:rPr lang="en-US" i="1" dirty="0"/>
              <a:t>city</a:t>
            </a:r>
            <a:r>
              <a:rPr lang="en-US" dirty="0"/>
              <a:t>, </a:t>
            </a:r>
            <a:r>
              <a:rPr lang="en-US" i="1" dirty="0"/>
              <a:t>state </a:t>
            </a:r>
            <a:r>
              <a:rPr lang="en-US" dirty="0"/>
              <a:t>→ </a:t>
            </a:r>
            <a:r>
              <a:rPr lang="en-US" i="1" dirty="0"/>
              <a:t>zip</a:t>
            </a:r>
          </a:p>
          <a:p>
            <a:r>
              <a:rPr lang="en-US" i="1" dirty="0" smtClean="0"/>
              <a:t>zip </a:t>
            </a:r>
            <a:r>
              <a:rPr lang="en-US" dirty="0"/>
              <a:t>→ </a:t>
            </a:r>
            <a:r>
              <a:rPr lang="en-US" i="1" dirty="0"/>
              <a:t>city</a:t>
            </a:r>
            <a:r>
              <a:rPr lang="en-US" dirty="0"/>
              <a:t>, </a:t>
            </a:r>
            <a:r>
              <a:rPr lang="en-US" i="1" dirty="0"/>
              <a:t>state</a:t>
            </a:r>
          </a:p>
          <a:p>
            <a:r>
              <a:rPr lang="en-US" i="1" dirty="0" smtClean="0"/>
              <a:t>zip</a:t>
            </a:r>
            <a:r>
              <a:rPr lang="en-US" dirty="0"/>
              <a:t>, </a:t>
            </a:r>
            <a:r>
              <a:rPr lang="en-US" i="1" dirty="0"/>
              <a:t>state </a:t>
            </a:r>
            <a:r>
              <a:rPr lang="en-US" dirty="0"/>
              <a:t>→ </a:t>
            </a:r>
            <a:r>
              <a:rPr lang="en-US" i="1" dirty="0"/>
              <a:t>zip</a:t>
            </a:r>
            <a:r>
              <a:rPr lang="en-US" dirty="0"/>
              <a:t>?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a trivial FD</a:t>
            </a:r>
          </a:p>
          <a:p>
            <a:pPr lvl="1"/>
            <a:r>
              <a:rPr lang="en-US" dirty="0" smtClean="0"/>
              <a:t>Trivial </a:t>
            </a:r>
            <a:r>
              <a:rPr lang="en-US" dirty="0"/>
              <a:t>FD: LHS ⊇ RHS</a:t>
            </a:r>
          </a:p>
          <a:p>
            <a:r>
              <a:rPr lang="en-US" i="1" dirty="0" smtClean="0"/>
              <a:t>zip </a:t>
            </a:r>
            <a:r>
              <a:rPr lang="en-US" dirty="0"/>
              <a:t>→ </a:t>
            </a:r>
            <a:r>
              <a:rPr lang="en-US" i="1" dirty="0"/>
              <a:t>state</a:t>
            </a:r>
            <a:r>
              <a:rPr lang="en-US" dirty="0"/>
              <a:t>, </a:t>
            </a:r>
            <a:r>
              <a:rPr lang="en-US" i="1" dirty="0"/>
              <a:t>zip</a:t>
            </a:r>
            <a:r>
              <a:rPr lang="en-US" dirty="0"/>
              <a:t>?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non-trivial, but not completely non-trivial</a:t>
            </a:r>
          </a:p>
          <a:p>
            <a:pPr lvl="1"/>
            <a:r>
              <a:rPr lang="en-US" dirty="0" smtClean="0"/>
              <a:t>Completely </a:t>
            </a:r>
            <a:r>
              <a:rPr lang="en-US" dirty="0"/>
              <a:t>non-trivial FD: LHS ∩ RHS = ∅</a:t>
            </a:r>
          </a:p>
        </p:txBody>
      </p:sp>
    </p:spTree>
    <p:extLst>
      <p:ext uri="{BB962C8B-B14F-4D97-AF65-F5344CB8AC3E}">
        <p14:creationId xmlns:p14="http://schemas.microsoft.com/office/powerpoint/2010/main" val="398311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Examples of FD constraints  </a:t>
            </a:r>
          </a:p>
        </p:txBody>
      </p:sp>
      <p:sp>
        <p:nvSpPr>
          <p:cNvPr id="23556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If K is a key of R, then K functionally determines all attributes in R 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SSN -&gt; ENAME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PNUMBER -&gt; {PNAME, PLOCATION}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{SSN, PNUMBER} -&gt; HOURS </a:t>
            </a:r>
          </a:p>
        </p:txBody>
      </p:sp>
      <p:sp>
        <p:nvSpPr>
          <p:cNvPr id="2355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92B36C24-380B-42F3-880A-395A07E8FA2E}" type="slidenum">
              <a:rPr lang="en-US">
                <a:latin typeface="Arial" pitchFamily="34" charset="0"/>
              </a:rPr>
              <a:pPr/>
              <a:t>29</a:t>
            </a:fld>
            <a:endParaRPr lang="en-CA">
              <a:latin typeface="Arial" pitchFamily="34" charset="0"/>
            </a:endParaRPr>
          </a:p>
        </p:txBody>
      </p:sp>
      <p:pic>
        <p:nvPicPr>
          <p:cNvPr id="5" name="Picture 2" descr="fig10_03"/>
          <p:cNvPicPr>
            <a:picLocks noChangeAspect="1" noChangeArrowheads="1"/>
          </p:cNvPicPr>
          <p:nvPr/>
        </p:nvPicPr>
        <p:blipFill rotWithShape="1">
          <a:blip r:embed="rId3" cstate="print"/>
          <a:srcRect t="50498"/>
          <a:stretch/>
        </p:blipFill>
        <p:spPr bwMode="auto">
          <a:xfrm>
            <a:off x="457200" y="2863970"/>
            <a:ext cx="8154988" cy="166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Shipment of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>
            <a:normAutofit/>
          </a:bodyPr>
          <a:lstStyle/>
          <a:p>
            <a:r>
              <a:rPr lang="en-US" dirty="0" smtClean="0"/>
              <a:t>Consider a database containing shipments of parts from suppliers.</a:t>
            </a:r>
          </a:p>
          <a:p>
            <a:pPr lvl="1"/>
            <a:r>
              <a:rPr lang="en-US" dirty="0" smtClean="0"/>
              <a:t>A supplier  belongs to a particular city and a status is associated with each city. </a:t>
            </a:r>
          </a:p>
          <a:p>
            <a:pPr lvl="1"/>
            <a:r>
              <a:rPr lang="en-US" dirty="0" smtClean="0"/>
              <a:t>A part has a name, color, quantity and weight and is shipped on particular date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Proposed relation to capture this information:</a:t>
            </a:r>
          </a:p>
          <a:p>
            <a:pPr algn="ctr">
              <a:buNone/>
            </a:pPr>
            <a:r>
              <a:rPr lang="en-US" sz="2300" b="1" dirty="0" smtClean="0"/>
              <a:t>Ship(</a:t>
            </a:r>
            <a:r>
              <a:rPr lang="en-US" sz="2300" b="1" u="sng" dirty="0" smtClean="0"/>
              <a:t>S#</a:t>
            </a:r>
            <a:r>
              <a:rPr lang="en-US" sz="2300" b="1" dirty="0" smtClean="0"/>
              <a:t>, </a:t>
            </a:r>
            <a:r>
              <a:rPr lang="en-US" sz="2300" b="1" dirty="0" err="1" smtClean="0"/>
              <a:t>sname</a:t>
            </a:r>
            <a:r>
              <a:rPr lang="en-US" sz="2300" b="1" dirty="0" smtClean="0"/>
              <a:t>, status, city, </a:t>
            </a:r>
            <a:r>
              <a:rPr lang="en-US" sz="2300" b="1" u="sng" dirty="0" smtClean="0"/>
              <a:t>P#</a:t>
            </a:r>
            <a:r>
              <a:rPr lang="en-US" sz="2300" b="1" dirty="0" smtClean="0"/>
              <a:t>, </a:t>
            </a:r>
            <a:r>
              <a:rPr lang="en-US" sz="2300" b="1" dirty="0" err="1" smtClean="0"/>
              <a:t>pname</a:t>
            </a:r>
            <a:r>
              <a:rPr lang="en-US" sz="2300" b="1" dirty="0" smtClean="0"/>
              <a:t>, </a:t>
            </a:r>
            <a:r>
              <a:rPr lang="en-US" sz="2300" b="1" dirty="0" err="1" smtClean="0"/>
              <a:t>colour</a:t>
            </a:r>
            <a:r>
              <a:rPr lang="en-US" sz="2300" b="1" dirty="0" smtClean="0"/>
              <a:t>, weight, qty, </a:t>
            </a:r>
            <a:r>
              <a:rPr lang="en-US" sz="2300" b="1" u="sng" dirty="0" smtClean="0"/>
              <a:t>date</a:t>
            </a:r>
            <a:r>
              <a:rPr lang="en-US" sz="2300" b="1" dirty="0" smtClean="0"/>
              <a:t>)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016F0DF3-C219-4086-9121-A410F896947E}" type="slidenum">
              <a:rPr lang="en-US">
                <a:latin typeface="Arial" pitchFamily="34" charset="0"/>
              </a:rPr>
              <a:pPr/>
              <a:t>30</a:t>
            </a:fld>
            <a:endParaRPr lang="en-CA">
              <a:latin typeface="Arial" pitchFamily="34" charset="0"/>
            </a:endParaRPr>
          </a:p>
        </p:txBody>
      </p:sp>
      <p:pic>
        <p:nvPicPr>
          <p:cNvPr id="25603" name="Picture 2" descr="fig10_07"/>
          <p:cNvPicPr>
            <a:picLocks noChangeAspect="1" noChangeArrowheads="1"/>
          </p:cNvPicPr>
          <p:nvPr/>
        </p:nvPicPr>
        <p:blipFill rotWithShape="1">
          <a:blip r:embed="rId2" cstate="print"/>
          <a:srcRect r="44198"/>
          <a:stretch/>
        </p:blipFill>
        <p:spPr bwMode="auto">
          <a:xfrm>
            <a:off x="381001" y="3148013"/>
            <a:ext cx="4580744" cy="195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Text Box 3" descr="Pink tissue paper"/>
          <p:cNvSpPr txBox="1">
            <a:spLocks noChangeArrowheads="1"/>
          </p:cNvSpPr>
          <p:nvPr/>
        </p:nvSpPr>
        <p:spPr bwMode="auto">
          <a:xfrm>
            <a:off x="457200" y="838200"/>
            <a:ext cx="7239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0" dirty="0" smtClean="0"/>
              <a:t>FD is a property of relational schema R. Must be define by someone who knows the semantic of attributes of R.</a:t>
            </a:r>
          </a:p>
          <a:p>
            <a:pPr>
              <a:spcBef>
                <a:spcPct val="50000"/>
              </a:spcBef>
            </a:pPr>
            <a:r>
              <a:rPr lang="en-US" sz="2000" i="0" dirty="0" smtClean="0"/>
              <a:t>FD’s hold </a:t>
            </a:r>
            <a:r>
              <a:rPr lang="en-US" sz="2000" i="0" dirty="0"/>
              <a:t>at all </a:t>
            </a:r>
            <a:r>
              <a:rPr lang="en-US" sz="2000" i="0" dirty="0" smtClean="0"/>
              <a:t>times</a:t>
            </a:r>
          </a:p>
          <a:p>
            <a:pPr>
              <a:spcBef>
                <a:spcPct val="50000"/>
              </a:spcBef>
            </a:pPr>
            <a:r>
              <a:rPr lang="en-US" sz="2000" i="0" dirty="0" smtClean="0"/>
              <a:t>Certain </a:t>
            </a:r>
            <a:r>
              <a:rPr lang="en-US" sz="2000" i="0" dirty="0"/>
              <a:t>FD’s can be ruled out based on a  given state of the database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05400" y="3429000"/>
            <a:ext cx="327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Text -&gt; course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possible FD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Teacher -&gt; course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ruled out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</p:spPr>
        <p:txBody>
          <a:bodyPr>
            <a:normAutofit/>
          </a:bodyPr>
          <a:lstStyle/>
          <a:p>
            <a:r>
              <a:rPr lang="en-US" sz="2100" dirty="0" smtClean="0"/>
              <a:t>Given a relation </a:t>
            </a:r>
            <a:r>
              <a:rPr lang="en-US" sz="2100" i="1" dirty="0" smtClean="0"/>
              <a:t>R and a set of FD’s F</a:t>
            </a:r>
          </a:p>
          <a:p>
            <a:pPr lvl="1"/>
            <a:r>
              <a:rPr lang="en-US" dirty="0" smtClean="0"/>
              <a:t>Does another FD follow from F?</a:t>
            </a:r>
          </a:p>
          <a:p>
            <a:pPr lvl="1"/>
            <a:r>
              <a:rPr lang="en-US" dirty="0" smtClean="0"/>
              <a:t> Are some of the FD’s in F redundant (i.e., they follow from the others)?</a:t>
            </a:r>
          </a:p>
          <a:p>
            <a:endParaRPr lang="en-US" sz="2100" dirty="0" smtClean="0"/>
          </a:p>
          <a:p>
            <a:r>
              <a:rPr lang="en-US" sz="2100" dirty="0" smtClean="0"/>
              <a:t>Example: </a:t>
            </a:r>
            <a:r>
              <a:rPr lang="en-US" sz="2000" b="1" dirty="0" err="1" smtClean="0"/>
              <a:t>Emp_Dept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ename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ssn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bdate</a:t>
            </a:r>
            <a:r>
              <a:rPr lang="en-US" sz="2000" b="1" dirty="0" smtClean="0"/>
              <a:t>, address, </a:t>
            </a:r>
            <a:r>
              <a:rPr lang="en-US" sz="2000" b="1" dirty="0" err="1" smtClean="0"/>
              <a:t>dnumber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dname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dmgrssn</a:t>
            </a:r>
            <a:r>
              <a:rPr lang="en-US" sz="2000" b="1" dirty="0" smtClean="0"/>
              <a:t>)</a:t>
            </a:r>
          </a:p>
          <a:p>
            <a:pPr lvl="1"/>
            <a:r>
              <a:rPr lang="en-US" sz="1800" dirty="0" smtClean="0"/>
              <a:t>F ={</a:t>
            </a:r>
            <a:r>
              <a:rPr lang="en-US" sz="1800" dirty="0" err="1" smtClean="0"/>
              <a:t>ssn</a:t>
            </a:r>
            <a:r>
              <a:rPr lang="en-US" sz="1800" dirty="0" smtClean="0"/>
              <a:t> -&gt; {</a:t>
            </a:r>
            <a:r>
              <a:rPr lang="en-US" sz="1800" dirty="0" err="1" smtClean="0"/>
              <a:t>ename</a:t>
            </a:r>
            <a:r>
              <a:rPr lang="en-US" sz="1800" dirty="0" smtClean="0"/>
              <a:t>, </a:t>
            </a:r>
            <a:r>
              <a:rPr lang="en-US" sz="1800" dirty="0" err="1" smtClean="0"/>
              <a:t>bdate</a:t>
            </a:r>
            <a:r>
              <a:rPr lang="en-US" sz="1800" dirty="0" smtClean="0"/>
              <a:t>, address, </a:t>
            </a:r>
            <a:r>
              <a:rPr lang="en-US" sz="1800" dirty="0" err="1" smtClean="0"/>
              <a:t>dnumber</a:t>
            </a:r>
            <a:r>
              <a:rPr lang="en-US" sz="1800" dirty="0" smtClean="0"/>
              <a:t>), </a:t>
            </a:r>
          </a:p>
          <a:p>
            <a:pPr lvl="1">
              <a:buNone/>
            </a:pPr>
            <a:r>
              <a:rPr lang="en-US" sz="1800" dirty="0" smtClean="0"/>
              <a:t>	   </a:t>
            </a:r>
            <a:r>
              <a:rPr lang="en-US" sz="1800" dirty="0" err="1" smtClean="0"/>
              <a:t>dnumber</a:t>
            </a:r>
            <a:r>
              <a:rPr lang="en-US" sz="1800" dirty="0" smtClean="0"/>
              <a:t> -&gt;{</a:t>
            </a:r>
            <a:r>
              <a:rPr lang="en-US" sz="1800" dirty="0" err="1" smtClean="0"/>
              <a:t>dname</a:t>
            </a:r>
            <a:r>
              <a:rPr lang="en-US" sz="1800" dirty="0" smtClean="0"/>
              <a:t>, </a:t>
            </a:r>
            <a:r>
              <a:rPr lang="en-US" sz="1800" dirty="0" err="1" smtClean="0"/>
              <a:t>dmgrssn</a:t>
            </a:r>
            <a:r>
              <a:rPr lang="en-US" sz="1800" dirty="0" smtClean="0"/>
              <a:t>) }</a:t>
            </a:r>
          </a:p>
          <a:p>
            <a:pPr lvl="1"/>
            <a:r>
              <a:rPr lang="en-US" sz="1800" dirty="0" smtClean="0"/>
              <a:t>Additional FD that can be infer from F</a:t>
            </a:r>
          </a:p>
          <a:p>
            <a:pPr lvl="2"/>
            <a:r>
              <a:rPr lang="en-US" sz="1600" dirty="0" err="1" smtClean="0"/>
              <a:t>ssn</a:t>
            </a:r>
            <a:r>
              <a:rPr lang="en-US" sz="1600" dirty="0" smtClean="0"/>
              <a:t>-&gt; </a:t>
            </a:r>
            <a:r>
              <a:rPr lang="en-US" sz="1600" dirty="0" err="1" smtClean="0"/>
              <a:t>dname</a:t>
            </a:r>
            <a:r>
              <a:rPr lang="en-US" sz="1600" dirty="0" smtClean="0"/>
              <a:t>, </a:t>
            </a:r>
            <a:r>
              <a:rPr lang="en-US" sz="1600" dirty="0" err="1" smtClean="0"/>
              <a:t>dmgrssn</a:t>
            </a:r>
            <a:endParaRPr lang="en-US" sz="1600" dirty="0" smtClean="0"/>
          </a:p>
          <a:p>
            <a:pPr lvl="2"/>
            <a:r>
              <a:rPr lang="en-US" sz="1600" dirty="0" err="1" smtClean="0"/>
              <a:t>ssn</a:t>
            </a:r>
            <a:r>
              <a:rPr lang="en-US" sz="1600" dirty="0" smtClean="0"/>
              <a:t>-&gt; </a:t>
            </a:r>
            <a:r>
              <a:rPr lang="en-US" sz="1600" dirty="0" err="1" smtClean="0"/>
              <a:t>ssn</a:t>
            </a:r>
            <a:endParaRPr lang="en-US" sz="1600" dirty="0" smtClean="0"/>
          </a:p>
          <a:p>
            <a:pPr lvl="2"/>
            <a:r>
              <a:rPr lang="en-US" sz="1600" dirty="0" err="1" smtClean="0"/>
              <a:t>dnumber</a:t>
            </a:r>
            <a:r>
              <a:rPr lang="en-US" sz="1600" dirty="0" smtClean="0"/>
              <a:t> -&gt; </a:t>
            </a:r>
            <a:r>
              <a:rPr lang="en-US" sz="1600" dirty="0" err="1" smtClean="0"/>
              <a:t>dname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Inference Rules for FDs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Given a set of FDs F, we can </a:t>
            </a:r>
            <a:r>
              <a:rPr lang="en-US" sz="2400" b="1" dirty="0" smtClean="0"/>
              <a:t>infer</a:t>
            </a:r>
            <a:r>
              <a:rPr lang="en-US" sz="2400" dirty="0" smtClean="0"/>
              <a:t> additional FDs that hold whenever the FDs in F hold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Armstrong's inference rules: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IR1. (</a:t>
            </a:r>
            <a:r>
              <a:rPr lang="en-US" sz="2200" b="1" dirty="0" smtClean="0"/>
              <a:t>Reflexive</a:t>
            </a:r>
            <a:r>
              <a:rPr lang="en-US" sz="2200" dirty="0" smtClean="0"/>
              <a:t>) 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2200" dirty="0" smtClean="0"/>
              <a:t>			If Y </a:t>
            </a:r>
            <a:r>
              <a:rPr lang="en-US" sz="2200" i="1" dirty="0" smtClean="0">
                <a:sym typeface="Symbol"/>
              </a:rPr>
              <a:t></a:t>
            </a:r>
            <a:r>
              <a:rPr lang="en-US" sz="2200" dirty="0" smtClean="0"/>
              <a:t> X, then X -&gt; 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IR2. (</a:t>
            </a:r>
            <a:r>
              <a:rPr lang="en-US" sz="2200" b="1" dirty="0" smtClean="0"/>
              <a:t>Augmentation</a:t>
            </a:r>
            <a:r>
              <a:rPr lang="en-US" sz="2200" dirty="0" smtClean="0"/>
              <a:t>) 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2200" dirty="0" smtClean="0"/>
              <a:t>			If X -&gt; Y, then XZ -&gt; YZ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sz="2000" dirty="0" smtClean="0"/>
              <a:t>		    (XZ stands for X U Z)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IR3. (</a:t>
            </a:r>
            <a:r>
              <a:rPr lang="en-US" sz="2200" b="1" dirty="0" smtClean="0"/>
              <a:t>Transitive</a:t>
            </a:r>
            <a:r>
              <a:rPr lang="en-US" sz="2200" dirty="0" smtClean="0"/>
              <a:t>) 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2200" dirty="0" smtClean="0"/>
              <a:t>			If X -&gt; Y and Y -&gt; Z, then X -&gt; Z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IR1, IR2, IR3 form a </a:t>
            </a:r>
            <a:r>
              <a:rPr lang="en-US" sz="2400" b="1" dirty="0" smtClean="0"/>
              <a:t>sound</a:t>
            </a:r>
            <a:r>
              <a:rPr lang="en-US" sz="2400" dirty="0" smtClean="0"/>
              <a:t> and </a:t>
            </a:r>
            <a:r>
              <a:rPr lang="en-US" sz="2400" b="1" dirty="0" smtClean="0"/>
              <a:t>complete</a:t>
            </a:r>
            <a:r>
              <a:rPr lang="en-US" sz="2400" dirty="0" smtClean="0"/>
              <a:t> set of inference rules</a:t>
            </a:r>
          </a:p>
        </p:txBody>
      </p:sp>
      <p:sp>
        <p:nvSpPr>
          <p:cNvPr id="26626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B77FF76E-D77E-4B3F-9B36-42D3336E57E0}" type="slidenum">
              <a:rPr lang="en-US">
                <a:latin typeface="Arial" pitchFamily="34" charset="0"/>
              </a:rPr>
              <a:pPr/>
              <a:t>32</a:t>
            </a:fld>
            <a:endParaRPr lang="en-CA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Inference Rules for FDs </a:t>
            </a:r>
          </a:p>
        </p:txBody>
      </p:sp>
      <p:sp>
        <p:nvSpPr>
          <p:cNvPr id="27652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Some additional inference rules that are useful: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/>
              <a:t>Decomposition:</a:t>
            </a:r>
            <a:r>
              <a:rPr lang="en-US" dirty="0" smtClean="0"/>
              <a:t>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If X -&gt; YZ, then X -&gt; Y and X -&gt; Z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/>
              <a:t>Union:</a:t>
            </a:r>
            <a:r>
              <a:rPr lang="en-US" dirty="0" smtClean="0"/>
              <a:t>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If X -&gt; Y and X -&gt; Z, then X -&gt; YZ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 smtClean="0"/>
              <a:t>Pseudotransitivity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If X -&gt; Y and WY -&gt; Z, then WX -&gt; Z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last three inference rules, as well as any other inference rules, can be deduced from IR1, IR2, and IR3 (completeness property) </a:t>
            </a:r>
          </a:p>
        </p:txBody>
      </p:sp>
      <p:sp>
        <p:nvSpPr>
          <p:cNvPr id="27650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6003C151-42CD-44E7-9396-8B8BD7952CDF}" type="slidenum">
              <a:rPr lang="en-US">
                <a:latin typeface="Arial" pitchFamily="34" charset="0"/>
              </a:rPr>
              <a:pPr/>
              <a:t>33</a:t>
            </a:fld>
            <a:endParaRPr lang="en-CA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X -&gt; YZ, then X -&gt; Y and X -&gt; Z</a:t>
            </a:r>
          </a:p>
          <a:p>
            <a:pPr lvl="1"/>
            <a:r>
              <a:rPr lang="en-US" dirty="0" smtClean="0"/>
              <a:t>YZ -&gt; Y (reflexive)</a:t>
            </a:r>
          </a:p>
          <a:p>
            <a:pPr lvl="1"/>
            <a:r>
              <a:rPr lang="en-US" dirty="0" smtClean="0"/>
              <a:t>X -&gt; YZ (given)</a:t>
            </a:r>
          </a:p>
          <a:p>
            <a:pPr lvl="1"/>
            <a:r>
              <a:rPr lang="en-US" dirty="0" smtClean="0"/>
              <a:t>X -&gt; Y (transitivity)</a:t>
            </a:r>
          </a:p>
          <a:p>
            <a:r>
              <a:rPr lang="en-US" dirty="0" smtClean="0"/>
              <a:t>If X -&gt; Y and X -&gt; Z, then X -&gt; YZ</a:t>
            </a:r>
          </a:p>
          <a:p>
            <a:pPr lvl="1"/>
            <a:r>
              <a:rPr lang="en-US" dirty="0" smtClean="0"/>
              <a:t>X -&gt;XY (augmenting X in X-&gt; Y)</a:t>
            </a:r>
          </a:p>
          <a:p>
            <a:pPr lvl="1"/>
            <a:r>
              <a:rPr lang="en-US" dirty="0" smtClean="0"/>
              <a:t>XY -&gt; YZ (augmenting Y in X-&gt; Z)</a:t>
            </a:r>
          </a:p>
          <a:p>
            <a:pPr lvl="1"/>
            <a:r>
              <a:rPr lang="en-US" dirty="0" smtClean="0"/>
              <a:t>X -&gt; </a:t>
            </a:r>
            <a:r>
              <a:rPr lang="en-US" dirty="0"/>
              <a:t>YZ (transitivity)</a:t>
            </a:r>
          </a:p>
          <a:p>
            <a:r>
              <a:rPr lang="en-US" dirty="0" smtClean="0"/>
              <a:t>If X -&gt; Y and WY -&gt; Z, then WX -&gt; Z</a:t>
            </a:r>
          </a:p>
          <a:p>
            <a:pPr lvl="1"/>
            <a:r>
              <a:rPr lang="en-US" dirty="0" smtClean="0"/>
              <a:t>WX-&gt;WY (augmenting)</a:t>
            </a:r>
          </a:p>
          <a:p>
            <a:pPr lvl="1"/>
            <a:r>
              <a:rPr lang="en-US" dirty="0" smtClean="0"/>
              <a:t>WY -&gt; Z (given)</a:t>
            </a:r>
          </a:p>
          <a:p>
            <a:pPr lvl="1"/>
            <a:r>
              <a:rPr lang="en-US" dirty="0" smtClean="0"/>
              <a:t>WX -&gt; Z (transitivity)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Inference Rules for FDs 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Closure</a:t>
            </a:r>
            <a:r>
              <a:rPr lang="en-US" dirty="0" smtClean="0"/>
              <a:t> of a set F of FDs is the set F</a:t>
            </a:r>
            <a:r>
              <a:rPr lang="en-US" baseline="30000" dirty="0" smtClean="0"/>
              <a:t>+</a:t>
            </a:r>
            <a:r>
              <a:rPr lang="en-US" dirty="0" smtClean="0"/>
              <a:t> of all FDs that can be inferred from F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Closure</a:t>
            </a:r>
            <a:r>
              <a:rPr lang="en-US" dirty="0" smtClean="0"/>
              <a:t> of a set of attributes X with respect to F is the set X</a:t>
            </a:r>
            <a:r>
              <a:rPr lang="en-US" baseline="30000" dirty="0" smtClean="0"/>
              <a:t>+</a:t>
            </a:r>
            <a:r>
              <a:rPr lang="en-US" dirty="0" smtClean="0"/>
              <a:t> of all attributes that are functionally determined by X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X</a:t>
            </a:r>
            <a:r>
              <a:rPr lang="en-US" baseline="30000" dirty="0" smtClean="0"/>
              <a:t>+</a:t>
            </a:r>
            <a:r>
              <a:rPr lang="en-US" dirty="0" smtClean="0"/>
              <a:t> can be calculated by repeatedly applying IR1, IR2, IR3 using the FDs in F </a:t>
            </a:r>
          </a:p>
        </p:txBody>
      </p:sp>
      <p:sp>
        <p:nvSpPr>
          <p:cNvPr id="2867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62030C1D-F9D8-43D1-8DB7-DFDA0B44E234}" type="slidenum">
              <a:rPr lang="en-US">
                <a:latin typeface="Arial" pitchFamily="34" charset="0"/>
              </a:rPr>
              <a:pPr/>
              <a:t>35</a:t>
            </a:fld>
            <a:endParaRPr lang="en-CA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for computing Attribute 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The closure of </a:t>
            </a:r>
            <a:r>
              <a:rPr lang="en-US" i="1" dirty="0" smtClean="0"/>
              <a:t>X (denoted X</a:t>
            </a:r>
            <a:r>
              <a:rPr lang="en-US" baseline="30000" dirty="0" smtClean="0"/>
              <a:t> +</a:t>
            </a:r>
            <a:r>
              <a:rPr lang="en-US" i="1" dirty="0" smtClean="0"/>
              <a:t>) with respect to F is </a:t>
            </a:r>
            <a:r>
              <a:rPr lang="en-US" dirty="0" smtClean="0"/>
              <a:t>the set of all attributes functionally determined by </a:t>
            </a:r>
            <a:r>
              <a:rPr lang="en-US" i="1" dirty="0" smtClean="0"/>
              <a:t>X</a:t>
            </a:r>
          </a:p>
          <a:p>
            <a:r>
              <a:rPr lang="en-US" b="1" dirty="0" smtClean="0"/>
              <a:t>Algorithm for computing the closure</a:t>
            </a:r>
            <a:endParaRPr lang="en-US" sz="2000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09600" y="3124200"/>
            <a:ext cx="7542449" cy="2523768"/>
          </a:xfrm>
          <a:prstGeom prst="rect">
            <a:avLst/>
          </a:prstGeom>
          <a:solidFill>
            <a:schemeClr val="bg1">
              <a:lumMod val="85000"/>
              <a:alpha val="55000"/>
            </a:schemeClr>
          </a:solidFill>
          <a:ln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X</a:t>
            </a:r>
            <a:r>
              <a:rPr lang="en-US" sz="2000" baseline="30000" dirty="0" smtClean="0"/>
              <a:t>+</a:t>
            </a:r>
            <a:r>
              <a:rPr lang="en-US" sz="2000" dirty="0" smtClean="0"/>
              <a:t> = X</a:t>
            </a:r>
          </a:p>
          <a:p>
            <a:pPr lvl="1">
              <a:buNone/>
            </a:pPr>
            <a:r>
              <a:rPr lang="en-US" sz="2000" i="1" dirty="0" smtClean="0"/>
              <a:t>	repeat</a:t>
            </a:r>
          </a:p>
          <a:p>
            <a:pPr lvl="2">
              <a:buNone/>
            </a:pPr>
            <a:r>
              <a:rPr lang="en-US" sz="2000" dirty="0" smtClean="0"/>
              <a:t>         </a:t>
            </a:r>
            <a:r>
              <a:rPr lang="en-US" sz="2000" dirty="0" err="1" smtClean="0"/>
              <a:t>OldX</a:t>
            </a:r>
            <a:r>
              <a:rPr lang="en-US" sz="2000" baseline="30000" dirty="0" smtClean="0"/>
              <a:t>+ </a:t>
            </a:r>
            <a:r>
              <a:rPr lang="en-US" sz="2000" dirty="0" smtClean="0"/>
              <a:t>=X</a:t>
            </a:r>
            <a:r>
              <a:rPr lang="en-US" sz="2000" baseline="30000" dirty="0" smtClean="0"/>
              <a:t>+</a:t>
            </a:r>
            <a:endParaRPr lang="en-US" sz="2000" dirty="0" smtClean="0"/>
          </a:p>
          <a:p>
            <a:pPr lvl="2">
              <a:buNone/>
            </a:pPr>
            <a:r>
              <a:rPr lang="en-US" sz="2000" dirty="0" smtClean="0"/>
              <a:t>          for  each functional dependency Y → Z  in F do   </a:t>
            </a:r>
          </a:p>
          <a:p>
            <a:pPr lvl="1">
              <a:buNone/>
            </a:pPr>
            <a:r>
              <a:rPr lang="en-US" sz="2000" dirty="0" smtClean="0"/>
              <a:t>		    if   Y</a:t>
            </a:r>
            <a:r>
              <a:rPr lang="en-US" sz="2000" dirty="0" smtClean="0">
                <a:sym typeface="Symbol"/>
              </a:rPr>
              <a:t> X</a:t>
            </a:r>
            <a:r>
              <a:rPr lang="en-US" sz="2000" baseline="30000" dirty="0" smtClean="0"/>
              <a:t>+</a:t>
            </a:r>
            <a:r>
              <a:rPr lang="en-US" sz="2000" dirty="0" smtClean="0"/>
              <a:t>   then X</a:t>
            </a:r>
            <a:r>
              <a:rPr lang="en-US" sz="2000" baseline="30000" dirty="0" smtClean="0"/>
              <a:t>+</a:t>
            </a:r>
            <a:r>
              <a:rPr lang="en-US" sz="2000" dirty="0" smtClean="0"/>
              <a:t> := X</a:t>
            </a:r>
            <a:r>
              <a:rPr lang="en-US" sz="2000" baseline="30000" dirty="0" smtClean="0"/>
              <a:t>+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 </a:t>
            </a:r>
            <a:r>
              <a:rPr lang="en-US" sz="2000" dirty="0" smtClean="0"/>
              <a:t>Z</a:t>
            </a:r>
          </a:p>
          <a:p>
            <a:pPr lvl="1">
              <a:buNone/>
            </a:pPr>
            <a:r>
              <a:rPr lang="en-US" sz="2000" i="1" dirty="0" smtClean="0"/>
              <a:t>	until </a:t>
            </a:r>
            <a:r>
              <a:rPr lang="en-US" sz="2000" dirty="0" smtClean="0"/>
              <a:t>(X</a:t>
            </a:r>
            <a:r>
              <a:rPr lang="en-US" sz="2000" baseline="30000" dirty="0" smtClean="0"/>
              <a:t> +</a:t>
            </a:r>
            <a:r>
              <a:rPr lang="en-US" sz="2000" dirty="0" smtClean="0"/>
              <a:t> = </a:t>
            </a:r>
            <a:r>
              <a:rPr lang="en-US" sz="2000" dirty="0" err="1" smtClean="0"/>
              <a:t>oldX</a:t>
            </a:r>
            <a:r>
              <a:rPr lang="en-US" sz="2000" baseline="30000" dirty="0" smtClean="0"/>
              <a:t>+ </a:t>
            </a:r>
            <a:r>
              <a:rPr lang="en-US" sz="2000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Closure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Consider following schema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EMP_PROJ(</a:t>
            </a:r>
            <a:r>
              <a:rPr lang="en-US" b="1" dirty="0" err="1" smtClean="0"/>
              <a:t>Ssn</a:t>
            </a:r>
            <a:r>
              <a:rPr lang="en-US" b="1" dirty="0" smtClean="0"/>
              <a:t>, </a:t>
            </a:r>
            <a:r>
              <a:rPr lang="en-US" b="1" dirty="0" err="1" smtClean="0"/>
              <a:t>Ename</a:t>
            </a:r>
            <a:r>
              <a:rPr lang="en-US" b="1" dirty="0" smtClean="0"/>
              <a:t>, </a:t>
            </a:r>
            <a:r>
              <a:rPr lang="en-US" b="1" dirty="0" err="1" smtClean="0"/>
              <a:t>Pno</a:t>
            </a:r>
            <a:r>
              <a:rPr lang="en-US" b="1" dirty="0" smtClean="0"/>
              <a:t>, </a:t>
            </a:r>
            <a:r>
              <a:rPr lang="en-US" b="1" dirty="0" err="1" smtClean="0"/>
              <a:t>Pname</a:t>
            </a:r>
            <a:r>
              <a:rPr lang="en-US" b="1" dirty="0" smtClean="0"/>
              <a:t>, Hours)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And FDs</a:t>
            </a:r>
          </a:p>
          <a:p>
            <a:r>
              <a:rPr lang="en-US" dirty="0" smtClean="0"/>
              <a:t>F = {</a:t>
            </a:r>
            <a:r>
              <a:rPr lang="en-US" dirty="0" err="1" smtClean="0"/>
              <a:t>Ssn</a:t>
            </a:r>
            <a:r>
              <a:rPr lang="en-US" dirty="0" smtClean="0"/>
              <a:t> -&gt; </a:t>
            </a:r>
            <a:r>
              <a:rPr lang="en-US" dirty="0" err="1" smtClean="0"/>
              <a:t>Ename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Pno</a:t>
            </a:r>
            <a:r>
              <a:rPr lang="en-US" dirty="0" smtClean="0"/>
              <a:t> -&gt; {</a:t>
            </a:r>
            <a:r>
              <a:rPr lang="en-US" dirty="0" err="1" smtClean="0"/>
              <a:t>Pname</a:t>
            </a:r>
            <a:r>
              <a:rPr lang="en-US" dirty="0" smtClean="0"/>
              <a:t>, </a:t>
            </a:r>
            <a:r>
              <a:rPr lang="en-US" dirty="0" err="1" smtClean="0"/>
              <a:t>Plocation</a:t>
            </a:r>
            <a:r>
              <a:rPr lang="en-US" dirty="0" smtClean="0"/>
              <a:t>},</a:t>
            </a:r>
          </a:p>
          <a:p>
            <a:pPr>
              <a:buNone/>
            </a:pPr>
            <a:r>
              <a:rPr lang="en-US" dirty="0" smtClean="0"/>
              <a:t>		{</a:t>
            </a:r>
            <a:r>
              <a:rPr lang="en-US" dirty="0" err="1" smtClean="0"/>
              <a:t>Ssn</a:t>
            </a:r>
            <a:r>
              <a:rPr lang="en-US" dirty="0" smtClean="0"/>
              <a:t>, </a:t>
            </a:r>
            <a:r>
              <a:rPr lang="en-US" dirty="0" err="1" smtClean="0"/>
              <a:t>Pno</a:t>
            </a:r>
            <a:r>
              <a:rPr lang="en-US" dirty="0" smtClean="0"/>
              <a:t>} -&gt; Hours }</a:t>
            </a:r>
          </a:p>
          <a:p>
            <a:endParaRPr lang="en-US" dirty="0" smtClean="0"/>
          </a:p>
          <a:p>
            <a:r>
              <a:rPr lang="en-US" dirty="0" smtClean="0"/>
              <a:t>Find the following Closure Sets </a:t>
            </a:r>
          </a:p>
          <a:p>
            <a:r>
              <a:rPr lang="en-US" dirty="0" smtClean="0"/>
              <a:t>{</a:t>
            </a:r>
            <a:r>
              <a:rPr lang="en-US" dirty="0" err="1" smtClean="0"/>
              <a:t>Ssn</a:t>
            </a:r>
            <a:r>
              <a:rPr lang="en-US" dirty="0" smtClean="0"/>
              <a:t>}</a:t>
            </a:r>
            <a:r>
              <a:rPr lang="en-US" baseline="30000" dirty="0" smtClean="0"/>
              <a:t>+</a:t>
            </a:r>
            <a:r>
              <a:rPr lang="en-US" dirty="0" smtClean="0"/>
              <a:t> = </a:t>
            </a:r>
          </a:p>
          <a:p>
            <a:r>
              <a:rPr lang="en-US" dirty="0" smtClean="0"/>
              <a:t>{</a:t>
            </a:r>
            <a:r>
              <a:rPr lang="en-US" dirty="0" err="1" smtClean="0"/>
              <a:t>Pno</a:t>
            </a:r>
            <a:r>
              <a:rPr lang="en-US" dirty="0" smtClean="0"/>
              <a:t>}</a:t>
            </a:r>
            <a:r>
              <a:rPr lang="en-US" baseline="30000" dirty="0" smtClean="0"/>
              <a:t> +</a:t>
            </a:r>
            <a:r>
              <a:rPr lang="en-US" dirty="0" smtClean="0"/>
              <a:t> = </a:t>
            </a:r>
          </a:p>
          <a:p>
            <a:r>
              <a:rPr lang="en-US" dirty="0" smtClean="0"/>
              <a:t>{</a:t>
            </a:r>
            <a:r>
              <a:rPr lang="en-US" dirty="0" err="1" smtClean="0"/>
              <a:t>Ssn</a:t>
            </a:r>
            <a:r>
              <a:rPr lang="en-US" dirty="0" smtClean="0"/>
              <a:t>, </a:t>
            </a:r>
            <a:r>
              <a:rPr lang="en-US" dirty="0" err="1" smtClean="0"/>
              <a:t>Pno</a:t>
            </a:r>
            <a:r>
              <a:rPr lang="en-US" dirty="0" smtClean="0"/>
              <a:t>}</a:t>
            </a:r>
            <a:r>
              <a:rPr lang="en-US" baseline="30000" dirty="0" smtClean="0"/>
              <a:t> + </a:t>
            </a:r>
            <a:r>
              <a:rPr lang="en-US" dirty="0" smtClean="0"/>
              <a:t> =</a:t>
            </a:r>
          </a:p>
          <a:p>
            <a:pPr>
              <a:buNone/>
            </a:pPr>
            <a:r>
              <a:rPr lang="en-US" dirty="0" smtClean="0"/>
              <a:t>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Closure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en-US" sz="2800" b="1" i="1" dirty="0" err="1" smtClean="0"/>
              <a:t>StudentGrade</a:t>
            </a:r>
            <a:r>
              <a:rPr lang="en-US" sz="2800" b="1" i="1" dirty="0" smtClean="0"/>
              <a:t> (SID, name, email, CID, grade)</a:t>
            </a:r>
          </a:p>
          <a:p>
            <a:pPr>
              <a:buNone/>
            </a:pPr>
            <a:r>
              <a:rPr lang="en-US" sz="2600" dirty="0" smtClean="0"/>
              <a:t>F includes:</a:t>
            </a:r>
          </a:p>
          <a:p>
            <a:r>
              <a:rPr lang="en-US" i="1" dirty="0" smtClean="0"/>
              <a:t>SID → name, email</a:t>
            </a:r>
          </a:p>
          <a:p>
            <a:r>
              <a:rPr lang="en-US" i="1" dirty="0" smtClean="0"/>
              <a:t>email → SID</a:t>
            </a:r>
          </a:p>
          <a:p>
            <a:r>
              <a:rPr lang="en-US" i="1" dirty="0" smtClean="0"/>
              <a:t>SID, CID → grade</a:t>
            </a:r>
          </a:p>
          <a:p>
            <a:endParaRPr lang="en-US" sz="1100" dirty="0" smtClean="0"/>
          </a:p>
          <a:p>
            <a:r>
              <a:rPr lang="en-US" b="1" dirty="0" smtClean="0"/>
              <a:t>{ </a:t>
            </a:r>
            <a:r>
              <a:rPr lang="en-US" b="1" i="1" dirty="0" smtClean="0"/>
              <a:t>CID, email }</a:t>
            </a:r>
            <a:r>
              <a:rPr lang="en-US" b="1" i="1" baseline="30000" dirty="0" smtClean="0"/>
              <a:t>+</a:t>
            </a:r>
            <a:r>
              <a:rPr lang="en-US" b="1" i="1" dirty="0" smtClean="0"/>
              <a:t> = ?</a:t>
            </a:r>
          </a:p>
          <a:p>
            <a:r>
              <a:rPr lang="en-US" i="1" dirty="0" smtClean="0"/>
              <a:t>X+ = {CID, email}</a:t>
            </a:r>
          </a:p>
          <a:p>
            <a:pPr>
              <a:buNone/>
            </a:pPr>
            <a:endParaRPr lang="en-US" sz="1000" i="1" dirty="0" smtClean="0"/>
          </a:p>
          <a:p>
            <a:pPr>
              <a:buNone/>
            </a:pPr>
            <a:r>
              <a:rPr lang="en-US" i="1" dirty="0" smtClean="0"/>
              <a:t>Consider email → SID</a:t>
            </a:r>
          </a:p>
          <a:p>
            <a:r>
              <a:rPr lang="en-US" dirty="0" smtClean="0"/>
              <a:t>X+ = {SID, CID, email}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dirty="0" smtClean="0"/>
              <a:t>Consider </a:t>
            </a:r>
            <a:r>
              <a:rPr lang="en-US" i="1" dirty="0" smtClean="0"/>
              <a:t>SID → name, email</a:t>
            </a:r>
          </a:p>
          <a:p>
            <a:r>
              <a:rPr lang="en-US" dirty="0" smtClean="0"/>
              <a:t>X+ = {SID, CID, email, name}</a:t>
            </a:r>
          </a:p>
          <a:p>
            <a:pPr>
              <a:buNone/>
            </a:pPr>
            <a:r>
              <a:rPr lang="en-US" i="1" dirty="0" smtClean="0"/>
              <a:t>Consider SID, CID → grade</a:t>
            </a:r>
          </a:p>
          <a:p>
            <a:r>
              <a:rPr lang="en-US" dirty="0" smtClean="0"/>
              <a:t>X+ = {SID, CID, email, name, grade}</a:t>
            </a:r>
            <a:endParaRPr lang="en-US" i="1" dirty="0" smtClean="0"/>
          </a:p>
          <a:p>
            <a:endParaRPr lang="en-US" dirty="0" smtClean="0"/>
          </a:p>
          <a:p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rules of FD’s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a relation </a:t>
            </a:r>
            <a:r>
              <a:rPr lang="en-US" i="1" dirty="0" smtClean="0"/>
              <a:t>R and set of FD’s F</a:t>
            </a:r>
          </a:p>
          <a:p>
            <a:pPr lvl="1"/>
            <a:r>
              <a:rPr lang="en-US" dirty="0" smtClean="0"/>
              <a:t>Does another FD </a:t>
            </a:r>
            <a:r>
              <a:rPr lang="en-US" i="1" dirty="0" smtClean="0"/>
              <a:t>X → Y follow from F?</a:t>
            </a:r>
          </a:p>
          <a:p>
            <a:pPr lvl="1"/>
            <a:r>
              <a:rPr lang="en-US" dirty="0" smtClean="0"/>
              <a:t>Use the rules to come up with a proof</a:t>
            </a:r>
          </a:p>
          <a:p>
            <a:r>
              <a:rPr lang="en-US" dirty="0" smtClean="0"/>
              <a:t>Example F includes:</a:t>
            </a:r>
          </a:p>
          <a:p>
            <a:pPr lvl="1"/>
            <a:r>
              <a:rPr lang="en-US" i="1" dirty="0" smtClean="0"/>
              <a:t>SID → name, email; email → SID; SID, CID → grade</a:t>
            </a:r>
          </a:p>
          <a:p>
            <a:pPr lvl="1"/>
            <a:r>
              <a:rPr lang="en-US" b="1" i="1" dirty="0" smtClean="0"/>
              <a:t>CID, email → grade?</a:t>
            </a:r>
          </a:p>
          <a:p>
            <a:pPr lvl="1"/>
            <a:r>
              <a:rPr lang="en-US" i="1" dirty="0" smtClean="0"/>
              <a:t>email → SID (given in F)</a:t>
            </a:r>
          </a:p>
          <a:p>
            <a:pPr lvl="1"/>
            <a:r>
              <a:rPr lang="en-US" i="1" dirty="0" smtClean="0"/>
              <a:t>CID, email → CID, SID (augmentation)</a:t>
            </a:r>
          </a:p>
          <a:p>
            <a:pPr lvl="1"/>
            <a:r>
              <a:rPr lang="en-US" i="1" dirty="0" smtClean="0"/>
              <a:t>SID, CID → grade (given in F)</a:t>
            </a:r>
          </a:p>
          <a:p>
            <a:pPr lvl="1"/>
            <a:r>
              <a:rPr lang="en-US" i="1" dirty="0" smtClean="0"/>
              <a:t>CID, email → grade (transitivity)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Shipment of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10600" cy="4873752"/>
          </a:xfrm>
        </p:spPr>
        <p:txBody>
          <a:bodyPr/>
          <a:lstStyle/>
          <a:p>
            <a:pPr algn="ctr">
              <a:buNone/>
            </a:pPr>
            <a:r>
              <a:rPr lang="en-US" sz="1900" b="1" dirty="0" smtClean="0"/>
              <a:t>Ship(</a:t>
            </a:r>
            <a:r>
              <a:rPr lang="en-US" sz="1900" b="1" u="sng" dirty="0" smtClean="0"/>
              <a:t>S#</a:t>
            </a:r>
            <a:r>
              <a:rPr lang="en-US" sz="1900" b="1" dirty="0" smtClean="0"/>
              <a:t>, </a:t>
            </a:r>
            <a:r>
              <a:rPr lang="en-US" sz="1900" b="1" dirty="0" err="1" smtClean="0"/>
              <a:t>sname</a:t>
            </a:r>
            <a:r>
              <a:rPr lang="en-US" sz="1900" b="1" dirty="0" smtClean="0"/>
              <a:t>, status, city, </a:t>
            </a:r>
            <a:r>
              <a:rPr lang="en-US" sz="1900" b="1" u="sng" dirty="0" smtClean="0"/>
              <a:t>P#</a:t>
            </a:r>
            <a:r>
              <a:rPr lang="en-US" sz="1900" b="1" dirty="0" smtClean="0"/>
              <a:t>, </a:t>
            </a:r>
            <a:r>
              <a:rPr lang="en-US" sz="1900" b="1" dirty="0" err="1" smtClean="0"/>
              <a:t>pname</a:t>
            </a:r>
            <a:r>
              <a:rPr lang="en-US" sz="1900" b="1" dirty="0" smtClean="0"/>
              <a:t>, </a:t>
            </a:r>
            <a:r>
              <a:rPr lang="en-US" sz="1900" b="1" dirty="0" err="1" smtClean="0"/>
              <a:t>colour</a:t>
            </a:r>
            <a:r>
              <a:rPr lang="en-US" sz="1900" b="1" dirty="0" smtClean="0"/>
              <a:t>, weight, qty, </a:t>
            </a:r>
            <a:r>
              <a:rPr lang="en-US" sz="1900" b="1" u="sng" dirty="0" smtClean="0"/>
              <a:t>date</a:t>
            </a:r>
            <a:r>
              <a:rPr lang="en-US" sz="1900" b="1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241933"/>
            <a:ext cx="6477000" cy="3168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629400" y="3276600"/>
            <a:ext cx="2097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Problems ??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5334000"/>
            <a:ext cx="64203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Redundant Data </a:t>
            </a: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Inability to represent certain information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Loss of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Minimal Sets of FDs</a:t>
            </a:r>
          </a:p>
        </p:txBody>
      </p:sp>
      <p:sp>
        <p:nvSpPr>
          <p:cNvPr id="30724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33400" indent="-533400">
              <a:lnSpc>
                <a:spcPct val="90000"/>
              </a:lnSpc>
            </a:pPr>
            <a:r>
              <a:rPr lang="en-US" dirty="0" smtClean="0"/>
              <a:t>A set of FDs is </a:t>
            </a:r>
            <a:r>
              <a:rPr lang="en-US" b="1" dirty="0" smtClean="0"/>
              <a:t>minimal</a:t>
            </a:r>
            <a:r>
              <a:rPr lang="en-US" dirty="0" smtClean="0"/>
              <a:t> if it satisfies the following conditions:</a:t>
            </a:r>
          </a:p>
          <a:p>
            <a:pPr marL="952500" lvl="1" indent="-495300" eaLnBrk="1" hangingPunct="1">
              <a:lnSpc>
                <a:spcPct val="90000"/>
              </a:lnSpc>
              <a:buSzTx/>
              <a:buFont typeface="Wingdings" pitchFamily="2" charset="2"/>
              <a:buAutoNum type="arabicPeriod"/>
            </a:pPr>
            <a:endParaRPr lang="en-US" dirty="0" smtClean="0"/>
          </a:p>
          <a:p>
            <a:pPr marL="952500" lvl="1" indent="-495300" eaLnBrk="1" hangingPunct="1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en-US" dirty="0" smtClean="0"/>
              <a:t>Every dependency in F has a single attribute for its RHS.</a:t>
            </a:r>
          </a:p>
          <a:p>
            <a:pPr marL="952500" lvl="1" indent="-495300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en-US" dirty="0"/>
              <a:t>We cannot replace any dependency X -&gt; A in F with Y -&gt; A, Y </a:t>
            </a:r>
            <a:r>
              <a:rPr lang="en-US" dirty="0">
                <a:sym typeface="Symbol"/>
              </a:rPr>
              <a:t></a:t>
            </a:r>
            <a:r>
              <a:rPr lang="en-US" dirty="0"/>
              <a:t> X and still have a set of dependencies that is equivalent to F.</a:t>
            </a:r>
          </a:p>
          <a:p>
            <a:pPr marL="952500" lvl="1" indent="-495300" eaLnBrk="1" hangingPunct="1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en-US" dirty="0" smtClean="0"/>
              <a:t>We cannot remove any dependency from F and have a set of dependencies that is equivalent to F.</a:t>
            </a:r>
          </a:p>
          <a:p>
            <a:endParaRPr lang="en-US" sz="2000" dirty="0" smtClean="0"/>
          </a:p>
          <a:p>
            <a:r>
              <a:rPr lang="en-US" dirty="0" smtClean="0"/>
              <a:t>Every set of FDs has an equivalent minimal set</a:t>
            </a:r>
          </a:p>
          <a:p>
            <a:r>
              <a:rPr lang="en-US" dirty="0" smtClean="0"/>
              <a:t>There can be several equivalent minimal sets</a:t>
            </a:r>
          </a:p>
          <a:p>
            <a:pPr marL="586740" indent="-495300">
              <a:lnSpc>
                <a:spcPct val="90000"/>
              </a:lnSpc>
              <a:buSzTx/>
            </a:pPr>
            <a:endParaRPr lang="en-US" sz="2000" dirty="0" smtClean="0"/>
          </a:p>
        </p:txBody>
      </p:sp>
      <p:sp>
        <p:nvSpPr>
          <p:cNvPr id="30722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A317BDA0-E098-4E61-B73A-FB6CE03DC26D}" type="slidenum">
              <a:rPr lang="en-US">
                <a:latin typeface="Arial" pitchFamily="34" charset="0"/>
              </a:rPr>
              <a:pPr/>
              <a:t>40</a:t>
            </a:fld>
            <a:endParaRPr lang="en-CA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467600" cy="1143000"/>
          </a:xfrm>
        </p:spPr>
        <p:txBody>
          <a:bodyPr/>
          <a:lstStyle/>
          <a:p>
            <a:r>
              <a:rPr lang="en-US" dirty="0" smtClean="0"/>
              <a:t>Example: Minimal Cover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873752"/>
          </a:xfrm>
        </p:spPr>
        <p:txBody>
          <a:bodyPr>
            <a:normAutofit/>
          </a:bodyPr>
          <a:lstStyle/>
          <a:p>
            <a:r>
              <a:rPr lang="en-US" dirty="0" smtClean="0"/>
              <a:t>F = { AB -&gt; C, C -&gt; A, BC -&gt; D, ACD -&gt; B, D -&gt; EG, 	BE -&gt; C, CG -&gt; BD, CE -&gt; AG}  </a:t>
            </a:r>
          </a:p>
          <a:p>
            <a:endParaRPr lang="en-US" dirty="0" smtClean="0"/>
          </a:p>
          <a:p>
            <a:r>
              <a:rPr lang="en-US" dirty="0" smtClean="0"/>
              <a:t>Step1:  Canonical Form </a:t>
            </a:r>
          </a:p>
          <a:p>
            <a:r>
              <a:rPr lang="en-US" dirty="0" smtClean="0"/>
              <a:t>Step 2: We need to look for redundant attributes on the LHS</a:t>
            </a:r>
          </a:p>
          <a:p>
            <a:r>
              <a:rPr lang="en-US" dirty="0" smtClean="0"/>
              <a:t>Step3:  We need to look for FDs that are redundant</a:t>
            </a:r>
          </a:p>
        </p:txBody>
      </p:sp>
    </p:spTree>
    <p:extLst>
      <p:ext uri="{BB962C8B-B14F-4D97-AF65-F5344CB8AC3E}">
        <p14:creationId xmlns:p14="http://schemas.microsoft.com/office/powerpoint/2010/main" val="124708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Minimal Cover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/>
          <a:lstStyle/>
          <a:p>
            <a:r>
              <a:rPr lang="en-US" sz="2600" dirty="0" smtClean="0"/>
              <a:t>For STEP 2: apply either of the rules below to find redundant attributes on the LHS: </a:t>
            </a:r>
          </a:p>
          <a:p>
            <a:pPr lvl="1"/>
            <a:r>
              <a:rPr lang="en-US" sz="2400" dirty="0" smtClean="0"/>
              <a:t>1. In an FD {X → A} from set F, attribute B ∈ X is redundant in X if F logically implies </a:t>
            </a:r>
          </a:p>
          <a:p>
            <a:pPr lvl="1">
              <a:buNone/>
            </a:pPr>
            <a:r>
              <a:rPr lang="en-US" sz="2400" dirty="0" smtClean="0"/>
              <a:t>			(F – {X → A}) ∪ {(X  – B) → A}.</a:t>
            </a:r>
          </a:p>
          <a:p>
            <a:pPr lvl="1"/>
            <a:r>
              <a:rPr lang="en-US" sz="2400" dirty="0" smtClean="0"/>
              <a:t>2. To test if attribute B ∈ X is redundant in X</a:t>
            </a:r>
          </a:p>
          <a:p>
            <a:pPr lvl="2"/>
            <a:r>
              <a:rPr lang="en-US" sz="2000" dirty="0" smtClean="0"/>
              <a:t> Step 1: compute ({X} – B)+ using the dependencies in F   </a:t>
            </a:r>
          </a:p>
          <a:p>
            <a:pPr lvl="2"/>
            <a:r>
              <a:rPr lang="en-US" sz="2000" dirty="0" smtClean="0"/>
              <a:t> Step 2: check that ({X} – B)+ contains B; if it does, B is redundant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4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Minimal Cover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>
            <a:normAutofit/>
          </a:bodyPr>
          <a:lstStyle/>
          <a:p>
            <a:r>
              <a:rPr lang="en-US" dirty="0" smtClean="0"/>
              <a:t>Consider ACD -&gt; B to see if any of the three attributes on the LHS is redundant </a:t>
            </a:r>
          </a:p>
          <a:p>
            <a:r>
              <a:rPr lang="en-US" dirty="0" smtClean="0"/>
              <a:t>Computing CD+ ={ACDEGB} </a:t>
            </a:r>
          </a:p>
          <a:p>
            <a:pPr lvl="1"/>
            <a:r>
              <a:rPr lang="en-US" dirty="0" smtClean="0"/>
              <a:t>Closure  contains A and thus, A is redundant. </a:t>
            </a:r>
          </a:p>
          <a:p>
            <a:pPr lvl="1"/>
            <a:r>
              <a:rPr lang="en-US" dirty="0" smtClean="0"/>
              <a:t>The closure contains B, which tells us that CD -&gt; B holds.  </a:t>
            </a:r>
          </a:p>
          <a:p>
            <a:endParaRPr lang="en-US" dirty="0" smtClean="0"/>
          </a:p>
          <a:p>
            <a:r>
              <a:rPr lang="en-US" dirty="0" smtClean="0"/>
              <a:t>Alternatively, we need to prove that F logically implies CD -&gt; B in place of ACD -&gt; B. </a:t>
            </a:r>
          </a:p>
          <a:p>
            <a:pPr lvl="1"/>
            <a:r>
              <a:rPr lang="en-US" dirty="0" smtClean="0"/>
              <a:t>C -&gt; A (given in F)   </a:t>
            </a:r>
          </a:p>
          <a:p>
            <a:pPr lvl="1"/>
            <a:r>
              <a:rPr lang="en-US" dirty="0" smtClean="0"/>
              <a:t>CD -&gt; ACD (augment with CD) </a:t>
            </a:r>
          </a:p>
          <a:p>
            <a:pPr lvl="1"/>
            <a:r>
              <a:rPr lang="en-US" dirty="0" smtClean="0"/>
              <a:t>ACD -&gt; B (given in F)  </a:t>
            </a:r>
          </a:p>
          <a:p>
            <a:pPr lvl="1"/>
            <a:r>
              <a:rPr lang="en-US" dirty="0" smtClean="0"/>
              <a:t>CD -&gt; B (transitivity)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4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Minimal Cover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752"/>
          </a:xfrm>
        </p:spPr>
        <p:txBody>
          <a:bodyPr/>
          <a:lstStyle/>
          <a:p>
            <a:r>
              <a:rPr lang="en-US" dirty="0" smtClean="0"/>
              <a:t>Step3: Look for redundant FDs in set F. </a:t>
            </a:r>
          </a:p>
          <a:p>
            <a:pPr lvl="1"/>
            <a:r>
              <a:rPr lang="en-US" dirty="0" smtClean="0"/>
              <a:t>CE -&gt;  A</a:t>
            </a:r>
          </a:p>
          <a:p>
            <a:pPr lvl="1"/>
            <a:r>
              <a:rPr lang="en-US" dirty="0" smtClean="0"/>
              <a:t>CG -&gt; B </a:t>
            </a:r>
          </a:p>
          <a:p>
            <a:pPr lvl="2"/>
            <a:r>
              <a:rPr lang="en-US" dirty="0" smtClean="0"/>
              <a:t> (as CG -&gt; D, and CD -&gt; B in F.)   </a:t>
            </a:r>
          </a:p>
          <a:p>
            <a:pPr lvl="1"/>
            <a:r>
              <a:rPr lang="en-US" dirty="0" smtClean="0"/>
              <a:t>No more redundant FDs in F.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Minimal Cover : {AB -&gt; C, C -&gt; A, BC -&gt; D, CD -&gt; B, D -&gt; E, D -&gt; G, BE -&gt; C,  CG -&gt; D, CE -&gt; G}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662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Minimal Cover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Minimal Cover 2 : {AB -&gt; C, C -&gt; A, BC -&gt; D, D -&gt; E, D -&gt; G, BE -&gt; C,  CG -&gt; B, CE -&gt; G} </a:t>
            </a:r>
          </a:p>
          <a:p>
            <a:r>
              <a:rPr lang="en-US" sz="2000" dirty="0" smtClean="0"/>
              <a:t>Obtained by eliminating redundant FDs, </a:t>
            </a:r>
          </a:p>
          <a:p>
            <a:pPr lvl="1"/>
            <a:r>
              <a:rPr lang="en-US" sz="2000" dirty="0" smtClean="0"/>
              <a:t>CE -&gt; A, </a:t>
            </a:r>
          </a:p>
          <a:p>
            <a:pPr lvl="1"/>
            <a:r>
              <a:rPr lang="en-US" sz="2000" dirty="0" smtClean="0"/>
              <a:t>CG -&gt; D, (CG-&gt;B, BC-&gt;D)</a:t>
            </a:r>
          </a:p>
          <a:p>
            <a:pPr lvl="1"/>
            <a:r>
              <a:rPr lang="en-US" sz="2000" dirty="0" smtClean="0"/>
              <a:t>CD -&gt; B  (D-&gt;G, CG-&gt;B)</a:t>
            </a:r>
          </a:p>
          <a:p>
            <a:endParaRPr lang="en-US" sz="2000" dirty="0" smtClean="0"/>
          </a:p>
          <a:p>
            <a:r>
              <a:rPr lang="en-US" sz="2000" dirty="0" smtClean="0"/>
              <a:t>We need one of {CG -&gt; D, CG -&gt; B} in the minimal cover – can not eliminate both.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077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for finding Minimal Cover F for a set of FDs 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Set F:= E</a:t>
            </a:r>
          </a:p>
          <a:p>
            <a:r>
              <a:rPr lang="en-US" dirty="0" smtClean="0"/>
              <a:t>Replace each FD X-&gt; {A1, A2, …, An} in F by n FDs  X-&gt; A1, X-&gt;A2, … , X-&gt; An</a:t>
            </a:r>
          </a:p>
          <a:p>
            <a:r>
              <a:rPr lang="en-US" dirty="0" smtClean="0"/>
              <a:t>For each FD X-&gt; A in F</a:t>
            </a:r>
          </a:p>
          <a:p>
            <a:pPr>
              <a:buNone/>
            </a:pPr>
            <a:r>
              <a:rPr lang="en-US" dirty="0" smtClean="0"/>
              <a:t>	      For each attribute B of X</a:t>
            </a:r>
          </a:p>
          <a:p>
            <a:pPr>
              <a:buNone/>
            </a:pPr>
            <a:r>
              <a:rPr lang="en-US" dirty="0" smtClean="0"/>
              <a:t>	            if {{ F- { X -&gt; A }} U { (X- B) -&gt; A}} = F</a:t>
            </a:r>
          </a:p>
          <a:p>
            <a:pPr>
              <a:buNone/>
            </a:pPr>
            <a:r>
              <a:rPr lang="en-US" dirty="0" smtClean="0"/>
              <a:t>	            then replace X-&gt;A with (X- B) -&gt; A in F</a:t>
            </a:r>
          </a:p>
          <a:p>
            <a:r>
              <a:rPr lang="en-US" dirty="0" smtClean="0"/>
              <a:t>For each remaining FD X-&gt;A in F</a:t>
            </a:r>
          </a:p>
          <a:p>
            <a:pPr>
              <a:buNone/>
            </a:pPr>
            <a:r>
              <a:rPr lang="en-US" dirty="0" smtClean="0"/>
              <a:t>	      if {F – {X-&gt;A} } = F</a:t>
            </a:r>
          </a:p>
          <a:p>
            <a:pPr>
              <a:buNone/>
            </a:pPr>
            <a:r>
              <a:rPr lang="en-US" dirty="0" smtClean="0"/>
              <a:t>	      then remove X-&gt;A from 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7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Example 2: Compute Minimal Sets of FDs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143000"/>
            <a:ext cx="7924800" cy="5715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/>
              <a:t>Consider set of FDs  </a:t>
            </a:r>
            <a:r>
              <a:rPr lang="en-US" sz="2000" b="1" i="1" dirty="0" smtClean="0"/>
              <a:t>E </a:t>
            </a:r>
            <a:r>
              <a:rPr lang="en-US" sz="2000" b="1" dirty="0" smtClean="0"/>
              <a:t>: {</a:t>
            </a:r>
            <a:r>
              <a:rPr lang="en-US" sz="2000" b="1" i="1" dirty="0" smtClean="0"/>
              <a:t>B </a:t>
            </a:r>
            <a:r>
              <a:rPr lang="en-US" sz="2000" b="1" dirty="0" smtClean="0"/>
              <a:t>→ </a:t>
            </a:r>
            <a:r>
              <a:rPr lang="en-US" sz="2000" b="1" i="1" dirty="0" smtClean="0"/>
              <a:t>A</a:t>
            </a:r>
            <a:r>
              <a:rPr lang="en-US" sz="2000" b="1" dirty="0" smtClean="0"/>
              <a:t>, </a:t>
            </a:r>
            <a:r>
              <a:rPr lang="en-US" sz="2000" b="1" i="1" dirty="0" smtClean="0"/>
              <a:t>D </a:t>
            </a:r>
            <a:r>
              <a:rPr lang="en-US" sz="2000" b="1" dirty="0" smtClean="0"/>
              <a:t>→ </a:t>
            </a:r>
            <a:r>
              <a:rPr lang="en-US" sz="2000" b="1" i="1" dirty="0" smtClean="0"/>
              <a:t>A</a:t>
            </a:r>
            <a:r>
              <a:rPr lang="en-US" sz="2000" b="1" dirty="0" smtClean="0"/>
              <a:t>, </a:t>
            </a:r>
            <a:r>
              <a:rPr lang="en-US" sz="2000" b="1" i="1" dirty="0" smtClean="0"/>
              <a:t>AB </a:t>
            </a:r>
            <a:r>
              <a:rPr lang="en-US" sz="2000" b="1" dirty="0" smtClean="0"/>
              <a:t>→ </a:t>
            </a:r>
            <a:r>
              <a:rPr lang="en-US" sz="2000" b="1" i="1" dirty="0" smtClean="0"/>
              <a:t>D</a:t>
            </a:r>
            <a:r>
              <a:rPr lang="en-US" sz="2000" b="1" dirty="0" smtClean="0"/>
              <a:t>}. We have to find the minimum cover of </a:t>
            </a:r>
            <a:r>
              <a:rPr lang="en-US" sz="2000" b="1" i="1" dirty="0" smtClean="0"/>
              <a:t>E</a:t>
            </a:r>
            <a:r>
              <a:rPr lang="en-US" sz="2000" b="1" dirty="0" smtClean="0"/>
              <a:t>.</a:t>
            </a:r>
          </a:p>
          <a:p>
            <a:pPr>
              <a:lnSpc>
                <a:spcPct val="80000"/>
              </a:lnSpc>
            </a:pPr>
            <a:endParaRPr lang="en-US" sz="1800" b="1" dirty="0" smtClean="0"/>
          </a:p>
          <a:p>
            <a:pPr>
              <a:lnSpc>
                <a:spcPct val="80000"/>
              </a:lnSpc>
            </a:pPr>
            <a:r>
              <a:rPr lang="en-US" b="1" dirty="0" smtClean="0"/>
              <a:t>Step1:</a:t>
            </a:r>
            <a:r>
              <a:rPr lang="en-US" dirty="0" smtClean="0"/>
              <a:t> Canonical form</a:t>
            </a:r>
          </a:p>
          <a:p>
            <a:pPr>
              <a:lnSpc>
                <a:spcPct val="80000"/>
              </a:lnSpc>
            </a:pPr>
            <a:r>
              <a:rPr lang="en-US" b="1" dirty="0" smtClean="0"/>
              <a:t>Step 2: </a:t>
            </a:r>
            <a:r>
              <a:rPr lang="en-US" dirty="0" smtClean="0"/>
              <a:t>Determine if </a:t>
            </a:r>
            <a:r>
              <a:rPr lang="en-US" i="1" dirty="0" smtClean="0"/>
              <a:t>AB </a:t>
            </a:r>
            <a:r>
              <a:rPr lang="en-US" dirty="0" smtClean="0"/>
              <a:t>→ </a:t>
            </a:r>
            <a:r>
              <a:rPr lang="en-US" i="1" dirty="0" smtClean="0"/>
              <a:t>D </a:t>
            </a:r>
            <a:r>
              <a:rPr lang="en-US" dirty="0" smtClean="0"/>
              <a:t>has any redundant attribute?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          Consider B → A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           </a:t>
            </a:r>
            <a:r>
              <a:rPr lang="en-US" i="1" dirty="0" smtClean="0"/>
              <a:t>BB </a:t>
            </a:r>
            <a:r>
              <a:rPr lang="en-US" dirty="0" smtClean="0"/>
              <a:t>→ </a:t>
            </a:r>
            <a:r>
              <a:rPr lang="en-US" i="1" dirty="0" smtClean="0"/>
              <a:t>AB (</a:t>
            </a:r>
            <a:r>
              <a:rPr lang="en-US" dirty="0" smtClean="0"/>
              <a:t>augmenting with </a:t>
            </a:r>
            <a:r>
              <a:rPr lang="en-US" i="1" dirty="0" smtClean="0"/>
              <a:t>B  -- </a:t>
            </a:r>
            <a:r>
              <a:rPr lang="en-US" dirty="0" smtClean="0"/>
              <a:t>IR2)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i="1" dirty="0" smtClean="0"/>
              <a:t>           B </a:t>
            </a:r>
            <a:r>
              <a:rPr lang="en-US" dirty="0" smtClean="0"/>
              <a:t>→ </a:t>
            </a:r>
            <a:r>
              <a:rPr lang="en-US" i="1" dirty="0" smtClean="0"/>
              <a:t>AB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i="1" dirty="0" smtClean="0"/>
              <a:t>          AB </a:t>
            </a:r>
            <a:r>
              <a:rPr lang="en-US" dirty="0" smtClean="0"/>
              <a:t>→ </a:t>
            </a:r>
            <a:r>
              <a:rPr lang="en-US" i="1" dirty="0" smtClean="0"/>
              <a:t>D </a:t>
            </a:r>
            <a:r>
              <a:rPr lang="en-US" dirty="0" smtClean="0"/>
              <a:t> (given)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          We get </a:t>
            </a:r>
            <a:r>
              <a:rPr lang="en-US" i="1" dirty="0" smtClean="0"/>
              <a:t>B </a:t>
            </a:r>
            <a:r>
              <a:rPr lang="en-US" dirty="0" smtClean="0"/>
              <a:t>→ </a:t>
            </a:r>
            <a:r>
              <a:rPr lang="en-US" i="1" dirty="0" smtClean="0"/>
              <a:t>D (  transitivity – IR3)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    Hence, </a:t>
            </a:r>
            <a:r>
              <a:rPr lang="en-US" i="1" dirty="0" smtClean="0"/>
              <a:t>AB </a:t>
            </a:r>
            <a:r>
              <a:rPr lang="en-US" dirty="0" smtClean="0"/>
              <a:t>→ </a:t>
            </a:r>
            <a:r>
              <a:rPr lang="en-US" i="1" dirty="0" smtClean="0"/>
              <a:t>D </a:t>
            </a:r>
            <a:r>
              <a:rPr lang="en-US" dirty="0" smtClean="0"/>
              <a:t>may be replaced by </a:t>
            </a:r>
            <a:r>
              <a:rPr lang="en-US" i="1" dirty="0" smtClean="0"/>
              <a:t>B </a:t>
            </a:r>
            <a:r>
              <a:rPr lang="en-US" dirty="0" smtClean="0"/>
              <a:t>→ </a:t>
            </a:r>
            <a:r>
              <a:rPr lang="en-US" i="1" dirty="0" smtClean="0"/>
              <a:t>D</a:t>
            </a:r>
            <a:r>
              <a:rPr lang="en-US" dirty="0" smtClean="0"/>
              <a:t>.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Now </a:t>
            </a:r>
            <a:r>
              <a:rPr lang="en-US" sz="1800" b="1" i="1" dirty="0" smtClean="0"/>
              <a:t>E</a:t>
            </a:r>
            <a:r>
              <a:rPr lang="en-US" sz="1800" b="1" dirty="0" smtClean="0"/>
              <a:t>′ : {</a:t>
            </a:r>
            <a:r>
              <a:rPr lang="en-US" sz="1800" b="1" i="1" dirty="0" smtClean="0"/>
              <a:t>B </a:t>
            </a:r>
            <a:r>
              <a:rPr lang="en-US" sz="1800" b="1" dirty="0" smtClean="0"/>
              <a:t>→ </a:t>
            </a:r>
            <a:r>
              <a:rPr lang="en-US" sz="1800" b="1" i="1" dirty="0" smtClean="0"/>
              <a:t>A</a:t>
            </a:r>
            <a:r>
              <a:rPr lang="en-US" sz="1800" b="1" dirty="0" smtClean="0"/>
              <a:t>, </a:t>
            </a:r>
            <a:r>
              <a:rPr lang="en-US" sz="1800" b="1" i="1" dirty="0" smtClean="0"/>
              <a:t>D </a:t>
            </a:r>
            <a:r>
              <a:rPr lang="en-US" sz="1800" b="1" dirty="0" smtClean="0"/>
              <a:t>→ </a:t>
            </a:r>
            <a:r>
              <a:rPr lang="en-US" sz="1800" b="1" i="1" dirty="0" smtClean="0"/>
              <a:t>A</a:t>
            </a:r>
            <a:r>
              <a:rPr lang="en-US" sz="1800" b="1" dirty="0" smtClean="0"/>
              <a:t>, </a:t>
            </a:r>
            <a:r>
              <a:rPr lang="en-US" sz="1800" b="1" i="1" dirty="0" smtClean="0"/>
              <a:t>B </a:t>
            </a:r>
            <a:r>
              <a:rPr lang="en-US" sz="1800" b="1" dirty="0" smtClean="0"/>
              <a:t>→ </a:t>
            </a:r>
            <a:r>
              <a:rPr lang="en-US" sz="1800" b="1" i="1" dirty="0" smtClean="0"/>
              <a:t>D</a:t>
            </a:r>
            <a:r>
              <a:rPr lang="en-US" sz="1800" b="1" dirty="0" smtClean="0"/>
              <a:t>}.</a:t>
            </a:r>
          </a:p>
        </p:txBody>
      </p:sp>
      <p:sp>
        <p:nvSpPr>
          <p:cNvPr id="32770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EA399F5C-3FEF-4001-93E2-BA02418ABF24}" type="slidenum">
              <a:rPr lang="en-US">
                <a:latin typeface="Arial" pitchFamily="34" charset="0"/>
              </a:rPr>
              <a:pPr/>
              <a:t>47</a:t>
            </a:fld>
            <a:endParaRPr lang="en-CA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2944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2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27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27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Example 2: Compute Minimal Sets of FDs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143000"/>
            <a:ext cx="7772400" cy="5715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/>
              <a:t>Consider set of FDs  </a:t>
            </a:r>
            <a:r>
              <a:rPr lang="en-US" sz="2000" b="1" i="1" dirty="0" smtClean="0"/>
              <a:t>E </a:t>
            </a:r>
            <a:r>
              <a:rPr lang="en-US" sz="2000" b="1" dirty="0" smtClean="0"/>
              <a:t>: {</a:t>
            </a:r>
            <a:r>
              <a:rPr lang="en-US" sz="2000" b="1" i="1" dirty="0" smtClean="0"/>
              <a:t>B </a:t>
            </a:r>
            <a:r>
              <a:rPr lang="en-US" sz="2000" b="1" dirty="0" smtClean="0"/>
              <a:t>→ </a:t>
            </a:r>
            <a:r>
              <a:rPr lang="en-US" sz="2000" b="1" i="1" dirty="0" smtClean="0"/>
              <a:t>A</a:t>
            </a:r>
            <a:r>
              <a:rPr lang="en-US" sz="2000" b="1" dirty="0" smtClean="0"/>
              <a:t>, </a:t>
            </a:r>
            <a:r>
              <a:rPr lang="en-US" sz="2000" b="1" i="1" dirty="0" smtClean="0"/>
              <a:t>D </a:t>
            </a:r>
            <a:r>
              <a:rPr lang="en-US" sz="2000" b="1" dirty="0" smtClean="0"/>
              <a:t>→ </a:t>
            </a:r>
            <a:r>
              <a:rPr lang="en-US" sz="2000" b="1" i="1" dirty="0" smtClean="0"/>
              <a:t>A</a:t>
            </a:r>
            <a:r>
              <a:rPr lang="en-US" sz="2000" b="1" dirty="0" smtClean="0"/>
              <a:t>, </a:t>
            </a:r>
            <a:r>
              <a:rPr lang="en-US" sz="2000" b="1" i="1" dirty="0" smtClean="0"/>
              <a:t>AB </a:t>
            </a:r>
            <a:r>
              <a:rPr lang="en-US" sz="2000" b="1" dirty="0" smtClean="0"/>
              <a:t>→ </a:t>
            </a:r>
            <a:r>
              <a:rPr lang="en-US" sz="2000" b="1" i="1" dirty="0" smtClean="0"/>
              <a:t>D</a:t>
            </a:r>
            <a:r>
              <a:rPr lang="en-US" sz="2000" b="1" dirty="0" smtClean="0"/>
              <a:t>}. We have to find the minimum cover of </a:t>
            </a:r>
            <a:r>
              <a:rPr lang="en-US" sz="2000" b="1" i="1" dirty="0" smtClean="0"/>
              <a:t>E</a:t>
            </a:r>
            <a:r>
              <a:rPr lang="en-US" sz="2000" b="1" dirty="0" smtClean="0"/>
              <a:t>.</a:t>
            </a:r>
          </a:p>
          <a:p>
            <a:pPr>
              <a:lnSpc>
                <a:spcPct val="80000"/>
              </a:lnSpc>
            </a:pPr>
            <a:endParaRPr lang="en-US" sz="1800" b="1" dirty="0" smtClean="0"/>
          </a:p>
          <a:p>
            <a:pPr>
              <a:lnSpc>
                <a:spcPct val="80000"/>
              </a:lnSpc>
            </a:pPr>
            <a:endParaRPr lang="en-US" b="1" i="1" dirty="0" smtClean="0"/>
          </a:p>
          <a:p>
            <a:pPr>
              <a:lnSpc>
                <a:spcPct val="80000"/>
              </a:lnSpc>
            </a:pPr>
            <a:r>
              <a:rPr lang="en-US" b="1" i="1" dirty="0" smtClean="0"/>
              <a:t>E</a:t>
            </a:r>
            <a:r>
              <a:rPr lang="en-US" b="1" dirty="0" smtClean="0"/>
              <a:t>′ : {</a:t>
            </a:r>
            <a:r>
              <a:rPr lang="en-US" b="1" i="1" dirty="0" smtClean="0"/>
              <a:t>B </a:t>
            </a:r>
            <a:r>
              <a:rPr lang="en-US" b="1" dirty="0" smtClean="0"/>
              <a:t>→ </a:t>
            </a:r>
            <a:r>
              <a:rPr lang="en-US" b="1" i="1" dirty="0" smtClean="0"/>
              <a:t>A</a:t>
            </a:r>
            <a:r>
              <a:rPr lang="en-US" b="1" dirty="0" smtClean="0"/>
              <a:t>, </a:t>
            </a:r>
            <a:r>
              <a:rPr lang="en-US" b="1" i="1" dirty="0" smtClean="0"/>
              <a:t>D </a:t>
            </a:r>
            <a:r>
              <a:rPr lang="en-US" b="1" dirty="0" smtClean="0"/>
              <a:t>→ </a:t>
            </a:r>
            <a:r>
              <a:rPr lang="en-US" b="1" i="1" dirty="0" smtClean="0"/>
              <a:t>A</a:t>
            </a:r>
            <a:r>
              <a:rPr lang="en-US" b="1" dirty="0" smtClean="0"/>
              <a:t>, </a:t>
            </a:r>
            <a:r>
              <a:rPr lang="en-US" b="1" i="1" dirty="0" smtClean="0"/>
              <a:t>B </a:t>
            </a:r>
            <a:r>
              <a:rPr lang="en-US" b="1" dirty="0" smtClean="0"/>
              <a:t>→ </a:t>
            </a:r>
            <a:r>
              <a:rPr lang="en-US" b="1" i="1" dirty="0" smtClean="0"/>
              <a:t>D</a:t>
            </a:r>
            <a:r>
              <a:rPr lang="en-US" b="1" dirty="0" smtClean="0"/>
              <a:t>}.</a:t>
            </a:r>
          </a:p>
          <a:p>
            <a:pPr>
              <a:lnSpc>
                <a:spcPct val="80000"/>
              </a:lnSpc>
            </a:pPr>
            <a:r>
              <a:rPr lang="en-US" b="1" dirty="0" smtClean="0"/>
              <a:t>Step 3</a:t>
            </a:r>
            <a:r>
              <a:rPr lang="en-US" dirty="0" smtClean="0"/>
              <a:t>:  Look for a redundant FD in E′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i="1" dirty="0" smtClean="0"/>
              <a:t>B </a:t>
            </a:r>
            <a:r>
              <a:rPr lang="en-US" dirty="0" smtClean="0"/>
              <a:t>→ </a:t>
            </a:r>
            <a:r>
              <a:rPr lang="en-US" i="1" dirty="0" smtClean="0"/>
              <a:t>D </a:t>
            </a:r>
          </a:p>
          <a:p>
            <a:pPr>
              <a:lnSpc>
                <a:spcPct val="80000"/>
              </a:lnSpc>
              <a:buNone/>
            </a:pPr>
            <a:r>
              <a:rPr lang="en-US" i="1" dirty="0"/>
              <a:t> </a:t>
            </a:r>
            <a:r>
              <a:rPr lang="en-US" i="1" dirty="0" smtClean="0"/>
              <a:t>                 D </a:t>
            </a:r>
            <a:r>
              <a:rPr lang="en-US" dirty="0" smtClean="0"/>
              <a:t>→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</a:p>
          <a:p>
            <a:pPr>
              <a:lnSpc>
                <a:spcPct val="80000"/>
              </a:lnSpc>
              <a:buNone/>
            </a:pPr>
            <a:r>
              <a:rPr lang="en-US" i="1" dirty="0"/>
              <a:t> </a:t>
            </a:r>
            <a:r>
              <a:rPr lang="en-US" i="1" dirty="0" smtClean="0"/>
              <a:t>    Thus,   B </a:t>
            </a:r>
            <a:r>
              <a:rPr lang="en-US" dirty="0" smtClean="0"/>
              <a:t>→ </a:t>
            </a:r>
            <a:r>
              <a:rPr lang="en-US" i="1" dirty="0" smtClean="0"/>
              <a:t>A</a:t>
            </a:r>
            <a:r>
              <a:rPr lang="en-US" dirty="0"/>
              <a:t> </a:t>
            </a:r>
            <a:r>
              <a:rPr lang="en-US" dirty="0" smtClean="0"/>
              <a:t>(transitive rule)</a:t>
            </a:r>
          </a:p>
          <a:p>
            <a:pPr>
              <a:lnSpc>
                <a:spcPct val="80000"/>
              </a:lnSpc>
              <a:buNone/>
            </a:pPr>
            <a:r>
              <a:rPr lang="en-US" i="1" dirty="0" smtClean="0"/>
              <a:t>     Eliminate  B </a:t>
            </a:r>
            <a:r>
              <a:rPr lang="en-US" dirty="0" smtClean="0"/>
              <a:t>→ </a:t>
            </a:r>
            <a:r>
              <a:rPr lang="en-US" i="1" dirty="0" smtClean="0"/>
              <a:t>A </a:t>
            </a:r>
            <a:r>
              <a:rPr lang="en-US" dirty="0" smtClean="0"/>
              <a:t>in E’.</a:t>
            </a:r>
          </a:p>
          <a:p>
            <a:pPr>
              <a:lnSpc>
                <a:spcPct val="80000"/>
              </a:lnSpc>
              <a:buNone/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b="1" dirty="0" smtClean="0"/>
              <a:t>The minimum cover of E is {</a:t>
            </a:r>
            <a:r>
              <a:rPr lang="en-US" b="1" i="1" dirty="0" smtClean="0"/>
              <a:t>B </a:t>
            </a:r>
            <a:r>
              <a:rPr lang="en-US" b="1" dirty="0" smtClean="0"/>
              <a:t>→ </a:t>
            </a:r>
            <a:r>
              <a:rPr lang="en-US" b="1" i="1" dirty="0" smtClean="0"/>
              <a:t>D</a:t>
            </a:r>
            <a:r>
              <a:rPr lang="en-US" b="1" dirty="0" smtClean="0"/>
              <a:t>, </a:t>
            </a:r>
            <a:r>
              <a:rPr lang="en-US" b="1" i="1" dirty="0" smtClean="0"/>
              <a:t>D </a:t>
            </a:r>
            <a:r>
              <a:rPr lang="en-US" b="1" dirty="0" smtClean="0"/>
              <a:t>→ </a:t>
            </a:r>
            <a:r>
              <a:rPr lang="en-US" b="1" i="1" dirty="0" smtClean="0"/>
              <a:t>A</a:t>
            </a:r>
            <a:r>
              <a:rPr lang="en-US" b="1" dirty="0" smtClean="0"/>
              <a:t>}.</a:t>
            </a:r>
          </a:p>
        </p:txBody>
      </p:sp>
      <p:sp>
        <p:nvSpPr>
          <p:cNvPr id="32770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EA399F5C-3FEF-4001-93E2-BA02418ABF24}" type="slidenum">
              <a:rPr lang="en-US">
                <a:latin typeface="Arial" pitchFamily="34" charset="0"/>
              </a:rPr>
              <a:pPr/>
              <a:t>48</a:t>
            </a:fld>
            <a:endParaRPr lang="en-CA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6623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2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27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Equivalence of Sets of FDs </a:t>
            </a:r>
          </a:p>
        </p:txBody>
      </p:sp>
      <p:sp>
        <p:nvSpPr>
          <p:cNvPr id="29700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Two sets of FDs F and G are </a:t>
            </a:r>
            <a:r>
              <a:rPr lang="en-US" sz="2400" b="1" dirty="0" smtClean="0"/>
              <a:t>equivalent</a:t>
            </a:r>
            <a:r>
              <a:rPr lang="en-US" sz="2400" dirty="0" smtClean="0"/>
              <a:t> if:</a:t>
            </a:r>
          </a:p>
          <a:p>
            <a:pPr lvl="1" eaLnBrk="1" hangingPunct="1"/>
            <a:r>
              <a:rPr lang="en-US" sz="2200" dirty="0" smtClean="0"/>
              <a:t>Every FD in F can be inferred from G, and</a:t>
            </a:r>
          </a:p>
          <a:p>
            <a:pPr lvl="1" eaLnBrk="1" hangingPunct="1"/>
            <a:r>
              <a:rPr lang="en-US" sz="2200" dirty="0" smtClean="0"/>
              <a:t>Every FD in G can be inferred from F</a:t>
            </a:r>
          </a:p>
          <a:p>
            <a:pPr lvl="1" eaLnBrk="1" hangingPunct="1"/>
            <a:r>
              <a:rPr lang="en-US" sz="2200" dirty="0" smtClean="0"/>
              <a:t>Hence, F and G are equivalent if F</a:t>
            </a:r>
            <a:r>
              <a:rPr lang="en-US" sz="2200" baseline="30000" dirty="0" smtClean="0"/>
              <a:t>+</a:t>
            </a:r>
            <a:r>
              <a:rPr lang="en-US" sz="2200" dirty="0" smtClean="0"/>
              <a:t> =G</a:t>
            </a:r>
            <a:r>
              <a:rPr lang="en-US" sz="2200" baseline="30000" dirty="0" smtClean="0"/>
              <a:t>+</a:t>
            </a:r>
          </a:p>
          <a:p>
            <a:pPr eaLnBrk="1" hangingPunct="1"/>
            <a:endParaRPr lang="en-US" sz="2400" b="1" dirty="0" smtClean="0"/>
          </a:p>
          <a:p>
            <a:pPr eaLnBrk="1" hangingPunct="1"/>
            <a:r>
              <a:rPr lang="en-US" sz="2400" b="1" dirty="0" smtClean="0"/>
              <a:t>Covers</a:t>
            </a:r>
            <a:r>
              <a:rPr lang="en-US" sz="2400" dirty="0" smtClean="0"/>
              <a:t>:</a:t>
            </a:r>
          </a:p>
          <a:p>
            <a:pPr lvl="1" eaLnBrk="1" hangingPunct="1"/>
            <a:r>
              <a:rPr lang="en-US" sz="2200" dirty="0" smtClean="0"/>
              <a:t>F </a:t>
            </a:r>
            <a:r>
              <a:rPr lang="en-US" sz="2200" b="1" dirty="0" smtClean="0"/>
              <a:t>covers</a:t>
            </a:r>
            <a:r>
              <a:rPr lang="en-US" sz="2200" dirty="0" smtClean="0"/>
              <a:t> G if every FD in G can be inferred from F</a:t>
            </a:r>
          </a:p>
          <a:p>
            <a:pPr lvl="2" eaLnBrk="1" hangingPunct="1"/>
            <a:r>
              <a:rPr lang="en-US" sz="2000" dirty="0" smtClean="0"/>
              <a:t>(i.e., if G</a:t>
            </a:r>
            <a:r>
              <a:rPr lang="en-US" sz="2000" baseline="30000" dirty="0" smtClean="0"/>
              <a:t>+</a:t>
            </a:r>
            <a:r>
              <a:rPr lang="en-US" sz="2000" dirty="0" smtClean="0"/>
              <a:t> </a:t>
            </a:r>
            <a:r>
              <a:rPr lang="en-US" sz="2000" i="1" dirty="0" smtClean="0">
                <a:sym typeface="Symbol"/>
              </a:rPr>
              <a:t></a:t>
            </a:r>
            <a:r>
              <a:rPr lang="en-US" sz="2000" dirty="0" smtClean="0"/>
              <a:t> F</a:t>
            </a:r>
            <a:r>
              <a:rPr lang="en-US" sz="2000" baseline="30000" dirty="0" smtClean="0"/>
              <a:t>+</a:t>
            </a:r>
            <a:r>
              <a:rPr lang="en-US" sz="2000" dirty="0" smtClean="0"/>
              <a:t>)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F and G are equivalent if F covers G and G covers F</a:t>
            </a:r>
          </a:p>
        </p:txBody>
      </p:sp>
      <p:sp>
        <p:nvSpPr>
          <p:cNvPr id="29698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DF600E23-15FB-4090-81F0-E81C47B9A39C}" type="slidenum">
              <a:rPr lang="en-US">
                <a:latin typeface="Arial" pitchFamily="34" charset="0"/>
              </a:rPr>
              <a:pPr/>
              <a:t>49</a:t>
            </a:fld>
            <a:endParaRPr lang="en-CA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4317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Shipment of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b="1" dirty="0" smtClean="0"/>
              <a:t>Ship(S#, </a:t>
            </a:r>
            <a:r>
              <a:rPr lang="en-US" b="1" dirty="0" err="1" smtClean="0"/>
              <a:t>sname</a:t>
            </a:r>
            <a:r>
              <a:rPr lang="en-US" b="1" dirty="0" smtClean="0"/>
              <a:t>, status, city, P#, </a:t>
            </a:r>
            <a:r>
              <a:rPr lang="en-US" b="1" dirty="0" err="1" smtClean="0"/>
              <a:t>pname</a:t>
            </a:r>
            <a:r>
              <a:rPr lang="en-US" b="1" dirty="0" smtClean="0"/>
              <a:t>, </a:t>
            </a:r>
            <a:r>
              <a:rPr lang="en-US" b="1" dirty="0" err="1" smtClean="0"/>
              <a:t>colour</a:t>
            </a:r>
            <a:r>
              <a:rPr lang="en-US" b="1" dirty="0" smtClean="0"/>
              <a:t>, weight, qty, date)</a:t>
            </a:r>
          </a:p>
          <a:p>
            <a:r>
              <a:rPr lang="en-US" dirty="0" smtClean="0"/>
              <a:t>INSERT</a:t>
            </a:r>
          </a:p>
          <a:p>
            <a:pPr lvl="1"/>
            <a:r>
              <a:rPr lang="en-US" dirty="0" smtClean="0"/>
              <a:t>We can not enter a new supplier until the supplier ships a part.</a:t>
            </a:r>
          </a:p>
          <a:p>
            <a:pPr lvl="1"/>
            <a:r>
              <a:rPr lang="en-US" dirty="0" smtClean="0"/>
              <a:t>We can not enter a new part until it is shipped by a supplier.</a:t>
            </a:r>
          </a:p>
          <a:p>
            <a:r>
              <a:rPr lang="en-US" dirty="0" smtClean="0"/>
              <a:t>DELETE</a:t>
            </a:r>
          </a:p>
          <a:p>
            <a:pPr lvl="1"/>
            <a:r>
              <a:rPr lang="en-US" dirty="0" smtClean="0"/>
              <a:t>If we delete the only tuple of a particular supplier, we destroy not only the shipment information.</a:t>
            </a:r>
          </a:p>
          <a:p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The city of a supplier may appear many times in Ship.</a:t>
            </a:r>
          </a:p>
          <a:p>
            <a:pPr lvl="1"/>
            <a:r>
              <a:rPr lang="en-US" dirty="0" smtClean="0"/>
              <a:t>If we change the value of the city in one tuple but not all the other, it  creates inconsistency in the database.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Equivalence between sets of Functional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two sets of FDs, F and G,  </a:t>
            </a:r>
          </a:p>
          <a:p>
            <a:pPr lvl="1"/>
            <a:r>
              <a:rPr lang="en-US" dirty="0" smtClean="0"/>
              <a:t>F = {A -&gt; B, B -&gt; C, AC -&gt; D} and </a:t>
            </a:r>
          </a:p>
          <a:p>
            <a:pPr lvl="1"/>
            <a:r>
              <a:rPr lang="en-US" dirty="0" smtClean="0"/>
              <a:t>G = {A -&gt; B, B -&gt; C, A -&gt; D} </a:t>
            </a:r>
          </a:p>
          <a:p>
            <a:r>
              <a:rPr lang="en-US" dirty="0" smtClean="0"/>
              <a:t>Are F and G equivalent? </a:t>
            </a:r>
          </a:p>
          <a:p>
            <a:endParaRPr lang="en-US" dirty="0" smtClean="0"/>
          </a:p>
          <a:p>
            <a:r>
              <a:rPr lang="en-US" dirty="0" smtClean="0"/>
              <a:t>We need to prove that F+ = G+.  </a:t>
            </a:r>
          </a:p>
          <a:p>
            <a:pPr lvl="1"/>
            <a:r>
              <a:rPr lang="en-US" dirty="0" smtClean="0"/>
              <a:t>To show that F covers G calculate X+ w.r.t to F for each FD in G, and then see if this F closure contains attribute in G.</a:t>
            </a:r>
          </a:p>
          <a:p>
            <a:pPr lvl="1"/>
            <a:r>
              <a:rPr lang="en-US" dirty="0" smtClean="0"/>
              <a:t>Similarly compute G covers F.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903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Equivalence between sets of Functional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Use attribute closure to infer all FDs in F using G</a:t>
            </a:r>
          </a:p>
          <a:p>
            <a:pPr lvl="1"/>
            <a:r>
              <a:rPr lang="en-US" dirty="0"/>
              <a:t>F = {A -&gt; B, B -&gt; C, AC -&gt; D} </a:t>
            </a:r>
            <a:endParaRPr lang="en-US" dirty="0" smtClean="0"/>
          </a:p>
          <a:p>
            <a:pPr lvl="1"/>
            <a:r>
              <a:rPr lang="en-US" dirty="0" smtClean="0"/>
              <a:t>G </a:t>
            </a:r>
            <a:r>
              <a:rPr lang="en-US" dirty="0"/>
              <a:t>= {A -&gt; B, B -&gt; C, A -&gt; D} </a:t>
            </a:r>
          </a:p>
          <a:p>
            <a:endParaRPr lang="en-US" dirty="0" smtClean="0"/>
          </a:p>
          <a:p>
            <a:r>
              <a:rPr lang="en-US" dirty="0" smtClean="0"/>
              <a:t>Take the attributes from the LHS of FDs in F and compute attribute closure for each using FDs in G:  </a:t>
            </a:r>
          </a:p>
          <a:p>
            <a:pPr lvl="1"/>
            <a:r>
              <a:rPr lang="en-US" sz="2400" dirty="0" smtClean="0"/>
              <a:t>(A+ using G) = ABCD;</a:t>
            </a:r>
          </a:p>
          <a:p>
            <a:pPr lvl="1"/>
            <a:r>
              <a:rPr lang="en-US" sz="2400" dirty="0" smtClean="0"/>
              <a:t>(B+ using G) = BC; </a:t>
            </a:r>
          </a:p>
          <a:p>
            <a:pPr lvl="1"/>
            <a:r>
              <a:rPr lang="en-US" sz="2400" dirty="0" smtClean="0"/>
              <a:t>(AC+ using G) = ABCD; 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All FDs in F are inferred using FDs in G.  </a:t>
            </a:r>
          </a:p>
        </p:txBody>
      </p:sp>
    </p:spTree>
    <p:extLst>
      <p:ext uri="{BB962C8B-B14F-4D97-AF65-F5344CB8AC3E}">
        <p14:creationId xmlns:p14="http://schemas.microsoft.com/office/powerpoint/2010/main" val="145407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Equivalence between sets of Functional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873752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F </a:t>
            </a:r>
            <a:r>
              <a:rPr lang="en-US" dirty="0"/>
              <a:t>= {A -&gt; B, B -&gt; C, AC -&gt; D} </a:t>
            </a:r>
          </a:p>
          <a:p>
            <a:pPr lvl="1"/>
            <a:r>
              <a:rPr lang="en-US" dirty="0"/>
              <a:t>G = {A -&gt; B, B -&gt; C, A -&gt; D} </a:t>
            </a:r>
          </a:p>
          <a:p>
            <a:endParaRPr lang="en-US" dirty="0" smtClean="0"/>
          </a:p>
          <a:p>
            <a:r>
              <a:rPr lang="en-US" dirty="0" smtClean="0"/>
              <a:t>Now we see if all FDs in G are inferred by F</a:t>
            </a:r>
          </a:p>
          <a:p>
            <a:pPr lvl="1"/>
            <a:r>
              <a:rPr lang="en-US" sz="2400" dirty="0" smtClean="0"/>
              <a:t>A+ using F = ABCD; </a:t>
            </a:r>
          </a:p>
          <a:p>
            <a:pPr lvl="1"/>
            <a:r>
              <a:rPr lang="en-US" sz="2400" dirty="0" smtClean="0"/>
              <a:t>B+ using F = BC; </a:t>
            </a:r>
          </a:p>
          <a:p>
            <a:endParaRPr lang="en-US" dirty="0" smtClean="0"/>
          </a:p>
          <a:p>
            <a:r>
              <a:rPr lang="en-US" dirty="0" smtClean="0"/>
              <a:t> All FDs in F can be obtained from G and vice versa, so we conclude that F and G are equivalent.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Equivalence between sets of Functional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 = {A -&gt; B, A -&gt;C}  </a:t>
            </a:r>
          </a:p>
          <a:p>
            <a:r>
              <a:rPr lang="en-US" dirty="0" smtClean="0"/>
              <a:t>G = {A -&gt; B, B -&gt; C} </a:t>
            </a:r>
          </a:p>
          <a:p>
            <a:r>
              <a:rPr lang="en-US" dirty="0" smtClean="0"/>
              <a:t>Are F and G equivalent? </a:t>
            </a:r>
          </a:p>
          <a:p>
            <a:endParaRPr lang="en-US" dirty="0" smtClean="0"/>
          </a:p>
          <a:p>
            <a:r>
              <a:rPr lang="en-US" dirty="0" smtClean="0"/>
              <a:t>A+ using G =  ABC;</a:t>
            </a:r>
          </a:p>
          <a:p>
            <a:r>
              <a:rPr lang="en-US" dirty="0" smtClean="0"/>
              <a:t>A+ using F = ABC; </a:t>
            </a:r>
          </a:p>
          <a:p>
            <a:r>
              <a:rPr lang="en-US" dirty="0" smtClean="0"/>
              <a:t>B+ using F = B,</a:t>
            </a:r>
          </a:p>
          <a:p>
            <a:pPr lvl="1"/>
            <a:r>
              <a:rPr lang="en-US" dirty="0" smtClean="0"/>
              <a:t>This indicate B -&gt; C in G is not inferred using the FDs from F.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Thus, F and G are not equivalent, because B -&gt; C in G is not inferred from the FDs in F.   </a:t>
            </a:r>
          </a:p>
        </p:txBody>
      </p:sp>
    </p:spTree>
    <p:extLst>
      <p:ext uri="{BB962C8B-B14F-4D97-AF65-F5344CB8AC3E}">
        <p14:creationId xmlns:p14="http://schemas.microsoft.com/office/powerpoint/2010/main" val="319432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Example: Find the Key for Relation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752"/>
          </a:xfrm>
        </p:spPr>
        <p:txBody>
          <a:bodyPr/>
          <a:lstStyle/>
          <a:p>
            <a:r>
              <a:rPr lang="en-US" dirty="0" smtClean="0"/>
              <a:t>Consider a relation R= {A,B,C,D,E,F,G,H,I,J} and </a:t>
            </a:r>
          </a:p>
          <a:p>
            <a:r>
              <a:rPr lang="en-US" dirty="0" smtClean="0"/>
              <a:t>The set of  FD’s {</a:t>
            </a:r>
          </a:p>
          <a:p>
            <a:pPr lvl="1"/>
            <a:r>
              <a:rPr lang="en-US" dirty="0" smtClean="0"/>
              <a:t>A,B -&gt; C  ,   </a:t>
            </a:r>
          </a:p>
          <a:p>
            <a:pPr lvl="1"/>
            <a:r>
              <a:rPr lang="en-US" dirty="0" smtClean="0"/>
              <a:t>B,D-&gt;E,F  ,   </a:t>
            </a:r>
          </a:p>
          <a:p>
            <a:pPr lvl="1"/>
            <a:r>
              <a:rPr lang="en-US" dirty="0" smtClean="0"/>
              <a:t>A,D-&gt; G,H , </a:t>
            </a:r>
          </a:p>
          <a:p>
            <a:pPr lvl="1"/>
            <a:r>
              <a:rPr lang="en-US" dirty="0" smtClean="0"/>
              <a:t>A-&gt;I  , </a:t>
            </a:r>
          </a:p>
          <a:p>
            <a:pPr lvl="1"/>
            <a:r>
              <a:rPr lang="en-US" dirty="0" smtClean="0"/>
              <a:t>H-&gt;J  }. </a:t>
            </a:r>
          </a:p>
          <a:p>
            <a:r>
              <a:rPr lang="en-US" dirty="0" smtClean="0"/>
              <a:t>Find the key for Relation R with given FD’s.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1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cs typeface="Courier New" pitchFamily="49" charset="0"/>
              </a:rPr>
              <a:t>Algorithm:  To </a:t>
            </a:r>
            <a:r>
              <a:rPr lang="en-US" sz="3200" b="1" dirty="0" smtClean="0">
                <a:solidFill>
                  <a:srgbClr val="000000"/>
                </a:solidFill>
                <a:cs typeface="Times New Roman" pitchFamily="18" charset="0"/>
              </a:rPr>
              <a:t>Find a Key </a:t>
            </a:r>
            <a:r>
              <a:rPr lang="en-US" sz="3200" b="1" i="1" dirty="0" smtClean="0">
                <a:solidFill>
                  <a:srgbClr val="000000"/>
                </a:solidFill>
                <a:cs typeface="Times New Roman" pitchFamily="18" charset="0"/>
              </a:rPr>
              <a:t>K</a:t>
            </a:r>
            <a:r>
              <a:rPr lang="en-US" sz="3200" b="1" dirty="0" smtClean="0">
                <a:solidFill>
                  <a:srgbClr val="000000"/>
                </a:solidFill>
                <a:cs typeface="Times New Roman" pitchFamily="18" charset="0"/>
              </a:rPr>
              <a:t> for </a:t>
            </a:r>
            <a:r>
              <a:rPr lang="en-US" sz="3200" b="1" i="1" dirty="0" smtClean="0">
                <a:solidFill>
                  <a:srgbClr val="000000"/>
                </a:solidFill>
                <a:cs typeface="Times New Roman" pitchFamily="18" charset="0"/>
              </a:rPr>
              <a:t>R</a:t>
            </a:r>
            <a:r>
              <a:rPr lang="en-US" sz="3200" b="1" dirty="0" smtClean="0">
                <a:solidFill>
                  <a:srgbClr val="000000"/>
                </a:solidFill>
                <a:cs typeface="Times New Roman" pitchFamily="18" charset="0"/>
              </a:rPr>
              <a:t> Given a set </a:t>
            </a:r>
            <a:r>
              <a:rPr lang="en-US" sz="3200" b="1" i="1" dirty="0" smtClean="0">
                <a:solidFill>
                  <a:srgbClr val="000000"/>
                </a:solidFill>
                <a:cs typeface="Times New Roman" pitchFamily="18" charset="0"/>
              </a:rPr>
              <a:t>F</a:t>
            </a:r>
            <a:r>
              <a:rPr lang="en-US" sz="3200" b="1" dirty="0" smtClean="0">
                <a:solidFill>
                  <a:srgbClr val="000000"/>
                </a:solidFill>
                <a:cs typeface="Times New Roman" pitchFamily="18" charset="0"/>
              </a:rPr>
              <a:t> of FD’s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609600" indent="-609600" algn="just">
              <a:buFont typeface="Wingdings" pitchFamily="2" charset="2"/>
              <a:buNone/>
            </a:pPr>
            <a:r>
              <a:rPr lang="en-US" b="1" dirty="0" smtClean="0">
                <a:solidFill>
                  <a:srgbClr val="000000"/>
                </a:solidFill>
                <a:cs typeface="Times New Roman" pitchFamily="18" charset="0"/>
              </a:rPr>
              <a:t>Input:</a:t>
            </a:r>
            <a:r>
              <a:rPr lang="en-US" sz="2800" b="1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A universal relation </a:t>
            </a:r>
            <a:r>
              <a:rPr lang="en-US" i="1" dirty="0" smtClean="0">
                <a:solidFill>
                  <a:srgbClr val="000000"/>
                </a:solidFill>
                <a:cs typeface="Times New Roman" pitchFamily="18" charset="0"/>
              </a:rPr>
              <a:t>R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and a set of functional dependencies </a:t>
            </a:r>
            <a:r>
              <a:rPr lang="en-US" i="1" dirty="0" smtClean="0">
                <a:solidFill>
                  <a:srgbClr val="000000"/>
                </a:solidFill>
                <a:cs typeface="Times New Roman" pitchFamily="18" charset="0"/>
              </a:rPr>
              <a:t>F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on the attributes of </a:t>
            </a:r>
            <a:r>
              <a:rPr lang="en-US" i="1" dirty="0" smtClean="0">
                <a:solidFill>
                  <a:srgbClr val="000000"/>
                </a:solidFill>
                <a:cs typeface="Times New Roman" pitchFamily="18" charset="0"/>
              </a:rPr>
              <a:t>R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.</a:t>
            </a:r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Set </a:t>
            </a:r>
            <a:r>
              <a:rPr lang="en-US" i="1" dirty="0" smtClean="0">
                <a:solidFill>
                  <a:srgbClr val="000000"/>
                </a:solidFill>
                <a:cs typeface="Times New Roman" pitchFamily="18" charset="0"/>
              </a:rPr>
              <a:t>K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:= </a:t>
            </a:r>
            <a:r>
              <a:rPr lang="en-US" i="1" dirty="0" smtClean="0">
                <a:solidFill>
                  <a:srgbClr val="000000"/>
                </a:solidFill>
                <a:cs typeface="Times New Roman" pitchFamily="18" charset="0"/>
              </a:rPr>
              <a:t>R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.</a:t>
            </a:r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For each attribute </a:t>
            </a:r>
            <a:r>
              <a:rPr lang="en-US" i="1" dirty="0" smtClean="0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in </a:t>
            </a:r>
            <a:r>
              <a:rPr lang="en-US" i="1" dirty="0" smtClean="0">
                <a:solidFill>
                  <a:srgbClr val="000000"/>
                </a:solidFill>
                <a:cs typeface="Times New Roman" pitchFamily="18" charset="0"/>
              </a:rPr>
              <a:t>K 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{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           compute (</a:t>
            </a:r>
            <a:r>
              <a:rPr lang="en-US" i="1" dirty="0" smtClean="0">
                <a:solidFill>
                  <a:srgbClr val="000000"/>
                </a:solidFill>
                <a:cs typeface="Times New Roman" pitchFamily="18" charset="0"/>
              </a:rPr>
              <a:t>K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- </a:t>
            </a:r>
            <a:r>
              <a:rPr lang="en-US" i="1" dirty="0" smtClean="0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en-US" baseline="30000" dirty="0" smtClean="0">
                <a:solidFill>
                  <a:srgbClr val="000000"/>
                </a:solidFill>
                <a:cs typeface="Times New Roman" pitchFamily="18" charset="0"/>
              </a:rPr>
              <a:t>+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with respect to </a:t>
            </a:r>
            <a:r>
              <a:rPr lang="en-US" i="1" dirty="0" smtClean="0">
                <a:solidFill>
                  <a:srgbClr val="000000"/>
                </a:solidFill>
                <a:cs typeface="Times New Roman" pitchFamily="18" charset="0"/>
              </a:rPr>
              <a:t>F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;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		If (</a:t>
            </a:r>
            <a:r>
              <a:rPr lang="en-US" i="1" dirty="0" smtClean="0">
                <a:solidFill>
                  <a:srgbClr val="000000"/>
                </a:solidFill>
                <a:cs typeface="Times New Roman" pitchFamily="18" charset="0"/>
              </a:rPr>
              <a:t>K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- </a:t>
            </a:r>
            <a:r>
              <a:rPr lang="en-US" i="1" dirty="0" smtClean="0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en-US" baseline="30000" dirty="0" smtClean="0">
                <a:solidFill>
                  <a:srgbClr val="000000"/>
                </a:solidFill>
                <a:cs typeface="Times New Roman" pitchFamily="18" charset="0"/>
              </a:rPr>
              <a:t>+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contains all the attributes in </a:t>
            </a:r>
            <a:r>
              <a:rPr lang="en-US" i="1" dirty="0" smtClean="0">
                <a:solidFill>
                  <a:srgbClr val="000000"/>
                </a:solidFill>
                <a:cs typeface="Times New Roman" pitchFamily="18" charset="0"/>
              </a:rPr>
              <a:t>R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, 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			then set </a:t>
            </a:r>
            <a:r>
              <a:rPr lang="en-US" i="1" dirty="0" smtClean="0">
                <a:solidFill>
                  <a:srgbClr val="000000"/>
                </a:solidFill>
                <a:cs typeface="Times New Roman" pitchFamily="18" charset="0"/>
              </a:rPr>
              <a:t>K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:= </a:t>
            </a:r>
            <a:r>
              <a:rPr lang="en-US" i="1" dirty="0" smtClean="0">
                <a:solidFill>
                  <a:srgbClr val="000000"/>
                </a:solidFill>
                <a:cs typeface="Times New Roman" pitchFamily="18" charset="0"/>
              </a:rPr>
              <a:t>K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- {</a:t>
            </a:r>
            <a:r>
              <a:rPr lang="en-US" i="1" dirty="0" smtClean="0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}; 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	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38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143000"/>
          </a:xfrm>
        </p:spPr>
        <p:txBody>
          <a:bodyPr/>
          <a:lstStyle/>
          <a:p>
            <a:r>
              <a:rPr lang="en-US" dirty="0" smtClean="0"/>
              <a:t>Assignment 6- Functional Dependencies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Will be posted on the group </a:t>
            </a:r>
          </a:p>
        </p:txBody>
      </p:sp>
    </p:spTree>
    <p:extLst>
      <p:ext uri="{BB962C8B-B14F-4D97-AF65-F5344CB8AC3E}">
        <p14:creationId xmlns:p14="http://schemas.microsoft.com/office/powerpoint/2010/main" val="68284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Normalization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 Normalization of Relations 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Normalization:</a:t>
            </a:r>
          </a:p>
          <a:p>
            <a:pPr lvl="1" eaLnBrk="1" hangingPunct="1"/>
            <a:r>
              <a:rPr lang="en-US" dirty="0" smtClean="0"/>
              <a:t>The process of decomposing "bad" relation by breaking it into smaller relations</a:t>
            </a:r>
          </a:p>
          <a:p>
            <a:endParaRPr lang="en-US" dirty="0"/>
          </a:p>
          <a:p>
            <a:r>
              <a:rPr lang="en-US" dirty="0" smtClean="0"/>
              <a:t>Normalization should maintain properties like </a:t>
            </a:r>
            <a:r>
              <a:rPr lang="en-US" dirty="0"/>
              <a:t>lossless </a:t>
            </a:r>
            <a:r>
              <a:rPr lang="en-US" dirty="0" smtClean="0"/>
              <a:t>join and dependency preservation </a:t>
            </a:r>
            <a:r>
              <a:rPr lang="en-US" dirty="0"/>
              <a:t>to ensure a good relational design </a:t>
            </a:r>
            <a:r>
              <a:rPr lang="en-US" dirty="0" smtClean="0"/>
              <a:t>(</a:t>
            </a:r>
          </a:p>
          <a:p>
            <a:pPr eaLnBrk="1" hangingPunct="1"/>
            <a:endParaRPr lang="en-US" dirty="0" smtClean="0"/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EC461149-FBED-43B3-9ACE-EB5F75BC10FE}" type="slidenum">
              <a:rPr lang="en-US">
                <a:latin typeface="Arial" pitchFamily="34" charset="0"/>
              </a:rPr>
              <a:pPr/>
              <a:t>58</a:t>
            </a:fld>
            <a:endParaRPr lang="en-CA">
              <a:latin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08668" y="3962400"/>
            <a:ext cx="3390697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Normal Forms</a:t>
            </a:r>
          </a:p>
        </p:txBody>
      </p:sp>
      <p:sp>
        <p:nvSpPr>
          <p:cNvPr id="36868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The database designers don’t have to normalize relations to the highest possible normal form </a:t>
            </a:r>
            <a:r>
              <a:rPr lang="en-US" sz="2200" dirty="0" smtClean="0"/>
              <a:t>(usually  3NF, BCNF or 4NF is enough)</a:t>
            </a:r>
          </a:p>
          <a:p>
            <a:pPr eaLnBrk="1" hangingPunct="1">
              <a:lnSpc>
                <a:spcPct val="80000"/>
              </a:lnSpc>
            </a:pPr>
            <a:endParaRPr lang="en-US" sz="2400" b="1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b="1" dirty="0" err="1" smtClean="0"/>
              <a:t>Denormalization</a:t>
            </a:r>
            <a:r>
              <a:rPr lang="en-US" sz="2400" dirty="0" smtClean="0"/>
              <a:t>:</a:t>
            </a:r>
          </a:p>
          <a:p>
            <a:pPr lvl="1">
              <a:lnSpc>
                <a:spcPct val="80000"/>
              </a:lnSpc>
            </a:pPr>
            <a:r>
              <a:rPr lang="en-US" sz="2100" dirty="0" smtClean="0"/>
              <a:t>Opposite of normalization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Join relations  to form a base relation—which is in a lower normal form    </a:t>
            </a:r>
          </a:p>
        </p:txBody>
      </p:sp>
      <p:sp>
        <p:nvSpPr>
          <p:cNvPr id="36866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79A6CF47-8AEC-4885-ADE8-E97EDCB08C41}" type="slidenum">
              <a:rPr lang="en-US">
                <a:latin typeface="Arial" pitchFamily="34" charset="0"/>
              </a:rPr>
              <a:pPr/>
              <a:t>59</a:t>
            </a:fld>
            <a:endParaRPr lang="en-CA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Design Anomalies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75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/>
              <a:t>	</a:t>
            </a:r>
            <a:r>
              <a:rPr lang="en-US" sz="2000" b="1" dirty="0" smtClean="0"/>
              <a:t>Ship(</a:t>
            </a:r>
            <a:r>
              <a:rPr lang="en-US" sz="2000" b="1" u="sng" dirty="0" smtClean="0"/>
              <a:t>S#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sname</a:t>
            </a:r>
            <a:r>
              <a:rPr lang="en-US" sz="2000" b="1" dirty="0" smtClean="0"/>
              <a:t>, status, city, </a:t>
            </a:r>
            <a:r>
              <a:rPr lang="en-US" sz="2000" b="1" u="sng" dirty="0" smtClean="0"/>
              <a:t>P#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pname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colour</a:t>
            </a:r>
            <a:r>
              <a:rPr lang="en-US" sz="2000" b="1" dirty="0" smtClean="0"/>
              <a:t>, weight, qty, </a:t>
            </a:r>
            <a:r>
              <a:rPr lang="en-US" sz="2000" b="1" u="sng" dirty="0" smtClean="0"/>
              <a:t>date</a:t>
            </a:r>
            <a:r>
              <a:rPr lang="en-US" sz="2000" b="1" dirty="0" smtClean="0"/>
              <a:t>)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This Apply relation exhibits three types of anomalies:</a:t>
            </a:r>
          </a:p>
          <a:p>
            <a:pPr lvl="1"/>
            <a:r>
              <a:rPr lang="en-US" dirty="0" smtClean="0"/>
              <a:t>Redundancy </a:t>
            </a:r>
          </a:p>
          <a:p>
            <a:pPr lvl="1"/>
            <a:r>
              <a:rPr lang="en-US" dirty="0" smtClean="0"/>
              <a:t>Update Anomaly </a:t>
            </a:r>
          </a:p>
          <a:p>
            <a:pPr lvl="1"/>
            <a:r>
              <a:rPr lang="en-US" dirty="0" smtClean="0"/>
              <a:t>Deletion Anomaly</a:t>
            </a:r>
          </a:p>
          <a:p>
            <a:endParaRPr lang="en-US" dirty="0" smtClean="0"/>
          </a:p>
          <a:p>
            <a:r>
              <a:rPr lang="en-US" dirty="0" smtClean="0"/>
              <a:t>Good designs:</a:t>
            </a:r>
          </a:p>
          <a:p>
            <a:pPr lvl="1"/>
            <a:r>
              <a:rPr lang="en-US" dirty="0" smtClean="0"/>
              <a:t>No anomalies</a:t>
            </a:r>
          </a:p>
          <a:p>
            <a:pPr lvl="1"/>
            <a:r>
              <a:rPr lang="en-US" dirty="0" smtClean="0"/>
              <a:t>Can reconstruct all original information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274638"/>
            <a:ext cx="7467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err="1" smtClean="0"/>
              <a:t>SuperKeys</a:t>
            </a:r>
            <a:r>
              <a:rPr lang="en-US" sz="3200" dirty="0" smtClean="0"/>
              <a:t> and Keys</a:t>
            </a:r>
          </a:p>
        </p:txBody>
      </p:sp>
      <p:sp>
        <p:nvSpPr>
          <p:cNvPr id="37892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>
            <a:normAutofit/>
          </a:bodyPr>
          <a:lstStyle/>
          <a:p>
            <a:pPr eaLnBrk="1" hangingPunct="1"/>
            <a:r>
              <a:rPr lang="en-US" i="1" dirty="0" err="1" smtClean="0"/>
              <a:t>Superkey</a:t>
            </a:r>
            <a:r>
              <a:rPr lang="en-US" i="1" dirty="0" smtClean="0"/>
              <a:t> </a:t>
            </a:r>
          </a:p>
          <a:p>
            <a:pPr eaLnBrk="1" hangingPunct="1"/>
            <a:r>
              <a:rPr lang="en-US" i="1" dirty="0" smtClean="0"/>
              <a:t>Key</a:t>
            </a:r>
          </a:p>
          <a:p>
            <a:r>
              <a:rPr lang="en-US" i="1" dirty="0" smtClean="0"/>
              <a:t>Candidate key</a:t>
            </a:r>
          </a:p>
          <a:p>
            <a:r>
              <a:rPr lang="en-US" i="1" dirty="0" smtClean="0"/>
              <a:t>Primary key</a:t>
            </a:r>
          </a:p>
          <a:p>
            <a:r>
              <a:rPr lang="en-US" i="1" dirty="0" smtClean="0"/>
              <a:t>Secondary keys</a:t>
            </a:r>
          </a:p>
          <a:p>
            <a:r>
              <a:rPr lang="en-US" b="1" dirty="0" smtClean="0"/>
              <a:t>Prime attribute</a:t>
            </a:r>
            <a:r>
              <a:rPr lang="en-US" dirty="0" smtClean="0"/>
              <a:t>: it must be a member of </a:t>
            </a:r>
            <a:r>
              <a:rPr lang="en-US" i="1" dirty="0" smtClean="0"/>
              <a:t>some</a:t>
            </a:r>
            <a:r>
              <a:rPr lang="en-US" dirty="0" smtClean="0"/>
              <a:t> candidate key</a:t>
            </a:r>
          </a:p>
          <a:p>
            <a:r>
              <a:rPr lang="en-US" b="1" dirty="0" smtClean="0"/>
              <a:t>Nonprime attribute</a:t>
            </a:r>
            <a:r>
              <a:rPr lang="en-US" dirty="0" smtClean="0"/>
              <a:t>: it is not a member of any candidate key. </a:t>
            </a:r>
          </a:p>
          <a:p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7890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6A59DAD1-9F5A-4615-90A0-56755AFA293A}" type="slidenum">
              <a:rPr lang="en-US">
                <a:latin typeface="Arial" pitchFamily="34" charset="0"/>
              </a:rPr>
              <a:pPr/>
              <a:t>60</a:t>
            </a:fld>
            <a:endParaRPr lang="en-CA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First Normal Form </a:t>
            </a:r>
          </a:p>
        </p:txBody>
      </p:sp>
      <p:sp>
        <p:nvSpPr>
          <p:cNvPr id="39940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It disallows Composite attributes, Multivalued attributes and Nested relations</a:t>
            </a:r>
          </a:p>
          <a:p>
            <a:r>
              <a:rPr lang="en-US" sz="2000" dirty="0" smtClean="0"/>
              <a:t>Attributes can have atomic values for an </a:t>
            </a:r>
            <a:r>
              <a:rPr lang="en-US" sz="2000" i="1" dirty="0" smtClean="0"/>
              <a:t>individual tuple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It is considered to be a part of the definition of relation </a:t>
            </a:r>
          </a:p>
        </p:txBody>
      </p:sp>
      <p:sp>
        <p:nvSpPr>
          <p:cNvPr id="39938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6862E854-EEB5-42E3-910B-3D04453A5363}" type="slidenum">
              <a:rPr lang="en-US">
                <a:latin typeface="Arial" pitchFamily="34" charset="0"/>
              </a:rPr>
              <a:pPr/>
              <a:t>61</a:t>
            </a:fld>
            <a:endParaRPr lang="en-CA">
              <a:latin typeface="Arial" pitchFamily="34" charset="0"/>
            </a:endParaRPr>
          </a:p>
        </p:txBody>
      </p:sp>
      <p:pic>
        <p:nvPicPr>
          <p:cNvPr id="6" name="Picture 2" descr="fig10_08"/>
          <p:cNvPicPr>
            <a:picLocks noChangeAspect="1" noChangeArrowheads="1"/>
          </p:cNvPicPr>
          <p:nvPr/>
        </p:nvPicPr>
        <p:blipFill>
          <a:blip r:embed="rId3" cstate="print"/>
          <a:srcRect b="42055"/>
          <a:stretch>
            <a:fillRect/>
          </a:stretch>
        </p:blipFill>
        <p:spPr bwMode="auto">
          <a:xfrm>
            <a:off x="304800" y="3414713"/>
            <a:ext cx="5867400" cy="260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fig10_08"/>
          <p:cNvPicPr>
            <a:picLocks noChangeAspect="1" noChangeArrowheads="1"/>
          </p:cNvPicPr>
          <p:nvPr/>
        </p:nvPicPr>
        <p:blipFill>
          <a:blip r:embed="rId3" cstate="print"/>
          <a:srcRect t="67797" r="41558"/>
          <a:stretch>
            <a:fillRect/>
          </a:stretch>
        </p:blipFill>
        <p:spPr bwMode="auto">
          <a:xfrm>
            <a:off x="5257800" y="4876800"/>
            <a:ext cx="3429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9B9B1C23-B1FB-45E8-8785-6AB7D5E655A6}" type="slidenum">
              <a:rPr lang="en-US">
                <a:latin typeface="Arial" pitchFamily="34" charset="0"/>
              </a:rPr>
              <a:pPr/>
              <a:t>62</a:t>
            </a:fld>
            <a:endParaRPr lang="en-CA">
              <a:latin typeface="Arial" pitchFamily="34" charset="0"/>
            </a:endParaRPr>
          </a:p>
        </p:txBody>
      </p:sp>
      <p:pic>
        <p:nvPicPr>
          <p:cNvPr id="41987" name="Picture 2" descr="fig10_0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524000"/>
            <a:ext cx="4757738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8" name="Text Box 3" descr="Pink tissue paper"/>
          <p:cNvSpPr txBox="1">
            <a:spLocks noChangeArrowheads="1"/>
          </p:cNvSpPr>
          <p:nvPr/>
        </p:nvSpPr>
        <p:spPr bwMode="auto">
          <a:xfrm>
            <a:off x="381000" y="457200"/>
            <a:ext cx="807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800000"/>
                </a:solidFill>
              </a:rPr>
              <a:t>Normalization of nested relations into 1NF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Second Normal Form  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Uses the concepts of </a:t>
            </a:r>
            <a:r>
              <a:rPr lang="en-US" sz="2400" b="1" dirty="0" smtClean="0"/>
              <a:t>FDs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/>
              <a:t>Full functional dependency:</a:t>
            </a:r>
            <a:r>
              <a:rPr lang="en-US" dirty="0" smtClean="0"/>
              <a:t> a FD  Y -&gt; Z where removal of any attribute from Y means the FD does not hold any more</a:t>
            </a:r>
          </a:p>
          <a:p>
            <a:pPr lvl="1" eaLnBrk="1" hangingPunct="1">
              <a:lnSpc>
                <a:spcPct val="90000"/>
              </a:lnSpc>
            </a:pPr>
            <a:endParaRPr lang="en-US" sz="800" dirty="0" smtClean="0"/>
          </a:p>
          <a:p>
            <a:pPr>
              <a:lnSpc>
                <a:spcPct val="90000"/>
              </a:lnSpc>
            </a:pPr>
            <a:endParaRPr lang="en-US" b="1" dirty="0" smtClean="0"/>
          </a:p>
          <a:p>
            <a:pPr>
              <a:lnSpc>
                <a:spcPct val="90000"/>
              </a:lnSpc>
            </a:pPr>
            <a:r>
              <a:rPr lang="en-US" sz="2000" b="1" dirty="0" smtClean="0"/>
              <a:t>EMP_PROJ(SSN, </a:t>
            </a:r>
            <a:r>
              <a:rPr lang="en-US" sz="2000" b="1" dirty="0" err="1" smtClean="0"/>
              <a:t>Ename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Pno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Pname</a:t>
            </a:r>
            <a:r>
              <a:rPr lang="en-US" sz="2000" b="1" dirty="0" smtClean="0"/>
              <a:t>, Hours)</a:t>
            </a:r>
          </a:p>
          <a:p>
            <a:pPr lvl="1">
              <a:lnSpc>
                <a:spcPct val="90000"/>
              </a:lnSpc>
            </a:pPr>
            <a:endParaRPr lang="en-US" sz="1050" dirty="0" smtClean="0"/>
          </a:p>
          <a:p>
            <a:pPr lvl="1">
              <a:lnSpc>
                <a:spcPct val="90000"/>
              </a:lnSpc>
            </a:pPr>
            <a:r>
              <a:rPr lang="en-US" sz="1900" dirty="0" smtClean="0"/>
              <a:t>{SSN, </a:t>
            </a:r>
            <a:r>
              <a:rPr lang="en-US" sz="1900" dirty="0" err="1" smtClean="0"/>
              <a:t>Pno</a:t>
            </a:r>
            <a:r>
              <a:rPr lang="en-US" sz="1900" dirty="0" smtClean="0"/>
              <a:t>} -&gt; Hours is a full FD 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since neither SSN -&gt; Hours nor </a:t>
            </a:r>
            <a:r>
              <a:rPr lang="en-US" sz="1600" dirty="0" err="1" smtClean="0"/>
              <a:t>Pno</a:t>
            </a:r>
            <a:r>
              <a:rPr lang="en-US" sz="1600" dirty="0" smtClean="0"/>
              <a:t> -&gt; Hours hold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{</a:t>
            </a:r>
            <a:r>
              <a:rPr lang="en-US" sz="2000" dirty="0" smtClean="0"/>
              <a:t>SSN, </a:t>
            </a:r>
            <a:r>
              <a:rPr lang="en-US" sz="2000" dirty="0" err="1" smtClean="0"/>
              <a:t>Pno</a:t>
            </a:r>
            <a:r>
              <a:rPr lang="en-US" sz="2000" dirty="0" smtClean="0"/>
              <a:t>} -&gt; </a:t>
            </a:r>
            <a:r>
              <a:rPr lang="en-US" sz="2000" dirty="0" err="1" smtClean="0"/>
              <a:t>Ename</a:t>
            </a:r>
            <a:r>
              <a:rPr lang="en-US" sz="2000" dirty="0" smtClean="0"/>
              <a:t> is not a full FD,  it is called a partial dependency </a:t>
            </a:r>
          </a:p>
          <a:p>
            <a:pPr lvl="2">
              <a:lnSpc>
                <a:spcPct val="90000"/>
              </a:lnSpc>
            </a:pPr>
            <a:r>
              <a:rPr lang="en-US" sz="1700" dirty="0" smtClean="0"/>
              <a:t>since SSN -&gt; </a:t>
            </a:r>
            <a:r>
              <a:rPr lang="en-US" sz="1700" dirty="0" err="1" smtClean="0"/>
              <a:t>Ename</a:t>
            </a:r>
            <a:r>
              <a:rPr lang="en-US" sz="1700" dirty="0" smtClean="0"/>
              <a:t> also holds </a:t>
            </a:r>
            <a:endParaRPr lang="en-US" sz="1900" dirty="0" smtClean="0"/>
          </a:p>
        </p:txBody>
      </p:sp>
      <p:sp>
        <p:nvSpPr>
          <p:cNvPr id="43010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B8FE2F99-7836-4490-B198-7216F5E1BF13}" type="slidenum">
              <a:rPr lang="en-US">
                <a:latin typeface="Arial" pitchFamily="34" charset="0"/>
              </a:rPr>
              <a:pPr/>
              <a:t>63</a:t>
            </a:fld>
            <a:endParaRPr lang="en-CA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b="1" dirty="0" smtClean="0"/>
              <a:t>Second Normal Form </a:t>
            </a:r>
          </a:p>
        </p:txBody>
      </p:sp>
      <p:sp>
        <p:nvSpPr>
          <p:cNvPr id="44036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Second Normal Form: 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dirty="0" smtClean="0"/>
              <a:t>A relation that is in 1NF and every non-prime attribute is fully functionally dependent on the primary key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We can decompose a relation into 2NF relations via the process of 2NF normalization </a:t>
            </a:r>
          </a:p>
        </p:txBody>
      </p:sp>
      <p:sp>
        <p:nvSpPr>
          <p:cNvPr id="4403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A928B492-3C9D-4296-AD36-97A50AE18FBB}" type="slidenum">
              <a:rPr lang="en-US">
                <a:latin typeface="Arial" pitchFamily="34" charset="0"/>
              </a:rPr>
              <a:pPr/>
              <a:t>64</a:t>
            </a:fld>
            <a:endParaRPr lang="en-CA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26FB8D6F-8845-4508-A7C4-014AD89EFB21}" type="slidenum">
              <a:rPr lang="en-US">
                <a:latin typeface="Arial" pitchFamily="34" charset="0"/>
              </a:rPr>
              <a:pPr/>
              <a:t>65</a:t>
            </a:fld>
            <a:endParaRPr lang="en-CA">
              <a:latin typeface="Arial" pitchFamily="34" charset="0"/>
            </a:endParaRPr>
          </a:p>
        </p:txBody>
      </p:sp>
      <p:pic>
        <p:nvPicPr>
          <p:cNvPr id="45059" name="Picture 2" descr="fig10_10"/>
          <p:cNvPicPr>
            <a:picLocks noChangeAspect="1" noChangeArrowheads="1"/>
          </p:cNvPicPr>
          <p:nvPr/>
        </p:nvPicPr>
        <p:blipFill rotWithShape="1">
          <a:blip r:embed="rId3" cstate="print"/>
          <a:srcRect t="1" b="74116"/>
          <a:stretch/>
        </p:blipFill>
        <p:spPr bwMode="auto">
          <a:xfrm>
            <a:off x="1143000" y="1600200"/>
            <a:ext cx="6406637" cy="153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0" name="Text Box 3" descr="Pink tissue paper"/>
          <p:cNvSpPr txBox="1">
            <a:spLocks noChangeArrowheads="1"/>
          </p:cNvSpPr>
          <p:nvPr/>
        </p:nvSpPr>
        <p:spPr bwMode="auto">
          <a:xfrm>
            <a:off x="381000" y="381000"/>
            <a:ext cx="8001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 dirty="0">
                <a:solidFill>
                  <a:srgbClr val="800000"/>
                </a:solidFill>
              </a:rPr>
              <a:t>Normalizing into 2NF </a:t>
            </a:r>
          </a:p>
        </p:txBody>
      </p:sp>
      <p:pic>
        <p:nvPicPr>
          <p:cNvPr id="5" name="Picture 2" descr="fig10_10"/>
          <p:cNvPicPr>
            <a:picLocks noChangeAspect="1" noChangeArrowheads="1"/>
          </p:cNvPicPr>
          <p:nvPr/>
        </p:nvPicPr>
        <p:blipFill rotWithShape="1">
          <a:blip r:embed="rId3" cstate="print"/>
          <a:srcRect t="27549" b="44902"/>
          <a:stretch/>
        </p:blipFill>
        <p:spPr bwMode="auto">
          <a:xfrm>
            <a:off x="1143000" y="3048000"/>
            <a:ext cx="6406637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Third Normal Form 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Transitive functional dependency:</a:t>
            </a:r>
            <a:r>
              <a:rPr lang="en-US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FD  X -&gt; Z that can be derived from two FDs   X -&gt; Y and Y -&gt; Z 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algn="ctr" eaLnBrk="1" hangingPunct="1">
              <a:lnSpc>
                <a:spcPct val="90000"/>
              </a:lnSpc>
            </a:pPr>
            <a:r>
              <a:rPr lang="en-US" sz="2000" b="1" dirty="0" err="1" smtClean="0"/>
              <a:t>Emp_Dept</a:t>
            </a:r>
            <a:r>
              <a:rPr lang="en-US" sz="2000" b="1" dirty="0" smtClean="0"/>
              <a:t>(SSN, </a:t>
            </a:r>
            <a:r>
              <a:rPr lang="en-US" sz="2000" b="1" dirty="0" err="1" smtClean="0"/>
              <a:t>Ename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Bdate</a:t>
            </a:r>
            <a:r>
              <a:rPr lang="en-US" sz="2000" b="1" dirty="0" smtClean="0"/>
              <a:t>, Address, </a:t>
            </a:r>
            <a:r>
              <a:rPr lang="en-US" sz="2000" b="1" dirty="0" err="1" smtClean="0"/>
              <a:t>Dno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Dname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Dmgrs_ssn</a:t>
            </a:r>
            <a:r>
              <a:rPr lang="en-US" sz="2000" b="1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SSN -&gt; DMGRSSN is a </a:t>
            </a:r>
            <a:r>
              <a:rPr lang="en-US" b="1" dirty="0" smtClean="0"/>
              <a:t>transitive</a:t>
            </a:r>
            <a:r>
              <a:rPr lang="en-US" dirty="0" smtClean="0"/>
              <a:t> FD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Since SSN -&gt; DNUMBER and DNUMBER -&gt; DMGRSSN hold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SSN -&gt; ENAME is </a:t>
            </a:r>
            <a:r>
              <a:rPr lang="en-US" b="1" dirty="0" smtClean="0"/>
              <a:t>non-transitive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Since there is no set of attributes X where SSN -&gt; X and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dirty="0" smtClean="0"/>
              <a:t>     X -&gt; ENAME </a:t>
            </a:r>
          </a:p>
        </p:txBody>
      </p:sp>
      <p:sp>
        <p:nvSpPr>
          <p:cNvPr id="46082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ABD9E574-1B02-41EF-9777-C384468BEEDF}" type="slidenum">
              <a:rPr lang="en-US">
                <a:latin typeface="Arial" pitchFamily="34" charset="0"/>
              </a:rPr>
              <a:pPr/>
              <a:t>66</a:t>
            </a:fld>
            <a:endParaRPr lang="en-CA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6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60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Third Normal Form 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>
            <a:normAutofit/>
          </a:bodyPr>
          <a:lstStyle/>
          <a:p>
            <a:r>
              <a:rPr lang="en-US" b="1" dirty="0" smtClean="0"/>
              <a:t>Third Normal Form:</a:t>
            </a:r>
          </a:p>
          <a:p>
            <a:pPr>
              <a:buNone/>
            </a:pPr>
            <a:r>
              <a:rPr lang="en-US" dirty="0" smtClean="0"/>
              <a:t>    A relation that is in 2NF, and in which no non-prime attribute is transitively dependent on the primary key.</a:t>
            </a:r>
          </a:p>
          <a:p>
            <a:pPr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200" dirty="0" smtClean="0"/>
          </a:p>
        </p:txBody>
      </p:sp>
      <p:sp>
        <p:nvSpPr>
          <p:cNvPr id="47106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03FEA2BA-B48E-4276-9D24-5D6B085BBADD}" type="slidenum">
              <a:rPr lang="en-US">
                <a:latin typeface="Arial" pitchFamily="34" charset="0"/>
              </a:rPr>
              <a:pPr/>
              <a:t>67</a:t>
            </a:fld>
            <a:endParaRPr lang="en-CA">
              <a:latin typeface="Arial" pitchFamily="34" charset="0"/>
            </a:endParaRPr>
          </a:p>
        </p:txBody>
      </p:sp>
      <p:pic>
        <p:nvPicPr>
          <p:cNvPr id="5" name="Picture 2" descr="fig10_10"/>
          <p:cNvPicPr>
            <a:picLocks noChangeAspect="1" noChangeArrowheads="1"/>
          </p:cNvPicPr>
          <p:nvPr/>
        </p:nvPicPr>
        <p:blipFill rotWithShape="1">
          <a:blip r:embed="rId3" cstate="print"/>
          <a:srcRect t="61519" r="7502"/>
          <a:stretch/>
        </p:blipFill>
        <p:spPr bwMode="auto">
          <a:xfrm>
            <a:off x="990600" y="3429000"/>
            <a:ext cx="7391400" cy="28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Third Normal Form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NOTE: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In X -&gt; Y and Y -&gt; Z, with X as the primary key, we consider this a problem only if Y is not a candidate key.</a:t>
            </a:r>
          </a:p>
          <a:p>
            <a:pPr lvl="1">
              <a:lnSpc>
                <a:spcPct val="90000"/>
              </a:lnSpc>
            </a:pPr>
            <a:endParaRPr lang="en-US" sz="2200" dirty="0" smtClean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Consider </a:t>
            </a:r>
            <a:r>
              <a:rPr lang="en-US" sz="2200" dirty="0"/>
              <a:t>EMP (SSN, </a:t>
            </a:r>
            <a:r>
              <a:rPr lang="en-US" sz="2200" dirty="0" err="1"/>
              <a:t>Emp</a:t>
            </a:r>
            <a:r>
              <a:rPr lang="en-US" sz="2200" dirty="0"/>
              <a:t>#, Salary ). 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Here, SSN -&gt; </a:t>
            </a:r>
            <a:r>
              <a:rPr lang="en-US" sz="2000" dirty="0" err="1"/>
              <a:t>Emp</a:t>
            </a:r>
            <a:r>
              <a:rPr lang="en-US" sz="2000" dirty="0"/>
              <a:t># -&gt; Salary and </a:t>
            </a:r>
            <a:r>
              <a:rPr lang="en-US" sz="2000" dirty="0" err="1"/>
              <a:t>Emp</a:t>
            </a:r>
            <a:r>
              <a:rPr lang="en-US" sz="2000" dirty="0"/>
              <a:t># is a candidate key. </a:t>
            </a:r>
          </a:p>
          <a:p>
            <a:pPr lvl="1">
              <a:lnSpc>
                <a:spcPct val="90000"/>
              </a:lnSpc>
            </a:pPr>
            <a:endParaRPr lang="en-US" sz="2200" dirty="0" smtClean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When </a:t>
            </a:r>
            <a:r>
              <a:rPr lang="en-US" sz="2200" dirty="0"/>
              <a:t>Y is a candidate key, there is no problem with the transitive dependency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63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Normal Forms Defined Informally	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</a:t>
            </a:r>
            <a:r>
              <a:rPr lang="en-US" baseline="30000" smtClean="0"/>
              <a:t>st</a:t>
            </a:r>
            <a:r>
              <a:rPr lang="en-US" smtClean="0"/>
              <a:t> normal form</a:t>
            </a:r>
          </a:p>
          <a:p>
            <a:pPr lvl="1" eaLnBrk="1" hangingPunct="1"/>
            <a:r>
              <a:rPr lang="en-US" smtClean="0"/>
              <a:t>All attributes depend on </a:t>
            </a:r>
            <a:r>
              <a:rPr lang="en-US" b="1" smtClean="0"/>
              <a:t>the key</a:t>
            </a:r>
          </a:p>
          <a:p>
            <a:pPr eaLnBrk="1" hangingPunct="1"/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 normal form</a:t>
            </a:r>
          </a:p>
          <a:p>
            <a:pPr lvl="1" eaLnBrk="1" hangingPunct="1"/>
            <a:r>
              <a:rPr lang="en-US" smtClean="0"/>
              <a:t>All attributes depend on </a:t>
            </a:r>
            <a:r>
              <a:rPr lang="en-US" b="1" smtClean="0"/>
              <a:t>the whole key</a:t>
            </a:r>
          </a:p>
          <a:p>
            <a:pPr eaLnBrk="1" hangingPunct="1"/>
            <a:r>
              <a:rPr lang="en-US" smtClean="0"/>
              <a:t>3</a:t>
            </a:r>
            <a:r>
              <a:rPr lang="en-US" baseline="30000" smtClean="0"/>
              <a:t>rd</a:t>
            </a:r>
            <a:r>
              <a:rPr lang="en-US" smtClean="0"/>
              <a:t> normal form</a:t>
            </a:r>
          </a:p>
          <a:p>
            <a:pPr lvl="1" eaLnBrk="1" hangingPunct="1"/>
            <a:r>
              <a:rPr lang="en-US" smtClean="0"/>
              <a:t>All attributes depend on </a:t>
            </a:r>
            <a:r>
              <a:rPr lang="en-US" b="1" smtClean="0"/>
              <a:t>nothing but the key</a:t>
            </a:r>
            <a:endParaRPr lang="en-US" smtClean="0"/>
          </a:p>
        </p:txBody>
      </p:sp>
      <p:sp>
        <p:nvSpPr>
          <p:cNvPr id="48130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54504BE8-2CFF-4107-8F80-A3257C925C70}" type="slidenum">
              <a:rPr lang="en-US">
                <a:latin typeface="Arial" pitchFamily="34" charset="0"/>
              </a:rPr>
              <a:pPr/>
              <a:t>69</a:t>
            </a:fld>
            <a:endParaRPr lang="en-CA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Shipment of Parts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524000"/>
            <a:ext cx="6826965" cy="4968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07721240-34AC-4B4E-BAFC-986AEDF569F5}" type="slidenum">
              <a:rPr lang="en-US">
                <a:latin typeface="Arial" pitchFamily="34" charset="0"/>
              </a:rPr>
              <a:pPr/>
              <a:t>70</a:t>
            </a:fld>
            <a:endParaRPr lang="en-CA">
              <a:latin typeface="Arial" pitchFamily="34" charset="0"/>
            </a:endParaRPr>
          </a:p>
        </p:txBody>
      </p:sp>
      <p:pic>
        <p:nvPicPr>
          <p:cNvPr id="50179" name="Picture 2" descr="tbl10_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8229600" cy="439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0" name="Text Box 3" descr="Pink tissue paper"/>
          <p:cNvSpPr txBox="1">
            <a:spLocks noChangeArrowheads="1"/>
          </p:cNvSpPr>
          <p:nvPr/>
        </p:nvSpPr>
        <p:spPr bwMode="auto">
          <a:xfrm>
            <a:off x="457200" y="306388"/>
            <a:ext cx="6858000" cy="179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800000"/>
                </a:solidFill>
              </a:rPr>
              <a:t>SUMMARY OF NORMAL FORMS based on Primary Keys</a:t>
            </a:r>
          </a:p>
          <a:p>
            <a:pPr>
              <a:spcBef>
                <a:spcPct val="50000"/>
              </a:spcBef>
            </a:pPr>
            <a:endParaRPr lang="en-US" sz="32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General Normal Form Definitions (For Multiple Keys) 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above definitions consider the primary key only</a:t>
            </a:r>
          </a:p>
          <a:p>
            <a:pPr eaLnBrk="1" hangingPunct="1"/>
            <a:r>
              <a:rPr lang="en-US" dirty="0" smtClean="0"/>
              <a:t>The following more general definitions take into account relations with multiple candidate keys</a:t>
            </a:r>
          </a:p>
          <a:p>
            <a:pPr eaLnBrk="1" hangingPunct="1"/>
            <a:r>
              <a:rPr lang="en-US" dirty="0" smtClean="0"/>
              <a:t>A relation schema R is in </a:t>
            </a:r>
            <a:r>
              <a:rPr lang="en-US" b="1" dirty="0" smtClean="0"/>
              <a:t>2NF</a:t>
            </a:r>
            <a:r>
              <a:rPr lang="en-US" dirty="0" smtClean="0"/>
              <a:t> if every non-prime attribute A in R is fully functionally dependent on </a:t>
            </a:r>
            <a:r>
              <a:rPr lang="en-US" i="1" dirty="0" smtClean="0"/>
              <a:t>every</a:t>
            </a:r>
            <a:r>
              <a:rPr lang="en-US" dirty="0" smtClean="0"/>
              <a:t> key of R </a:t>
            </a:r>
          </a:p>
        </p:txBody>
      </p:sp>
      <p:sp>
        <p:nvSpPr>
          <p:cNvPr id="51202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91ED0CB7-48A1-4C14-907F-C9F54B4721EB}" type="slidenum">
              <a:rPr lang="en-US">
                <a:latin typeface="Arial" pitchFamily="34" charset="0"/>
              </a:rPr>
              <a:pPr/>
              <a:t>71</a:t>
            </a:fld>
            <a:endParaRPr lang="en-CA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General Normal Form Definitions 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457200" y="1524000"/>
            <a:ext cx="7467600" cy="4873752"/>
          </a:xfrm>
        </p:spPr>
        <p:txBody>
          <a:bodyPr/>
          <a:lstStyle/>
          <a:p>
            <a:r>
              <a:rPr lang="en-US" dirty="0" smtClean="0"/>
              <a:t>A relation R is in </a:t>
            </a:r>
            <a:r>
              <a:rPr lang="en-US" b="1" dirty="0" smtClean="0"/>
              <a:t>3NF</a:t>
            </a:r>
            <a:r>
              <a:rPr lang="en-US" dirty="0" smtClean="0"/>
              <a:t> if whenever a FD X -&gt; A holds in R, then either: </a:t>
            </a:r>
          </a:p>
          <a:p>
            <a:pPr marL="1074420" lvl="2" indent="-342900" eaLnBrk="1" hangingPunct="1">
              <a:buFont typeface="+mj-lt"/>
              <a:buAutoNum type="alphaLcParenR"/>
            </a:pPr>
            <a:r>
              <a:rPr lang="en-US" sz="2400" dirty="0" smtClean="0"/>
              <a:t>X is a </a:t>
            </a:r>
            <a:r>
              <a:rPr lang="en-US" sz="2400" dirty="0" err="1" smtClean="0"/>
              <a:t>superkey</a:t>
            </a:r>
            <a:r>
              <a:rPr lang="en-US" sz="2400" dirty="0" smtClean="0"/>
              <a:t> of R, or </a:t>
            </a:r>
          </a:p>
          <a:p>
            <a:pPr marL="1074420" lvl="2" indent="-342900" eaLnBrk="1" hangingPunct="1">
              <a:buFont typeface="+mj-lt"/>
              <a:buAutoNum type="alphaLcParenR"/>
            </a:pPr>
            <a:r>
              <a:rPr lang="en-US" sz="2400" dirty="0" smtClean="0"/>
              <a:t>A is a prime attribute of R</a:t>
            </a:r>
            <a:endParaRPr lang="en-US" dirty="0" smtClean="0"/>
          </a:p>
        </p:txBody>
      </p:sp>
      <p:sp>
        <p:nvSpPr>
          <p:cNvPr id="52226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AD7096A3-ACCD-4702-86F2-30994B284B34}" type="slidenum">
              <a:rPr lang="en-US">
                <a:latin typeface="Arial" pitchFamily="34" charset="0"/>
              </a:rPr>
              <a:pPr/>
              <a:t>72</a:t>
            </a:fld>
            <a:endParaRPr lang="en-CA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06875284-92A0-4CE1-A608-361980A938C7}" type="slidenum">
              <a:rPr lang="en-US">
                <a:latin typeface="Arial" pitchFamily="34" charset="0"/>
              </a:rPr>
              <a:pPr/>
              <a:t>73</a:t>
            </a:fld>
            <a:endParaRPr lang="en-CA">
              <a:latin typeface="Arial" pitchFamily="34" charset="0"/>
            </a:endParaRPr>
          </a:p>
        </p:txBody>
      </p:sp>
      <p:pic>
        <p:nvPicPr>
          <p:cNvPr id="49155" name="Picture 2" descr="fig10_11"/>
          <p:cNvPicPr>
            <a:picLocks noChangeAspect="1" noChangeArrowheads="1"/>
          </p:cNvPicPr>
          <p:nvPr/>
        </p:nvPicPr>
        <p:blipFill>
          <a:blip r:embed="rId2" cstate="print"/>
          <a:srcRect b="75555"/>
          <a:stretch>
            <a:fillRect/>
          </a:stretch>
        </p:blipFill>
        <p:spPr bwMode="auto">
          <a:xfrm>
            <a:off x="380999" y="1371600"/>
            <a:ext cx="608090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6" name="Text Box 3" descr="Pink tissue paper"/>
          <p:cNvSpPr txBox="1">
            <a:spLocks noChangeArrowheads="1"/>
          </p:cNvSpPr>
          <p:nvPr/>
        </p:nvSpPr>
        <p:spPr bwMode="auto">
          <a:xfrm>
            <a:off x="533400" y="304800"/>
            <a:ext cx="8382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0">
                <a:solidFill>
                  <a:srgbClr val="800000"/>
                </a:solidFill>
              </a:rPr>
              <a:t>Successive Normalization of LOTS into 2NF and 3NF</a:t>
            </a:r>
          </a:p>
        </p:txBody>
      </p:sp>
      <p:pic>
        <p:nvPicPr>
          <p:cNvPr id="6" name="Picture 2" descr="fig10_11"/>
          <p:cNvPicPr>
            <a:picLocks noChangeAspect="1" noChangeArrowheads="1"/>
          </p:cNvPicPr>
          <p:nvPr/>
        </p:nvPicPr>
        <p:blipFill>
          <a:blip r:embed="rId2" cstate="print"/>
          <a:srcRect t="24445" b="52129"/>
          <a:stretch>
            <a:fillRect/>
          </a:stretch>
        </p:blipFill>
        <p:spPr bwMode="auto">
          <a:xfrm>
            <a:off x="243698" y="3124200"/>
            <a:ext cx="608090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fig10_11"/>
          <p:cNvPicPr>
            <a:picLocks noChangeAspect="1" noChangeArrowheads="1"/>
          </p:cNvPicPr>
          <p:nvPr/>
        </p:nvPicPr>
        <p:blipFill>
          <a:blip r:embed="rId2" cstate="print"/>
          <a:srcRect t="47871" b="32777"/>
          <a:stretch>
            <a:fillRect/>
          </a:stretch>
        </p:blipFill>
        <p:spPr bwMode="auto">
          <a:xfrm>
            <a:off x="396097" y="5105400"/>
            <a:ext cx="608090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fig10_11"/>
          <p:cNvPicPr>
            <a:picLocks noChangeAspect="1" noChangeArrowheads="1"/>
          </p:cNvPicPr>
          <p:nvPr/>
        </p:nvPicPr>
        <p:blipFill>
          <a:blip r:embed="rId2" cstate="print"/>
          <a:srcRect l="12484" t="67023" r="23537" b="10147"/>
          <a:stretch>
            <a:fillRect/>
          </a:stretch>
        </p:blipFill>
        <p:spPr bwMode="auto">
          <a:xfrm>
            <a:off x="5867400" y="5334000"/>
            <a:ext cx="3124200" cy="1371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BCNF (Boyce-</a:t>
            </a:r>
            <a:r>
              <a:rPr lang="en-US" dirty="0" err="1" smtClean="0"/>
              <a:t>Codd</a:t>
            </a:r>
            <a:r>
              <a:rPr lang="en-US" dirty="0" smtClean="0"/>
              <a:t> Normal Form) 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A relation schema R is in </a:t>
            </a:r>
            <a:r>
              <a:rPr lang="en-US" sz="2000" b="1" dirty="0" smtClean="0"/>
              <a:t>Boyce-</a:t>
            </a:r>
            <a:r>
              <a:rPr lang="en-US" sz="2000" b="1" dirty="0" err="1" smtClean="0"/>
              <a:t>Codd</a:t>
            </a:r>
            <a:r>
              <a:rPr lang="en-US" sz="2000" b="1" dirty="0" smtClean="0"/>
              <a:t> Normal Form (BCNF)</a:t>
            </a:r>
            <a:r>
              <a:rPr lang="en-US" sz="2000" dirty="0" smtClean="0"/>
              <a:t> if whenever an </a:t>
            </a:r>
            <a:r>
              <a:rPr lang="en-US" sz="2000" b="1" dirty="0" smtClean="0"/>
              <a:t>FD X -&gt; A</a:t>
            </a:r>
            <a:r>
              <a:rPr lang="en-US" sz="2000" dirty="0" smtClean="0"/>
              <a:t> holds in R, then </a:t>
            </a:r>
            <a:r>
              <a:rPr lang="en-US" sz="2000" b="1" dirty="0" smtClean="0"/>
              <a:t>X is a </a:t>
            </a:r>
            <a:r>
              <a:rPr lang="en-US" sz="2000" b="1" dirty="0" err="1" smtClean="0"/>
              <a:t>superkey</a:t>
            </a:r>
            <a:r>
              <a:rPr lang="en-US" sz="2000" dirty="0" smtClean="0"/>
              <a:t> of R</a:t>
            </a:r>
          </a:p>
          <a:p>
            <a:pPr eaLnBrk="1" hangingPunct="1"/>
            <a:r>
              <a:rPr lang="en-US" sz="2000" dirty="0" smtClean="0"/>
              <a:t>Each normal form is strictly stronger than the previous one</a:t>
            </a:r>
          </a:p>
          <a:p>
            <a:pPr lvl="1" eaLnBrk="1" hangingPunct="1"/>
            <a:r>
              <a:rPr lang="en-US" sz="2000" dirty="0" smtClean="0"/>
              <a:t>Every 2NF relation is in 1NF</a:t>
            </a:r>
          </a:p>
          <a:p>
            <a:pPr lvl="1" eaLnBrk="1" hangingPunct="1"/>
            <a:r>
              <a:rPr lang="en-US" sz="2000" dirty="0" smtClean="0"/>
              <a:t>Every 3NF relation is in 2NF</a:t>
            </a:r>
          </a:p>
          <a:p>
            <a:pPr lvl="1" eaLnBrk="1" hangingPunct="1"/>
            <a:r>
              <a:rPr lang="en-US" sz="2000" dirty="0" smtClean="0"/>
              <a:t>Every BCNF relation is in 3NF</a:t>
            </a:r>
          </a:p>
          <a:p>
            <a:pPr eaLnBrk="1" hangingPunct="1"/>
            <a:r>
              <a:rPr lang="en-US" sz="2000" dirty="0" smtClean="0"/>
              <a:t>There exist relations that are in 3NF but not in BCNF</a:t>
            </a:r>
          </a:p>
          <a:p>
            <a:pPr eaLnBrk="1" hangingPunct="1"/>
            <a:r>
              <a:rPr lang="en-US" sz="2000" dirty="0" smtClean="0"/>
              <a:t>The goal is to have each relation in BCNF (or 3NF) </a:t>
            </a:r>
          </a:p>
        </p:txBody>
      </p:sp>
      <p:sp>
        <p:nvSpPr>
          <p:cNvPr id="53250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F0B0AEDA-F73D-4F16-A18F-935FE4B5F357}" type="slidenum">
              <a:rPr lang="en-US">
                <a:latin typeface="Arial" pitchFamily="34" charset="0"/>
              </a:rPr>
              <a:pPr/>
              <a:t>74</a:t>
            </a:fld>
            <a:endParaRPr lang="en-CA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335C4F1E-C4E3-469E-B170-47D36E49DE52}" type="slidenum">
              <a:rPr lang="en-US">
                <a:latin typeface="Arial" pitchFamily="34" charset="0"/>
              </a:rPr>
              <a:pPr/>
              <a:t>75</a:t>
            </a:fld>
            <a:endParaRPr lang="en-CA">
              <a:latin typeface="Arial" pitchFamily="34" charset="0"/>
            </a:endParaRPr>
          </a:p>
        </p:txBody>
      </p:sp>
      <p:pic>
        <p:nvPicPr>
          <p:cNvPr id="54275" name="Picture 2" descr="fig10_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0"/>
            <a:ext cx="77724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6" name="Text Box 3" descr="Pink tissue paper"/>
          <p:cNvSpPr txBox="1">
            <a:spLocks noChangeArrowheads="1"/>
          </p:cNvSpPr>
          <p:nvPr/>
        </p:nvSpPr>
        <p:spPr bwMode="auto">
          <a:xfrm>
            <a:off x="685800" y="53340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i="0">
                <a:solidFill>
                  <a:srgbClr val="800000"/>
                </a:solidFill>
              </a:rPr>
              <a:t>Boyce-Codd Normal Form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4103C071-7A29-42DD-9DCB-72A9A42F7AB6}" type="slidenum">
              <a:rPr lang="en-US">
                <a:latin typeface="Arial" pitchFamily="34" charset="0"/>
              </a:rPr>
              <a:pPr/>
              <a:t>76</a:t>
            </a:fld>
            <a:endParaRPr lang="en-CA">
              <a:latin typeface="Arial" pitchFamily="34" charset="0"/>
            </a:endParaRPr>
          </a:p>
        </p:txBody>
      </p:sp>
      <p:pic>
        <p:nvPicPr>
          <p:cNvPr id="55299" name="Picture 2" descr="fig10_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2590800"/>
            <a:ext cx="5410200" cy="2785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0" name="Text Box 4" descr="Pink tissue paper"/>
          <p:cNvSpPr txBox="1">
            <a:spLocks noChangeArrowheads="1"/>
          </p:cNvSpPr>
          <p:nvPr/>
        </p:nvSpPr>
        <p:spPr bwMode="auto">
          <a:xfrm>
            <a:off x="228600" y="228600"/>
            <a:ext cx="8382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 dirty="0">
                <a:solidFill>
                  <a:srgbClr val="800000"/>
                </a:solidFill>
              </a:rPr>
              <a:t>A relation </a:t>
            </a:r>
            <a:r>
              <a:rPr lang="en-US" sz="3200" i="0" dirty="0" smtClean="0">
                <a:solidFill>
                  <a:srgbClr val="800000"/>
                </a:solidFill>
              </a:rPr>
              <a:t>that </a:t>
            </a:r>
            <a:r>
              <a:rPr lang="en-US" sz="3200" i="0" dirty="0">
                <a:solidFill>
                  <a:srgbClr val="800000"/>
                </a:solidFill>
              </a:rPr>
              <a:t>is in 3NF but not in BCNF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524000"/>
            <a:ext cx="5206875" cy="964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100" dirty="0" smtClean="0"/>
              <a:t>Two FDs exist in the relation TEACH:</a:t>
            </a:r>
          </a:p>
          <a:p>
            <a:pPr>
              <a:lnSpc>
                <a:spcPct val="90000"/>
              </a:lnSpc>
            </a:pPr>
            <a:r>
              <a:rPr lang="en-US" sz="2100" dirty="0" smtClean="0"/>
              <a:t>       FD1: { student, course} </a:t>
            </a:r>
            <a:r>
              <a:rPr lang="en-US" sz="2100" dirty="0" smtClean="0">
                <a:sym typeface="Symbol" pitchFamily="18" charset="2"/>
              </a:rPr>
              <a:t>-&gt;</a:t>
            </a:r>
            <a:r>
              <a:rPr lang="en-US" sz="2100" dirty="0" smtClean="0"/>
              <a:t> instructor</a:t>
            </a:r>
          </a:p>
          <a:p>
            <a:pPr>
              <a:lnSpc>
                <a:spcPct val="90000"/>
              </a:lnSpc>
            </a:pPr>
            <a:r>
              <a:rPr lang="en-US" sz="2100" dirty="0" smtClean="0"/>
              <a:t>       FD2: instructor </a:t>
            </a:r>
            <a:r>
              <a:rPr lang="en-US" sz="2100" dirty="0" smtClean="0">
                <a:sym typeface="Symbol" pitchFamily="18" charset="2"/>
              </a:rPr>
              <a:t> -&gt;</a:t>
            </a:r>
            <a:r>
              <a:rPr lang="en-US" sz="2100" dirty="0" smtClean="0"/>
              <a:t> course</a:t>
            </a:r>
            <a:endParaRPr lang="en-US" sz="2100" dirty="0"/>
          </a:p>
        </p:txBody>
      </p:sp>
      <p:sp>
        <p:nvSpPr>
          <p:cNvPr id="6" name="Rectangle 5"/>
          <p:cNvSpPr/>
          <p:nvPr/>
        </p:nvSpPr>
        <p:spPr>
          <a:xfrm>
            <a:off x="304800" y="3352800"/>
            <a:ext cx="266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{student, course} is a candidate key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4103C071-7A29-42DD-9DCB-72A9A42F7AB6}" type="slidenum">
              <a:rPr lang="en-US">
                <a:latin typeface="Arial" pitchFamily="34" charset="0"/>
              </a:rPr>
              <a:pPr/>
              <a:t>77</a:t>
            </a:fld>
            <a:endParaRPr lang="en-CA">
              <a:latin typeface="Arial" pitchFamily="34" charset="0"/>
            </a:endParaRPr>
          </a:p>
        </p:txBody>
      </p:sp>
      <p:pic>
        <p:nvPicPr>
          <p:cNvPr id="55299" name="Picture 2" descr="fig10_13"/>
          <p:cNvPicPr>
            <a:picLocks noChangeAspect="1" noChangeArrowheads="1"/>
          </p:cNvPicPr>
          <p:nvPr/>
        </p:nvPicPr>
        <p:blipFill rotWithShape="1">
          <a:blip r:embed="rId3" cstate="print"/>
          <a:srcRect r="35211"/>
          <a:stretch/>
        </p:blipFill>
        <p:spPr bwMode="auto">
          <a:xfrm>
            <a:off x="5105400" y="3805280"/>
            <a:ext cx="3505200" cy="2785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0" name="Text Box 4" descr="Pink tissue paper"/>
          <p:cNvSpPr txBox="1">
            <a:spLocks noChangeArrowheads="1"/>
          </p:cNvSpPr>
          <p:nvPr/>
        </p:nvSpPr>
        <p:spPr bwMode="auto">
          <a:xfrm>
            <a:off x="228600" y="228600"/>
            <a:ext cx="8382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 dirty="0">
                <a:solidFill>
                  <a:srgbClr val="800000"/>
                </a:solidFill>
              </a:rPr>
              <a:t>A relation </a:t>
            </a:r>
            <a:r>
              <a:rPr lang="en-US" sz="3200" i="0" dirty="0" smtClean="0">
                <a:solidFill>
                  <a:srgbClr val="800000"/>
                </a:solidFill>
              </a:rPr>
              <a:t>that </a:t>
            </a:r>
            <a:r>
              <a:rPr lang="en-US" sz="3200" i="0" dirty="0">
                <a:solidFill>
                  <a:srgbClr val="800000"/>
                </a:solidFill>
              </a:rPr>
              <a:t>is in 3NF but not in BCNF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599" y="1295400"/>
            <a:ext cx="5206875" cy="964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100" dirty="0" smtClean="0"/>
              <a:t>Two FDs exist in the relation TEACH:</a:t>
            </a:r>
          </a:p>
          <a:p>
            <a:pPr>
              <a:lnSpc>
                <a:spcPct val="90000"/>
              </a:lnSpc>
            </a:pPr>
            <a:r>
              <a:rPr lang="en-US" sz="2100" dirty="0" smtClean="0"/>
              <a:t>       FD1: { student, course} </a:t>
            </a:r>
            <a:r>
              <a:rPr lang="en-US" sz="2100" dirty="0" smtClean="0">
                <a:sym typeface="Symbol" pitchFamily="18" charset="2"/>
              </a:rPr>
              <a:t>-&gt;</a:t>
            </a:r>
            <a:r>
              <a:rPr lang="en-US" sz="2100" dirty="0" smtClean="0"/>
              <a:t> instructor</a:t>
            </a:r>
          </a:p>
          <a:p>
            <a:pPr>
              <a:lnSpc>
                <a:spcPct val="90000"/>
              </a:lnSpc>
            </a:pPr>
            <a:r>
              <a:rPr lang="en-US" sz="2100" dirty="0" smtClean="0"/>
              <a:t>       FD2: instructor </a:t>
            </a:r>
            <a:r>
              <a:rPr lang="en-US" sz="2100" dirty="0" smtClean="0">
                <a:sym typeface="Symbol" pitchFamily="18" charset="2"/>
              </a:rPr>
              <a:t> -&gt;</a:t>
            </a:r>
            <a:r>
              <a:rPr lang="en-US" sz="2100" dirty="0" smtClean="0"/>
              <a:t> course</a:t>
            </a:r>
            <a:endParaRPr lang="en-US" sz="2100" dirty="0"/>
          </a:p>
        </p:txBody>
      </p:sp>
      <p:sp>
        <p:nvSpPr>
          <p:cNvPr id="6" name="Rectangle 5"/>
          <p:cNvSpPr/>
          <p:nvPr/>
        </p:nvSpPr>
        <p:spPr>
          <a:xfrm rot="20671390">
            <a:off x="6463817" y="3087325"/>
            <a:ext cx="266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{student, course} is a candidate key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47650" y="2438400"/>
            <a:ext cx="8343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Three possible decompositions for relation TEACH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{</a:t>
            </a:r>
            <a:r>
              <a:rPr lang="en-US" sz="2000" u="sng" dirty="0"/>
              <a:t>student, instructor</a:t>
            </a:r>
            <a:r>
              <a:rPr lang="en-US" sz="2000" dirty="0"/>
              <a:t>} and {</a:t>
            </a:r>
            <a:r>
              <a:rPr lang="en-US" sz="2000" u="sng" dirty="0"/>
              <a:t>student, course</a:t>
            </a:r>
            <a:r>
              <a:rPr lang="en-US" sz="2000" dirty="0"/>
              <a:t>}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{course, </a:t>
            </a:r>
            <a:r>
              <a:rPr lang="en-US" sz="2000" u="sng" dirty="0"/>
              <a:t>instructor</a:t>
            </a:r>
            <a:r>
              <a:rPr lang="en-US" sz="2000" dirty="0"/>
              <a:t> } and </a:t>
            </a:r>
            <a:r>
              <a:rPr lang="en-US" sz="2000" dirty="0" smtClean="0"/>
              <a:t>{</a:t>
            </a:r>
            <a:r>
              <a:rPr lang="en-US" sz="2000" u="sng" dirty="0" smtClean="0"/>
              <a:t>student, course</a:t>
            </a:r>
            <a:r>
              <a:rPr lang="en-US" sz="2000" dirty="0" smtClean="0"/>
              <a:t>}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{</a:t>
            </a:r>
            <a:r>
              <a:rPr lang="en-US" sz="2000" dirty="0" smtClean="0"/>
              <a:t>course, </a:t>
            </a:r>
            <a:r>
              <a:rPr lang="en-US" sz="2000" u="sng" dirty="0" smtClean="0"/>
              <a:t>instructor</a:t>
            </a:r>
            <a:r>
              <a:rPr lang="en-US" sz="2000" dirty="0" smtClean="0"/>
              <a:t> } </a:t>
            </a:r>
            <a:r>
              <a:rPr lang="en-US" sz="2000" dirty="0"/>
              <a:t>and </a:t>
            </a:r>
            <a:r>
              <a:rPr lang="en-US" sz="2000" dirty="0" smtClean="0"/>
              <a:t>{</a:t>
            </a:r>
            <a:r>
              <a:rPr lang="en-US" sz="2000" u="sng" dirty="0"/>
              <a:t>student, </a:t>
            </a:r>
            <a:r>
              <a:rPr lang="en-US" sz="2000" u="sng" dirty="0" smtClean="0"/>
              <a:t>instructor</a:t>
            </a: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304800" y="4230975"/>
            <a:ext cx="4572000" cy="17127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All three decompositions </a:t>
            </a:r>
            <a:r>
              <a:rPr lang="en-US" dirty="0" smtClean="0"/>
              <a:t>lose </a:t>
            </a:r>
            <a:r>
              <a:rPr lang="en-US" dirty="0"/>
              <a:t>FD1. </a:t>
            </a:r>
            <a:r>
              <a:rPr lang="en-US" dirty="0" smtClean="0"/>
              <a:t>We sacrifice </a:t>
            </a:r>
            <a:r>
              <a:rPr lang="en-US" dirty="0"/>
              <a:t>the </a:t>
            </a:r>
            <a:r>
              <a:rPr lang="en-US" dirty="0" smtClean="0"/>
              <a:t>FD </a:t>
            </a:r>
            <a:r>
              <a:rPr lang="en-US" dirty="0"/>
              <a:t>preservation. But </a:t>
            </a:r>
            <a:r>
              <a:rPr lang="en-US" dirty="0" smtClean="0"/>
              <a:t>cannot </a:t>
            </a:r>
            <a:r>
              <a:rPr lang="en-US" dirty="0"/>
              <a:t>sacrifice the non-</a:t>
            </a:r>
            <a:r>
              <a:rPr lang="en-US" dirty="0" err="1"/>
              <a:t>additivity</a:t>
            </a:r>
            <a:r>
              <a:rPr lang="en-US" dirty="0"/>
              <a:t> property after decomposition.</a:t>
            </a:r>
          </a:p>
          <a:p>
            <a:pPr>
              <a:lnSpc>
                <a:spcPct val="90000"/>
              </a:lnSpc>
            </a:pPr>
            <a:endParaRPr lang="en-US" sz="900" dirty="0"/>
          </a:p>
          <a:p>
            <a:pPr>
              <a:lnSpc>
                <a:spcPct val="90000"/>
              </a:lnSpc>
            </a:pPr>
            <a:r>
              <a:rPr lang="en-US" dirty="0" smtClean="0"/>
              <a:t>Only </a:t>
            </a:r>
            <a:r>
              <a:rPr lang="en-US" dirty="0"/>
              <a:t>the 3rd decomposition will not generate spurious tuples after join</a:t>
            </a:r>
          </a:p>
        </p:txBody>
      </p:sp>
    </p:spTree>
    <p:extLst>
      <p:ext uri="{BB962C8B-B14F-4D97-AF65-F5344CB8AC3E}">
        <p14:creationId xmlns:p14="http://schemas.microsoft.com/office/powerpoint/2010/main" val="378672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Example: Designing a Student Database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229600" cy="24384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Students take courses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Students typically take more than one course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Students can fail courses and can repeat the same course in different semesters =&gt; Students can take the same course more than once.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Students are assigned a grade for each course they take.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4267200"/>
            <a:ext cx="51816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data that needs to be retained has repeating groups</a:t>
            </a:r>
          </a:p>
          <a:p>
            <a:endParaRPr lang="en-US" dirty="0" smtClean="0"/>
          </a:p>
          <a:p>
            <a:r>
              <a:rPr lang="en-US" b="1" dirty="0" smtClean="0"/>
              <a:t>Procedure: Remove repeating groups by adding extra rows to hold the</a:t>
            </a:r>
          </a:p>
          <a:p>
            <a:r>
              <a:rPr lang="en-US" b="1" dirty="0" smtClean="0"/>
              <a:t>repeated attributes. =&gt; Add redundancy.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3810000"/>
            <a:ext cx="3258930" cy="2971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Student Database 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/>
          <a:lstStyle/>
          <a:p>
            <a:r>
              <a:rPr lang="en-US" b="1" dirty="0" err="1" smtClean="0"/>
              <a:t>Student_course</a:t>
            </a:r>
            <a:r>
              <a:rPr lang="en-US" b="1" dirty="0" smtClean="0"/>
              <a:t>(</a:t>
            </a:r>
            <a:r>
              <a:rPr lang="en-US" b="1" u="sng" dirty="0" err="1" smtClean="0"/>
              <a:t>sID</a:t>
            </a:r>
            <a:r>
              <a:rPr lang="en-US" b="1" dirty="0" smtClean="0"/>
              <a:t>, </a:t>
            </a:r>
            <a:r>
              <a:rPr lang="en-US" b="1" dirty="0" err="1" smtClean="0"/>
              <a:t>sname</a:t>
            </a:r>
            <a:r>
              <a:rPr lang="en-US" b="1" dirty="0" smtClean="0"/>
              <a:t>, </a:t>
            </a:r>
            <a:r>
              <a:rPr lang="en-US" b="1" dirty="0" err="1" smtClean="0"/>
              <a:t>dept</a:t>
            </a:r>
            <a:r>
              <a:rPr lang="en-US" b="1" dirty="0" smtClean="0"/>
              <a:t>, advisor, </a:t>
            </a:r>
            <a:r>
              <a:rPr lang="en-US" b="1" u="sng" dirty="0" smtClean="0"/>
              <a:t>course</a:t>
            </a:r>
            <a:r>
              <a:rPr lang="en-US" b="1" dirty="0" smtClean="0"/>
              <a:t>, credit, </a:t>
            </a:r>
            <a:r>
              <a:rPr lang="en-US" b="1" u="sng" dirty="0" smtClean="0"/>
              <a:t>semester</a:t>
            </a:r>
            <a:r>
              <a:rPr lang="en-US" b="1" dirty="0" smtClean="0"/>
              <a:t>, grade, course-room, instructor, instructor-office)</a:t>
            </a:r>
          </a:p>
          <a:p>
            <a:endParaRPr lang="en-US" dirty="0" smtClean="0"/>
          </a:p>
          <a:p>
            <a:r>
              <a:rPr lang="en-US" dirty="0" smtClean="0"/>
              <a:t>1NF: Tables should have no repeating groups</a:t>
            </a:r>
          </a:p>
          <a:p>
            <a:endParaRPr lang="en-US" dirty="0" smtClean="0"/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Redundancy</a:t>
            </a:r>
          </a:p>
          <a:p>
            <a:pPr lvl="1"/>
            <a:r>
              <a:rPr lang="en-US" dirty="0" smtClean="0"/>
              <a:t>Insert anomalies</a:t>
            </a:r>
          </a:p>
          <a:p>
            <a:pPr lvl="1"/>
            <a:r>
              <a:rPr lang="en-US" dirty="0" smtClean="0"/>
              <a:t>Delete anomalies</a:t>
            </a:r>
          </a:p>
          <a:p>
            <a:pPr lvl="1"/>
            <a:r>
              <a:rPr lang="en-US" dirty="0" smtClean="0"/>
              <a:t>Update problems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Shipment of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900" b="1" dirty="0" smtClean="0"/>
              <a:t>Supplier(S#, </a:t>
            </a:r>
            <a:r>
              <a:rPr lang="en-US" sz="1900" b="1" dirty="0" err="1" smtClean="0"/>
              <a:t>sname</a:t>
            </a:r>
            <a:r>
              <a:rPr lang="en-US" sz="1900" b="1" dirty="0" smtClean="0"/>
              <a:t>, status, city)     Parts(P#, </a:t>
            </a:r>
            <a:r>
              <a:rPr lang="en-US" sz="1900" b="1" dirty="0" err="1" smtClean="0"/>
              <a:t>pname</a:t>
            </a:r>
            <a:r>
              <a:rPr lang="en-US" sz="1900" b="1" dirty="0" smtClean="0"/>
              <a:t>, color, weight)</a:t>
            </a:r>
          </a:p>
          <a:p>
            <a:pPr algn="ctr">
              <a:buNone/>
            </a:pPr>
            <a:r>
              <a:rPr lang="en-US" sz="1900" b="1" dirty="0" smtClean="0"/>
              <a:t>Shipment(S#, P#, qty, date)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</a:t>
            </a:r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UPDATE</a:t>
            </a:r>
          </a:p>
        </p:txBody>
      </p:sp>
      <p:sp>
        <p:nvSpPr>
          <p:cNvPr id="4" name="TextBox 3"/>
          <p:cNvSpPr txBox="1"/>
          <p:nvPr/>
        </p:nvSpPr>
        <p:spPr>
          <a:xfrm rot="20837557">
            <a:off x="3911294" y="3120592"/>
            <a:ext cx="2097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Problems ??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Student Database 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5105400"/>
          </a:xfrm>
        </p:spPr>
        <p:txBody>
          <a:bodyPr>
            <a:normAutofit/>
          </a:bodyPr>
          <a:lstStyle/>
          <a:p>
            <a:r>
              <a:rPr lang="en-US" sz="2000" i="1" dirty="0" err="1" smtClean="0"/>
              <a:t>sname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dept</a:t>
            </a:r>
            <a:r>
              <a:rPr lang="en-US" sz="2000" i="1" dirty="0" smtClean="0"/>
              <a:t>, advisor are dependent only </a:t>
            </a:r>
            <a:r>
              <a:rPr lang="en-US" sz="2000" dirty="0" smtClean="0"/>
              <a:t>upon </a:t>
            </a:r>
            <a:r>
              <a:rPr lang="en-US" sz="2000" i="1" dirty="0" err="1" smtClean="0"/>
              <a:t>sID</a:t>
            </a:r>
            <a:endParaRPr lang="en-US" sz="2000" i="1" dirty="0" smtClean="0"/>
          </a:p>
          <a:p>
            <a:r>
              <a:rPr lang="en-US" sz="2000" i="1" dirty="0" smtClean="0"/>
              <a:t>credit dependent only on course and is independent of which </a:t>
            </a:r>
            <a:r>
              <a:rPr lang="en-US" sz="2000" dirty="0" smtClean="0"/>
              <a:t>semester it is offered and which student is taking it.</a:t>
            </a:r>
          </a:p>
          <a:p>
            <a:r>
              <a:rPr lang="en-US" sz="2000" i="1" dirty="0" smtClean="0"/>
              <a:t>course-room, instructor and instructor-office only depend upon the course and the semester (are independent of which student is </a:t>
            </a:r>
            <a:r>
              <a:rPr lang="en-US" sz="2000" dirty="0" smtClean="0"/>
              <a:t>taking the course).</a:t>
            </a:r>
          </a:p>
          <a:p>
            <a:r>
              <a:rPr lang="en-US" sz="2000" dirty="0" smtClean="0"/>
              <a:t>Only </a:t>
            </a:r>
            <a:r>
              <a:rPr lang="en-US" sz="2000" i="1" dirty="0" smtClean="0"/>
              <a:t>grade is dependent upon all 3 parts of the original key.</a:t>
            </a:r>
          </a:p>
          <a:p>
            <a:endParaRPr lang="en-US" b="1" dirty="0" smtClean="0"/>
          </a:p>
          <a:p>
            <a:r>
              <a:rPr lang="en-US" b="1" dirty="0" smtClean="0"/>
              <a:t>2NF:  The non-prime attributes should depend on the whole key.</a:t>
            </a:r>
          </a:p>
          <a:p>
            <a:r>
              <a:rPr lang="en-US" b="1" dirty="0" smtClean="0"/>
              <a:t>Procedure: remove partial key dependencies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Student Database 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Student_course</a:t>
            </a:r>
            <a:r>
              <a:rPr lang="en-US" dirty="0" smtClean="0"/>
              <a:t>(</a:t>
            </a:r>
            <a:r>
              <a:rPr lang="en-US" u="sng" dirty="0" err="1" smtClean="0"/>
              <a:t>sID</a:t>
            </a:r>
            <a:r>
              <a:rPr lang="en-US" dirty="0"/>
              <a:t>, </a:t>
            </a:r>
            <a:r>
              <a:rPr lang="en-US" dirty="0" err="1" smtClean="0"/>
              <a:t>sname</a:t>
            </a:r>
            <a:r>
              <a:rPr lang="en-US" dirty="0"/>
              <a:t>, </a:t>
            </a:r>
            <a:r>
              <a:rPr lang="en-US" dirty="0" err="1" smtClean="0"/>
              <a:t>dept</a:t>
            </a:r>
            <a:r>
              <a:rPr lang="en-US" dirty="0"/>
              <a:t>, </a:t>
            </a:r>
            <a:r>
              <a:rPr lang="en-US" dirty="0" smtClean="0"/>
              <a:t>advisor</a:t>
            </a:r>
            <a:r>
              <a:rPr lang="en-US" dirty="0"/>
              <a:t>, </a:t>
            </a:r>
            <a:r>
              <a:rPr lang="en-US" u="sng" dirty="0"/>
              <a:t>course</a:t>
            </a:r>
            <a:r>
              <a:rPr lang="en-US" dirty="0"/>
              <a:t>, credit, </a:t>
            </a:r>
            <a:r>
              <a:rPr lang="en-US" u="sng" dirty="0"/>
              <a:t>semester</a:t>
            </a:r>
            <a:r>
              <a:rPr lang="en-US" dirty="0"/>
              <a:t>, grade, course-room, instructor, instructor-office)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Student (</a:t>
            </a:r>
            <a:r>
              <a:rPr lang="en-US" sz="2000" b="1" u="sng" dirty="0" err="1" smtClean="0"/>
              <a:t>sID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sname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dept</a:t>
            </a:r>
            <a:r>
              <a:rPr lang="en-US" sz="2000" b="1" dirty="0" smtClean="0"/>
              <a:t>, advisor)</a:t>
            </a:r>
          </a:p>
          <a:p>
            <a:r>
              <a:rPr lang="en-US" sz="2000" b="1" dirty="0" err="1" smtClean="0"/>
              <a:t>Student_Reg</a:t>
            </a:r>
            <a:r>
              <a:rPr lang="en-US" sz="2000" b="1" dirty="0" smtClean="0"/>
              <a:t> </a:t>
            </a:r>
            <a:r>
              <a:rPr lang="en-US" sz="2000" b="1" u="sng" dirty="0" smtClean="0"/>
              <a:t>(</a:t>
            </a:r>
            <a:r>
              <a:rPr lang="en-US" sz="2000" b="1" u="sng" dirty="0" err="1" smtClean="0"/>
              <a:t>sID</a:t>
            </a:r>
            <a:r>
              <a:rPr lang="en-US" sz="2000" b="1" u="sng" dirty="0" smtClean="0"/>
              <a:t>, course, semester</a:t>
            </a:r>
            <a:r>
              <a:rPr lang="en-US" sz="2000" b="1" dirty="0" smtClean="0"/>
              <a:t>, grade)</a:t>
            </a:r>
          </a:p>
          <a:p>
            <a:r>
              <a:rPr lang="en-US" sz="2000" b="1" dirty="0" smtClean="0"/>
              <a:t>Course (</a:t>
            </a:r>
            <a:r>
              <a:rPr lang="en-US" sz="2000" b="1" u="sng" dirty="0" smtClean="0"/>
              <a:t>course</a:t>
            </a:r>
            <a:r>
              <a:rPr lang="en-US" sz="2000" b="1" dirty="0" smtClean="0"/>
              <a:t>, credit)</a:t>
            </a:r>
          </a:p>
          <a:p>
            <a:r>
              <a:rPr lang="en-US" sz="2000" b="1" dirty="0" err="1" smtClean="0"/>
              <a:t>Course_Offering</a:t>
            </a:r>
            <a:r>
              <a:rPr lang="en-US" sz="2000" b="1" dirty="0" smtClean="0"/>
              <a:t> (</a:t>
            </a:r>
            <a:r>
              <a:rPr lang="en-US" sz="2000" b="1" u="sng" dirty="0" smtClean="0"/>
              <a:t>course, semester</a:t>
            </a:r>
            <a:r>
              <a:rPr lang="en-US" sz="2000" b="1" dirty="0" smtClean="0"/>
              <a:t>, course-room, instructor, instructor-office)</a:t>
            </a:r>
          </a:p>
          <a:p>
            <a:endParaRPr lang="en-US" sz="2000" b="1" dirty="0" smtClean="0"/>
          </a:p>
          <a:p>
            <a:r>
              <a:rPr lang="en-US" dirty="0" smtClean="0"/>
              <a:t>2NF: There are no non-key attributes with partial key dependencies in any table.</a:t>
            </a:r>
          </a:p>
          <a:p>
            <a:r>
              <a:rPr lang="en-US" dirty="0" smtClean="0"/>
              <a:t>Less redundancy</a:t>
            </a:r>
          </a:p>
          <a:p>
            <a:r>
              <a:rPr lang="en-US" dirty="0" smtClean="0"/>
              <a:t>Still insert/delete/update problems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Student Database -5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3NF:  The non-key attributes should not depend on other non-key attributes.</a:t>
            </a:r>
          </a:p>
          <a:p>
            <a:endParaRPr lang="en-US" b="1" dirty="0" smtClean="0"/>
          </a:p>
          <a:p>
            <a:r>
              <a:rPr lang="en-US" b="1" dirty="0" smtClean="0"/>
              <a:t>Procedure: remove non-key dependencies (transitive functional dependencies)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Student Database -3NF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/>
              <a:t>Student (</a:t>
            </a:r>
            <a:r>
              <a:rPr lang="en-US" sz="2000" b="1" u="sng" dirty="0" err="1"/>
              <a:t>sID</a:t>
            </a:r>
            <a:r>
              <a:rPr lang="en-US" sz="2000" b="1" dirty="0"/>
              <a:t>, </a:t>
            </a:r>
            <a:r>
              <a:rPr lang="en-US" sz="2000" b="1" dirty="0" err="1"/>
              <a:t>sname</a:t>
            </a:r>
            <a:r>
              <a:rPr lang="en-US" sz="2000" b="1" dirty="0"/>
              <a:t>, </a:t>
            </a:r>
            <a:r>
              <a:rPr lang="en-US" sz="2000" b="1" dirty="0" err="1"/>
              <a:t>dept</a:t>
            </a:r>
            <a:r>
              <a:rPr lang="en-US" sz="2000" b="1" dirty="0"/>
              <a:t>, advisor)</a:t>
            </a:r>
          </a:p>
          <a:p>
            <a:r>
              <a:rPr lang="en-US" sz="2000" b="1" dirty="0" err="1"/>
              <a:t>Student_Reg</a:t>
            </a:r>
            <a:r>
              <a:rPr lang="en-US" sz="2000" b="1" dirty="0"/>
              <a:t> </a:t>
            </a:r>
            <a:r>
              <a:rPr lang="en-US" sz="2000" b="1" u="sng" dirty="0"/>
              <a:t>(</a:t>
            </a:r>
            <a:r>
              <a:rPr lang="en-US" sz="2000" b="1" u="sng" dirty="0" err="1"/>
              <a:t>sID</a:t>
            </a:r>
            <a:r>
              <a:rPr lang="en-US" sz="2000" b="1" u="sng" dirty="0"/>
              <a:t>, course, semester</a:t>
            </a:r>
            <a:r>
              <a:rPr lang="en-US" sz="2000" b="1" dirty="0"/>
              <a:t>, grade)</a:t>
            </a:r>
          </a:p>
          <a:p>
            <a:r>
              <a:rPr lang="en-US" sz="2000" b="1" dirty="0"/>
              <a:t>Course (</a:t>
            </a:r>
            <a:r>
              <a:rPr lang="en-US" sz="2000" b="1" u="sng" dirty="0"/>
              <a:t>course</a:t>
            </a:r>
            <a:r>
              <a:rPr lang="en-US" sz="2000" b="1" dirty="0"/>
              <a:t>, credit)</a:t>
            </a:r>
          </a:p>
          <a:p>
            <a:r>
              <a:rPr lang="en-US" sz="2000" b="1" dirty="0" err="1"/>
              <a:t>Course_Offering</a:t>
            </a:r>
            <a:r>
              <a:rPr lang="en-US" sz="2000" b="1" dirty="0"/>
              <a:t> (</a:t>
            </a:r>
            <a:r>
              <a:rPr lang="en-US" sz="2000" b="1" u="sng" dirty="0"/>
              <a:t>course, semester</a:t>
            </a:r>
            <a:r>
              <a:rPr lang="en-US" sz="2000" b="1" dirty="0"/>
              <a:t>, course-room, instructor, instructor-office)</a:t>
            </a:r>
          </a:p>
          <a:p>
            <a:endParaRPr lang="en-US" sz="2000" i="1" dirty="0" smtClean="0"/>
          </a:p>
          <a:p>
            <a:r>
              <a:rPr lang="en-US" sz="2200" b="1" dirty="0" smtClean="0"/>
              <a:t>Student (</a:t>
            </a:r>
            <a:r>
              <a:rPr lang="en-US" sz="2200" b="1" u="sng" dirty="0" err="1" smtClean="0"/>
              <a:t>sID</a:t>
            </a:r>
            <a:r>
              <a:rPr lang="en-US" sz="2200" b="1" dirty="0" smtClean="0"/>
              <a:t>, </a:t>
            </a:r>
            <a:r>
              <a:rPr lang="en-US" sz="2200" b="1" dirty="0" err="1" smtClean="0"/>
              <a:t>sname</a:t>
            </a:r>
            <a:r>
              <a:rPr lang="en-US" sz="2200" b="1" dirty="0" smtClean="0"/>
              <a:t>, </a:t>
            </a:r>
            <a:r>
              <a:rPr lang="en-US" sz="2200" b="1" dirty="0" err="1" smtClean="0"/>
              <a:t>dept</a:t>
            </a:r>
            <a:r>
              <a:rPr lang="en-US" sz="2200" b="1" dirty="0" smtClean="0"/>
              <a:t>, advisor)</a:t>
            </a:r>
          </a:p>
          <a:p>
            <a:r>
              <a:rPr lang="en-US" sz="2200" b="1" dirty="0" err="1" smtClean="0"/>
              <a:t>Student_Reg</a:t>
            </a:r>
            <a:r>
              <a:rPr lang="en-US" sz="2200" b="1" dirty="0" smtClean="0"/>
              <a:t> (</a:t>
            </a:r>
            <a:r>
              <a:rPr lang="en-US" sz="2200" b="1" u="sng" dirty="0" err="1" smtClean="0"/>
              <a:t>sID</a:t>
            </a:r>
            <a:r>
              <a:rPr lang="en-US" sz="2200" b="1" u="sng" dirty="0" smtClean="0"/>
              <a:t>, course, semester</a:t>
            </a:r>
            <a:r>
              <a:rPr lang="en-US" sz="2200" b="1" dirty="0" smtClean="0"/>
              <a:t>, grade)</a:t>
            </a:r>
          </a:p>
          <a:p>
            <a:r>
              <a:rPr lang="en-US" sz="2200" b="1" dirty="0" smtClean="0"/>
              <a:t>Course (</a:t>
            </a:r>
            <a:r>
              <a:rPr lang="en-US" sz="2200" b="1" u="sng" dirty="0" smtClean="0"/>
              <a:t>course</a:t>
            </a:r>
            <a:r>
              <a:rPr lang="en-US" sz="2200" b="1" dirty="0" smtClean="0"/>
              <a:t>, credit)</a:t>
            </a:r>
          </a:p>
          <a:p>
            <a:r>
              <a:rPr lang="en-US" sz="2200" b="1" dirty="0" err="1" smtClean="0"/>
              <a:t>Course_Offering</a:t>
            </a:r>
            <a:r>
              <a:rPr lang="en-US" sz="2200" b="1" dirty="0" smtClean="0"/>
              <a:t> (</a:t>
            </a:r>
            <a:r>
              <a:rPr lang="en-US" sz="2200" b="1" u="sng" dirty="0" smtClean="0"/>
              <a:t>course, semester</a:t>
            </a:r>
            <a:r>
              <a:rPr lang="en-US" sz="2200" b="1" dirty="0" smtClean="0"/>
              <a:t>, course-room, instructor)</a:t>
            </a:r>
          </a:p>
          <a:p>
            <a:r>
              <a:rPr lang="en-US" sz="2200" b="1" dirty="0" smtClean="0"/>
              <a:t>Instructor (</a:t>
            </a:r>
            <a:r>
              <a:rPr lang="en-US" sz="2200" b="1" u="sng" dirty="0" smtClean="0"/>
              <a:t>instructor</a:t>
            </a:r>
            <a:r>
              <a:rPr lang="en-US" sz="2200" b="1" dirty="0" smtClean="0"/>
              <a:t>, instructor-office)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More organized, Less redundancy (save space??)</a:t>
            </a:r>
          </a:p>
          <a:p>
            <a:pPr lvl="1"/>
            <a:r>
              <a:rPr lang="en-US" dirty="0" smtClean="0"/>
              <a:t>performance problems?? (indirect references)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Student Database -7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normalization, we are seeking to make sure that attributes depend:</a:t>
            </a:r>
          </a:p>
          <a:p>
            <a:pPr lvl="1"/>
            <a:r>
              <a:rPr lang="en-US" b="1" dirty="0" smtClean="0"/>
              <a:t>on the key (1NF)</a:t>
            </a:r>
          </a:p>
          <a:p>
            <a:pPr lvl="1"/>
            <a:r>
              <a:rPr lang="en-US" b="1" dirty="0" smtClean="0"/>
              <a:t>on the whole key (2NF)</a:t>
            </a:r>
          </a:p>
          <a:p>
            <a:pPr lvl="1"/>
            <a:r>
              <a:rPr lang="en-US" b="1" dirty="0" smtClean="0"/>
              <a:t>on nothing but the key (3NF)</a:t>
            </a:r>
          </a:p>
          <a:p>
            <a:endParaRPr lang="en-US" dirty="0" smtClean="0"/>
          </a:p>
          <a:p>
            <a:r>
              <a:rPr lang="en-US" dirty="0" smtClean="0"/>
              <a:t>We have not checked whether some part of the key itself depends on a non-key attribute(s).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Student Database -8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Suppose: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each department may have more than one advisor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a advisor works for only one department (</a:t>
            </a:r>
            <a:r>
              <a:rPr lang="en-US" i="1" dirty="0"/>
              <a:t>advisor  -&gt; </a:t>
            </a:r>
            <a:r>
              <a:rPr lang="en-US" i="1" dirty="0" err="1" smtClean="0"/>
              <a:t>dept</a:t>
            </a:r>
            <a:r>
              <a:rPr lang="en-US" i="1" dirty="0" smtClean="0"/>
              <a:t>)</a:t>
            </a:r>
            <a:endParaRPr lang="en-US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a student may be associated with several departmental programs.</a:t>
            </a:r>
          </a:p>
          <a:p>
            <a:endParaRPr lang="en-US" b="1" dirty="0" smtClean="0"/>
          </a:p>
          <a:p>
            <a:r>
              <a:rPr lang="en-US" sz="2200" b="1" dirty="0" smtClean="0"/>
              <a:t>Student (</a:t>
            </a:r>
            <a:r>
              <a:rPr lang="en-US" sz="2200" b="1" u="sng" dirty="0" err="1" smtClean="0"/>
              <a:t>sID</a:t>
            </a:r>
            <a:r>
              <a:rPr lang="en-US" sz="2200" b="1" dirty="0" smtClean="0"/>
              <a:t>, </a:t>
            </a:r>
            <a:r>
              <a:rPr lang="en-US" sz="2200" b="1" dirty="0" err="1" smtClean="0"/>
              <a:t>sname</a:t>
            </a:r>
            <a:r>
              <a:rPr lang="en-US" sz="2200" b="1" dirty="0" smtClean="0"/>
              <a:t>, </a:t>
            </a:r>
            <a:r>
              <a:rPr lang="en-US" sz="2200" b="1" u="sng" dirty="0" err="1" smtClean="0"/>
              <a:t>dept</a:t>
            </a:r>
            <a:r>
              <a:rPr lang="en-US" sz="2200" b="1" dirty="0" smtClean="0"/>
              <a:t>, advisor)</a:t>
            </a:r>
          </a:p>
          <a:p>
            <a:endParaRPr lang="en-US" sz="2200" dirty="0" smtClean="0"/>
          </a:p>
          <a:p>
            <a:r>
              <a:rPr lang="en-US" sz="2200" dirty="0" smtClean="0"/>
              <a:t>Part of the compound key is determined by a non-key attribute</a:t>
            </a:r>
          </a:p>
          <a:p>
            <a:endParaRPr lang="en-US" dirty="0" smtClean="0"/>
          </a:p>
          <a:p>
            <a:r>
              <a:rPr lang="en-US" i="1" dirty="0" smtClean="0"/>
              <a:t>advisor  -&gt; </a:t>
            </a:r>
            <a:r>
              <a:rPr lang="en-US" i="1" dirty="0" err="1" smtClean="0"/>
              <a:t>dept</a:t>
            </a:r>
            <a:endParaRPr lang="en-US" i="1" dirty="0" smtClean="0"/>
          </a:p>
          <a:p>
            <a:pPr lvl="1"/>
            <a:r>
              <a:rPr lang="en-US" i="1" dirty="0" err="1" smtClean="0"/>
              <a:t>sname</a:t>
            </a:r>
            <a:r>
              <a:rPr lang="en-US" i="1" dirty="0" smtClean="0"/>
              <a:t> is function of only </a:t>
            </a:r>
            <a:r>
              <a:rPr lang="en-US" i="1" dirty="0" err="1" smtClean="0"/>
              <a:t>sID</a:t>
            </a:r>
            <a:endParaRPr lang="en-US" i="1" dirty="0" smtClean="0"/>
          </a:p>
          <a:p>
            <a:pPr lvl="1"/>
            <a:r>
              <a:rPr lang="en-US" i="1" dirty="0" err="1" smtClean="0"/>
              <a:t>dept</a:t>
            </a:r>
            <a:r>
              <a:rPr lang="en-US" i="1" dirty="0" smtClean="0"/>
              <a:t> is function of only advisor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Student Database -9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76400"/>
            <a:ext cx="8534400" cy="28956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Student (</a:t>
            </a:r>
            <a:r>
              <a:rPr lang="en-US" sz="2000" b="1" u="sng" dirty="0" err="1" smtClean="0"/>
              <a:t>sID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sname</a:t>
            </a:r>
            <a:r>
              <a:rPr lang="en-US" sz="2000" b="1" dirty="0" smtClean="0"/>
              <a:t>)</a:t>
            </a:r>
          </a:p>
          <a:p>
            <a:r>
              <a:rPr lang="en-US" sz="2000" b="1" dirty="0" smtClean="0"/>
              <a:t>Advisor (</a:t>
            </a:r>
            <a:r>
              <a:rPr lang="en-US" sz="2000" b="1" u="sng" dirty="0" smtClean="0"/>
              <a:t>advisor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dept</a:t>
            </a:r>
            <a:r>
              <a:rPr lang="en-US" sz="2000" b="1" dirty="0" smtClean="0"/>
              <a:t>)</a:t>
            </a:r>
          </a:p>
          <a:p>
            <a:r>
              <a:rPr lang="en-US" sz="2000" b="1" dirty="0" smtClean="0"/>
              <a:t>Student-Advice (</a:t>
            </a:r>
            <a:r>
              <a:rPr lang="en-US" sz="2000" b="1" u="sng" dirty="0" err="1" smtClean="0"/>
              <a:t>sID</a:t>
            </a:r>
            <a:r>
              <a:rPr lang="en-US" sz="2000" b="1" u="sng" dirty="0" smtClean="0"/>
              <a:t>, advisor</a:t>
            </a:r>
            <a:r>
              <a:rPr lang="en-US" sz="2000" b="1" dirty="0" smtClean="0"/>
              <a:t>)</a:t>
            </a:r>
          </a:p>
          <a:p>
            <a:r>
              <a:rPr lang="en-US" sz="2000" b="1" dirty="0" err="1" smtClean="0"/>
              <a:t>Student_Reg</a:t>
            </a:r>
            <a:r>
              <a:rPr lang="en-US" sz="2000" b="1" dirty="0" smtClean="0"/>
              <a:t> (</a:t>
            </a:r>
            <a:r>
              <a:rPr lang="en-US" sz="2000" b="1" u="sng" dirty="0" err="1" smtClean="0"/>
              <a:t>sID</a:t>
            </a:r>
            <a:r>
              <a:rPr lang="en-US" sz="2000" b="1" u="sng" dirty="0" smtClean="0"/>
              <a:t>, course, semester,</a:t>
            </a:r>
            <a:r>
              <a:rPr lang="en-US" sz="2000" b="1" dirty="0" smtClean="0"/>
              <a:t> grade)</a:t>
            </a:r>
          </a:p>
          <a:p>
            <a:r>
              <a:rPr lang="en-US" sz="2000" b="1" dirty="0" smtClean="0"/>
              <a:t>Course (</a:t>
            </a:r>
            <a:r>
              <a:rPr lang="en-US" sz="2000" b="1" u="sng" dirty="0" smtClean="0"/>
              <a:t>course</a:t>
            </a:r>
            <a:r>
              <a:rPr lang="en-US" sz="2000" b="1" dirty="0" smtClean="0"/>
              <a:t>, credit)</a:t>
            </a:r>
          </a:p>
          <a:p>
            <a:r>
              <a:rPr lang="en-US" sz="2000" b="1" dirty="0" err="1" smtClean="0"/>
              <a:t>Course_Offering</a:t>
            </a:r>
            <a:r>
              <a:rPr lang="en-US" sz="2000" b="1" dirty="0" smtClean="0"/>
              <a:t> (</a:t>
            </a:r>
            <a:r>
              <a:rPr lang="en-US" sz="2000" b="1" u="sng" dirty="0" smtClean="0"/>
              <a:t>course, semester</a:t>
            </a:r>
            <a:r>
              <a:rPr lang="en-US" sz="2000" b="1" dirty="0" smtClean="0"/>
              <a:t>, course-room, instructor)</a:t>
            </a:r>
          </a:p>
          <a:p>
            <a:r>
              <a:rPr lang="en-US" sz="2000" b="1" dirty="0" smtClean="0"/>
              <a:t>Instructor (</a:t>
            </a:r>
            <a:r>
              <a:rPr lang="en-US" sz="2000" b="1" u="sng" dirty="0" smtClean="0"/>
              <a:t>instructor</a:t>
            </a:r>
            <a:r>
              <a:rPr lang="en-US" sz="2000" b="1" dirty="0" smtClean="0"/>
              <a:t>, instructor-office)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981200" y="4800600"/>
            <a:ext cx="533400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BCNF: Table in 3NF and there are no dependencies of part of the compound key on another attribute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dirty="0"/>
              <a:t>Normalization </a:t>
            </a:r>
            <a:r>
              <a:rPr lang="en-US" dirty="0" smtClean="0"/>
              <a:t>Example -- Sales </a:t>
            </a:r>
            <a:r>
              <a:rPr lang="en-US" dirty="0"/>
              <a:t>Order 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5510688" cy="4419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781800" y="1828800"/>
            <a:ext cx="1752600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Fields in the original data table will be as follows</a:t>
            </a:r>
            <a:r>
              <a:rPr lang="en-US" sz="1600" dirty="0" smtClean="0"/>
              <a:t>: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u="sng" dirty="0" err="1"/>
              <a:t>SalesOrderNo</a:t>
            </a:r>
            <a:r>
              <a:rPr lang="en-US" sz="1600" dirty="0"/>
              <a:t>, Date, CustomerNo, CustomerName, </a:t>
            </a:r>
            <a:r>
              <a:rPr lang="en-US" sz="1600" dirty="0" err="1"/>
              <a:t>CustomerAdd</a:t>
            </a:r>
            <a:r>
              <a:rPr lang="en-US" sz="1600" dirty="0"/>
              <a:t>, ClerkNo, </a:t>
            </a:r>
            <a:r>
              <a:rPr lang="en-US" sz="1600" dirty="0" err="1"/>
              <a:t>ClerkName</a:t>
            </a:r>
            <a:r>
              <a:rPr lang="en-US" sz="1600" dirty="0"/>
              <a:t>, </a:t>
            </a:r>
            <a:r>
              <a:rPr lang="en-US" sz="1600" u="sng" dirty="0" err="1"/>
              <a:t>ItemNo</a:t>
            </a:r>
            <a:r>
              <a:rPr lang="en-US" sz="1600" dirty="0"/>
              <a:t>, Description, </a:t>
            </a:r>
            <a:r>
              <a:rPr lang="en-US" sz="1600" dirty="0" err="1"/>
              <a:t>Qty</a:t>
            </a:r>
            <a:r>
              <a:rPr lang="en-US" sz="1600" dirty="0"/>
              <a:t>, </a:t>
            </a:r>
            <a:r>
              <a:rPr lang="en-US" sz="1600" dirty="0" err="1"/>
              <a:t>UnitPrice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6845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Normalization:  First Normal </a:t>
            </a:r>
            <a:r>
              <a:rPr lang="en-US" b="1" dirty="0" smtClean="0"/>
              <a:t>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 smtClean="0"/>
              <a:t>Separate </a:t>
            </a:r>
            <a:r>
              <a:rPr lang="en-US" sz="2000" dirty="0"/>
              <a:t>Repeating Groups into New Tables.</a:t>
            </a:r>
          </a:p>
          <a:p>
            <a:pPr lvl="0"/>
            <a:r>
              <a:rPr lang="en-US" sz="2000" b="1" i="1" dirty="0"/>
              <a:t>Repeating Groups</a:t>
            </a:r>
            <a:r>
              <a:rPr lang="en-US" sz="2000" dirty="0"/>
              <a:t>  Fields that may be repeated several times for one document/entity</a:t>
            </a:r>
          </a:p>
          <a:p>
            <a:pPr lvl="0"/>
            <a:r>
              <a:rPr lang="en-US" sz="2000" dirty="0" smtClean="0"/>
              <a:t>The </a:t>
            </a:r>
            <a:r>
              <a:rPr lang="en-US" sz="2000" dirty="0"/>
              <a:t>primary key of the new table (repeating group) is always a composite key; </a:t>
            </a:r>
            <a:endParaRPr lang="en-US" sz="2000" dirty="0" smtClean="0"/>
          </a:p>
          <a:p>
            <a:pPr lvl="0"/>
            <a:endParaRPr lang="en-US" dirty="0"/>
          </a:p>
          <a:p>
            <a:r>
              <a:rPr lang="en-US" dirty="0" smtClean="0"/>
              <a:t>Relations in 1NF:</a:t>
            </a:r>
            <a:endParaRPr lang="en-US" u="sng" dirty="0"/>
          </a:p>
          <a:p>
            <a:pPr lvl="1"/>
            <a:r>
              <a:rPr lang="en-US" u="sng" dirty="0" err="1" smtClean="0"/>
              <a:t>SalesOrderNo</a:t>
            </a:r>
            <a:r>
              <a:rPr lang="en-US" dirty="0"/>
              <a:t>, </a:t>
            </a:r>
            <a:r>
              <a:rPr lang="en-US" u="sng" dirty="0" err="1"/>
              <a:t>ItemNo</a:t>
            </a:r>
            <a:r>
              <a:rPr lang="en-US" dirty="0"/>
              <a:t>, Description, </a:t>
            </a:r>
            <a:r>
              <a:rPr lang="en-US" dirty="0" err="1"/>
              <a:t>Qty</a:t>
            </a:r>
            <a:r>
              <a:rPr lang="en-US" dirty="0"/>
              <a:t>, </a:t>
            </a:r>
            <a:r>
              <a:rPr lang="en-US" dirty="0" err="1"/>
              <a:t>UnitPrice</a:t>
            </a:r>
            <a:endParaRPr lang="en-US" dirty="0"/>
          </a:p>
          <a:p>
            <a:pPr lvl="1"/>
            <a:r>
              <a:rPr lang="en-US" u="sng" dirty="0" err="1" smtClean="0"/>
              <a:t>SalesOrderNo</a:t>
            </a:r>
            <a:r>
              <a:rPr lang="en-US" dirty="0"/>
              <a:t>, Date, CustomerNo, CustomerName, </a:t>
            </a:r>
            <a:r>
              <a:rPr lang="en-US" dirty="0" err="1"/>
              <a:t>CustomerAdd</a:t>
            </a:r>
            <a:r>
              <a:rPr lang="en-US" dirty="0"/>
              <a:t>, ClerkNo, </a:t>
            </a:r>
            <a:r>
              <a:rPr lang="en-US" dirty="0" err="1"/>
              <a:t>ClerkName</a:t>
            </a:r>
            <a:endParaRPr lang="en-US" dirty="0"/>
          </a:p>
          <a:p>
            <a:pPr lvl="0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49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143000"/>
          </a:xfrm>
        </p:spPr>
        <p:txBody>
          <a:bodyPr>
            <a:normAutofit/>
          </a:bodyPr>
          <a:lstStyle/>
          <a:p>
            <a:r>
              <a:rPr lang="en-US" b="1" dirty="0"/>
              <a:t>Normalization:  Second Normal </a:t>
            </a:r>
            <a:r>
              <a:rPr lang="en-US" b="1" dirty="0" smtClean="0"/>
              <a:t>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200" dirty="0"/>
              <a:t>Remove Partial Dependencies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Note: Do </a:t>
            </a:r>
            <a:r>
              <a:rPr lang="en-US" sz="2200" dirty="0"/>
              <a:t>not treat price as dependent on item.  Price may be different for different sales orders (discounts, special customers, etc.)</a:t>
            </a:r>
          </a:p>
          <a:p>
            <a:pPr marL="0" lv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Relations in 2NF</a:t>
            </a:r>
            <a:endParaRPr lang="en-US" dirty="0"/>
          </a:p>
          <a:p>
            <a:pPr lvl="1"/>
            <a:r>
              <a:rPr lang="en-US" u="sng" dirty="0" err="1"/>
              <a:t>ItemNo</a:t>
            </a:r>
            <a:r>
              <a:rPr lang="en-US" dirty="0"/>
              <a:t>, Description</a:t>
            </a:r>
          </a:p>
          <a:p>
            <a:pPr lvl="1"/>
            <a:r>
              <a:rPr lang="en-US" u="sng" dirty="0" err="1" smtClean="0"/>
              <a:t>SalesOrderNo</a:t>
            </a:r>
            <a:r>
              <a:rPr lang="en-US" dirty="0"/>
              <a:t>, </a:t>
            </a:r>
            <a:r>
              <a:rPr lang="en-US" u="sng" dirty="0" err="1"/>
              <a:t>ItemNo</a:t>
            </a:r>
            <a:r>
              <a:rPr lang="en-US" dirty="0"/>
              <a:t>, </a:t>
            </a:r>
            <a:r>
              <a:rPr lang="en-US" dirty="0" err="1"/>
              <a:t>Qty</a:t>
            </a:r>
            <a:r>
              <a:rPr lang="en-US" dirty="0"/>
              <a:t>, </a:t>
            </a:r>
            <a:r>
              <a:rPr lang="en-US" dirty="0" err="1"/>
              <a:t>UnitPrice</a:t>
            </a:r>
            <a:endParaRPr lang="en-US" dirty="0"/>
          </a:p>
          <a:p>
            <a:pPr lvl="1"/>
            <a:r>
              <a:rPr lang="en-US" u="sng" dirty="0" err="1" smtClean="0"/>
              <a:t>SalesOrderNo</a:t>
            </a:r>
            <a:r>
              <a:rPr lang="en-US" dirty="0"/>
              <a:t>, Date, CustomerNo, CustomerName, </a:t>
            </a:r>
            <a:r>
              <a:rPr lang="en-US" dirty="0" err="1"/>
              <a:t>CustomerAdd</a:t>
            </a:r>
            <a:r>
              <a:rPr lang="en-US" dirty="0"/>
              <a:t>, ClerkNo, </a:t>
            </a:r>
            <a:r>
              <a:rPr lang="en-US" dirty="0" err="1"/>
              <a:t>ClerkName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82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Shipment of Parts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24000"/>
            <a:ext cx="6835481" cy="490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/>
              <a:t>Normalization:  Second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b="1" dirty="0"/>
              <a:t>What if we did not Normalize the Database to Second Normal Form?</a:t>
            </a:r>
          </a:p>
          <a:p>
            <a:pPr lvl="1"/>
            <a:r>
              <a:rPr lang="en-US" sz="2000" dirty="0" smtClean="0"/>
              <a:t>Redundancy</a:t>
            </a:r>
          </a:p>
          <a:p>
            <a:pPr lvl="1"/>
            <a:r>
              <a:rPr lang="en-US" sz="2000" dirty="0" smtClean="0"/>
              <a:t>Delete Anomalies</a:t>
            </a:r>
            <a:endParaRPr lang="en-US" sz="2000" dirty="0"/>
          </a:p>
          <a:p>
            <a:pPr lvl="1"/>
            <a:r>
              <a:rPr lang="en-US" sz="2000" dirty="0"/>
              <a:t>Insert </a:t>
            </a:r>
            <a:r>
              <a:rPr lang="en-US" sz="2000" dirty="0" smtClean="0"/>
              <a:t>Anomalies</a:t>
            </a:r>
            <a:endParaRPr lang="en-US" sz="2000" dirty="0"/>
          </a:p>
          <a:p>
            <a:pPr lvl="1"/>
            <a:r>
              <a:rPr lang="en-US" sz="2000" dirty="0"/>
              <a:t>Update </a:t>
            </a:r>
            <a:r>
              <a:rPr lang="en-US" sz="2000" dirty="0" smtClean="0"/>
              <a:t>Anomalies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50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b="1" dirty="0"/>
              <a:t>Normalization:  Third Normal </a:t>
            </a:r>
            <a:r>
              <a:rPr lang="en-US" b="1" dirty="0" smtClean="0"/>
              <a:t>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</p:spPr>
        <p:txBody>
          <a:bodyPr>
            <a:normAutofit/>
          </a:bodyPr>
          <a:lstStyle/>
          <a:p>
            <a:r>
              <a:rPr lang="en-US" dirty="0"/>
              <a:t>Remove transitive </a:t>
            </a:r>
            <a:r>
              <a:rPr lang="en-US" dirty="0" smtClean="0"/>
              <a:t>dependencies</a:t>
            </a:r>
          </a:p>
          <a:p>
            <a:endParaRPr lang="en-US" dirty="0" smtClean="0"/>
          </a:p>
          <a:p>
            <a:r>
              <a:rPr lang="en-US" b="1" dirty="0" smtClean="0"/>
              <a:t>Relations </a:t>
            </a:r>
            <a:r>
              <a:rPr lang="en-US" b="1" dirty="0"/>
              <a:t>in </a:t>
            </a:r>
            <a:r>
              <a:rPr lang="en-US" b="1" dirty="0" smtClean="0"/>
              <a:t>3NF</a:t>
            </a:r>
            <a:endParaRPr lang="en-US" b="1" dirty="0"/>
          </a:p>
          <a:p>
            <a:pPr lvl="1"/>
            <a:r>
              <a:rPr lang="en-US" sz="2000" dirty="0"/>
              <a:t>Customers:  </a:t>
            </a:r>
            <a:r>
              <a:rPr lang="en-US" sz="2000" u="sng" dirty="0"/>
              <a:t>CustomerNo</a:t>
            </a:r>
            <a:r>
              <a:rPr lang="en-US" sz="2000" dirty="0"/>
              <a:t>, CustomerName, </a:t>
            </a:r>
            <a:r>
              <a:rPr lang="en-US" sz="2000" dirty="0" err="1"/>
              <a:t>CustomerAdd</a:t>
            </a:r>
            <a:endParaRPr lang="en-US" sz="2000" dirty="0"/>
          </a:p>
          <a:p>
            <a:pPr lvl="1"/>
            <a:r>
              <a:rPr lang="en-US" sz="2000" dirty="0"/>
              <a:t>Clerks:  </a:t>
            </a:r>
            <a:r>
              <a:rPr lang="en-US" sz="2000" u="sng" dirty="0"/>
              <a:t>ClerkNo</a:t>
            </a:r>
            <a:r>
              <a:rPr lang="en-US" sz="2000" dirty="0"/>
              <a:t>, </a:t>
            </a:r>
            <a:r>
              <a:rPr lang="en-US" sz="2000" dirty="0" err="1"/>
              <a:t>ClerkName</a:t>
            </a:r>
            <a:endParaRPr lang="en-US" sz="2000" dirty="0"/>
          </a:p>
          <a:p>
            <a:pPr lvl="1"/>
            <a:r>
              <a:rPr lang="en-US" sz="2000" dirty="0"/>
              <a:t>Inventory Items:  </a:t>
            </a:r>
            <a:r>
              <a:rPr lang="en-US" sz="2000" i="1" dirty="0" err="1"/>
              <a:t>ItemNo</a:t>
            </a:r>
            <a:r>
              <a:rPr lang="en-US" sz="2000" dirty="0"/>
              <a:t>, Description</a:t>
            </a:r>
          </a:p>
          <a:p>
            <a:pPr lvl="1"/>
            <a:r>
              <a:rPr lang="en-US" sz="2000" dirty="0"/>
              <a:t>Sales Orders:  </a:t>
            </a:r>
            <a:r>
              <a:rPr lang="en-US" sz="2000" u="sng" dirty="0" err="1"/>
              <a:t>SalesOrderNo</a:t>
            </a:r>
            <a:r>
              <a:rPr lang="en-US" sz="2000" dirty="0"/>
              <a:t>, Date, CustomerNo, ClerkNo</a:t>
            </a:r>
          </a:p>
          <a:p>
            <a:pPr lvl="1"/>
            <a:r>
              <a:rPr lang="en-US" sz="2000" dirty="0" err="1"/>
              <a:t>SalesOrderDetail</a:t>
            </a:r>
            <a:r>
              <a:rPr lang="en-US" sz="2000" dirty="0"/>
              <a:t>:  </a:t>
            </a:r>
            <a:r>
              <a:rPr lang="en-US" sz="2000" u="sng" dirty="0" err="1"/>
              <a:t>SalesOrderNo</a:t>
            </a:r>
            <a:r>
              <a:rPr lang="en-US" sz="2000" dirty="0"/>
              <a:t>, </a:t>
            </a:r>
            <a:r>
              <a:rPr lang="en-US" sz="2000" u="sng" dirty="0" err="1"/>
              <a:t>ItemNo</a:t>
            </a:r>
            <a:r>
              <a:rPr lang="en-US" sz="2000" dirty="0"/>
              <a:t>, </a:t>
            </a:r>
            <a:r>
              <a:rPr lang="en-US" sz="2000" dirty="0" err="1"/>
              <a:t>Qty</a:t>
            </a:r>
            <a:r>
              <a:rPr lang="en-US" sz="2000" dirty="0"/>
              <a:t>, </a:t>
            </a:r>
            <a:r>
              <a:rPr lang="en-US" sz="2000" dirty="0" err="1"/>
              <a:t>UnitPrice</a:t>
            </a:r>
            <a:endParaRPr lang="en-US" sz="20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0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b="1" dirty="0"/>
              <a:t>Normalization:  Third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200" b="1" dirty="0"/>
              <a:t>What if we did not Normalize the Database to Third Normal Form?</a:t>
            </a:r>
          </a:p>
          <a:p>
            <a:pPr lvl="1"/>
            <a:r>
              <a:rPr lang="en-US" sz="2000" dirty="0" smtClean="0"/>
              <a:t>Redundancy – </a:t>
            </a:r>
            <a:r>
              <a:rPr lang="en-US" sz="2000" dirty="0"/>
              <a:t>Detail for </a:t>
            </a:r>
            <a:r>
              <a:rPr lang="en-US" sz="2000" dirty="0" err="1"/>
              <a:t>Cust</a:t>
            </a:r>
            <a:r>
              <a:rPr lang="en-US" sz="2000" dirty="0"/>
              <a:t>/Clerk would appear on every SO</a:t>
            </a:r>
          </a:p>
          <a:p>
            <a:pPr lvl="1"/>
            <a:r>
              <a:rPr lang="en-US" sz="2000" dirty="0"/>
              <a:t>Delete Anomalies – Delete a sales order, delete the customer/clerk</a:t>
            </a:r>
          </a:p>
          <a:p>
            <a:pPr lvl="1"/>
            <a:r>
              <a:rPr lang="en-US" sz="2000" dirty="0"/>
              <a:t>Insert Anomalies – To insert a customer/clerk, must insert sales order.</a:t>
            </a:r>
          </a:p>
          <a:p>
            <a:pPr lvl="1"/>
            <a:r>
              <a:rPr lang="en-US" sz="2000" dirty="0"/>
              <a:t>Update Anomalies – To change the name/address, </a:t>
            </a:r>
            <a:r>
              <a:rPr lang="en-US" sz="2000" dirty="0" err="1"/>
              <a:t>etc</a:t>
            </a:r>
            <a:r>
              <a:rPr lang="en-US" sz="2000" dirty="0"/>
              <a:t>, must change it on every SO.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8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Summary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Informal Design Guidelines for Relational Databases</a:t>
            </a:r>
          </a:p>
          <a:p>
            <a:pPr eaLnBrk="1" hangingPunct="1"/>
            <a:r>
              <a:rPr lang="en-US" smtClean="0"/>
              <a:t>Functional Dependencies (FDs)</a:t>
            </a:r>
          </a:p>
          <a:p>
            <a:pPr lvl="1" eaLnBrk="1" hangingPunct="1"/>
            <a:r>
              <a:rPr lang="en-US" smtClean="0"/>
              <a:t>Definition, Inference Rules, Equivalence of Sets of FDs, Minimal Sets of FDs</a:t>
            </a:r>
          </a:p>
          <a:p>
            <a:pPr eaLnBrk="1" hangingPunct="1"/>
            <a:r>
              <a:rPr lang="en-US" smtClean="0"/>
              <a:t>Normal Forms Based on Primary Keys</a:t>
            </a:r>
          </a:p>
          <a:p>
            <a:pPr eaLnBrk="1" hangingPunct="1"/>
            <a:r>
              <a:rPr lang="en-US" smtClean="0"/>
              <a:t>General Normal Form Definitions (For Multiple Keys)</a:t>
            </a:r>
          </a:p>
          <a:p>
            <a:pPr eaLnBrk="1" hangingPunct="1"/>
            <a:r>
              <a:rPr lang="en-US" smtClean="0"/>
              <a:t>BCNF (Boyce-Codd Normal Form)</a:t>
            </a:r>
          </a:p>
          <a:p>
            <a:pPr lvl="1" eaLnBrk="1" hangingPunct="1"/>
            <a:endParaRPr lang="en-US" smtClean="0"/>
          </a:p>
        </p:txBody>
      </p:sp>
      <p:sp>
        <p:nvSpPr>
          <p:cNvPr id="58370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CC7841FC-3083-4F85-BC30-F5904C4C53DB}" type="slidenum">
              <a:rPr lang="en-US">
                <a:latin typeface="Arial" pitchFamily="34" charset="0"/>
              </a:rPr>
              <a:pPr/>
              <a:t>93</a:t>
            </a:fld>
            <a:endParaRPr lang="en-CA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7241</TotalTime>
  <Words>6156</Words>
  <Application>Microsoft Office PowerPoint</Application>
  <PresentationFormat>On-screen Show (4:3)</PresentationFormat>
  <Paragraphs>879</Paragraphs>
  <Slides>93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2" baseType="lpstr">
      <vt:lpstr>Arial</vt:lpstr>
      <vt:lpstr>Calibri</vt:lpstr>
      <vt:lpstr>Century Schoolbook</vt:lpstr>
      <vt:lpstr>Courier New</vt:lpstr>
      <vt:lpstr>Symbol</vt:lpstr>
      <vt:lpstr>Times New Roman</vt:lpstr>
      <vt:lpstr>Wingdings</vt:lpstr>
      <vt:lpstr>Wingdings 2</vt:lpstr>
      <vt:lpstr>Oriel</vt:lpstr>
      <vt:lpstr>Functional Dependencies and Normalization for Relational Databases </vt:lpstr>
      <vt:lpstr>Relational Database Designs</vt:lpstr>
      <vt:lpstr>Example: Shipment of Parts</vt:lpstr>
      <vt:lpstr>Example: Shipment of Parts</vt:lpstr>
      <vt:lpstr>Example: Shipment of Parts</vt:lpstr>
      <vt:lpstr>Design Anomalies</vt:lpstr>
      <vt:lpstr>Example: Shipment of Parts</vt:lpstr>
      <vt:lpstr>Example: Shipment of Parts</vt:lpstr>
      <vt:lpstr>Example: Shipment of Parts</vt:lpstr>
      <vt:lpstr>Informal Design Guidelines for Relational Databases </vt:lpstr>
      <vt:lpstr>Semantics of the Relation Attributes </vt:lpstr>
      <vt:lpstr>Redundant Information in Tuples and Update Anomalies </vt:lpstr>
      <vt:lpstr>EXAMPLE : Redundant Information</vt:lpstr>
      <vt:lpstr>PowerPoint Presentation</vt:lpstr>
      <vt:lpstr>PowerPoint Presentation</vt:lpstr>
      <vt:lpstr>Redundant Information in Tuples and Update Anomalies</vt:lpstr>
      <vt:lpstr>Null Values in Tuples </vt:lpstr>
      <vt:lpstr>Relation Decomposition</vt:lpstr>
      <vt:lpstr>Example: Relation Decomposition</vt:lpstr>
      <vt:lpstr>Bad decomposition</vt:lpstr>
      <vt:lpstr>Spurious Tuples </vt:lpstr>
      <vt:lpstr>Unnecessary decomposition</vt:lpstr>
      <vt:lpstr>Functional Dependencies </vt:lpstr>
      <vt:lpstr>Motivation</vt:lpstr>
      <vt:lpstr>Functional Dependencies</vt:lpstr>
      <vt:lpstr>Functional Dependencies</vt:lpstr>
      <vt:lpstr>Example: Student Grade Info</vt:lpstr>
      <vt:lpstr>EXAMPLE: ADDRESS</vt:lpstr>
      <vt:lpstr>Examples of FD constraints  </vt:lpstr>
      <vt:lpstr>PowerPoint Presentation</vt:lpstr>
      <vt:lpstr>Functional Dependencies</vt:lpstr>
      <vt:lpstr>Inference Rules for FDs  </vt:lpstr>
      <vt:lpstr>Inference Rules for FDs </vt:lpstr>
      <vt:lpstr>PowerPoint Presentation</vt:lpstr>
      <vt:lpstr>Inference Rules for FDs </vt:lpstr>
      <vt:lpstr>Algorithm for computing Attribute Closure</vt:lpstr>
      <vt:lpstr>Example 1: Closure Algorithm</vt:lpstr>
      <vt:lpstr>Example 2: Closure Algorithm</vt:lpstr>
      <vt:lpstr>Using rules of FD’s</vt:lpstr>
      <vt:lpstr> Minimal Sets of FDs</vt:lpstr>
      <vt:lpstr>Example: Minimal Cover </vt:lpstr>
      <vt:lpstr>Example: Minimal Cover </vt:lpstr>
      <vt:lpstr>Example: Minimal Cover </vt:lpstr>
      <vt:lpstr>Example: Minimal Cover </vt:lpstr>
      <vt:lpstr>Example: Minimal Cover </vt:lpstr>
      <vt:lpstr>Algorithm for finding Minimal Cover F for a set of FDs E</vt:lpstr>
      <vt:lpstr>Example 2: Compute Minimal Sets of FDs</vt:lpstr>
      <vt:lpstr>Example 2: Compute Minimal Sets of FDs</vt:lpstr>
      <vt:lpstr>Equivalence of Sets of FDs </vt:lpstr>
      <vt:lpstr>Example: Equivalence between sets of Functional Dependencies</vt:lpstr>
      <vt:lpstr>Example: Equivalence between sets of Functional Dependencies</vt:lpstr>
      <vt:lpstr>Example: Equivalence between sets of Functional Dependencies</vt:lpstr>
      <vt:lpstr>Example: Equivalence between sets of Functional Dependencies</vt:lpstr>
      <vt:lpstr>Example: Find the Key for Relation R</vt:lpstr>
      <vt:lpstr>Algorithm:  To Find a Key K for R Given a set F of FD’s</vt:lpstr>
      <vt:lpstr>Assignment 6- Functional Dependencies </vt:lpstr>
      <vt:lpstr>Normalization</vt:lpstr>
      <vt:lpstr> Normalization of Relations </vt:lpstr>
      <vt:lpstr>Normal Forms</vt:lpstr>
      <vt:lpstr>SuperKeys and Keys</vt:lpstr>
      <vt:lpstr>First Normal Form </vt:lpstr>
      <vt:lpstr>PowerPoint Presentation</vt:lpstr>
      <vt:lpstr>Second Normal Form  </vt:lpstr>
      <vt:lpstr>Second Normal Form </vt:lpstr>
      <vt:lpstr>PowerPoint Presentation</vt:lpstr>
      <vt:lpstr>Third Normal Form </vt:lpstr>
      <vt:lpstr>Third Normal Form </vt:lpstr>
      <vt:lpstr>Third Normal Form </vt:lpstr>
      <vt:lpstr>Normal Forms Defined Informally </vt:lpstr>
      <vt:lpstr>PowerPoint Presentation</vt:lpstr>
      <vt:lpstr>General Normal Form Definitions (For Multiple Keys) </vt:lpstr>
      <vt:lpstr>General Normal Form Definitions </vt:lpstr>
      <vt:lpstr>PowerPoint Presentation</vt:lpstr>
      <vt:lpstr>BCNF (Boyce-Codd Normal Form) </vt:lpstr>
      <vt:lpstr>PowerPoint Presentation</vt:lpstr>
      <vt:lpstr>PowerPoint Presentation</vt:lpstr>
      <vt:lpstr>PowerPoint Presentation</vt:lpstr>
      <vt:lpstr>Example: Designing a Student Database </vt:lpstr>
      <vt:lpstr>Designing a Student Database -2</vt:lpstr>
      <vt:lpstr>Designing a Student Database -3</vt:lpstr>
      <vt:lpstr>Designing a Student Database -4</vt:lpstr>
      <vt:lpstr>Designing a Student Database -5</vt:lpstr>
      <vt:lpstr>Designing a Student Database -3NF</vt:lpstr>
      <vt:lpstr>Designing a Student Database -7</vt:lpstr>
      <vt:lpstr>Designing a Student Database -8</vt:lpstr>
      <vt:lpstr>Designing a Student Database -9</vt:lpstr>
      <vt:lpstr>Normalization Example -- Sales Order </vt:lpstr>
      <vt:lpstr>Normalization:  First Normal Form</vt:lpstr>
      <vt:lpstr>Normalization:  Second Normal Form</vt:lpstr>
      <vt:lpstr>Normalization:  Second Normal Form</vt:lpstr>
      <vt:lpstr>Normalization:  Third Normal Form</vt:lpstr>
      <vt:lpstr>Normalization:  Third Normal Form</vt:lpstr>
      <vt:lpstr>Chapter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Zareen Alamgir</dc:creator>
  <cp:lastModifiedBy>Samia Asloob</cp:lastModifiedBy>
  <cp:revision>262</cp:revision>
  <dcterms:created xsi:type="dcterms:W3CDTF">2011-02-28T10:57:00Z</dcterms:created>
  <dcterms:modified xsi:type="dcterms:W3CDTF">2014-03-25T15:03:47Z</dcterms:modified>
</cp:coreProperties>
</file>