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9"/>
  </p:notesMasterIdLst>
  <p:handoutMasterIdLst>
    <p:handoutMasterId r:id="rId60"/>
  </p:handoutMasterIdLst>
  <p:sldIdLst>
    <p:sldId id="388" r:id="rId2"/>
    <p:sldId id="373" r:id="rId3"/>
    <p:sldId id="328" r:id="rId4"/>
    <p:sldId id="329" r:id="rId5"/>
    <p:sldId id="330" r:id="rId6"/>
    <p:sldId id="364" r:id="rId7"/>
    <p:sldId id="331" r:id="rId8"/>
    <p:sldId id="362" r:id="rId9"/>
    <p:sldId id="376" r:id="rId10"/>
    <p:sldId id="379" r:id="rId11"/>
    <p:sldId id="380" r:id="rId12"/>
    <p:sldId id="335" r:id="rId13"/>
    <p:sldId id="336" r:id="rId14"/>
    <p:sldId id="337" r:id="rId15"/>
    <p:sldId id="381" r:id="rId16"/>
    <p:sldId id="384" r:id="rId17"/>
    <p:sldId id="383" r:id="rId18"/>
    <p:sldId id="385" r:id="rId19"/>
    <p:sldId id="342" r:id="rId20"/>
    <p:sldId id="343" r:id="rId21"/>
    <p:sldId id="344" r:id="rId22"/>
    <p:sldId id="340" r:id="rId23"/>
    <p:sldId id="346" r:id="rId24"/>
    <p:sldId id="347" r:id="rId25"/>
    <p:sldId id="348" r:id="rId26"/>
    <p:sldId id="349" r:id="rId27"/>
    <p:sldId id="392" r:id="rId28"/>
    <p:sldId id="393" r:id="rId29"/>
    <p:sldId id="394" r:id="rId30"/>
    <p:sldId id="396" r:id="rId31"/>
    <p:sldId id="395" r:id="rId32"/>
    <p:sldId id="397" r:id="rId33"/>
    <p:sldId id="406" r:id="rId34"/>
    <p:sldId id="398" r:id="rId35"/>
    <p:sldId id="390" r:id="rId36"/>
    <p:sldId id="389" r:id="rId37"/>
    <p:sldId id="352" r:id="rId38"/>
    <p:sldId id="353" r:id="rId39"/>
    <p:sldId id="386" r:id="rId40"/>
    <p:sldId id="354" r:id="rId41"/>
    <p:sldId id="403" r:id="rId42"/>
    <p:sldId id="404" r:id="rId43"/>
    <p:sldId id="405" r:id="rId44"/>
    <p:sldId id="372" r:id="rId45"/>
    <p:sldId id="370" r:id="rId46"/>
    <p:sldId id="368" r:id="rId47"/>
    <p:sldId id="371" r:id="rId48"/>
    <p:sldId id="369" r:id="rId49"/>
    <p:sldId id="412" r:id="rId50"/>
    <p:sldId id="402" r:id="rId51"/>
    <p:sldId id="407" r:id="rId52"/>
    <p:sldId id="408" r:id="rId53"/>
    <p:sldId id="409" r:id="rId54"/>
    <p:sldId id="413" r:id="rId55"/>
    <p:sldId id="410" r:id="rId56"/>
    <p:sldId id="411" r:id="rId57"/>
    <p:sldId id="361" r:id="rId58"/>
  </p:sldIdLst>
  <p:sldSz cx="9144000" cy="6858000" type="letter"/>
  <p:notesSz cx="6881813" cy="92964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64070" autoAdjust="0"/>
  </p:normalViewPr>
  <p:slideViewPr>
    <p:cSldViewPr snapToObjects="1">
      <p:cViewPr varScale="1">
        <p:scale>
          <a:sx n="55" d="100"/>
          <a:sy n="55" d="100"/>
        </p:scale>
        <p:origin x="2386" y="3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864"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20A530F-E953-4F3F-88C4-3A3C02D56670}" type="slidenum">
              <a:rPr lang="en-CA"/>
              <a:pPr>
                <a:defRPr/>
              </a:pPr>
              <a:t>‹#›</a:t>
            </a:fld>
            <a:endParaRPr lang="en-CA"/>
          </a:p>
        </p:txBody>
      </p:sp>
    </p:spTree>
    <p:extLst>
      <p:ext uri="{BB962C8B-B14F-4D97-AF65-F5344CB8AC3E}">
        <p14:creationId xmlns:p14="http://schemas.microsoft.com/office/powerpoint/2010/main" val="112790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6564"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7575" y="4416425"/>
            <a:ext cx="5046663"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F350E2B-1FA5-4EA7-A3F5-695567C85CFD}" type="slidenum">
              <a:rPr lang="en-CA"/>
              <a:pPr>
                <a:defRPr/>
              </a:pPr>
              <a:t>‹#›</a:t>
            </a:fld>
            <a:endParaRPr lang="en-CA"/>
          </a:p>
        </p:txBody>
      </p:sp>
    </p:spTree>
    <p:extLst>
      <p:ext uri="{BB962C8B-B14F-4D97-AF65-F5344CB8AC3E}">
        <p14:creationId xmlns:p14="http://schemas.microsoft.com/office/powerpoint/2010/main" val="3932316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Slide Number Placeholder 3"/>
          <p:cNvSpPr>
            <a:spLocks noGrp="1"/>
          </p:cNvSpPr>
          <p:nvPr>
            <p:ph type="sldNum" sz="quarter" idx="5"/>
          </p:nvPr>
        </p:nvSpPr>
        <p:spPr>
          <a:noFill/>
        </p:spPr>
        <p:txBody>
          <a:bodyPr/>
          <a:lstStyle/>
          <a:p>
            <a:fld id="{ED24E065-3D27-4EAF-8420-CD4EC2EC46C0}" type="slidenum">
              <a:rPr lang="en-CA" smtClean="0"/>
              <a:pPr/>
              <a:t>1</a:t>
            </a:fld>
            <a:endParaRPr lang="en-CA"/>
          </a:p>
        </p:txBody>
      </p:sp>
    </p:spTree>
    <p:extLst>
      <p:ext uri="{BB962C8B-B14F-4D97-AF65-F5344CB8AC3E}">
        <p14:creationId xmlns:p14="http://schemas.microsoft.com/office/powerpoint/2010/main" val="98950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3D3018B-567C-4A0F-BA23-80CEDCBD2E21}" type="slidenum">
              <a:rPr lang="en-CA" smtClean="0"/>
              <a:pPr/>
              <a:t>17</a:t>
            </a:fld>
            <a:endParaRPr lang="en-CA"/>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009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E93CCA9-F11F-4B4C-8FED-2CF4E22334BB}" type="slidenum">
              <a:rPr lang="en-CA" smtClean="0"/>
              <a:pPr/>
              <a:t>18</a:t>
            </a:fld>
            <a:endParaRPr lang="en-CA"/>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1208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4E3B087-2C28-4C12-9007-0FAEF312C63C}" type="slidenum">
              <a:rPr lang="en-CA" smtClean="0"/>
              <a:pPr/>
              <a:t>19</a:t>
            </a:fld>
            <a:endParaRPr lang="en-CA"/>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4075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D481FB7-1AB4-4F77-BED5-05D5EC7AC1C2}" type="slidenum">
              <a:rPr lang="en-CA" smtClean="0"/>
              <a:pPr/>
              <a:t>20</a:t>
            </a:fld>
            <a:endParaRPr lang="en-CA"/>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38499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7705D22-91DB-4480-832A-828E1E3448CD}" type="slidenum">
              <a:rPr lang="en-CA" smtClean="0"/>
              <a:pPr/>
              <a:t>21</a:t>
            </a:fld>
            <a:endParaRPr lang="en-CA"/>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4680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2F3A2C2-387C-4CF0-A2FD-CD773C05705A}" type="slidenum">
              <a:rPr lang="en-CA" smtClean="0"/>
              <a:pPr/>
              <a:t>22</a:t>
            </a:fld>
            <a:endParaRPr lang="en-CA"/>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256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1DA3571-FB88-457E-9917-6685679693A4}" type="slidenum">
              <a:rPr lang="en-CA" smtClean="0"/>
              <a:pPr/>
              <a:t>23</a:t>
            </a:fld>
            <a:endParaRPr lang="en-CA"/>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987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F3E3A76-8275-44B3-949D-8C21A252AA53}" type="slidenum">
              <a:rPr lang="en-CA" smtClean="0"/>
              <a:pPr/>
              <a:t>24</a:t>
            </a:fld>
            <a:endParaRPr lang="en-CA"/>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620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F243374-8E14-4CD3-8180-FE589413D0F7}" type="slidenum">
              <a:rPr lang="en-CA" smtClean="0"/>
              <a:pPr/>
              <a:t>25</a:t>
            </a:fld>
            <a:endParaRPr lang="en-CA"/>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03905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4910DEA-D7CE-490B-8947-1A20EBF4E0FE}" type="slidenum">
              <a:rPr lang="en-CA" smtClean="0"/>
              <a:pPr/>
              <a:t>26</a:t>
            </a:fld>
            <a:endParaRPr lang="en-CA"/>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3837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4E031D6-F143-4F57-BB02-6CE8C3149A3C}" type="slidenum">
              <a:rPr lang="en-CA" smtClean="0"/>
              <a:pPr/>
              <a:t>3</a:t>
            </a:fld>
            <a:endParaRPr lang="en-CA"/>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07158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1789C47-FB70-48DF-A746-A7124BE21BBF}" type="slidenum">
              <a:rPr lang="en-CA" smtClean="0"/>
              <a:pPr/>
              <a:t>35</a:t>
            </a:fld>
            <a:endParaRPr lang="en-CA"/>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90473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50D2F4-8210-4B98-B34A-32B9D7ACECDF}" type="slidenum">
              <a:rPr lang="en-CA" smtClean="0"/>
              <a:pPr/>
              <a:t>36</a:t>
            </a:fld>
            <a:endParaRPr lang="en-CA"/>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4582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B9B4ADB-3466-4143-86EC-C0B234F4E53B}" type="slidenum">
              <a:rPr lang="en-CA" smtClean="0"/>
              <a:pPr/>
              <a:t>37</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68542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7CB9CFB-B4B3-4744-8235-937D58D94DB7}" type="slidenum">
              <a:rPr lang="en-CA" smtClean="0"/>
              <a:pPr/>
              <a:t>38</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4884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An identifying relationship is </a:t>
            </a:r>
            <a:r>
              <a:rPr lang="en-US" b="0" i="0" dirty="0">
                <a:solidFill>
                  <a:srgbClr val="040C28"/>
                </a:solidFill>
                <a:effectLst/>
                <a:latin typeface="Google Sans"/>
              </a:rPr>
              <a:t>a relationship between two entities in which an instance of a child entity is identified through its association with a parent entity</a:t>
            </a:r>
            <a:r>
              <a:rPr lang="en-US" b="0" i="0" dirty="0">
                <a:solidFill>
                  <a:srgbClr val="202124"/>
                </a:solidFill>
                <a:effectLst/>
                <a:latin typeface="Google Sans"/>
              </a:rPr>
              <a:t>, which means the child entity is dependent on the parent entity for its identity and cannot exist without it.</a:t>
            </a:r>
            <a:endParaRPr lang="en-PK" dirty="0"/>
          </a:p>
        </p:txBody>
      </p:sp>
      <p:sp>
        <p:nvSpPr>
          <p:cNvPr id="4" name="Slide Number Placeholder 3"/>
          <p:cNvSpPr>
            <a:spLocks noGrp="1"/>
          </p:cNvSpPr>
          <p:nvPr>
            <p:ph type="sldNum" sz="quarter" idx="5"/>
          </p:nvPr>
        </p:nvSpPr>
        <p:spPr/>
        <p:txBody>
          <a:bodyPr/>
          <a:lstStyle/>
          <a:p>
            <a:pPr>
              <a:defRPr/>
            </a:pPr>
            <a:fld id="{FF350E2B-1FA5-4EA7-A3F5-695567C85CFD}" type="slidenum">
              <a:rPr lang="en-CA" smtClean="0"/>
              <a:pPr>
                <a:defRPr/>
              </a:pPr>
              <a:t>39</a:t>
            </a:fld>
            <a:endParaRPr lang="en-CA"/>
          </a:p>
        </p:txBody>
      </p:sp>
    </p:spTree>
    <p:extLst>
      <p:ext uri="{BB962C8B-B14F-4D97-AF65-F5344CB8AC3E}">
        <p14:creationId xmlns:p14="http://schemas.microsoft.com/office/powerpoint/2010/main" val="1828973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8464603-3B14-4586-B390-9CE02470FE41}" type="slidenum">
              <a:rPr lang="en-CA" smtClean="0"/>
              <a:pPr/>
              <a:t>40</a:t>
            </a:fld>
            <a:endParaRPr lang="en-CA"/>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16466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i="0" kern="1200" dirty="0">
                <a:solidFill>
                  <a:schemeClr val="tx1"/>
                </a:solidFill>
                <a:latin typeface="Arial" charset="0"/>
                <a:ea typeface="+mn-ea"/>
                <a:cs typeface="+mn-cs"/>
              </a:rPr>
              <a:t> LECTURERs 'recommend' TEXTs and TEXTs '</a:t>
            </a:r>
            <a:r>
              <a:rPr lang="en-US" b="0" i="0" kern="1200" dirty="0" err="1">
                <a:solidFill>
                  <a:schemeClr val="tx1"/>
                </a:solidFill>
                <a:latin typeface="Arial" charset="0"/>
                <a:ea typeface="+mn-ea"/>
                <a:cs typeface="+mn-cs"/>
              </a:rPr>
              <a:t>are_used_on</a:t>
            </a:r>
            <a:r>
              <a:rPr lang="en-US" b="0" i="0" kern="1200" dirty="0">
                <a:solidFill>
                  <a:schemeClr val="tx1"/>
                </a:solidFill>
                <a:latin typeface="Arial" charset="0"/>
                <a:ea typeface="+mn-ea"/>
                <a:cs typeface="+mn-cs"/>
              </a:rPr>
              <a:t>' COURSEs. The fact that a lecturer recommends a text and that text is used on a course does not necessarily mean that that lecturer recommended that text for that course. The text might be used on the course and recommended by someone else, whereas our lecturer does recommend that text but for a different course.</a:t>
            </a:r>
          </a:p>
          <a:p>
            <a:r>
              <a:rPr lang="en-US" b="0" i="0" kern="1200" dirty="0">
                <a:solidFill>
                  <a:schemeClr val="tx1"/>
                </a:solidFill>
                <a:latin typeface="Arial" charset="0"/>
                <a:ea typeface="+mn-ea"/>
                <a:cs typeface="+mn-cs"/>
              </a:rPr>
              <a:t>In Fig. 3.8(c) it is possible to tell which texts a lecturer recommends and which courses he or she teaches on, but not which texts are used on a course or which courses use a given text. The fact that a lecturer recommends a text and teaches a course does not imply that he or she recommends that text for that course.</a:t>
            </a:r>
          </a:p>
          <a:p>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42</a:t>
            </a:fld>
            <a:endParaRPr lang="en-CA"/>
          </a:p>
        </p:txBody>
      </p:sp>
    </p:spTree>
    <p:extLst>
      <p:ext uri="{BB962C8B-B14F-4D97-AF65-F5344CB8AC3E}">
        <p14:creationId xmlns:p14="http://schemas.microsoft.com/office/powerpoint/2010/main" val="4162067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i="0" kern="1200" dirty="0">
                <a:solidFill>
                  <a:schemeClr val="tx1"/>
                </a:solidFill>
                <a:latin typeface="Arial" charset="0"/>
                <a:ea typeface="+mn-ea"/>
                <a:cs typeface="+mn-cs"/>
              </a:rPr>
              <a:t>In Fig. 3.8(d) it is possible to tell which courses a lecturer teaches and which texts a course uses but not which texts a teacher recommends. Only if every course had only one lecturer would (d) be satisfactory because then the fact that a course used a text </a:t>
            </a:r>
            <a:r>
              <a:rPr lang="en-US" b="0" i="1" kern="1200" dirty="0">
                <a:solidFill>
                  <a:schemeClr val="tx1"/>
                </a:solidFill>
                <a:latin typeface="Arial" charset="0"/>
                <a:ea typeface="+mn-ea"/>
                <a:cs typeface="+mn-cs"/>
              </a:rPr>
              <a:t>implies</a:t>
            </a:r>
            <a:r>
              <a:rPr lang="en-US" b="0" i="0" kern="1200" dirty="0">
                <a:solidFill>
                  <a:schemeClr val="tx1"/>
                </a:solidFill>
                <a:latin typeface="Arial" charset="0"/>
                <a:ea typeface="+mn-ea"/>
                <a:cs typeface="+mn-cs"/>
              </a:rPr>
              <a:t> who recommended it. Otherwise (d) is unsatisfactory.</a:t>
            </a:r>
          </a:p>
          <a:p>
            <a:r>
              <a:rPr lang="en-US" b="0" i="0" kern="1200" dirty="0">
                <a:solidFill>
                  <a:schemeClr val="tx1"/>
                </a:solidFill>
                <a:latin typeface="Arial" charset="0"/>
                <a:ea typeface="+mn-ea"/>
                <a:cs typeface="+mn-cs"/>
              </a:rPr>
              <a:t>In Fig. 3.8(e) it is possible to tell who recommends which texts, who teaches which courses, and which texts are used on which courses. However it is still not possible to ascertain, in general, the answers to questions like:</a:t>
            </a:r>
          </a:p>
          <a:p>
            <a:r>
              <a:rPr lang="en-US" b="0" i="0" kern="1200" dirty="0">
                <a:solidFill>
                  <a:schemeClr val="tx1"/>
                </a:solidFill>
                <a:latin typeface="Arial" charset="0"/>
                <a:ea typeface="+mn-ea"/>
                <a:cs typeface="+mn-cs"/>
              </a:rPr>
              <a:t>'Which text does </a:t>
            </a:r>
            <a:r>
              <a:rPr lang="en-US" b="0" i="0" kern="1200" dirty="0" err="1">
                <a:solidFill>
                  <a:schemeClr val="tx1"/>
                </a:solidFill>
                <a:latin typeface="Arial" charset="0"/>
                <a:ea typeface="+mn-ea"/>
                <a:cs typeface="+mn-cs"/>
              </a:rPr>
              <a:t>Mr</a:t>
            </a:r>
            <a:r>
              <a:rPr lang="en-US" b="0" i="0" kern="1200" dirty="0">
                <a:solidFill>
                  <a:schemeClr val="tx1"/>
                </a:solidFill>
                <a:latin typeface="Arial" charset="0"/>
                <a:ea typeface="+mn-ea"/>
                <a:cs typeface="+mn-cs"/>
              </a:rPr>
              <a:t> Smith recommend for the 4th year Database course?'</a:t>
            </a:r>
          </a:p>
          <a:p>
            <a:r>
              <a:rPr lang="en-US" b="0" i="0" kern="1200" dirty="0">
                <a:solidFill>
                  <a:schemeClr val="tx1"/>
                </a:solidFill>
                <a:latin typeface="Arial" charset="0"/>
                <a:ea typeface="+mn-ea"/>
                <a:cs typeface="+mn-cs"/>
              </a:rPr>
              <a:t>The reason is that even though </a:t>
            </a:r>
            <a:r>
              <a:rPr lang="en-US" b="0" i="0" kern="1200" dirty="0" err="1">
                <a:solidFill>
                  <a:schemeClr val="tx1"/>
                </a:solidFill>
                <a:latin typeface="Arial" charset="0"/>
                <a:ea typeface="+mn-ea"/>
                <a:cs typeface="+mn-cs"/>
              </a:rPr>
              <a:t>Mr</a:t>
            </a:r>
            <a:r>
              <a:rPr lang="en-US" b="0" i="0" kern="1200" dirty="0">
                <a:solidFill>
                  <a:schemeClr val="tx1"/>
                </a:solidFill>
                <a:latin typeface="Arial" charset="0"/>
                <a:ea typeface="+mn-ea"/>
                <a:cs typeface="+mn-cs"/>
              </a:rPr>
              <a:t> Smith may recommend text1 and </a:t>
            </a:r>
            <a:r>
              <a:rPr lang="en-US" b="0" i="0" kern="1200" dirty="0" err="1">
                <a:solidFill>
                  <a:schemeClr val="tx1"/>
                </a:solidFill>
                <a:latin typeface="Arial" charset="0"/>
                <a:ea typeface="+mn-ea"/>
                <a:cs typeface="+mn-cs"/>
              </a:rPr>
              <a:t>Mr</a:t>
            </a:r>
            <a:r>
              <a:rPr lang="en-US" b="0" i="0" kern="1200" dirty="0">
                <a:solidFill>
                  <a:schemeClr val="tx1"/>
                </a:solidFill>
                <a:latin typeface="Arial" charset="0"/>
                <a:ea typeface="+mn-ea"/>
                <a:cs typeface="+mn-cs"/>
              </a:rPr>
              <a:t> Smith teaches on 4th year Database, it is not known whether it was </a:t>
            </a:r>
            <a:r>
              <a:rPr lang="en-US" b="0" i="0" kern="1200" dirty="0" err="1">
                <a:solidFill>
                  <a:schemeClr val="tx1"/>
                </a:solidFill>
                <a:latin typeface="Arial" charset="0"/>
                <a:ea typeface="+mn-ea"/>
                <a:cs typeface="+mn-cs"/>
              </a:rPr>
              <a:t>Mr</a:t>
            </a:r>
            <a:r>
              <a:rPr lang="en-US" b="0" i="0" kern="1200" dirty="0">
                <a:solidFill>
                  <a:schemeClr val="tx1"/>
                </a:solidFill>
                <a:latin typeface="Arial" charset="0"/>
                <a:ea typeface="+mn-ea"/>
                <a:cs typeface="+mn-cs"/>
              </a:rPr>
              <a:t> Smith who recommended the text for the course, because he may have recommended the text for another course, and </a:t>
            </a:r>
            <a:r>
              <a:rPr lang="en-US" b="0" i="1" kern="1200" dirty="0">
                <a:solidFill>
                  <a:schemeClr val="tx1"/>
                </a:solidFill>
                <a:latin typeface="Arial" charset="0"/>
                <a:ea typeface="+mn-ea"/>
                <a:cs typeface="+mn-cs"/>
              </a:rPr>
              <a:t>another</a:t>
            </a:r>
            <a:r>
              <a:rPr lang="en-US" b="0" i="0" kern="1200" dirty="0">
                <a:solidFill>
                  <a:schemeClr val="tx1"/>
                </a:solidFill>
                <a:latin typeface="Arial" charset="0"/>
                <a:ea typeface="+mn-ea"/>
                <a:cs typeface="+mn-cs"/>
              </a:rPr>
              <a:t> lecturer on the 4th year Database course may have recommended text1. The only satisfactory relationship type is that shown in Fig. 3.8(a).</a:t>
            </a:r>
          </a:p>
          <a:p>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43</a:t>
            </a:fld>
            <a:endParaRPr lang="en-CA"/>
          </a:p>
        </p:txBody>
      </p:sp>
    </p:spTree>
    <p:extLst>
      <p:ext uri="{BB962C8B-B14F-4D97-AF65-F5344CB8AC3E}">
        <p14:creationId xmlns:p14="http://schemas.microsoft.com/office/powerpoint/2010/main" val="1253729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Arial" charset="0"/>
                <a:ea typeface="+mn-ea"/>
                <a:cs typeface="+mn-cs"/>
              </a:rPr>
              <a:t>For example, a relationship</a:t>
            </a:r>
          </a:p>
          <a:p>
            <a:r>
              <a:rPr lang="en-US" sz="1800" b="0" i="0" u="none" strike="noStrike" kern="1200" baseline="0" dirty="0">
                <a:solidFill>
                  <a:schemeClr val="tx1"/>
                </a:solidFill>
                <a:latin typeface="Arial" charset="0"/>
                <a:ea typeface="+mn-ea"/>
                <a:cs typeface="+mn-cs"/>
              </a:rPr>
              <a:t>instance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should not exist in OFFERS </a:t>
            </a:r>
            <a:r>
              <a:rPr lang="en-US" sz="1800" b="0" i="1" u="none" strike="noStrike" kern="1200" baseline="0" dirty="0">
                <a:solidFill>
                  <a:schemeClr val="tx1"/>
                </a:solidFill>
                <a:latin typeface="Arial" charset="0"/>
                <a:ea typeface="+mn-ea"/>
                <a:cs typeface="+mn-cs"/>
              </a:rPr>
              <a:t>unless </a:t>
            </a:r>
            <a:r>
              <a:rPr lang="en-US" sz="1800" b="0" i="0" u="none" strike="noStrike" kern="1200" baseline="0" dirty="0">
                <a:solidFill>
                  <a:schemeClr val="tx1"/>
                </a:solidFill>
                <a:latin typeface="Arial" charset="0"/>
                <a:ea typeface="+mn-ea"/>
                <a:cs typeface="+mn-cs"/>
              </a:rPr>
              <a:t>an instance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exists in</a:t>
            </a:r>
          </a:p>
          <a:p>
            <a:r>
              <a:rPr lang="en-US" sz="1800" b="0" i="0" u="none" strike="noStrike" kern="1200" baseline="0" dirty="0">
                <a:solidFill>
                  <a:schemeClr val="tx1"/>
                </a:solidFill>
                <a:latin typeface="Arial" charset="0"/>
                <a:ea typeface="+mn-ea"/>
                <a:cs typeface="+mn-cs"/>
              </a:rPr>
              <a:t>TAUGHT_DURING, an instance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exists in OFFERED_DURING, and an instance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a:t>
            </a:r>
          </a:p>
          <a:p>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exists in CAN_TEACH. However, the reverse is not always true; we may have</a:t>
            </a:r>
          </a:p>
          <a:p>
            <a:r>
              <a:rPr lang="en-US" sz="1800" b="0" i="0" u="none" strike="noStrike" kern="1200" baseline="0" dirty="0">
                <a:solidFill>
                  <a:schemeClr val="tx1"/>
                </a:solidFill>
                <a:latin typeface="Arial" charset="0"/>
                <a:ea typeface="+mn-ea"/>
                <a:cs typeface="+mn-cs"/>
              </a:rPr>
              <a:t>instances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and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in the three binary relationship types with no corresponding</a:t>
            </a:r>
          </a:p>
          <a:p>
            <a:r>
              <a:rPr lang="en-US" sz="1800" b="0" i="0" u="none" strike="noStrike" kern="1200" baseline="0" dirty="0">
                <a:solidFill>
                  <a:schemeClr val="tx1"/>
                </a:solidFill>
                <a:latin typeface="Arial" charset="0"/>
                <a:ea typeface="+mn-ea"/>
                <a:cs typeface="+mn-cs"/>
              </a:rPr>
              <a:t>instance (</a:t>
            </a:r>
            <a:r>
              <a:rPr lang="en-US" sz="1800" b="0" i="1" u="none" strike="noStrike" kern="1200" baseline="0" dirty="0" err="1">
                <a:solidFill>
                  <a:schemeClr val="tx1"/>
                </a:solidFill>
                <a:latin typeface="Arial" charset="0"/>
                <a:ea typeface="+mn-ea"/>
                <a:cs typeface="+mn-cs"/>
              </a:rPr>
              <a:t>i</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c</a:t>
            </a:r>
            <a:r>
              <a:rPr lang="en-US" sz="1800" b="0" i="0" u="none" strike="noStrike" kern="1200" baseline="0" dirty="0">
                <a:solidFill>
                  <a:schemeClr val="tx1"/>
                </a:solidFill>
                <a:latin typeface="Arial" charset="0"/>
                <a:ea typeface="+mn-ea"/>
                <a:cs typeface="+mn-cs"/>
              </a:rPr>
              <a:t>) in </a:t>
            </a:r>
            <a:r>
              <a:rPr lang="en-US" sz="1800" b="0" i="0" u="none" strike="noStrike" kern="1200" baseline="0" dirty="0" err="1">
                <a:solidFill>
                  <a:schemeClr val="tx1"/>
                </a:solidFill>
                <a:latin typeface="Arial" charset="0"/>
                <a:ea typeface="+mn-ea"/>
                <a:cs typeface="+mn-cs"/>
              </a:rPr>
              <a:t>OFFERS.Note</a:t>
            </a:r>
            <a:r>
              <a:rPr lang="en-US" sz="1800" b="0" i="0" u="none" strike="noStrike" kern="1200" baseline="0" dirty="0">
                <a:solidFill>
                  <a:schemeClr val="tx1"/>
                </a:solidFill>
                <a:latin typeface="Arial" charset="0"/>
                <a:ea typeface="+mn-ea"/>
                <a:cs typeface="+mn-cs"/>
              </a:rPr>
              <a:t> that in this example, based on the meanings</a:t>
            </a:r>
          </a:p>
          <a:p>
            <a:r>
              <a:rPr lang="en-US" sz="1800" b="0" i="0" u="none" strike="noStrike" kern="1200" baseline="0" dirty="0">
                <a:solidFill>
                  <a:schemeClr val="tx1"/>
                </a:solidFill>
                <a:latin typeface="Arial" charset="0"/>
                <a:ea typeface="+mn-ea"/>
                <a:cs typeface="+mn-cs"/>
              </a:rPr>
              <a:t>of the relationships, we can infer the instances of TAUGHT_DURING and</a:t>
            </a:r>
          </a:p>
          <a:p>
            <a:r>
              <a:rPr lang="en-US" sz="1800" b="0" i="0" u="none" strike="noStrike" kern="1200" baseline="0" dirty="0">
                <a:solidFill>
                  <a:schemeClr val="tx1"/>
                </a:solidFill>
                <a:latin typeface="Arial" charset="0"/>
                <a:ea typeface="+mn-ea"/>
                <a:cs typeface="+mn-cs"/>
              </a:rPr>
              <a:t>OFFERED_DURING from the instances in OFFERS, but we cannot infer the</a:t>
            </a:r>
          </a:p>
          <a:p>
            <a:r>
              <a:rPr lang="en-US" sz="1800" b="0" i="0" u="none" strike="noStrike" kern="1200" baseline="0" dirty="0">
                <a:solidFill>
                  <a:schemeClr val="tx1"/>
                </a:solidFill>
                <a:latin typeface="Arial" charset="0"/>
                <a:ea typeface="+mn-ea"/>
                <a:cs typeface="+mn-cs"/>
              </a:rPr>
              <a:t>instances of CAN_TEACH; therefore, TAUGHT_DURING and OFFERED_DURING are</a:t>
            </a:r>
          </a:p>
          <a:p>
            <a:r>
              <a:rPr lang="en-US" sz="1800" b="0" i="0" u="none" strike="noStrike" kern="1200" baseline="0" dirty="0">
                <a:solidFill>
                  <a:schemeClr val="tx1"/>
                </a:solidFill>
                <a:latin typeface="Arial" charset="0"/>
                <a:ea typeface="+mn-ea"/>
                <a:cs typeface="+mn-cs"/>
              </a:rPr>
              <a:t>redundant and can be left out.</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46</a:t>
            </a:fld>
            <a:endParaRPr lang="en-CA"/>
          </a:p>
        </p:txBody>
      </p:sp>
    </p:spTree>
    <p:extLst>
      <p:ext uri="{BB962C8B-B14F-4D97-AF65-F5344CB8AC3E}">
        <p14:creationId xmlns:p14="http://schemas.microsoft.com/office/powerpoint/2010/main" val="137675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Arial" charset="0"/>
                <a:ea typeface="+mn-ea"/>
                <a:cs typeface="+mn-cs"/>
              </a:rPr>
              <a:t>In this case, we</a:t>
            </a:r>
          </a:p>
          <a:p>
            <a:r>
              <a:rPr lang="en-US" sz="1800" b="0" i="0" u="none" strike="noStrike" kern="1200" baseline="0" dirty="0">
                <a:solidFill>
                  <a:schemeClr val="tx1"/>
                </a:solidFill>
                <a:latin typeface="Arial" charset="0"/>
                <a:ea typeface="+mn-ea"/>
                <a:cs typeface="+mn-cs"/>
              </a:rPr>
              <a:t>place 1 on the SUPPLIER participation, and M, N on the PROJECT, PART participations</a:t>
            </a:r>
          </a:p>
          <a:p>
            <a:r>
              <a:rPr lang="en-US" sz="1800" b="0" i="0" u="none" strike="noStrike" kern="1200" baseline="0" dirty="0">
                <a:solidFill>
                  <a:schemeClr val="tx1"/>
                </a:solidFill>
                <a:latin typeface="Arial" charset="0"/>
                <a:ea typeface="+mn-ea"/>
                <a:cs typeface="+mn-cs"/>
              </a:rPr>
              <a:t>in Figure 7.17. This specifies the constraint that a particular ( </a:t>
            </a:r>
            <a:r>
              <a:rPr lang="en-US" sz="1800" b="0" i="1" u="none" strike="noStrike" kern="1200" baseline="0" dirty="0">
                <a:solidFill>
                  <a:schemeClr val="tx1"/>
                </a:solidFill>
                <a:latin typeface="Arial" charset="0"/>
                <a:ea typeface="+mn-ea"/>
                <a:cs typeface="+mn-cs"/>
              </a:rPr>
              <a:t>j</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p</a:t>
            </a:r>
            <a:r>
              <a:rPr lang="en-US" sz="1800" b="0" i="0" u="none" strike="noStrike" kern="1200" baseline="0" dirty="0">
                <a:solidFill>
                  <a:schemeClr val="tx1"/>
                </a:solidFill>
                <a:latin typeface="Arial" charset="0"/>
                <a:ea typeface="+mn-ea"/>
                <a:cs typeface="+mn-cs"/>
              </a:rPr>
              <a:t>) combination</a:t>
            </a:r>
          </a:p>
          <a:p>
            <a:r>
              <a:rPr lang="en-US" sz="1800" b="0" i="0" u="none" strike="noStrike" kern="1200" baseline="0" dirty="0">
                <a:solidFill>
                  <a:schemeClr val="tx1"/>
                </a:solidFill>
                <a:latin typeface="Arial" charset="0"/>
                <a:ea typeface="+mn-ea"/>
                <a:cs typeface="+mn-cs"/>
              </a:rPr>
              <a:t>can appear at most once in the relationship set because each such (PROJECT, PART)</a:t>
            </a:r>
          </a:p>
          <a:p>
            <a:r>
              <a:rPr lang="en-US" sz="1800" b="0" i="0" u="none" strike="noStrike" kern="1200" baseline="0" dirty="0">
                <a:solidFill>
                  <a:schemeClr val="tx1"/>
                </a:solidFill>
                <a:latin typeface="Arial" charset="0"/>
                <a:ea typeface="+mn-ea"/>
                <a:cs typeface="+mn-cs"/>
              </a:rPr>
              <a:t>combination uniquely determines a single supplier. Hence, any relationship</a:t>
            </a:r>
          </a:p>
          <a:p>
            <a:r>
              <a:rPr lang="en-US" sz="1800" b="0" i="0" u="none" strike="noStrike" kern="1200" baseline="0" dirty="0">
                <a:solidFill>
                  <a:schemeClr val="tx1"/>
                </a:solidFill>
                <a:latin typeface="Arial" charset="0"/>
                <a:ea typeface="+mn-ea"/>
                <a:cs typeface="+mn-cs"/>
              </a:rPr>
              <a:t>instance (</a:t>
            </a:r>
            <a:r>
              <a:rPr lang="en-US" sz="1800" b="0" i="1" u="none" strike="noStrike" kern="1200" baseline="0" dirty="0">
                <a:solidFill>
                  <a:schemeClr val="tx1"/>
                </a:solidFill>
                <a:latin typeface="Arial" charset="0"/>
                <a:ea typeface="+mn-ea"/>
                <a:cs typeface="+mn-cs"/>
              </a:rPr>
              <a:t>s</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j</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p</a:t>
            </a:r>
            <a:r>
              <a:rPr lang="en-US" sz="1800" b="0" i="0" u="none" strike="noStrike" kern="1200" baseline="0" dirty="0">
                <a:solidFill>
                  <a:schemeClr val="tx1"/>
                </a:solidFill>
                <a:latin typeface="Arial" charset="0"/>
                <a:ea typeface="+mn-ea"/>
                <a:cs typeface="+mn-cs"/>
              </a:rPr>
              <a:t>) is uniquely identified in the relationship set by its ( </a:t>
            </a:r>
            <a:r>
              <a:rPr lang="en-US" sz="1800" b="0" i="1" u="none" strike="noStrike" kern="1200" baseline="0" dirty="0">
                <a:solidFill>
                  <a:schemeClr val="tx1"/>
                </a:solidFill>
                <a:latin typeface="Arial" charset="0"/>
                <a:ea typeface="+mn-ea"/>
                <a:cs typeface="+mn-cs"/>
              </a:rPr>
              <a:t>j</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p</a:t>
            </a:r>
            <a:r>
              <a:rPr lang="en-US" sz="1800" b="0" i="0" u="none" strike="noStrike" kern="1200" baseline="0" dirty="0">
                <a:solidFill>
                  <a:schemeClr val="tx1"/>
                </a:solidFill>
                <a:latin typeface="Arial" charset="0"/>
                <a:ea typeface="+mn-ea"/>
                <a:cs typeface="+mn-cs"/>
              </a:rPr>
              <a:t>) combination,</a:t>
            </a:r>
          </a:p>
          <a:p>
            <a:r>
              <a:rPr lang="en-US" sz="1800" b="0" i="0" u="none" strike="noStrike" kern="1200" baseline="0" dirty="0">
                <a:solidFill>
                  <a:schemeClr val="tx1"/>
                </a:solidFill>
                <a:latin typeface="Arial" charset="0"/>
                <a:ea typeface="+mn-ea"/>
                <a:cs typeface="+mn-cs"/>
              </a:rPr>
              <a:t>which makes ( </a:t>
            </a:r>
            <a:r>
              <a:rPr lang="en-US" sz="1800" b="0" i="1" u="none" strike="noStrike" kern="1200" baseline="0" dirty="0">
                <a:solidFill>
                  <a:schemeClr val="tx1"/>
                </a:solidFill>
                <a:latin typeface="Arial" charset="0"/>
                <a:ea typeface="+mn-ea"/>
                <a:cs typeface="+mn-cs"/>
              </a:rPr>
              <a:t>j</a:t>
            </a:r>
            <a:r>
              <a:rPr lang="en-US" sz="1800" b="0" i="0" u="none" strike="noStrike" kern="1200" baseline="0" dirty="0">
                <a:solidFill>
                  <a:schemeClr val="tx1"/>
                </a:solidFill>
                <a:latin typeface="Arial" charset="0"/>
                <a:ea typeface="+mn-ea"/>
                <a:cs typeface="+mn-cs"/>
              </a:rPr>
              <a:t>, </a:t>
            </a:r>
            <a:r>
              <a:rPr lang="en-US" sz="1800" b="0" i="1" u="none" strike="noStrike" kern="1200" baseline="0" dirty="0">
                <a:solidFill>
                  <a:schemeClr val="tx1"/>
                </a:solidFill>
                <a:latin typeface="Arial" charset="0"/>
                <a:ea typeface="+mn-ea"/>
                <a:cs typeface="+mn-cs"/>
              </a:rPr>
              <a:t>p</a:t>
            </a:r>
            <a:r>
              <a:rPr lang="en-US" sz="1800" b="0" i="0" u="none" strike="noStrike" kern="1200" baseline="0" dirty="0">
                <a:solidFill>
                  <a:schemeClr val="tx1"/>
                </a:solidFill>
                <a:latin typeface="Arial" charset="0"/>
                <a:ea typeface="+mn-ea"/>
                <a:cs typeface="+mn-cs"/>
              </a:rPr>
              <a:t>) a key for the relationship set. </a:t>
            </a:r>
          </a:p>
          <a:p>
            <a:r>
              <a:rPr lang="en-US" sz="1800" b="0" i="0" u="none" strike="noStrike" kern="1200" baseline="0" dirty="0">
                <a:solidFill>
                  <a:schemeClr val="tx1"/>
                </a:solidFill>
                <a:latin typeface="Arial" charset="0"/>
                <a:ea typeface="+mn-ea"/>
                <a:cs typeface="+mn-cs"/>
              </a:rPr>
              <a:t>In this notation, the participations that have a 1 specified on them are not required to be part of the identifying</a:t>
            </a:r>
          </a:p>
          <a:p>
            <a:r>
              <a:rPr lang="en-US" sz="1800" b="0" i="0" u="none" strike="noStrike" kern="1200" baseline="0" dirty="0">
                <a:solidFill>
                  <a:schemeClr val="tx1"/>
                </a:solidFill>
                <a:latin typeface="Arial" charset="0"/>
                <a:ea typeface="+mn-ea"/>
                <a:cs typeface="+mn-cs"/>
              </a:rPr>
              <a:t>key for the relationship set. If all three cardinalities are M or N, then the key will</a:t>
            </a:r>
          </a:p>
          <a:p>
            <a:r>
              <a:rPr lang="en-US" sz="1800" b="0" i="0" u="none" strike="noStrike" kern="1200" baseline="0" dirty="0">
                <a:solidFill>
                  <a:schemeClr val="tx1"/>
                </a:solidFill>
                <a:latin typeface="Arial" charset="0"/>
                <a:ea typeface="+mn-ea"/>
                <a:cs typeface="+mn-cs"/>
              </a:rPr>
              <a:t>be the combination of all three participants.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49</a:t>
            </a:fld>
            <a:endParaRPr lang="en-CA"/>
          </a:p>
        </p:txBody>
      </p:sp>
    </p:spTree>
    <p:extLst>
      <p:ext uri="{BB962C8B-B14F-4D97-AF65-F5344CB8AC3E}">
        <p14:creationId xmlns:p14="http://schemas.microsoft.com/office/powerpoint/2010/main" val="2497469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C565690-3F06-40B1-A103-27C85FD580DD}" type="slidenum">
              <a:rPr lang="en-CA" smtClean="0"/>
              <a:pPr/>
              <a:t>4</a:t>
            </a:fld>
            <a:endParaRPr lang="en-CA"/>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15905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Arial" charset="0"/>
                <a:ea typeface="+mn-ea"/>
                <a:cs typeface="+mn-cs"/>
              </a:rPr>
              <a:t>A (min, max) on a participation here specifies that each</a:t>
            </a:r>
          </a:p>
          <a:p>
            <a:r>
              <a:rPr lang="en-US" sz="1800" b="0" i="0" u="none" strike="noStrike" kern="1200" baseline="0" dirty="0">
                <a:solidFill>
                  <a:schemeClr val="tx1"/>
                </a:solidFill>
                <a:latin typeface="Arial" charset="0"/>
                <a:ea typeface="+mn-ea"/>
                <a:cs typeface="+mn-cs"/>
              </a:rPr>
              <a:t>entity is related to at least </a:t>
            </a:r>
            <a:r>
              <a:rPr lang="en-US" sz="1800" b="0" i="1" u="none" strike="noStrike" kern="1200" baseline="0" dirty="0">
                <a:solidFill>
                  <a:schemeClr val="tx1"/>
                </a:solidFill>
                <a:latin typeface="Arial" charset="0"/>
                <a:ea typeface="+mn-ea"/>
                <a:cs typeface="+mn-cs"/>
              </a:rPr>
              <a:t>min </a:t>
            </a:r>
            <a:r>
              <a:rPr lang="en-US" sz="1800" b="0" i="0" u="none" strike="noStrike" kern="1200" baseline="0" dirty="0">
                <a:solidFill>
                  <a:schemeClr val="tx1"/>
                </a:solidFill>
                <a:latin typeface="Arial" charset="0"/>
                <a:ea typeface="+mn-ea"/>
                <a:cs typeface="+mn-cs"/>
              </a:rPr>
              <a:t>and at most </a:t>
            </a:r>
            <a:r>
              <a:rPr lang="en-US" sz="1800" b="0" i="1" u="none" strike="noStrike" kern="1200" baseline="0" dirty="0">
                <a:solidFill>
                  <a:schemeClr val="tx1"/>
                </a:solidFill>
                <a:latin typeface="Arial" charset="0"/>
                <a:ea typeface="+mn-ea"/>
                <a:cs typeface="+mn-cs"/>
              </a:rPr>
              <a:t>max relationship instances </a:t>
            </a:r>
            <a:r>
              <a:rPr lang="en-US" sz="1800" b="0" i="0" u="none" strike="noStrike" kern="1200" baseline="0" dirty="0">
                <a:solidFill>
                  <a:schemeClr val="tx1"/>
                </a:solidFill>
                <a:latin typeface="Arial" charset="0"/>
                <a:ea typeface="+mn-ea"/>
                <a:cs typeface="+mn-cs"/>
              </a:rPr>
              <a:t>in the relationship</a:t>
            </a:r>
          </a:p>
          <a:p>
            <a:r>
              <a:rPr lang="en-US" sz="1800" b="0" i="0" u="none" strike="noStrike" kern="1200" baseline="0" dirty="0">
                <a:solidFill>
                  <a:schemeClr val="tx1"/>
                </a:solidFill>
                <a:latin typeface="Arial" charset="0"/>
                <a:ea typeface="+mn-ea"/>
                <a:cs typeface="+mn-cs"/>
              </a:rPr>
              <a:t>set. These constraints have no bearing on determining the key of an </a:t>
            </a:r>
            <a:r>
              <a:rPr lang="en-US" sz="1800" b="0" i="1" u="none" strike="noStrike" kern="1200" baseline="0" dirty="0">
                <a:solidFill>
                  <a:schemeClr val="tx1"/>
                </a:solidFill>
                <a:latin typeface="Arial" charset="0"/>
                <a:ea typeface="+mn-ea"/>
                <a:cs typeface="+mn-cs"/>
              </a:rPr>
              <a:t>n</a:t>
            </a:r>
            <a:r>
              <a:rPr lang="en-US" sz="1800" b="0" i="0" u="none" strike="noStrike" kern="1200" baseline="0" dirty="0">
                <a:solidFill>
                  <a:schemeClr val="tx1"/>
                </a:solidFill>
                <a:latin typeface="Arial" charset="0"/>
                <a:ea typeface="+mn-ea"/>
                <a:cs typeface="+mn-cs"/>
              </a:rPr>
              <a:t>-</a:t>
            </a:r>
            <a:r>
              <a:rPr lang="en-US" sz="1800" b="0" i="0" u="none" strike="noStrike" kern="1200" baseline="0" dirty="0" err="1">
                <a:solidFill>
                  <a:schemeClr val="tx1"/>
                </a:solidFill>
                <a:latin typeface="Arial" charset="0"/>
                <a:ea typeface="+mn-ea"/>
                <a:cs typeface="+mn-cs"/>
              </a:rPr>
              <a:t>ary</a:t>
            </a:r>
            <a:r>
              <a:rPr lang="en-US" sz="1800" b="0" i="0" u="none" strike="noStrike" kern="1200" baseline="0" dirty="0">
                <a:solidFill>
                  <a:schemeClr val="tx1"/>
                </a:solidFill>
                <a:latin typeface="Arial" charset="0"/>
                <a:ea typeface="+mn-ea"/>
                <a:cs typeface="+mn-cs"/>
              </a:rPr>
              <a:t> relationship,</a:t>
            </a:r>
          </a:p>
          <a:p>
            <a:r>
              <a:rPr lang="en-US" sz="1800" b="0" i="0" u="none" strike="noStrike" kern="1200" baseline="0" dirty="0">
                <a:solidFill>
                  <a:schemeClr val="tx1"/>
                </a:solidFill>
                <a:latin typeface="Arial" charset="0"/>
                <a:ea typeface="+mn-ea"/>
                <a:cs typeface="+mn-cs"/>
              </a:rPr>
              <a:t>where </a:t>
            </a:r>
            <a:r>
              <a:rPr lang="en-US" sz="1800" b="0" i="1" u="none" strike="noStrike" kern="1200" baseline="0" dirty="0">
                <a:solidFill>
                  <a:schemeClr val="tx1"/>
                </a:solidFill>
                <a:latin typeface="Arial" charset="0"/>
                <a:ea typeface="+mn-ea"/>
                <a:cs typeface="+mn-cs"/>
              </a:rPr>
              <a:t>n </a:t>
            </a:r>
            <a:r>
              <a:rPr lang="en-US" sz="1800" b="0" i="0" u="none" strike="noStrike" kern="1200" baseline="0" dirty="0">
                <a:solidFill>
                  <a:schemeClr val="tx1"/>
                </a:solidFill>
                <a:latin typeface="Arial" charset="0"/>
                <a:ea typeface="+mn-ea"/>
                <a:cs typeface="+mn-cs"/>
              </a:rPr>
              <a:t>&gt; 2,17 but specify a different type of constraint that places</a:t>
            </a:r>
          </a:p>
          <a:p>
            <a:r>
              <a:rPr lang="en-US" sz="1800" b="0" i="0" u="none" strike="noStrike" kern="1200" baseline="0" dirty="0">
                <a:solidFill>
                  <a:schemeClr val="tx1"/>
                </a:solidFill>
                <a:latin typeface="Arial" charset="0"/>
                <a:ea typeface="+mn-ea"/>
                <a:cs typeface="+mn-cs"/>
              </a:rPr>
              <a:t>restrictions on how many relationship instances each entity can participate in.</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50</a:t>
            </a:fld>
            <a:endParaRPr lang="en-CA"/>
          </a:p>
        </p:txBody>
      </p:sp>
    </p:spTree>
    <p:extLst>
      <p:ext uri="{BB962C8B-B14F-4D97-AF65-F5344CB8AC3E}">
        <p14:creationId xmlns:p14="http://schemas.microsoft.com/office/powerpoint/2010/main" val="16896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Arial" charset="0"/>
                <a:ea typeface="+mn-ea"/>
                <a:cs typeface="+mn-cs"/>
              </a:rPr>
              <a:t>the multiplicities are placed </a:t>
            </a:r>
            <a:r>
              <a:rPr lang="en-US" sz="1800" b="0" i="1" u="none" strike="noStrike" kern="1200" baseline="0" dirty="0">
                <a:solidFill>
                  <a:schemeClr val="tx1"/>
                </a:solidFill>
                <a:latin typeface="Arial" charset="0"/>
                <a:ea typeface="+mn-ea"/>
                <a:cs typeface="+mn-cs"/>
              </a:rPr>
              <a:t>on the opposite ends of the relationship </a:t>
            </a:r>
            <a:r>
              <a:rPr lang="en-US" sz="1800" b="0" i="0" u="none" strike="noStrike" kern="1200" baseline="0" dirty="0">
                <a:solidFill>
                  <a:schemeClr val="tx1"/>
                </a:solidFill>
                <a:latin typeface="Arial" charset="0"/>
                <a:ea typeface="+mn-ea"/>
                <a:cs typeface="+mn-cs"/>
              </a:rPr>
              <a:t>when</a:t>
            </a:r>
          </a:p>
          <a:p>
            <a:r>
              <a:rPr lang="en-US" sz="1800" b="0" i="0" u="none" strike="noStrike" kern="1200" baseline="0" dirty="0">
                <a:solidFill>
                  <a:schemeClr val="tx1"/>
                </a:solidFill>
                <a:latin typeface="Arial" charset="0"/>
                <a:ea typeface="+mn-ea"/>
                <a:cs typeface="+mn-cs"/>
              </a:rPr>
              <a:t>compared with the notation discussed in ER model </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54</a:t>
            </a:fld>
            <a:endParaRPr lang="en-CA"/>
          </a:p>
        </p:txBody>
      </p:sp>
    </p:spTree>
    <p:extLst>
      <p:ext uri="{BB962C8B-B14F-4D97-AF65-F5344CB8AC3E}">
        <p14:creationId xmlns:p14="http://schemas.microsoft.com/office/powerpoint/2010/main" val="2727610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Arial" charset="0"/>
                <a:ea typeface="+mn-ea"/>
                <a:cs typeface="+mn-cs"/>
              </a:rPr>
              <a:t>In UML, there are two types of relationships: association and aggregation.</a:t>
            </a:r>
          </a:p>
          <a:p>
            <a:r>
              <a:rPr lang="en-US" sz="1800" b="1" i="0" u="none" strike="noStrike" kern="1200" baseline="0" dirty="0">
                <a:solidFill>
                  <a:schemeClr val="tx1"/>
                </a:solidFill>
                <a:latin typeface="Arial" charset="0"/>
                <a:ea typeface="+mn-ea"/>
                <a:cs typeface="+mn-cs"/>
              </a:rPr>
              <a:t>Aggregation </a:t>
            </a:r>
            <a:r>
              <a:rPr lang="en-US" sz="1800" b="0" i="0" u="none" strike="noStrike" kern="1200" baseline="0" dirty="0">
                <a:solidFill>
                  <a:schemeClr val="tx1"/>
                </a:solidFill>
                <a:latin typeface="Arial" charset="0"/>
                <a:ea typeface="+mn-ea"/>
                <a:cs typeface="+mn-cs"/>
              </a:rPr>
              <a:t>is meant to represent a relationship between a whole object and its</a:t>
            </a:r>
          </a:p>
          <a:p>
            <a:r>
              <a:rPr lang="en-US" sz="1800" b="0" i="0" u="none" strike="noStrike" kern="1200" baseline="0" dirty="0">
                <a:solidFill>
                  <a:schemeClr val="tx1"/>
                </a:solidFill>
                <a:latin typeface="Arial" charset="0"/>
                <a:ea typeface="+mn-ea"/>
                <a:cs typeface="+mn-cs"/>
              </a:rPr>
              <a:t>component parts, and it has a distinct diagrammatic notation. In Figure, we</a:t>
            </a:r>
          </a:p>
          <a:p>
            <a:r>
              <a:rPr lang="en-US" sz="1800" b="0" i="0" u="none" strike="noStrike" kern="1200" baseline="0" dirty="0">
                <a:solidFill>
                  <a:schemeClr val="tx1"/>
                </a:solidFill>
                <a:latin typeface="Arial" charset="0"/>
                <a:ea typeface="+mn-ea"/>
                <a:cs typeface="+mn-cs"/>
              </a:rPr>
              <a:t>modeled the locations of a department and the single location of a project as aggregations.</a:t>
            </a:r>
          </a:p>
          <a:p>
            <a:r>
              <a:rPr lang="en-US" sz="1800" b="0" i="0" u="none" strike="noStrike" kern="1200" baseline="0" dirty="0">
                <a:solidFill>
                  <a:schemeClr val="tx1"/>
                </a:solidFill>
                <a:latin typeface="Arial" charset="0"/>
                <a:ea typeface="+mn-ea"/>
                <a:cs typeface="+mn-cs"/>
              </a:rPr>
              <a:t>However, aggregation and association do not have different structural</a:t>
            </a:r>
          </a:p>
          <a:p>
            <a:r>
              <a:rPr lang="en-US" sz="1800" b="0" i="0" u="none" strike="noStrike" kern="1200" baseline="0" dirty="0">
                <a:solidFill>
                  <a:schemeClr val="tx1"/>
                </a:solidFill>
                <a:latin typeface="Arial" charset="0"/>
                <a:ea typeface="+mn-ea"/>
                <a:cs typeface="+mn-cs"/>
              </a:rPr>
              <a:t>properties, and the choice as to which type of relationship to use is somewhat subjective.</a:t>
            </a:r>
          </a:p>
          <a:p>
            <a:r>
              <a:rPr lang="en-US" sz="1800" b="0" i="0" u="none" strike="noStrike" kern="1200" baseline="0" dirty="0">
                <a:solidFill>
                  <a:schemeClr val="tx1"/>
                </a:solidFill>
                <a:latin typeface="Arial" charset="0"/>
                <a:ea typeface="+mn-ea"/>
                <a:cs typeface="+mn-cs"/>
              </a:rPr>
              <a:t>In the ER model, both are represented as relationships.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55</a:t>
            </a:fld>
            <a:endParaRPr lang="en-CA"/>
          </a:p>
        </p:txBody>
      </p:sp>
    </p:spTree>
    <p:extLst>
      <p:ext uri="{BB962C8B-B14F-4D97-AF65-F5344CB8AC3E}">
        <p14:creationId xmlns:p14="http://schemas.microsoft.com/office/powerpoint/2010/main" val="3540327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550C251-CF34-4B2D-8863-C59D45502D88}" type="slidenum">
              <a:rPr lang="en-CA" smtClean="0"/>
              <a:pPr/>
              <a:t>57</a:t>
            </a:fld>
            <a:endParaRPr lang="en-CA"/>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5407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7B2FBFF-D370-43DD-837D-EBEBF1783487}" type="slidenum">
              <a:rPr lang="en-CA" smtClean="0"/>
              <a:pPr/>
              <a:t>5</a:t>
            </a:fld>
            <a:endParaRPr lang="en-CA"/>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9842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7A8966-047B-46C6-B61D-F511E1E5AFD8}" type="slidenum">
              <a:rPr lang="en-CA" smtClean="0"/>
              <a:pPr/>
              <a:t>7</a:t>
            </a:fld>
            <a:endParaRPr lang="en-CA"/>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4938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E9ED9B9-B5C3-4250-BB1B-47187B25B7E1}" type="slidenum">
              <a:rPr lang="en-CA" smtClean="0"/>
              <a:pPr/>
              <a:t>8</a:t>
            </a:fld>
            <a:endParaRPr lang="en-CA"/>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3669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125DF2C-B053-40E2-84E0-F6D3E0A9B8F0}" type="slidenum">
              <a:rPr lang="en-CA" smtClean="0"/>
              <a:pPr/>
              <a:t>12</a:t>
            </a:fld>
            <a:endParaRPr lang="en-CA"/>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566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FC1EDFE-8BF5-4DDC-8363-9D7949661850}" type="slidenum">
              <a:rPr lang="en-CA" smtClean="0"/>
              <a:pPr/>
              <a:t>13</a:t>
            </a:fld>
            <a:endParaRPr lang="en-CA"/>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534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F437FBB-EBC2-40D8-91F9-084681718882}" type="slidenum">
              <a:rPr lang="en-CA" smtClean="0"/>
              <a:pPr/>
              <a:t>14</a:t>
            </a:fld>
            <a:endParaRPr lang="en-CA"/>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805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2CC0545D-C16B-4C5B-8A03-506D0C793858}" type="datetimeFigureOut">
              <a:rPr lang="en-US"/>
              <a:pPr>
                <a:defRPr/>
              </a:pPr>
              <a:t>4/17/2023</a:t>
            </a:fld>
            <a:endParaRPr lang="en-US" dirty="0"/>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a:prstGeom prst="rect">
            <a:avLst/>
          </a:prstGeom>
        </p:spPr>
        <p:txBody>
          <a:bodyPr/>
          <a:lstStyle>
            <a:lvl1pPr>
              <a:defRPr/>
            </a:lvl1pPr>
          </a:lstStyle>
          <a:p>
            <a:pPr>
              <a:defRPr/>
            </a:pPr>
            <a:fld id="{2E0E2D78-0663-409E-8CA0-267597DADCA2}"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8C86CFB-55CD-40D0-B62B-19C30A3360CC}" type="datetimeFigureOut">
              <a:rPr lang="en-US"/>
              <a:pPr>
                <a:defRPr/>
              </a:pPr>
              <a:t>4/17/2023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86BED0D7-23E0-4C3F-B045-E5BB8BEF0B82}" type="slidenum">
              <a:rPr lang="en-US"/>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6545FF3-A809-434A-878F-3632CE66CB79}" type="datetimeFigureOut">
              <a:rPr lang="en-US"/>
              <a:pPr>
                <a:defRPr/>
              </a:pPr>
              <a:t>4/17/2023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C68128D6-5A77-40D5-94A2-C4D31376AFB3}" type="slidenum">
              <a:rPr lang="en-US"/>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fld id="{A8C5C8D3-9ED1-4725-9540-94A358BD818F}" type="datetimeFigureOut">
              <a:rPr lang="en-US"/>
              <a:pPr>
                <a:defRPr/>
              </a:pPr>
              <a:t>4/17/2023</a:t>
            </a:fld>
            <a:endParaRPr lang="en-US"/>
          </a:p>
        </p:txBody>
      </p:sp>
      <p:sp>
        <p:nvSpPr>
          <p:cNvPr id="5" name="Footer Placeholder 9"/>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4401B1C7-A752-4FBE-A375-EB0AA6598DF4}" type="datetimeFigureOut">
              <a:rPr lang="en-US"/>
              <a:pPr>
                <a:defRPr/>
              </a:pPr>
              <a:t>4/17/2023</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a:prstGeom prst="rect">
            <a:avLst/>
          </a:prstGeom>
        </p:spPr>
        <p:txBody>
          <a:bodyPr/>
          <a:lstStyle>
            <a:lvl1pPr>
              <a:defRPr/>
            </a:lvl1pPr>
          </a:lstStyle>
          <a:p>
            <a:pPr>
              <a:defRPr/>
            </a:pPr>
            <a:fld id="{06BD9A2E-F630-49C6-9E4D-ADC145776639}" type="slidenum">
              <a:rPr lang="en-US"/>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FDA29B32-4440-4F97-AA3A-7476D2336D38}" type="datetimeFigureOut">
              <a:rPr lang="en-US"/>
              <a:pPr>
                <a:defRPr/>
              </a:pPr>
              <a:t>4/17/2023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4D7E0E0B-75F9-4D45-B1B4-9DF9C05FC5E1}" type="datetimeFigureOut">
              <a:rPr lang="en-US"/>
              <a:pPr>
                <a:defRPr/>
              </a:pPr>
              <a:t>4/17/2023</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6C9D3890-C508-4BCD-8B19-E3B7251DAA64}" type="datetimeFigureOut">
              <a:rPr lang="en-US"/>
              <a:pPr>
                <a:defRPr/>
              </a:pPr>
              <a:t>4/17/2023</a:t>
            </a:fld>
            <a:endParaRPr lang="en-US"/>
          </a:p>
        </p:txBody>
      </p:sp>
      <p:sp>
        <p:nvSpPr>
          <p:cNvPr id="4" name="Footer Placeholder 7"/>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BB725B7-5476-42FF-A517-602B7A199154}" type="datetimeFigureOut">
              <a:rPr lang="en-US"/>
              <a:pPr>
                <a:defRPr/>
              </a:pPr>
              <a:t>4/17/2023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54760D47-7061-499E-A916-8B40EDEDD896}" type="datetimeFigureOut">
              <a:rPr lang="en-US"/>
              <a:pPr>
                <a:defRPr/>
              </a:pPr>
              <a:t>4/17/2023</a:t>
            </a:fld>
            <a:endParaRPr lang="en-US" dirty="0"/>
          </a:p>
        </p:txBody>
      </p:sp>
      <p:sp>
        <p:nvSpPr>
          <p:cNvPr id="13" name="Slide Number Placeholder 21"/>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6BFB80DB-C225-4DC8-B433-23725ED21F0D}" type="slidenum">
              <a:rPr lang="en-US"/>
              <a:pPr>
                <a:defRPr/>
              </a:pPr>
              <a:t>‹#›</a:t>
            </a:fld>
            <a:endParaRPr lang="en-CA"/>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11EB7B61-7C31-4B56-8575-49CB53C08F67}" type="datetimeFigureOut">
              <a:rPr lang="en-US"/>
              <a:pPr>
                <a:defRPr/>
              </a:pPr>
              <a:t>4/17/2023</a:t>
            </a:fld>
            <a:endParaRPr lang="en-US"/>
          </a:p>
        </p:txBody>
      </p:sp>
      <p:sp>
        <p:nvSpPr>
          <p:cNvPr id="13" name="Slide Number Placeholder 17"/>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4DFCBB01-5CB7-4B15-9091-F9E8715134FE}" type="slidenum">
              <a:rPr lang="en-US"/>
              <a:pPr>
                <a:defRPr/>
              </a:pPr>
              <a:t>‹#›</a:t>
            </a:fld>
            <a:endParaRPr lang="en-CA"/>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8FE9CF6E-3E35-4849-971A-DBEDCFD9E11E}" type="datetimeFigureOut">
              <a:rPr lang="en-US"/>
              <a:pPr>
                <a:defRPr/>
              </a:pPr>
              <a:t>4/17/2023</a:t>
            </a:fld>
            <a:endParaRPr lang="en-US" dirty="0"/>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1036" name="Group 45"/>
          <p:cNvGrpSpPr>
            <a:grpSpLocks/>
          </p:cNvGrpSpPr>
          <p:nvPr userDrawn="1"/>
        </p:nvGrpSpPr>
        <p:grpSpPr bwMode="auto">
          <a:xfrm>
            <a:off x="8936038" y="1449388"/>
            <a:ext cx="207962" cy="5408612"/>
            <a:chOff x="5606" y="889"/>
            <a:chExt cx="154" cy="3431"/>
          </a:xfrm>
        </p:grpSpPr>
        <p:sp>
          <p:nvSpPr>
            <p:cNvPr id="17"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8" name="Group 44"/>
            <p:cNvGrpSpPr>
              <a:grpSpLocks/>
            </p:cNvGrpSpPr>
            <p:nvPr userDrawn="1"/>
          </p:nvGrpSpPr>
          <p:grpSpPr bwMode="auto">
            <a:xfrm>
              <a:off x="5606" y="889"/>
              <a:ext cx="106" cy="3431"/>
              <a:chOff x="5606" y="889"/>
              <a:chExt cx="106" cy="3431"/>
            </a:xfrm>
          </p:grpSpPr>
          <p:sp>
            <p:nvSpPr>
              <p:cNvPr id="19"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20"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9" r:id="rId4"/>
    <p:sldLayoutId id="2147483720" r:id="rId5"/>
    <p:sldLayoutId id="2147483725" r:id="rId6"/>
    <p:sldLayoutId id="2147483721" r:id="rId7"/>
    <p:sldLayoutId id="2147483726" r:id="rId8"/>
    <p:sldLayoutId id="2147483727" r:id="rId9"/>
    <p:sldLayoutId id="2147483728" r:id="rId10"/>
    <p:sldLayoutId id="2147483729"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84979"/>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3B3C4"/>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0C0C3"/>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a:t>Data Modeling Using the Entity-Relationship Model</a:t>
            </a:r>
            <a:br>
              <a:rPr lang="en-US" dirty="0"/>
            </a:br>
            <a:endParaRPr lang="en-US" dirty="0"/>
          </a:p>
        </p:txBody>
      </p:sp>
      <p:sp>
        <p:nvSpPr>
          <p:cNvPr id="10243" name="Subtitle 2"/>
          <p:cNvSpPr>
            <a:spLocks noGrp="1"/>
          </p:cNvSpPr>
          <p:nvPr>
            <p:ph type="subTitle" idx="1"/>
          </p:nvPr>
        </p:nvSpPr>
        <p:spPr>
          <a:xfrm>
            <a:off x="2286000" y="5003800"/>
            <a:ext cx="6172200" cy="1371600"/>
          </a:xfrm>
        </p:spPr>
        <p:txBody>
          <a:bodyPr/>
          <a:lstStyle/>
          <a:p>
            <a:pPr eaLnBrk="1" hangingPunct="1"/>
            <a:endParaRPr lang="en-US"/>
          </a:p>
        </p:txBody>
      </p:sp>
      <p:sp>
        <p:nvSpPr>
          <p:cNvPr id="10244" name="Slide Number Placeholder 3"/>
          <p:cNvSpPr>
            <a:spLocks noGrp="1"/>
          </p:cNvSpPr>
          <p:nvPr>
            <p:ph type="sldNum" sz="quarter" idx="12"/>
          </p:nvPr>
        </p:nvSpPr>
        <p:spPr>
          <a:noFill/>
          <a:ln>
            <a:miter lim="800000"/>
            <a:headEnd/>
            <a:tailEnd/>
          </a:ln>
        </p:spPr>
        <p:txBody>
          <a:bodyPr vert="horz" wrap="square" lIns="91440" tIns="45720" rIns="91440" bIns="45720" numCol="1" anchor="t" anchorCtr="0" compatLnSpc="1">
            <a:prstTxWarp prst="textNoShape">
              <a:avLst/>
            </a:prstTxWarp>
          </a:bodyPr>
          <a:lstStyle/>
          <a:p>
            <a:fld id="{3C14BD1F-1CE1-4525-8271-7B7DF97CBE5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normAutofit fontScale="90000"/>
          </a:bodyPr>
          <a:lstStyle/>
          <a:p>
            <a:pPr eaLnBrk="1" fontAlgn="auto" hangingPunct="1">
              <a:spcAft>
                <a:spcPts val="0"/>
              </a:spcAft>
              <a:defRPr/>
            </a:pPr>
            <a:r>
              <a:rPr lang="en-US"/>
              <a:t>Initial Design of Entity Types:</a:t>
            </a:r>
            <a:br>
              <a:rPr lang="en-US"/>
            </a:br>
            <a:r>
              <a:rPr lang="en-US" sz="2400"/>
              <a:t>EMPLOYEE, DEPARTMENT, PROJECT, DEPENDENT</a:t>
            </a:r>
          </a:p>
        </p:txBody>
      </p:sp>
      <p:sp>
        <p:nvSpPr>
          <p:cNvPr id="1945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B094D6-FF06-487A-A528-7D5FE3944818}" type="slidenum">
              <a:rPr lang="en-US"/>
              <a:pPr/>
              <a:t>10</a:t>
            </a:fld>
            <a:endParaRPr lang="en-CA"/>
          </a:p>
        </p:txBody>
      </p:sp>
      <p:pic>
        <p:nvPicPr>
          <p:cNvPr id="20484" name="Picture 4" descr="fig03_08"/>
          <p:cNvPicPr>
            <a:picLocks noChangeAspect="1" noChangeArrowheads="1"/>
          </p:cNvPicPr>
          <p:nvPr/>
        </p:nvPicPr>
        <p:blipFill>
          <a:blip r:embed="rId2" cstate="print"/>
          <a:srcRect/>
          <a:stretch>
            <a:fillRect/>
          </a:stretch>
        </p:blipFill>
        <p:spPr bwMode="auto">
          <a:xfrm>
            <a:off x="3657600" y="1524000"/>
            <a:ext cx="4859338" cy="4799013"/>
          </a:xfrm>
          <a:prstGeom prst="rect">
            <a:avLst/>
          </a:prstGeom>
          <a:noFill/>
          <a:ln w="9525">
            <a:noFill/>
            <a:miter lim="800000"/>
            <a:headEnd/>
            <a:tailEnd/>
          </a:ln>
        </p:spPr>
      </p:pic>
      <p:sp>
        <p:nvSpPr>
          <p:cNvPr id="5" name="Rectangle 4"/>
          <p:cNvSpPr>
            <a:spLocks noChangeArrowheads="1"/>
          </p:cNvSpPr>
          <p:nvPr/>
        </p:nvSpPr>
        <p:spPr bwMode="auto">
          <a:xfrm>
            <a:off x="457200" y="1905000"/>
            <a:ext cx="2514600" cy="1754188"/>
          </a:xfrm>
          <a:prstGeom prst="rect">
            <a:avLst/>
          </a:prstGeom>
          <a:noFill/>
          <a:ln w="9525">
            <a:noFill/>
            <a:miter lim="800000"/>
            <a:headEnd/>
            <a:tailEnd/>
          </a:ln>
        </p:spPr>
        <p:txBody>
          <a:bodyPr>
            <a:spAutoFit/>
          </a:bodyPr>
          <a:lstStyle/>
          <a:p>
            <a:r>
              <a:rPr lang="en-US" sz="1800"/>
              <a:t>Entity types in the COMPANY database:</a:t>
            </a:r>
          </a:p>
          <a:p>
            <a:pPr lvl="1"/>
            <a:r>
              <a:rPr lang="en-US" sz="1800"/>
              <a:t>DEPARTMENT</a:t>
            </a:r>
          </a:p>
          <a:p>
            <a:pPr lvl="1"/>
            <a:r>
              <a:rPr lang="en-US" sz="1800"/>
              <a:t>PROJECT</a:t>
            </a:r>
          </a:p>
          <a:p>
            <a:pPr lvl="1"/>
            <a:r>
              <a:rPr lang="en-US" sz="1800"/>
              <a:t>EMPLOYEE</a:t>
            </a:r>
          </a:p>
          <a:p>
            <a:pPr lvl="1"/>
            <a:r>
              <a:rPr lang="en-US" sz="1800"/>
              <a:t>DEPENDENT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ox(in)">
                                      <p:cBhvr>
                                        <p:cTn id="21"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pPr eaLnBrk="1" fontAlgn="auto" hangingPunct="1">
              <a:spcAft>
                <a:spcPts val="0"/>
              </a:spcAft>
              <a:defRPr/>
            </a:pPr>
            <a:r>
              <a:rPr lang="en-US" sz="3200"/>
              <a:t>Refining the initial design by introducing </a:t>
            </a:r>
            <a:r>
              <a:rPr lang="en-US" sz="3200" b="1"/>
              <a:t>relationships</a:t>
            </a:r>
          </a:p>
        </p:txBody>
      </p:sp>
      <p:sp>
        <p:nvSpPr>
          <p:cNvPr id="917507" name="Rectangle 3"/>
          <p:cNvSpPr>
            <a:spLocks noGrp="1" noChangeArrowheads="1"/>
          </p:cNvSpPr>
          <p:nvPr>
            <p:ph sz="quarter" idx="1"/>
          </p:nvPr>
        </p:nvSpPr>
        <p:spPr>
          <a:xfrm>
            <a:off x="457200" y="1600200"/>
            <a:ext cx="7467600" cy="4873625"/>
          </a:xfrm>
        </p:spPr>
        <p:txBody>
          <a:bodyPr/>
          <a:lstStyle/>
          <a:p>
            <a:pPr eaLnBrk="1" hangingPunct="1"/>
            <a:r>
              <a:rPr lang="en-US"/>
              <a:t>Some aspects in the requirements will be represented as </a:t>
            </a:r>
            <a:r>
              <a:rPr lang="en-US" b="1"/>
              <a:t>relationships</a:t>
            </a:r>
            <a:endParaRPr lang="en-US"/>
          </a:p>
          <a:p>
            <a:pPr eaLnBrk="1" hangingPunct="1"/>
            <a:endParaRPr lang="en-US"/>
          </a:p>
          <a:p>
            <a:pPr eaLnBrk="1" hangingPunct="1"/>
            <a:r>
              <a:rPr lang="en-US"/>
              <a:t>ER model has three main concepts:</a:t>
            </a:r>
          </a:p>
          <a:p>
            <a:pPr lvl="1" eaLnBrk="1" hangingPunct="1"/>
            <a:r>
              <a:rPr lang="en-US"/>
              <a:t>Entities (and their entity types and entity sets)</a:t>
            </a:r>
          </a:p>
          <a:p>
            <a:pPr lvl="1" eaLnBrk="1" hangingPunct="1"/>
            <a:r>
              <a:rPr lang="en-US"/>
              <a:t>Attributes (simple, composite, multivalued)</a:t>
            </a:r>
          </a:p>
          <a:p>
            <a:pPr lvl="1" eaLnBrk="1" hangingPunct="1"/>
            <a:r>
              <a:rPr lang="en-US"/>
              <a:t>Relationships (and their relationship types and relationship sets)</a:t>
            </a:r>
          </a:p>
          <a:p>
            <a:pPr eaLnBrk="1" hangingPunct="1"/>
            <a:endParaRPr lang="en-US"/>
          </a:p>
        </p:txBody>
      </p:sp>
      <p:sp>
        <p:nvSpPr>
          <p:cNvPr id="2048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E0074F5-AED7-45CE-9A32-C8FF68A42E38}" type="slidenum">
              <a:rPr lang="en-US"/>
              <a:pPr/>
              <a:t>11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7507">
                                            <p:txEl>
                                              <p:pRg st="5" end="5"/>
                                            </p:txEl>
                                          </p:spTgt>
                                        </p:tgtEl>
                                        <p:attrNameLst>
                                          <p:attrName>style.visibility</p:attrName>
                                        </p:attrNameLst>
                                      </p:cBhvr>
                                      <p:to>
                                        <p:strVal val="visible"/>
                                      </p:to>
                                    </p:set>
                                    <p:animEffect transition="in" filter="box(in)">
                                      <p:cBhvr>
                                        <p:cTn id="7" dur="500"/>
                                        <p:tgtEl>
                                          <p:spTgt spid="91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4" name="Rectangle 4"/>
          <p:cNvSpPr>
            <a:spLocks noGrp="1" noChangeArrowheads="1"/>
          </p:cNvSpPr>
          <p:nvPr>
            <p:ph type="title"/>
          </p:nvPr>
        </p:nvSpPr>
        <p:spPr/>
        <p:txBody>
          <a:bodyPr/>
          <a:lstStyle/>
          <a:p>
            <a:pPr eaLnBrk="1" fontAlgn="auto" hangingPunct="1">
              <a:spcAft>
                <a:spcPts val="0"/>
              </a:spcAft>
              <a:defRPr/>
            </a:pPr>
            <a:r>
              <a:rPr lang="en-US" sz="3200" dirty="0"/>
              <a:t>Relationships</a:t>
            </a:r>
          </a:p>
        </p:txBody>
      </p:sp>
      <p:sp>
        <p:nvSpPr>
          <p:cNvPr id="839685" name="Rectangle 5"/>
          <p:cNvSpPr>
            <a:spLocks noGrp="1" noChangeArrowheads="1"/>
          </p:cNvSpPr>
          <p:nvPr>
            <p:ph sz="quarter" idx="1"/>
          </p:nvPr>
        </p:nvSpPr>
        <p:spPr>
          <a:xfrm>
            <a:off x="457200" y="1600200"/>
            <a:ext cx="7467600" cy="4873625"/>
          </a:xfrm>
        </p:spPr>
        <p:txBody>
          <a:bodyPr>
            <a:normAutofit lnSpcReduction="10000"/>
          </a:bodyPr>
          <a:lstStyle/>
          <a:p>
            <a:pPr marL="274320" indent="-274320" eaLnBrk="1" fontAlgn="auto" hangingPunct="1">
              <a:lnSpc>
                <a:spcPct val="110000"/>
              </a:lnSpc>
              <a:spcAft>
                <a:spcPts val="0"/>
              </a:spcAft>
              <a:buFont typeface="Wingdings"/>
              <a:buChar char=""/>
              <a:defRPr/>
            </a:pPr>
            <a:r>
              <a:rPr lang="en-US" dirty="0"/>
              <a:t>A </a:t>
            </a:r>
            <a:r>
              <a:rPr lang="en-US" b="1" dirty="0"/>
              <a:t>relationship</a:t>
            </a:r>
            <a:r>
              <a:rPr lang="en-US" dirty="0"/>
              <a:t> relates two or more distinct entities with a specific meaning.</a:t>
            </a:r>
          </a:p>
          <a:p>
            <a:pPr marL="640080" lvl="1" indent="-274320" eaLnBrk="1" fontAlgn="auto" hangingPunct="1">
              <a:lnSpc>
                <a:spcPct val="110000"/>
              </a:lnSpc>
              <a:spcAft>
                <a:spcPts val="0"/>
              </a:spcAft>
              <a:buFont typeface="Wingdings 2"/>
              <a:buChar char=""/>
              <a:defRPr/>
            </a:pPr>
            <a:r>
              <a:rPr lang="en-US" sz="2000" dirty="0"/>
              <a:t>For example, EMPLOYEE John </a:t>
            </a:r>
            <a:r>
              <a:rPr lang="en-US" sz="2000" i="1" dirty="0"/>
              <a:t>works on</a:t>
            </a:r>
            <a:r>
              <a:rPr lang="en-US" sz="2000" dirty="0"/>
              <a:t> the </a:t>
            </a:r>
            <a:r>
              <a:rPr lang="en-US" sz="2000" dirty="0" err="1"/>
              <a:t>ProductX</a:t>
            </a:r>
            <a:r>
              <a:rPr lang="en-US" sz="2000" dirty="0"/>
              <a:t> PROJECT, </a:t>
            </a:r>
          </a:p>
          <a:p>
            <a:pPr marL="640080" lvl="1" indent="-274320" eaLnBrk="1" fontAlgn="auto" hangingPunct="1">
              <a:lnSpc>
                <a:spcPct val="110000"/>
              </a:lnSpc>
              <a:spcAft>
                <a:spcPts val="0"/>
              </a:spcAft>
              <a:buFont typeface="Wingdings 2"/>
              <a:buChar char=""/>
              <a:defRPr/>
            </a:pPr>
            <a:r>
              <a:rPr lang="en-US" sz="2000" dirty="0"/>
              <a:t>EMPLOYEE Franklin </a:t>
            </a:r>
            <a:r>
              <a:rPr lang="en-US" sz="2000" i="1" dirty="0"/>
              <a:t>manages</a:t>
            </a:r>
            <a:r>
              <a:rPr lang="en-US" sz="2000" dirty="0"/>
              <a:t> the Research DEPARTMENT</a:t>
            </a:r>
            <a:r>
              <a:rPr lang="en-US" sz="2400" dirty="0"/>
              <a:t>.</a:t>
            </a:r>
          </a:p>
          <a:p>
            <a:pPr marL="274320" indent="-274320" eaLnBrk="1" fontAlgn="auto" hangingPunct="1">
              <a:lnSpc>
                <a:spcPct val="110000"/>
              </a:lnSpc>
              <a:spcAft>
                <a:spcPts val="0"/>
              </a:spcAft>
              <a:buFont typeface="Wingdings"/>
              <a:buChar char=""/>
              <a:defRPr/>
            </a:pPr>
            <a:r>
              <a:rPr lang="en-US" dirty="0"/>
              <a:t>Relationships of the same type are grouped into a </a:t>
            </a:r>
            <a:r>
              <a:rPr lang="en-US" b="1" dirty="0"/>
              <a:t>relationship type</a:t>
            </a:r>
            <a:r>
              <a:rPr lang="en-US" dirty="0"/>
              <a:t>.</a:t>
            </a:r>
          </a:p>
          <a:p>
            <a:pPr marL="274320" indent="-274320" eaLnBrk="1" fontAlgn="auto" hangingPunct="1">
              <a:lnSpc>
                <a:spcPct val="110000"/>
              </a:lnSpc>
              <a:spcAft>
                <a:spcPts val="0"/>
              </a:spcAft>
              <a:buFont typeface="Wingdings"/>
              <a:buChar char=""/>
              <a:defRPr/>
            </a:pPr>
            <a:r>
              <a:rPr lang="en-US" dirty="0"/>
              <a:t>Degree of a relationship type is the no of participating entity types. </a:t>
            </a:r>
          </a:p>
          <a:p>
            <a:pPr marL="640080" lvl="1" indent="-274320" eaLnBrk="1" fontAlgn="auto" hangingPunct="1">
              <a:lnSpc>
                <a:spcPct val="110000"/>
              </a:lnSpc>
              <a:spcAft>
                <a:spcPts val="0"/>
              </a:spcAft>
              <a:buFont typeface="Wingdings 2"/>
              <a:buChar char=""/>
              <a:defRPr/>
            </a:pPr>
            <a:r>
              <a:rPr lang="en-US" sz="2000" dirty="0"/>
              <a:t>Both MANAGES and WORKS_ON are </a:t>
            </a:r>
            <a:r>
              <a:rPr lang="en-US" sz="2000" i="1" dirty="0"/>
              <a:t>binary</a:t>
            </a:r>
            <a:r>
              <a:rPr lang="en-US" sz="2000" dirty="0"/>
              <a:t> relationships.</a:t>
            </a:r>
          </a:p>
        </p:txBody>
      </p:sp>
      <p:sp>
        <p:nvSpPr>
          <p:cNvPr id="215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13C3F8B-F85E-43DB-B39B-76DAFFCF5BA5}" type="slidenum">
              <a:rPr lang="en-US"/>
              <a:pPr/>
              <a:t>12</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5">
                                            <p:txEl>
                                              <p:pRg st="1" end="1"/>
                                            </p:txEl>
                                          </p:spTgt>
                                        </p:tgtEl>
                                        <p:attrNameLst>
                                          <p:attrName>style.visibility</p:attrName>
                                        </p:attrNameLst>
                                      </p:cBhvr>
                                      <p:to>
                                        <p:strVal val="visible"/>
                                      </p:to>
                                    </p:set>
                                    <p:animEffect transition="in" filter="blinds(horizontal)">
                                      <p:cBhvr>
                                        <p:cTn id="7" dur="500"/>
                                        <p:tgtEl>
                                          <p:spTgt spid="8396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685">
                                            <p:txEl>
                                              <p:pRg st="2" end="2"/>
                                            </p:txEl>
                                          </p:spTgt>
                                        </p:tgtEl>
                                        <p:attrNameLst>
                                          <p:attrName>style.visibility</p:attrName>
                                        </p:attrNameLst>
                                      </p:cBhvr>
                                      <p:to>
                                        <p:strVal val="visible"/>
                                      </p:to>
                                    </p:set>
                                    <p:animEffect transition="in" filter="blinds(horizontal)">
                                      <p:cBhvr>
                                        <p:cTn id="12" dur="500"/>
                                        <p:tgtEl>
                                          <p:spTgt spid="8396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685">
                                            <p:txEl>
                                              <p:pRg st="3" end="3"/>
                                            </p:txEl>
                                          </p:spTgt>
                                        </p:tgtEl>
                                        <p:attrNameLst>
                                          <p:attrName>style.visibility</p:attrName>
                                        </p:attrNameLst>
                                      </p:cBhvr>
                                      <p:to>
                                        <p:strVal val="visible"/>
                                      </p:to>
                                    </p:set>
                                    <p:animEffect transition="in" filter="box(in)">
                                      <p:cBhvr>
                                        <p:cTn id="17" dur="500"/>
                                        <p:tgtEl>
                                          <p:spTgt spid="8396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685">
                                            <p:txEl>
                                              <p:pRg st="4" end="4"/>
                                            </p:txEl>
                                          </p:spTgt>
                                        </p:tgtEl>
                                        <p:attrNameLst>
                                          <p:attrName>style.visibility</p:attrName>
                                        </p:attrNameLst>
                                      </p:cBhvr>
                                      <p:to>
                                        <p:strVal val="visible"/>
                                      </p:to>
                                    </p:set>
                                    <p:animEffect transition="in" filter="box(in)">
                                      <p:cBhvr>
                                        <p:cTn id="22" dur="500"/>
                                        <p:tgtEl>
                                          <p:spTgt spid="83968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39685">
                                            <p:txEl>
                                              <p:pRg st="5" end="5"/>
                                            </p:txEl>
                                          </p:spTgt>
                                        </p:tgtEl>
                                        <p:attrNameLst>
                                          <p:attrName>style.visibility</p:attrName>
                                        </p:attrNameLst>
                                      </p:cBhvr>
                                      <p:to>
                                        <p:strVal val="visible"/>
                                      </p:to>
                                    </p:set>
                                    <p:animEffect transition="in" filter="box(in)">
                                      <p:cBhvr>
                                        <p:cTn id="27" dur="500"/>
                                        <p:tgtEl>
                                          <p:spTgt spid="8396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43" name="Rectangle 15"/>
          <p:cNvSpPr>
            <a:spLocks noGrp="1" noChangeArrowheads="1"/>
          </p:cNvSpPr>
          <p:nvPr>
            <p:ph type="title"/>
          </p:nvPr>
        </p:nvSpPr>
        <p:spPr>
          <a:xfrm>
            <a:off x="152400" y="831850"/>
            <a:ext cx="8763000" cy="776288"/>
          </a:xfrm>
        </p:spPr>
        <p:txBody>
          <a:bodyPr>
            <a:normAutofit fontScale="90000"/>
          </a:bodyPr>
          <a:lstStyle/>
          <a:p>
            <a:pPr eaLnBrk="1" fontAlgn="auto" hangingPunct="1">
              <a:spcAft>
                <a:spcPts val="0"/>
              </a:spcAft>
              <a:defRPr/>
            </a:pPr>
            <a:r>
              <a:rPr lang="en-US" sz="2800" dirty="0"/>
              <a:t>Relationship instances of the WORKS_FOR N:1 relationship between EMPLOYEE and DEPARTMENT</a:t>
            </a:r>
          </a:p>
        </p:txBody>
      </p:sp>
      <p:sp>
        <p:nvSpPr>
          <p:cNvPr id="22531"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001ECAF-FFAA-4ADC-A5D9-553140AA93EF}" type="slidenum">
              <a:rPr lang="en-US"/>
              <a:pPr/>
              <a:t>13</a:t>
            </a:fld>
            <a:endParaRPr lang="en-CA"/>
          </a:p>
        </p:txBody>
      </p:sp>
      <p:pic>
        <p:nvPicPr>
          <p:cNvPr id="22532" name="Picture 31" descr="fig03_09"/>
          <p:cNvPicPr>
            <a:picLocks noChangeAspect="1" noChangeArrowheads="1"/>
          </p:cNvPicPr>
          <p:nvPr/>
        </p:nvPicPr>
        <p:blipFill>
          <a:blip r:embed="rId3" cstate="print"/>
          <a:srcRect/>
          <a:stretch>
            <a:fillRect/>
          </a:stretch>
        </p:blipFill>
        <p:spPr bwMode="auto">
          <a:xfrm>
            <a:off x="762000" y="1939925"/>
            <a:ext cx="7239000" cy="4314825"/>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96" name="Rectangle 20"/>
          <p:cNvSpPr>
            <a:spLocks noGrp="1" noChangeArrowheads="1"/>
          </p:cNvSpPr>
          <p:nvPr>
            <p:ph type="title"/>
          </p:nvPr>
        </p:nvSpPr>
        <p:spPr>
          <a:xfrm>
            <a:off x="296863" y="85725"/>
            <a:ext cx="8496300" cy="1143000"/>
          </a:xfrm>
        </p:spPr>
        <p:txBody>
          <a:bodyPr>
            <a:normAutofit fontScale="90000"/>
          </a:bodyPr>
          <a:lstStyle/>
          <a:p>
            <a:pPr eaLnBrk="1" fontAlgn="auto" hangingPunct="1">
              <a:spcAft>
                <a:spcPts val="0"/>
              </a:spcAft>
              <a:defRPr/>
            </a:pPr>
            <a:r>
              <a:rPr lang="en-US" sz="2800"/>
              <a:t>Relationship instances of the M:N  WORKS_ON relationship between EMPLOYEE and PROJECT</a:t>
            </a:r>
          </a:p>
        </p:txBody>
      </p:sp>
      <p:sp>
        <p:nvSpPr>
          <p:cNvPr id="23555"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71EF84A8-E5C5-4E20-A89B-1806D7504FF2}" type="slidenum">
              <a:rPr lang="en-US"/>
              <a:pPr/>
              <a:t>14</a:t>
            </a:fld>
            <a:endParaRPr lang="en-CA"/>
          </a:p>
        </p:txBody>
      </p:sp>
      <p:sp>
        <p:nvSpPr>
          <p:cNvPr id="23556" name="Text Box 21"/>
          <p:cNvSpPr txBox="1">
            <a:spLocks noChangeArrowheads="1"/>
          </p:cNvSpPr>
          <p:nvPr/>
        </p:nvSpPr>
        <p:spPr bwMode="auto">
          <a:xfrm>
            <a:off x="685800" y="1822450"/>
            <a:ext cx="8099425" cy="457200"/>
          </a:xfrm>
          <a:prstGeom prst="rect">
            <a:avLst/>
          </a:prstGeom>
          <a:noFill/>
          <a:ln w="9525">
            <a:noFill/>
            <a:miter lim="800000"/>
            <a:headEnd/>
            <a:tailEnd/>
          </a:ln>
        </p:spPr>
        <p:txBody>
          <a:bodyPr>
            <a:spAutoFit/>
          </a:bodyPr>
          <a:lstStyle/>
          <a:p>
            <a:pPr eaLnBrk="0" hangingPunct="0">
              <a:spcBef>
                <a:spcPct val="50000"/>
              </a:spcBef>
            </a:pPr>
            <a:endParaRPr lang="en-US">
              <a:solidFill>
                <a:schemeClr val="bg2"/>
              </a:solidFill>
              <a:latin typeface="Times New Roman" charset="0"/>
            </a:endParaRPr>
          </a:p>
        </p:txBody>
      </p:sp>
      <p:pic>
        <p:nvPicPr>
          <p:cNvPr id="23557" name="Picture 38" descr="fig03_13"/>
          <p:cNvPicPr>
            <a:picLocks noChangeAspect="1" noChangeArrowheads="1"/>
          </p:cNvPicPr>
          <p:nvPr/>
        </p:nvPicPr>
        <p:blipFill>
          <a:blip r:embed="rId3" cstate="print"/>
          <a:srcRect/>
          <a:stretch>
            <a:fillRect/>
          </a:stretch>
        </p:blipFill>
        <p:spPr bwMode="auto">
          <a:xfrm>
            <a:off x="1281113" y="1644650"/>
            <a:ext cx="6948487" cy="4783138"/>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050"/>
          <p:cNvSpPr>
            <a:spLocks noGrp="1" noChangeArrowheads="1"/>
          </p:cNvSpPr>
          <p:nvPr>
            <p:ph type="title"/>
          </p:nvPr>
        </p:nvSpPr>
        <p:spPr/>
        <p:txBody>
          <a:bodyPr/>
          <a:lstStyle/>
          <a:p>
            <a:pPr eaLnBrk="1" fontAlgn="auto" hangingPunct="1">
              <a:spcAft>
                <a:spcPts val="0"/>
              </a:spcAft>
              <a:defRPr/>
            </a:pPr>
            <a:r>
              <a:rPr lang="en-US" sz="3200" dirty="0"/>
              <a:t>Relationship type vs. relationship set</a:t>
            </a:r>
          </a:p>
        </p:txBody>
      </p:sp>
      <p:sp>
        <p:nvSpPr>
          <p:cNvPr id="918531" name="Rectangle 2051"/>
          <p:cNvSpPr>
            <a:spLocks noGrp="1" noChangeArrowheads="1"/>
          </p:cNvSpPr>
          <p:nvPr>
            <p:ph sz="quarter" idx="1"/>
          </p:nvPr>
        </p:nvSpPr>
        <p:spPr>
          <a:xfrm>
            <a:off x="457200" y="1600200"/>
            <a:ext cx="7467600" cy="4873625"/>
          </a:xfrm>
        </p:spPr>
        <p:txBody>
          <a:bodyPr/>
          <a:lstStyle/>
          <a:p>
            <a:pPr eaLnBrk="1" hangingPunct="1"/>
            <a:r>
              <a:rPr lang="en-US" dirty="0"/>
              <a:t>Relationship Type:</a:t>
            </a:r>
          </a:p>
          <a:p>
            <a:pPr lvl="1" eaLnBrk="1" hangingPunct="1"/>
            <a:r>
              <a:rPr lang="en-US" dirty="0"/>
              <a:t>Is the schema description of a relationship</a:t>
            </a:r>
          </a:p>
          <a:p>
            <a:pPr lvl="1" eaLnBrk="1" hangingPunct="1"/>
            <a:r>
              <a:rPr lang="en-US" dirty="0"/>
              <a:t>Identifies the relationship name and the participating entity types</a:t>
            </a:r>
          </a:p>
          <a:p>
            <a:pPr lvl="1" eaLnBrk="1" hangingPunct="1"/>
            <a:r>
              <a:rPr lang="en-US" dirty="0"/>
              <a:t>Also identifies certain relationship constraints</a:t>
            </a:r>
          </a:p>
          <a:p>
            <a:pPr eaLnBrk="1" hangingPunct="1"/>
            <a:r>
              <a:rPr lang="en-US" dirty="0"/>
              <a:t>Relationship Set:</a:t>
            </a:r>
          </a:p>
          <a:p>
            <a:pPr lvl="1" eaLnBrk="1" hangingPunct="1"/>
            <a:r>
              <a:rPr lang="en-US" dirty="0"/>
              <a:t>The current </a:t>
            </a:r>
            <a:r>
              <a:rPr lang="en-US" i="1" dirty="0"/>
              <a:t>state</a:t>
            </a:r>
            <a:r>
              <a:rPr lang="en-US" dirty="0"/>
              <a:t> of a relationship type</a:t>
            </a:r>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7E7111F-46EC-4A47-B8A7-8C5B1E08F7B4}" type="slidenum">
              <a:rPr lang="en-US"/>
              <a:pPr/>
              <a:t>15</a:t>
            </a:fld>
            <a:endParaRPr lang="en-CA"/>
          </a:p>
        </p:txBody>
      </p:sp>
      <p:pic>
        <p:nvPicPr>
          <p:cNvPr id="24581" name="Picture 4" descr="fig03_02"/>
          <p:cNvPicPr>
            <a:picLocks noChangeAspect="1" noChangeArrowheads="1"/>
          </p:cNvPicPr>
          <p:nvPr/>
        </p:nvPicPr>
        <p:blipFill>
          <a:blip r:embed="rId2" cstate="print"/>
          <a:srcRect t="-2956" b="70311"/>
          <a:stretch>
            <a:fillRect/>
          </a:stretch>
        </p:blipFill>
        <p:spPr bwMode="auto">
          <a:xfrm>
            <a:off x="1828800" y="4624388"/>
            <a:ext cx="5181600" cy="1630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8531">
                                            <p:txEl>
                                              <p:pRg st="1" end="1"/>
                                            </p:txEl>
                                          </p:spTgt>
                                        </p:tgtEl>
                                        <p:attrNameLst>
                                          <p:attrName>style.visibility</p:attrName>
                                        </p:attrNameLst>
                                      </p:cBhvr>
                                      <p:to>
                                        <p:strVal val="visible"/>
                                      </p:to>
                                    </p:set>
                                    <p:animEffect transition="in" filter="box(in)">
                                      <p:cBhvr>
                                        <p:cTn id="7" dur="500"/>
                                        <p:tgtEl>
                                          <p:spTgt spid="918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8531">
                                            <p:txEl>
                                              <p:pRg st="2" end="2"/>
                                            </p:txEl>
                                          </p:spTgt>
                                        </p:tgtEl>
                                        <p:attrNameLst>
                                          <p:attrName>style.visibility</p:attrName>
                                        </p:attrNameLst>
                                      </p:cBhvr>
                                      <p:to>
                                        <p:strVal val="visible"/>
                                      </p:to>
                                    </p:set>
                                    <p:animEffect transition="in" filter="box(in)">
                                      <p:cBhvr>
                                        <p:cTn id="12" dur="500"/>
                                        <p:tgtEl>
                                          <p:spTgt spid="918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18531">
                                            <p:txEl>
                                              <p:pRg st="3" end="3"/>
                                            </p:txEl>
                                          </p:spTgt>
                                        </p:tgtEl>
                                        <p:attrNameLst>
                                          <p:attrName>style.visibility</p:attrName>
                                        </p:attrNameLst>
                                      </p:cBhvr>
                                      <p:to>
                                        <p:strVal val="visible"/>
                                      </p:to>
                                    </p:set>
                                    <p:animEffect transition="in" filter="box(in)">
                                      <p:cBhvr>
                                        <p:cTn id="17" dur="500"/>
                                        <p:tgtEl>
                                          <p:spTgt spid="918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18531">
                                            <p:txEl>
                                              <p:pRg st="5" end="5"/>
                                            </p:txEl>
                                          </p:spTgt>
                                        </p:tgtEl>
                                        <p:attrNameLst>
                                          <p:attrName>style.visibility</p:attrName>
                                        </p:attrNameLst>
                                      </p:cBhvr>
                                      <p:to>
                                        <p:strVal val="visible"/>
                                      </p:to>
                                    </p:set>
                                    <p:animEffect transition="in" filter="box(in)">
                                      <p:cBhvr>
                                        <p:cTn id="22" dur="500"/>
                                        <p:tgtEl>
                                          <p:spTgt spid="918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152400" y="274638"/>
            <a:ext cx="8586788" cy="1143000"/>
          </a:xfrm>
        </p:spPr>
        <p:txBody>
          <a:bodyPr>
            <a:normAutofit/>
          </a:bodyPr>
          <a:lstStyle/>
          <a:p>
            <a:pPr eaLnBrk="1" fontAlgn="auto" hangingPunct="1">
              <a:spcAft>
                <a:spcPts val="0"/>
              </a:spcAft>
              <a:defRPr/>
            </a:pPr>
            <a:r>
              <a:rPr lang="en-US" sz="2800" dirty="0"/>
              <a:t>COMPANY database:  </a:t>
            </a:r>
            <a:r>
              <a:rPr lang="en-US" sz="3200" dirty="0"/>
              <a:t>relationships</a:t>
            </a:r>
          </a:p>
        </p:txBody>
      </p:sp>
      <p:sp>
        <p:nvSpPr>
          <p:cNvPr id="922627" name="Rectangle 3"/>
          <p:cNvSpPr>
            <a:spLocks noGrp="1" noChangeArrowheads="1"/>
          </p:cNvSpPr>
          <p:nvPr>
            <p:ph sz="quarter" idx="1"/>
          </p:nvPr>
        </p:nvSpPr>
        <p:spPr>
          <a:xfrm>
            <a:off x="457200" y="1600200"/>
            <a:ext cx="7467600" cy="4873625"/>
          </a:xfrm>
        </p:spPr>
        <p:txBody>
          <a:bodyPr/>
          <a:lstStyle/>
          <a:p>
            <a:pPr eaLnBrk="1" hangingPunct="1"/>
            <a:r>
              <a:rPr lang="en-US" dirty="0"/>
              <a:t>Six relationship types are identified</a:t>
            </a:r>
          </a:p>
          <a:p>
            <a:pPr eaLnBrk="1" hangingPunct="1"/>
            <a:r>
              <a:rPr lang="en-US" dirty="0"/>
              <a:t>All are </a:t>
            </a:r>
            <a:r>
              <a:rPr lang="en-US" i="1" dirty="0"/>
              <a:t>binary</a:t>
            </a:r>
            <a:r>
              <a:rPr lang="en-US" dirty="0"/>
              <a:t> relationships( degree 2)</a:t>
            </a:r>
          </a:p>
          <a:p>
            <a:pPr lvl="1" eaLnBrk="1" hangingPunct="1"/>
            <a:r>
              <a:rPr lang="en-US" sz="1800" dirty="0"/>
              <a:t>WORKS_FOR (between EMPLOYEE, DEPARTMENT)</a:t>
            </a:r>
          </a:p>
          <a:p>
            <a:pPr lvl="1" eaLnBrk="1" hangingPunct="1"/>
            <a:r>
              <a:rPr lang="en-US" sz="1800" dirty="0"/>
              <a:t>MANAGES ( between EMPLOYEE, DEPARTMENT)</a:t>
            </a:r>
          </a:p>
          <a:p>
            <a:pPr lvl="1" eaLnBrk="1" hangingPunct="1"/>
            <a:r>
              <a:rPr lang="en-US" sz="1800" dirty="0"/>
              <a:t>CONTROLS (between DEPARTMENT, PROJECT)</a:t>
            </a:r>
          </a:p>
          <a:p>
            <a:pPr lvl="1" eaLnBrk="1" hangingPunct="1"/>
            <a:r>
              <a:rPr lang="en-US" sz="1800" dirty="0"/>
              <a:t>WORKS_ON (between EMPLOYEE, PROJECT)</a:t>
            </a:r>
          </a:p>
          <a:p>
            <a:pPr lvl="1" eaLnBrk="1" hangingPunct="1"/>
            <a:r>
              <a:rPr lang="en-US" sz="1800" dirty="0"/>
              <a:t>SUPERVISION (between EMPLOYEE (as subordinate), 			EMPLOYEE (as supervisor))</a:t>
            </a:r>
          </a:p>
          <a:p>
            <a:pPr lvl="1" eaLnBrk="1" hangingPunct="1"/>
            <a:r>
              <a:rPr lang="en-US" sz="1800" dirty="0"/>
              <a:t>DEPENDENTS_OF (between EMPLOYEE, DEPENDENT)</a:t>
            </a:r>
          </a:p>
          <a:p>
            <a:pPr lvl="1" eaLnBrk="1" hangingPunct="1"/>
            <a:endParaRPr lang="en-US" sz="2200" dirty="0"/>
          </a:p>
        </p:txBody>
      </p:sp>
      <p:sp>
        <p:nvSpPr>
          <p:cNvPr id="2560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E0E67963-D21C-4F37-8EAE-BD9F54B64403}" type="slidenum">
              <a:rPr lang="en-US"/>
              <a:pPr/>
              <a:t>16</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2627">
                                            <p:txEl>
                                              <p:pRg st="2" end="2"/>
                                            </p:txEl>
                                          </p:spTgt>
                                        </p:tgtEl>
                                        <p:attrNameLst>
                                          <p:attrName>style.visibility</p:attrName>
                                        </p:attrNameLst>
                                      </p:cBhvr>
                                      <p:to>
                                        <p:strVal val="visible"/>
                                      </p:to>
                                    </p:set>
                                    <p:animEffect transition="in" filter="box(in)">
                                      <p:cBhvr>
                                        <p:cTn id="7" dur="500"/>
                                        <p:tgtEl>
                                          <p:spTgt spid="922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2627">
                                            <p:txEl>
                                              <p:pRg st="3" end="3"/>
                                            </p:txEl>
                                          </p:spTgt>
                                        </p:tgtEl>
                                        <p:attrNameLst>
                                          <p:attrName>style.visibility</p:attrName>
                                        </p:attrNameLst>
                                      </p:cBhvr>
                                      <p:to>
                                        <p:strVal val="visible"/>
                                      </p:to>
                                    </p:set>
                                    <p:animEffect transition="in" filter="box(in)">
                                      <p:cBhvr>
                                        <p:cTn id="12" dur="500"/>
                                        <p:tgtEl>
                                          <p:spTgt spid="9226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2627">
                                            <p:txEl>
                                              <p:pRg st="4" end="4"/>
                                            </p:txEl>
                                          </p:spTgt>
                                        </p:tgtEl>
                                        <p:attrNameLst>
                                          <p:attrName>style.visibility</p:attrName>
                                        </p:attrNameLst>
                                      </p:cBhvr>
                                      <p:to>
                                        <p:strVal val="visible"/>
                                      </p:to>
                                    </p:set>
                                    <p:animEffect transition="in" filter="box(in)">
                                      <p:cBhvr>
                                        <p:cTn id="17" dur="500"/>
                                        <p:tgtEl>
                                          <p:spTgt spid="922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627">
                                            <p:txEl>
                                              <p:pRg st="5" end="5"/>
                                            </p:txEl>
                                          </p:spTgt>
                                        </p:tgtEl>
                                        <p:attrNameLst>
                                          <p:attrName>style.visibility</p:attrName>
                                        </p:attrNameLst>
                                      </p:cBhvr>
                                      <p:to>
                                        <p:strVal val="visible"/>
                                      </p:to>
                                    </p:set>
                                    <p:animEffect transition="in" filter="box(in)">
                                      <p:cBhvr>
                                        <p:cTn id="22" dur="500"/>
                                        <p:tgtEl>
                                          <p:spTgt spid="9226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2627">
                                            <p:txEl>
                                              <p:pRg st="6" end="6"/>
                                            </p:txEl>
                                          </p:spTgt>
                                        </p:tgtEl>
                                        <p:attrNameLst>
                                          <p:attrName>style.visibility</p:attrName>
                                        </p:attrNameLst>
                                      </p:cBhvr>
                                      <p:to>
                                        <p:strVal val="visible"/>
                                      </p:to>
                                    </p:set>
                                    <p:animEffect transition="in" filter="box(in)">
                                      <p:cBhvr>
                                        <p:cTn id="27" dur="500"/>
                                        <p:tgtEl>
                                          <p:spTgt spid="922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2627">
                                            <p:txEl>
                                              <p:pRg st="7" end="7"/>
                                            </p:txEl>
                                          </p:spTgt>
                                        </p:tgtEl>
                                        <p:attrNameLst>
                                          <p:attrName>style.visibility</p:attrName>
                                        </p:attrNameLst>
                                      </p:cBhvr>
                                      <p:to>
                                        <p:strVal val="visible"/>
                                      </p:to>
                                    </p:set>
                                    <p:animEffect transition="in" filter="box(in)">
                                      <p:cBhvr>
                                        <p:cTn id="32" dur="500"/>
                                        <p:tgtEl>
                                          <p:spTgt spid="92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622300" y="215900"/>
            <a:ext cx="7940675" cy="768350"/>
          </a:xfrm>
        </p:spPr>
        <p:txBody>
          <a:bodyPr>
            <a:normAutofit fontScale="90000"/>
          </a:bodyPr>
          <a:lstStyle/>
          <a:p>
            <a:pPr eaLnBrk="1" fontAlgn="auto" hangingPunct="1">
              <a:spcAft>
                <a:spcPts val="0"/>
              </a:spcAft>
              <a:defRPr/>
            </a:pPr>
            <a:r>
              <a:rPr lang="en-US" sz="3200"/>
              <a:t>ER DIAGRAM – Relationship Types are:</a:t>
            </a:r>
            <a:br>
              <a:rPr lang="en-US" sz="3200"/>
            </a:br>
            <a:r>
              <a:rPr lang="en-US" sz="1400" b="1"/>
              <a:t>WORKS_FOR, MANAGES, WORKS_ON, CONTROLS, SUPERVISION, DEPENDENTS_OF</a:t>
            </a:r>
          </a:p>
        </p:txBody>
      </p:sp>
      <p:sp>
        <p:nvSpPr>
          <p:cNvPr id="26627"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C7CBDCE-FBBB-41C1-BDA5-6D220D33CABD}" type="slidenum">
              <a:rPr lang="en-US"/>
              <a:pPr/>
              <a:t>17</a:t>
            </a:fld>
            <a:endParaRPr lang="en-CA"/>
          </a:p>
        </p:txBody>
      </p:sp>
      <p:pic>
        <p:nvPicPr>
          <p:cNvPr id="26628" name="Picture 4" descr="fig03_02"/>
          <p:cNvPicPr>
            <a:picLocks noChangeAspect="1" noChangeArrowheads="1"/>
          </p:cNvPicPr>
          <p:nvPr/>
        </p:nvPicPr>
        <p:blipFill>
          <a:blip r:embed="rId3" cstate="print"/>
          <a:srcRect/>
          <a:stretch>
            <a:fillRect/>
          </a:stretch>
        </p:blipFill>
        <p:spPr bwMode="auto">
          <a:xfrm>
            <a:off x="1600200" y="1565275"/>
            <a:ext cx="5181600" cy="4994275"/>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050"/>
          <p:cNvSpPr>
            <a:spLocks noGrp="1" noChangeArrowheads="1"/>
          </p:cNvSpPr>
          <p:nvPr>
            <p:ph type="title"/>
          </p:nvPr>
        </p:nvSpPr>
        <p:spPr/>
        <p:txBody>
          <a:bodyPr/>
          <a:lstStyle/>
          <a:p>
            <a:pPr eaLnBrk="1" fontAlgn="auto" hangingPunct="1">
              <a:spcAft>
                <a:spcPts val="0"/>
              </a:spcAft>
              <a:defRPr/>
            </a:pPr>
            <a:r>
              <a:rPr lang="en-US" dirty="0"/>
              <a:t>Weak Entity Types</a:t>
            </a:r>
          </a:p>
        </p:txBody>
      </p:sp>
      <p:sp>
        <p:nvSpPr>
          <p:cNvPr id="923651" name="Rectangle 2051"/>
          <p:cNvSpPr>
            <a:spLocks noGrp="1" noChangeArrowheads="1"/>
          </p:cNvSpPr>
          <p:nvPr>
            <p:ph sz="quarter" idx="1"/>
          </p:nvPr>
        </p:nvSpPr>
        <p:spPr>
          <a:xfrm>
            <a:off x="457200" y="1600200"/>
            <a:ext cx="7467600" cy="4873625"/>
          </a:xfrm>
        </p:spPr>
        <p:txBody>
          <a:bodyPr/>
          <a:lstStyle/>
          <a:p>
            <a:pPr eaLnBrk="1" hangingPunct="1">
              <a:lnSpc>
                <a:spcPct val="90000"/>
              </a:lnSpc>
            </a:pPr>
            <a:r>
              <a:rPr lang="en-US" sz="2000"/>
              <a:t>An entity that does not have a key attribute</a:t>
            </a:r>
          </a:p>
          <a:p>
            <a:pPr eaLnBrk="1" hangingPunct="1">
              <a:lnSpc>
                <a:spcPct val="90000"/>
              </a:lnSpc>
            </a:pPr>
            <a:r>
              <a:rPr lang="en-US" sz="2000"/>
              <a:t>A weak entity must participate in an identifying relationship type with an owner or identifying entity type</a:t>
            </a:r>
          </a:p>
          <a:p>
            <a:pPr eaLnBrk="1" hangingPunct="1">
              <a:lnSpc>
                <a:spcPct val="90000"/>
              </a:lnSpc>
            </a:pPr>
            <a:r>
              <a:rPr lang="en-US" sz="2000"/>
              <a:t>Entities are identified by the combination of:</a:t>
            </a:r>
          </a:p>
          <a:p>
            <a:pPr lvl="1" eaLnBrk="1" hangingPunct="1">
              <a:lnSpc>
                <a:spcPct val="90000"/>
              </a:lnSpc>
            </a:pPr>
            <a:r>
              <a:rPr lang="en-US" sz="2000"/>
              <a:t>Partial key of the weak entity type</a:t>
            </a:r>
          </a:p>
          <a:p>
            <a:pPr lvl="1" eaLnBrk="1" hangingPunct="1">
              <a:lnSpc>
                <a:spcPct val="90000"/>
              </a:lnSpc>
            </a:pPr>
            <a:r>
              <a:rPr lang="en-US" sz="2000"/>
              <a:t>The particular entity they are related to in the identifying entity type</a:t>
            </a:r>
          </a:p>
          <a:p>
            <a:pPr lvl="1" eaLnBrk="1" hangingPunct="1">
              <a:lnSpc>
                <a:spcPct val="90000"/>
              </a:lnSpc>
            </a:pPr>
            <a:endParaRPr lang="en-US" sz="2000"/>
          </a:p>
          <a:p>
            <a:pPr eaLnBrk="1" hangingPunct="1">
              <a:lnSpc>
                <a:spcPct val="90000"/>
              </a:lnSpc>
            </a:pPr>
            <a:r>
              <a:rPr lang="en-US" sz="2000" b="1"/>
              <a:t>Example: </a:t>
            </a:r>
          </a:p>
          <a:p>
            <a:pPr lvl="1" eaLnBrk="1" hangingPunct="1">
              <a:lnSpc>
                <a:spcPct val="90000"/>
              </a:lnSpc>
            </a:pPr>
            <a:r>
              <a:rPr lang="en-US" sz="2000"/>
              <a:t>A DEPENDENT entity is identified by </a:t>
            </a:r>
          </a:p>
          <a:p>
            <a:pPr lvl="2" eaLnBrk="1" hangingPunct="1">
              <a:lnSpc>
                <a:spcPct val="90000"/>
              </a:lnSpc>
            </a:pPr>
            <a:r>
              <a:rPr lang="en-US" sz="1700"/>
              <a:t>the dependent’s first name (</a:t>
            </a:r>
            <a:r>
              <a:rPr lang="en-US" sz="1600" i="1"/>
              <a:t>partial key</a:t>
            </a:r>
            <a:r>
              <a:rPr lang="en-US" sz="1700"/>
              <a:t>), </a:t>
            </a:r>
            <a:r>
              <a:rPr lang="en-US" sz="1700" i="1"/>
              <a:t>and</a:t>
            </a:r>
            <a:r>
              <a:rPr lang="en-US" sz="1700"/>
              <a:t> </a:t>
            </a:r>
          </a:p>
          <a:p>
            <a:pPr lvl="2" eaLnBrk="1" hangingPunct="1">
              <a:lnSpc>
                <a:spcPct val="90000"/>
              </a:lnSpc>
            </a:pPr>
            <a:r>
              <a:rPr lang="en-US" sz="1700"/>
              <a:t>the specific EMPLOYEE with whom the dependent is related</a:t>
            </a:r>
          </a:p>
        </p:txBody>
      </p:sp>
      <p:sp>
        <p:nvSpPr>
          <p:cNvPr id="2765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35EE1652-836E-4022-A2C9-E390190320EB}" type="slidenum">
              <a:rPr lang="en-US"/>
              <a:pPr/>
              <a:t>18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Effect transition="in" filter="box(in)">
                                      <p:cBhvr>
                                        <p:cTn id="7" dur="500"/>
                                        <p:tgtEl>
                                          <p:spTgt spid="92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3651">
                                            <p:txEl>
                                              <p:pRg st="1" end="1"/>
                                            </p:txEl>
                                          </p:spTgt>
                                        </p:tgtEl>
                                        <p:attrNameLst>
                                          <p:attrName>style.visibility</p:attrName>
                                        </p:attrNameLst>
                                      </p:cBhvr>
                                      <p:to>
                                        <p:strVal val="visible"/>
                                      </p:to>
                                    </p:set>
                                    <p:animEffect transition="in" filter="box(in)">
                                      <p:cBhvr>
                                        <p:cTn id="12" dur="500"/>
                                        <p:tgtEl>
                                          <p:spTgt spid="92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3651">
                                            <p:txEl>
                                              <p:pRg st="2" end="2"/>
                                            </p:txEl>
                                          </p:spTgt>
                                        </p:tgtEl>
                                        <p:attrNameLst>
                                          <p:attrName>style.visibility</p:attrName>
                                        </p:attrNameLst>
                                      </p:cBhvr>
                                      <p:to>
                                        <p:strVal val="visible"/>
                                      </p:to>
                                    </p:set>
                                    <p:animEffect transition="in" filter="box(in)">
                                      <p:cBhvr>
                                        <p:cTn id="17" dur="500"/>
                                        <p:tgtEl>
                                          <p:spTgt spid="92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3651">
                                            <p:txEl>
                                              <p:pRg st="3" end="3"/>
                                            </p:txEl>
                                          </p:spTgt>
                                        </p:tgtEl>
                                        <p:attrNameLst>
                                          <p:attrName>style.visibility</p:attrName>
                                        </p:attrNameLst>
                                      </p:cBhvr>
                                      <p:to>
                                        <p:strVal val="visible"/>
                                      </p:to>
                                    </p:set>
                                    <p:animEffect transition="in" filter="box(in)">
                                      <p:cBhvr>
                                        <p:cTn id="22" dur="500"/>
                                        <p:tgtEl>
                                          <p:spTgt spid="92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3651">
                                            <p:txEl>
                                              <p:pRg st="4" end="4"/>
                                            </p:txEl>
                                          </p:spTgt>
                                        </p:tgtEl>
                                        <p:attrNameLst>
                                          <p:attrName>style.visibility</p:attrName>
                                        </p:attrNameLst>
                                      </p:cBhvr>
                                      <p:to>
                                        <p:strVal val="visible"/>
                                      </p:to>
                                    </p:set>
                                    <p:animEffect transition="in" filter="box(in)">
                                      <p:cBhvr>
                                        <p:cTn id="27" dur="500"/>
                                        <p:tgtEl>
                                          <p:spTgt spid="923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3651">
                                            <p:txEl>
                                              <p:pRg st="6" end="6"/>
                                            </p:txEl>
                                          </p:spTgt>
                                        </p:tgtEl>
                                        <p:attrNameLst>
                                          <p:attrName>style.visibility</p:attrName>
                                        </p:attrNameLst>
                                      </p:cBhvr>
                                      <p:to>
                                        <p:strVal val="visible"/>
                                      </p:to>
                                    </p:set>
                                    <p:animEffect transition="in" filter="box(in)">
                                      <p:cBhvr>
                                        <p:cTn id="32" dur="500"/>
                                        <p:tgtEl>
                                          <p:spTgt spid="92365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23651">
                                            <p:txEl>
                                              <p:pRg st="7" end="7"/>
                                            </p:txEl>
                                          </p:spTgt>
                                        </p:tgtEl>
                                        <p:attrNameLst>
                                          <p:attrName>style.visibility</p:attrName>
                                        </p:attrNameLst>
                                      </p:cBhvr>
                                      <p:to>
                                        <p:strVal val="visible"/>
                                      </p:to>
                                    </p:set>
                                    <p:animEffect transition="in" filter="box(in)">
                                      <p:cBhvr>
                                        <p:cTn id="37" dur="500"/>
                                        <p:tgtEl>
                                          <p:spTgt spid="92365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23651">
                                            <p:txEl>
                                              <p:pRg st="8" end="8"/>
                                            </p:txEl>
                                          </p:spTgt>
                                        </p:tgtEl>
                                        <p:attrNameLst>
                                          <p:attrName>style.visibility</p:attrName>
                                        </p:attrNameLst>
                                      </p:cBhvr>
                                      <p:to>
                                        <p:strVal val="visible"/>
                                      </p:to>
                                    </p:set>
                                    <p:animEffect transition="in" filter="box(in)">
                                      <p:cBhvr>
                                        <p:cTn id="42" dur="500"/>
                                        <p:tgtEl>
                                          <p:spTgt spid="92365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23651">
                                            <p:txEl>
                                              <p:pRg st="9" end="9"/>
                                            </p:txEl>
                                          </p:spTgt>
                                        </p:tgtEl>
                                        <p:attrNameLst>
                                          <p:attrName>style.visibility</p:attrName>
                                        </p:attrNameLst>
                                      </p:cBhvr>
                                      <p:to>
                                        <p:strVal val="visible"/>
                                      </p:to>
                                    </p:set>
                                    <p:animEffect transition="in" filter="box(in)">
                                      <p:cBhvr>
                                        <p:cTn id="47" dur="500"/>
                                        <p:tgtEl>
                                          <p:spTgt spid="92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Rectangle 1028"/>
          <p:cNvSpPr>
            <a:spLocks noGrp="1" noChangeArrowheads="1"/>
          </p:cNvSpPr>
          <p:nvPr>
            <p:ph type="title"/>
          </p:nvPr>
        </p:nvSpPr>
        <p:spPr/>
        <p:txBody>
          <a:bodyPr/>
          <a:lstStyle/>
          <a:p>
            <a:pPr eaLnBrk="1" fontAlgn="auto" hangingPunct="1">
              <a:spcAft>
                <a:spcPts val="0"/>
              </a:spcAft>
              <a:defRPr/>
            </a:pPr>
            <a:r>
              <a:rPr lang="en-US"/>
              <a:t>Constraints on Relationships</a:t>
            </a:r>
          </a:p>
        </p:txBody>
      </p:sp>
      <p:sp>
        <p:nvSpPr>
          <p:cNvPr id="28675" name="Rectangle 1029"/>
          <p:cNvSpPr>
            <a:spLocks noGrp="1" noChangeArrowheads="1"/>
          </p:cNvSpPr>
          <p:nvPr>
            <p:ph sz="quarter" idx="1"/>
          </p:nvPr>
        </p:nvSpPr>
        <p:spPr>
          <a:xfrm>
            <a:off x="457200" y="1600200"/>
            <a:ext cx="8001000" cy="4873625"/>
          </a:xfrm>
        </p:spPr>
        <p:txBody>
          <a:bodyPr/>
          <a:lstStyle/>
          <a:p>
            <a:pPr eaLnBrk="1" hangingPunct="1"/>
            <a:r>
              <a:rPr lang="en-US" dirty="0"/>
              <a:t>Constraints on Relationship Types (</a:t>
            </a:r>
            <a:r>
              <a:rPr lang="en-US" sz="2200" dirty="0"/>
              <a:t>ratio constraints)</a:t>
            </a:r>
          </a:p>
          <a:p>
            <a:pPr lvl="1" eaLnBrk="1" hangingPunct="1"/>
            <a:r>
              <a:rPr lang="en-US" sz="2200" dirty="0"/>
              <a:t>Cardinality Ratio (specifies </a:t>
            </a:r>
            <a:r>
              <a:rPr lang="en-US" sz="2200" i="1" dirty="0"/>
              <a:t>maximum</a:t>
            </a:r>
            <a:r>
              <a:rPr lang="en-US" sz="2200" dirty="0"/>
              <a:t> participation) </a:t>
            </a:r>
          </a:p>
          <a:p>
            <a:pPr lvl="2" eaLnBrk="1" hangingPunct="1"/>
            <a:r>
              <a:rPr lang="en-US" sz="2000" dirty="0"/>
              <a:t>One-to-one (1:1)</a:t>
            </a:r>
          </a:p>
          <a:p>
            <a:pPr lvl="2" eaLnBrk="1" hangingPunct="1"/>
            <a:r>
              <a:rPr lang="en-US" sz="2000" dirty="0"/>
              <a:t>One-to-many (1:N) or Many-to-one (N:1)</a:t>
            </a:r>
          </a:p>
          <a:p>
            <a:pPr lvl="2" eaLnBrk="1" hangingPunct="1"/>
            <a:r>
              <a:rPr lang="en-US" sz="2000" dirty="0"/>
              <a:t>Many-to-many (M:N)</a:t>
            </a:r>
          </a:p>
          <a:p>
            <a:pPr lvl="1" eaLnBrk="1" hangingPunct="1"/>
            <a:endParaRPr lang="en-US" sz="2200" dirty="0"/>
          </a:p>
          <a:p>
            <a:pPr lvl="1" eaLnBrk="1" hangingPunct="1"/>
            <a:r>
              <a:rPr lang="en-US" sz="2200" dirty="0"/>
              <a:t>Existence Dependency Constraint (specifies </a:t>
            </a:r>
            <a:r>
              <a:rPr lang="en-US" sz="2200" i="1" dirty="0"/>
              <a:t>minimum</a:t>
            </a:r>
            <a:r>
              <a:rPr lang="en-US" sz="2200" dirty="0"/>
              <a:t> participation) (also called participation constraint)</a:t>
            </a:r>
          </a:p>
          <a:p>
            <a:pPr lvl="2" eaLnBrk="1" hangingPunct="1"/>
            <a:r>
              <a:rPr lang="en-US" sz="2000" dirty="0"/>
              <a:t>zero (optional participation, not existence-dependent)</a:t>
            </a:r>
          </a:p>
          <a:p>
            <a:pPr lvl="2" eaLnBrk="1" hangingPunct="1"/>
            <a:r>
              <a:rPr lang="en-US" sz="2000" dirty="0"/>
              <a:t>one or more (mandatory participation, existence-dependent)</a:t>
            </a:r>
          </a:p>
        </p:txBody>
      </p:sp>
      <p:sp>
        <p:nvSpPr>
          <p:cNvPr id="2867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5D396197-C28B-47F4-A4BC-ADA5E9617F09}" type="slidenum">
              <a:rPr lang="en-US"/>
              <a:pPr/>
              <a:t>19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pPr eaLnBrk="1" fontAlgn="auto" hangingPunct="1">
              <a:spcAft>
                <a:spcPts val="0"/>
              </a:spcAft>
              <a:defRPr/>
            </a:pPr>
            <a:r>
              <a:rPr lang="en-US" sz="3200" dirty="0"/>
              <a:t>Database Design Process</a:t>
            </a:r>
          </a:p>
        </p:txBody>
      </p:sp>
      <p:sp>
        <p:nvSpPr>
          <p:cNvPr id="11267"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86F0642-23FE-4133-8074-95BC8958022A}" type="slidenum">
              <a:rPr lang="en-US"/>
              <a:pPr/>
              <a:t>2</a:t>
            </a:fld>
            <a:endParaRPr lang="en-CA"/>
          </a:p>
        </p:txBody>
      </p:sp>
      <p:pic>
        <p:nvPicPr>
          <p:cNvPr id="11268" name="Picture 4" descr="fig03_01"/>
          <p:cNvPicPr>
            <a:picLocks noChangeAspect="1" noChangeArrowheads="1"/>
          </p:cNvPicPr>
          <p:nvPr/>
        </p:nvPicPr>
        <p:blipFill>
          <a:blip r:embed="rId2" cstate="print"/>
          <a:srcRect/>
          <a:stretch>
            <a:fillRect/>
          </a:stretch>
        </p:blipFill>
        <p:spPr bwMode="auto">
          <a:xfrm>
            <a:off x="2057400" y="1524000"/>
            <a:ext cx="5272088" cy="5062538"/>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79" name="Rectangle 1039"/>
          <p:cNvSpPr>
            <a:spLocks noGrp="1" noChangeArrowheads="1"/>
          </p:cNvSpPr>
          <p:nvPr>
            <p:ph type="title"/>
          </p:nvPr>
        </p:nvSpPr>
        <p:spPr>
          <a:xfrm>
            <a:off x="228600" y="325438"/>
            <a:ext cx="8418513" cy="533400"/>
          </a:xfrm>
        </p:spPr>
        <p:txBody>
          <a:bodyPr>
            <a:normAutofit fontScale="90000"/>
          </a:bodyPr>
          <a:lstStyle/>
          <a:p>
            <a:pPr eaLnBrk="1" fontAlgn="auto" hangingPunct="1">
              <a:spcAft>
                <a:spcPts val="0"/>
              </a:spcAft>
              <a:defRPr/>
            </a:pPr>
            <a:r>
              <a:rPr lang="en-US"/>
              <a:t>Many-to-one (N:1) Relationship</a:t>
            </a:r>
          </a:p>
        </p:txBody>
      </p:sp>
      <p:sp>
        <p:nvSpPr>
          <p:cNvPr id="29699"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1047F2-6333-4253-98FD-7727C3A32AD4}" type="slidenum">
              <a:rPr lang="en-US"/>
              <a:pPr/>
              <a:t>20</a:t>
            </a:fld>
            <a:endParaRPr lang="en-CA"/>
          </a:p>
        </p:txBody>
      </p:sp>
      <p:pic>
        <p:nvPicPr>
          <p:cNvPr id="29700" name="Picture 1054" descr="fig03_09"/>
          <p:cNvPicPr>
            <a:picLocks noChangeAspect="1" noChangeArrowheads="1"/>
          </p:cNvPicPr>
          <p:nvPr/>
        </p:nvPicPr>
        <p:blipFill>
          <a:blip r:embed="rId3" cstate="print"/>
          <a:srcRect/>
          <a:stretch>
            <a:fillRect/>
          </a:stretch>
        </p:blipFill>
        <p:spPr bwMode="auto">
          <a:xfrm>
            <a:off x="533400" y="1692275"/>
            <a:ext cx="7772400" cy="4632325"/>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32" name="Rectangle 1044"/>
          <p:cNvSpPr>
            <a:spLocks noGrp="1" noChangeArrowheads="1"/>
          </p:cNvSpPr>
          <p:nvPr>
            <p:ph type="title"/>
          </p:nvPr>
        </p:nvSpPr>
        <p:spPr>
          <a:xfrm>
            <a:off x="296863" y="85725"/>
            <a:ext cx="8496300" cy="1143000"/>
          </a:xfrm>
        </p:spPr>
        <p:txBody>
          <a:bodyPr>
            <a:normAutofit fontScale="90000"/>
          </a:bodyPr>
          <a:lstStyle/>
          <a:p>
            <a:pPr eaLnBrk="1" fontAlgn="auto" hangingPunct="1">
              <a:spcAft>
                <a:spcPts val="0"/>
              </a:spcAft>
              <a:defRPr/>
            </a:pPr>
            <a:r>
              <a:rPr lang="en-US" sz="4000"/>
              <a:t>Many-to-many (M:N) Relationship</a:t>
            </a:r>
          </a:p>
        </p:txBody>
      </p:sp>
      <p:sp>
        <p:nvSpPr>
          <p:cNvPr id="30723"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CE18995-6360-4A18-8704-A133EAF82813}" type="slidenum">
              <a:rPr lang="en-US"/>
              <a:pPr/>
              <a:t>21</a:t>
            </a:fld>
            <a:endParaRPr lang="en-CA"/>
          </a:p>
        </p:txBody>
      </p:sp>
      <p:pic>
        <p:nvPicPr>
          <p:cNvPr id="30724" name="Picture 1062" descr="fig03_13"/>
          <p:cNvPicPr>
            <a:picLocks noChangeAspect="1" noChangeArrowheads="1"/>
          </p:cNvPicPr>
          <p:nvPr/>
        </p:nvPicPr>
        <p:blipFill>
          <a:blip r:embed="rId3" cstate="print"/>
          <a:srcRect/>
          <a:stretch>
            <a:fillRect/>
          </a:stretch>
        </p:blipFill>
        <p:spPr bwMode="auto">
          <a:xfrm>
            <a:off x="1447800" y="1676400"/>
            <a:ext cx="6781800" cy="4668838"/>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4" name="Rectangle 4"/>
          <p:cNvSpPr>
            <a:spLocks noGrp="1" noChangeArrowheads="1"/>
          </p:cNvSpPr>
          <p:nvPr>
            <p:ph type="title"/>
          </p:nvPr>
        </p:nvSpPr>
        <p:spPr/>
        <p:txBody>
          <a:bodyPr/>
          <a:lstStyle/>
          <a:p>
            <a:pPr eaLnBrk="1" fontAlgn="auto" hangingPunct="1">
              <a:spcAft>
                <a:spcPts val="0"/>
              </a:spcAft>
              <a:defRPr/>
            </a:pPr>
            <a:r>
              <a:rPr lang="en-US"/>
              <a:t>Recursive Relationship Type</a:t>
            </a:r>
          </a:p>
        </p:txBody>
      </p:sp>
      <p:sp>
        <p:nvSpPr>
          <p:cNvPr id="31747" name="Rectangle 5"/>
          <p:cNvSpPr>
            <a:spLocks noGrp="1" noChangeArrowheads="1"/>
          </p:cNvSpPr>
          <p:nvPr>
            <p:ph sz="quarter" idx="1"/>
          </p:nvPr>
        </p:nvSpPr>
        <p:spPr>
          <a:xfrm>
            <a:off x="457200" y="1600200"/>
            <a:ext cx="7467600" cy="4873625"/>
          </a:xfrm>
        </p:spPr>
        <p:txBody>
          <a:bodyPr/>
          <a:lstStyle/>
          <a:p>
            <a:pPr eaLnBrk="1" hangingPunct="1"/>
            <a:r>
              <a:rPr lang="en-US" dirty="0"/>
              <a:t>EMPLOYEE participates twice in two distinct roles:</a:t>
            </a:r>
          </a:p>
          <a:p>
            <a:pPr lvl="1" eaLnBrk="1" hangingPunct="1"/>
            <a:r>
              <a:rPr lang="en-US" sz="2200" dirty="0"/>
              <a:t>supervisor (or boss) role</a:t>
            </a:r>
          </a:p>
          <a:p>
            <a:pPr lvl="1" eaLnBrk="1" hangingPunct="1"/>
            <a:r>
              <a:rPr lang="en-US" sz="2200" dirty="0"/>
              <a:t>supervisee (or subordinate) role</a:t>
            </a:r>
          </a:p>
          <a:p>
            <a:pPr eaLnBrk="1" hangingPunct="1"/>
            <a:r>
              <a:rPr lang="en-US" dirty="0"/>
              <a:t>Each relationship instance relates two distinct EMPLOYEE entities:</a:t>
            </a:r>
          </a:p>
          <a:p>
            <a:pPr lvl="1" eaLnBrk="1" hangingPunct="1"/>
            <a:r>
              <a:rPr lang="en-US" sz="2200" dirty="0"/>
              <a:t>One employee in </a:t>
            </a:r>
            <a:r>
              <a:rPr lang="en-US" sz="2200" i="1" dirty="0"/>
              <a:t>supervisor</a:t>
            </a:r>
            <a:r>
              <a:rPr lang="en-US" sz="2200" dirty="0"/>
              <a:t> role</a:t>
            </a:r>
          </a:p>
          <a:p>
            <a:pPr lvl="1" eaLnBrk="1" hangingPunct="1"/>
            <a:r>
              <a:rPr lang="en-US" sz="2200" dirty="0"/>
              <a:t>One employee in </a:t>
            </a:r>
            <a:r>
              <a:rPr lang="en-US" sz="2200" i="1" dirty="0"/>
              <a:t>supervisee</a:t>
            </a:r>
            <a:r>
              <a:rPr lang="en-US" sz="2200" dirty="0"/>
              <a:t> role</a:t>
            </a:r>
          </a:p>
        </p:txBody>
      </p:sp>
      <p:sp>
        <p:nvSpPr>
          <p:cNvPr id="3174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1D65C71-397B-4D3A-8F53-0C543583688C}" type="slidenum">
              <a:rPr lang="en-US"/>
              <a:pPr/>
              <a:t>22</a:t>
            </a:fld>
            <a:endParaRPr lang="en-CA"/>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21" name="Rectangle 1037"/>
          <p:cNvSpPr>
            <a:spLocks noGrp="1" noChangeArrowheads="1"/>
          </p:cNvSpPr>
          <p:nvPr>
            <p:ph type="title"/>
          </p:nvPr>
        </p:nvSpPr>
        <p:spPr>
          <a:xfrm>
            <a:off x="474663" y="-76200"/>
            <a:ext cx="8364537" cy="1052513"/>
          </a:xfrm>
        </p:spPr>
        <p:txBody>
          <a:bodyPr/>
          <a:lstStyle/>
          <a:p>
            <a:pPr eaLnBrk="1" fontAlgn="auto" hangingPunct="1">
              <a:spcAft>
                <a:spcPts val="0"/>
              </a:spcAft>
              <a:defRPr/>
            </a:pPr>
            <a:r>
              <a:rPr lang="en-US"/>
              <a:t>A Recursive Relationship Supervision`</a:t>
            </a:r>
          </a:p>
        </p:txBody>
      </p:sp>
      <p:sp>
        <p:nvSpPr>
          <p:cNvPr id="32771"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CCF2E7E-3D92-4CDF-8D74-BEE74B516236}" type="slidenum">
              <a:rPr lang="en-US"/>
              <a:pPr/>
              <a:t>23</a:t>
            </a:fld>
            <a:endParaRPr lang="en-CA"/>
          </a:p>
        </p:txBody>
      </p:sp>
      <p:pic>
        <p:nvPicPr>
          <p:cNvPr id="32772" name="Picture 1074" descr="fig03_11"/>
          <p:cNvPicPr>
            <a:picLocks noChangeAspect="1" noChangeArrowheads="1"/>
          </p:cNvPicPr>
          <p:nvPr/>
        </p:nvPicPr>
        <p:blipFill>
          <a:blip r:embed="rId3" cstate="print"/>
          <a:srcRect/>
          <a:stretch>
            <a:fillRect/>
          </a:stretch>
        </p:blipFill>
        <p:spPr bwMode="auto">
          <a:xfrm>
            <a:off x="550863" y="1752600"/>
            <a:ext cx="7754937" cy="4576763"/>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622300" y="215900"/>
            <a:ext cx="7940675" cy="768350"/>
          </a:xfrm>
        </p:spPr>
        <p:txBody>
          <a:bodyPr anchor="ctr">
            <a:normAutofit fontScale="90000"/>
          </a:bodyPr>
          <a:lstStyle/>
          <a:p>
            <a:pPr eaLnBrk="1" fontAlgn="auto" hangingPunct="1">
              <a:lnSpc>
                <a:spcPct val="90000"/>
              </a:lnSpc>
              <a:spcAft>
                <a:spcPts val="0"/>
              </a:spcAft>
              <a:defRPr/>
            </a:pPr>
            <a:r>
              <a:rPr lang="en-US" sz="2800" b="1"/>
              <a:t>Recursive Relationship Type is: </a:t>
            </a:r>
            <a:r>
              <a:rPr lang="en-US" sz="2400" b="1"/>
              <a:t>SUPERVISION</a:t>
            </a:r>
            <a:br>
              <a:rPr lang="en-US" sz="2400" b="1"/>
            </a:br>
            <a:r>
              <a:rPr lang="en-US" sz="2800" b="1"/>
              <a:t>(participation role names are shown)</a:t>
            </a:r>
            <a:endParaRPr lang="en-US" sz="2400" b="1"/>
          </a:p>
        </p:txBody>
      </p:sp>
      <p:sp>
        <p:nvSpPr>
          <p:cNvPr id="33795"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D5A4248-C04D-4660-8F44-A1948E1BBBC9}" type="slidenum">
              <a:rPr lang="en-US"/>
              <a:pPr/>
              <a:t>24</a:t>
            </a:fld>
            <a:endParaRPr lang="en-CA"/>
          </a:p>
        </p:txBody>
      </p:sp>
      <p:pic>
        <p:nvPicPr>
          <p:cNvPr id="33796" name="Picture 4" descr="fig03_02"/>
          <p:cNvPicPr>
            <a:picLocks noChangeAspect="1" noChangeArrowheads="1"/>
          </p:cNvPicPr>
          <p:nvPr/>
        </p:nvPicPr>
        <p:blipFill>
          <a:blip r:embed="rId3" cstate="print"/>
          <a:srcRect/>
          <a:stretch>
            <a:fillRect/>
          </a:stretch>
        </p:blipFill>
        <p:spPr bwMode="auto">
          <a:xfrm>
            <a:off x="1828800" y="1524000"/>
            <a:ext cx="5156200" cy="4970463"/>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10" name="Rectangle 6"/>
          <p:cNvSpPr>
            <a:spLocks noGrp="1" noChangeArrowheads="1"/>
          </p:cNvSpPr>
          <p:nvPr>
            <p:ph type="title"/>
          </p:nvPr>
        </p:nvSpPr>
        <p:spPr/>
        <p:txBody>
          <a:bodyPr/>
          <a:lstStyle/>
          <a:p>
            <a:pPr eaLnBrk="1" fontAlgn="auto" hangingPunct="1">
              <a:spcAft>
                <a:spcPts val="0"/>
              </a:spcAft>
              <a:defRPr/>
            </a:pPr>
            <a:r>
              <a:rPr lang="en-US"/>
              <a:t>Attributes of Relationship types</a:t>
            </a:r>
          </a:p>
        </p:txBody>
      </p:sp>
      <p:sp>
        <p:nvSpPr>
          <p:cNvPr id="34819" name="Rectangle 7"/>
          <p:cNvSpPr>
            <a:spLocks noGrp="1" noChangeArrowheads="1"/>
          </p:cNvSpPr>
          <p:nvPr>
            <p:ph sz="quarter" idx="1"/>
          </p:nvPr>
        </p:nvSpPr>
        <p:spPr>
          <a:xfrm>
            <a:off x="457200" y="1600200"/>
            <a:ext cx="7467600" cy="4873625"/>
          </a:xfrm>
        </p:spPr>
        <p:txBody>
          <a:bodyPr/>
          <a:lstStyle/>
          <a:p>
            <a:pPr eaLnBrk="1" hangingPunct="1">
              <a:lnSpc>
                <a:spcPct val="90000"/>
              </a:lnSpc>
            </a:pPr>
            <a:r>
              <a:rPr lang="en-US"/>
              <a:t>A relationship type can have attributes:</a:t>
            </a:r>
          </a:p>
          <a:p>
            <a:pPr lvl="1" eaLnBrk="1" hangingPunct="1">
              <a:lnSpc>
                <a:spcPct val="90000"/>
              </a:lnSpc>
            </a:pPr>
            <a:r>
              <a:rPr lang="en-US"/>
              <a:t>For example, HoursPerWeek of WORKS_ON</a:t>
            </a:r>
          </a:p>
          <a:p>
            <a:pPr lvl="1" eaLnBrk="1" hangingPunct="1">
              <a:lnSpc>
                <a:spcPct val="90000"/>
              </a:lnSpc>
            </a:pPr>
            <a:r>
              <a:rPr lang="en-US"/>
              <a:t>A value of HoursPerWeek depends on a particular (employee, project) combination</a:t>
            </a:r>
          </a:p>
          <a:p>
            <a:pPr eaLnBrk="1" hangingPunct="1">
              <a:lnSpc>
                <a:spcPct val="90000"/>
              </a:lnSpc>
            </a:pPr>
            <a:endParaRPr lang="en-US"/>
          </a:p>
          <a:p>
            <a:pPr eaLnBrk="1" hangingPunct="1">
              <a:lnSpc>
                <a:spcPct val="90000"/>
              </a:lnSpc>
            </a:pPr>
            <a:r>
              <a:rPr lang="en-US"/>
              <a:t>Most relationship attributes are used with M:N relationships</a:t>
            </a:r>
          </a:p>
          <a:p>
            <a:pPr lvl="2" eaLnBrk="1" hangingPunct="1">
              <a:lnSpc>
                <a:spcPct val="90000"/>
              </a:lnSpc>
            </a:pPr>
            <a:r>
              <a:rPr lang="en-US"/>
              <a:t>In 1:N relationships, they can be transferred to the entity type on the N-side of the relationship</a:t>
            </a:r>
          </a:p>
        </p:txBody>
      </p:sp>
      <p:sp>
        <p:nvSpPr>
          <p:cNvPr id="3482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1C706B4-E3C9-4710-8FE6-7EA5D68D963D}" type="slidenum">
              <a:rPr lang="en-US"/>
              <a:pPr/>
              <a:t>25</a:t>
            </a:fld>
            <a:endParaRPr lang="en-CA"/>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152400"/>
            <a:ext cx="9144000" cy="1143000"/>
          </a:xfrm>
        </p:spPr>
        <p:txBody>
          <a:bodyPr/>
          <a:lstStyle/>
          <a:p>
            <a:pPr eaLnBrk="1" fontAlgn="auto" hangingPunct="1">
              <a:spcAft>
                <a:spcPts val="0"/>
              </a:spcAft>
              <a:defRPr/>
            </a:pPr>
            <a:r>
              <a:rPr lang="en-US" dirty="0"/>
              <a:t>Example Attribute of a Relationship Type: </a:t>
            </a:r>
            <a:br>
              <a:rPr lang="en-US" dirty="0"/>
            </a:br>
            <a:endParaRPr lang="en-US" dirty="0"/>
          </a:p>
        </p:txBody>
      </p:sp>
      <p:sp>
        <p:nvSpPr>
          <p:cNvPr id="35843"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75B7F63-BAC8-43C9-A260-AB2904DEF70F}" type="slidenum">
              <a:rPr lang="en-US"/>
              <a:pPr/>
              <a:t>26</a:t>
            </a:fld>
            <a:endParaRPr lang="en-CA"/>
          </a:p>
        </p:txBody>
      </p:sp>
      <p:pic>
        <p:nvPicPr>
          <p:cNvPr id="35844" name="Picture 4" descr="fig03_02"/>
          <p:cNvPicPr>
            <a:picLocks noChangeAspect="1" noChangeArrowheads="1"/>
          </p:cNvPicPr>
          <p:nvPr/>
        </p:nvPicPr>
        <p:blipFill rotWithShape="1">
          <a:blip r:embed="rId3" cstate="print"/>
          <a:srcRect b="5534"/>
          <a:stretch/>
        </p:blipFill>
        <p:spPr bwMode="auto">
          <a:xfrm>
            <a:off x="228600" y="1114306"/>
            <a:ext cx="6019800" cy="5482285"/>
          </a:xfrm>
          <a:prstGeom prst="rect">
            <a:avLst/>
          </a:prstGeom>
          <a:noFill/>
          <a:ln w="9525">
            <a:noFill/>
            <a:miter lim="800000"/>
            <a:headEnd/>
            <a:tailEnd/>
          </a:ln>
        </p:spPr>
      </p:pic>
      <p:sp>
        <p:nvSpPr>
          <p:cNvPr id="35845" name="Rectangle 4"/>
          <p:cNvSpPr>
            <a:spLocks noChangeArrowheads="1"/>
          </p:cNvSpPr>
          <p:nvPr/>
        </p:nvSpPr>
        <p:spPr bwMode="auto">
          <a:xfrm>
            <a:off x="6400801" y="3048000"/>
            <a:ext cx="2338388" cy="1200329"/>
          </a:xfrm>
          <a:prstGeom prst="rect">
            <a:avLst/>
          </a:prstGeom>
          <a:noFill/>
          <a:ln w="9525">
            <a:noFill/>
            <a:miter lim="800000"/>
            <a:headEnd/>
            <a:tailEnd/>
          </a:ln>
        </p:spPr>
        <p:txBody>
          <a:bodyPr wrap="square">
            <a:spAutoFit/>
          </a:bodyPr>
          <a:lstStyle/>
          <a:p>
            <a:pPr>
              <a:lnSpc>
                <a:spcPct val="90000"/>
              </a:lnSpc>
            </a:pPr>
            <a:r>
              <a:rPr lang="en-US" sz="1600" dirty="0"/>
              <a:t>Participation Constraint : Total </a:t>
            </a:r>
            <a:r>
              <a:rPr lang="en-US" sz="1600" dirty="0" err="1"/>
              <a:t>vs</a:t>
            </a:r>
            <a:r>
              <a:rPr lang="en-US" sz="1600" dirty="0"/>
              <a:t>  partial.</a:t>
            </a:r>
          </a:p>
          <a:p>
            <a:pPr>
              <a:lnSpc>
                <a:spcPct val="90000"/>
              </a:lnSpc>
            </a:pPr>
            <a:endParaRPr lang="en-US" sz="1600" dirty="0"/>
          </a:p>
          <a:p>
            <a:pPr>
              <a:lnSpc>
                <a:spcPct val="90000"/>
              </a:lnSpc>
            </a:pPr>
            <a:r>
              <a:rPr lang="en-US" sz="1600" dirty="0"/>
              <a:t>Cardinality Ratio: </a:t>
            </a:r>
          </a:p>
          <a:p>
            <a:pPr>
              <a:lnSpc>
                <a:spcPct val="90000"/>
              </a:lnSpc>
            </a:pPr>
            <a:r>
              <a:rPr lang="en-US" sz="1600" dirty="0"/>
              <a:t>1:N, 1:1, N:M</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Steps to draw an ER diagram</a:t>
            </a:r>
          </a:p>
        </p:txBody>
      </p:sp>
      <p:sp>
        <p:nvSpPr>
          <p:cNvPr id="36867" name="Content Placeholder 2"/>
          <p:cNvSpPr>
            <a:spLocks noGrp="1"/>
          </p:cNvSpPr>
          <p:nvPr>
            <p:ph sz="quarter" idx="1"/>
          </p:nvPr>
        </p:nvSpPr>
        <p:spPr>
          <a:xfrm>
            <a:off x="457200" y="1600200"/>
            <a:ext cx="7467600" cy="4873625"/>
          </a:xfrm>
        </p:spPr>
        <p:txBody>
          <a:bodyPr/>
          <a:lstStyle/>
          <a:p>
            <a:r>
              <a:rPr lang="en-US" dirty="0"/>
              <a:t>Get problem description</a:t>
            </a:r>
          </a:p>
          <a:p>
            <a:r>
              <a:rPr lang="en-US" dirty="0"/>
              <a:t>Define Entities</a:t>
            </a:r>
          </a:p>
          <a:p>
            <a:r>
              <a:rPr lang="en-US" dirty="0"/>
              <a:t>Add Attributes</a:t>
            </a:r>
          </a:p>
          <a:p>
            <a:r>
              <a:rPr lang="en-US" dirty="0"/>
              <a:t>Specify Key, multiple, composite attributes</a:t>
            </a:r>
          </a:p>
          <a:p>
            <a:r>
              <a:rPr lang="en-US" dirty="0"/>
              <a:t>Add Relations</a:t>
            </a:r>
          </a:p>
          <a:p>
            <a:r>
              <a:rPr lang="en-US" dirty="0"/>
              <a:t>Specify Cardinality, total/partial relations</a:t>
            </a:r>
          </a:p>
          <a:p>
            <a:r>
              <a:rPr lang="en-US" dirty="0"/>
              <a:t>Iterate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Steps to draw an ER diagram</a:t>
            </a:r>
          </a:p>
        </p:txBody>
      </p:sp>
      <p:sp>
        <p:nvSpPr>
          <p:cNvPr id="37891" name="Content Placeholder 2"/>
          <p:cNvSpPr>
            <a:spLocks noGrp="1"/>
          </p:cNvSpPr>
          <p:nvPr>
            <p:ph sz="quarter" idx="1"/>
          </p:nvPr>
        </p:nvSpPr>
        <p:spPr>
          <a:xfrm>
            <a:off x="457200" y="1600200"/>
            <a:ext cx="7467600" cy="4873625"/>
          </a:xfrm>
        </p:spPr>
        <p:txBody>
          <a:bodyPr/>
          <a:lstStyle/>
          <a:p>
            <a:r>
              <a:rPr lang="en-US"/>
              <a:t>Essential to further design, but often given little care:</a:t>
            </a:r>
          </a:p>
          <a:p>
            <a:r>
              <a:rPr lang="en-US"/>
              <a:t>Is an entity a weak entity (key?)</a:t>
            </a:r>
          </a:p>
          <a:p>
            <a:r>
              <a:rPr lang="en-US"/>
              <a:t>Multivalued attributes</a:t>
            </a:r>
          </a:p>
          <a:p>
            <a:r>
              <a:rPr lang="en-US"/>
              <a:t>Derived attribute</a:t>
            </a:r>
          </a:p>
          <a:p>
            <a:r>
              <a:rPr lang="en-US"/>
              <a:t>Total/partial participation</a:t>
            </a:r>
          </a:p>
          <a:p>
            <a:r>
              <a:rPr lang="en-US"/>
              <a:t>Cardinality ratio</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Examples</a:t>
            </a:r>
          </a:p>
        </p:txBody>
      </p:sp>
      <p:sp>
        <p:nvSpPr>
          <p:cNvPr id="38915" name="Content Placeholder 2"/>
          <p:cNvSpPr>
            <a:spLocks noGrp="1"/>
          </p:cNvSpPr>
          <p:nvPr>
            <p:ph sz="quarter" idx="1"/>
          </p:nvPr>
        </p:nvSpPr>
        <p:spPr>
          <a:xfrm>
            <a:off x="457200" y="1600200"/>
            <a:ext cx="7467600" cy="4873625"/>
          </a:xfrm>
        </p:spPr>
        <p:txBody>
          <a:bodyPr/>
          <a:lstStyle/>
          <a:p>
            <a:r>
              <a:rPr lang="en-US"/>
              <a:t>An employee may have several skills; and</a:t>
            </a:r>
          </a:p>
          <a:p>
            <a:r>
              <a:rPr lang="en-US"/>
              <a:t>A particular skill may be held by several employees</a:t>
            </a:r>
          </a:p>
        </p:txBody>
      </p:sp>
      <p:pic>
        <p:nvPicPr>
          <p:cNvPr id="98306" name="Picture 2" descr="Pink tissue paper"/>
          <p:cNvPicPr>
            <a:picLocks noChangeAspect="1" noChangeArrowheads="1"/>
          </p:cNvPicPr>
          <p:nvPr/>
        </p:nvPicPr>
        <p:blipFill>
          <a:blip r:embed="rId2" cstate="print"/>
          <a:srcRect/>
          <a:stretch>
            <a:fillRect/>
          </a:stretch>
        </p:blipFill>
        <p:spPr bwMode="auto">
          <a:xfrm>
            <a:off x="1219200" y="3886200"/>
            <a:ext cx="6276975"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8" name="Rectangle 4"/>
          <p:cNvSpPr>
            <a:spLocks noGrp="1" noChangeArrowheads="1"/>
          </p:cNvSpPr>
          <p:nvPr>
            <p:ph type="title"/>
          </p:nvPr>
        </p:nvSpPr>
        <p:spPr/>
        <p:txBody>
          <a:bodyPr/>
          <a:lstStyle/>
          <a:p>
            <a:pPr eaLnBrk="1" fontAlgn="auto" hangingPunct="1">
              <a:spcAft>
                <a:spcPts val="0"/>
              </a:spcAft>
              <a:defRPr/>
            </a:pPr>
            <a:r>
              <a:rPr lang="en-US"/>
              <a:t>ER Model Concepts</a:t>
            </a:r>
          </a:p>
        </p:txBody>
      </p:sp>
      <p:sp>
        <p:nvSpPr>
          <p:cNvPr id="825349" name="Rectangle 5"/>
          <p:cNvSpPr>
            <a:spLocks noGrp="1" noChangeArrowheads="1"/>
          </p:cNvSpPr>
          <p:nvPr>
            <p:ph sz="quarter" idx="1"/>
          </p:nvPr>
        </p:nvSpPr>
        <p:spPr>
          <a:xfrm>
            <a:off x="457200" y="1600200"/>
            <a:ext cx="7467600" cy="4873625"/>
          </a:xfrm>
        </p:spPr>
        <p:txBody>
          <a:bodyPr/>
          <a:lstStyle/>
          <a:p>
            <a:pPr eaLnBrk="1" hangingPunct="1">
              <a:lnSpc>
                <a:spcPct val="80000"/>
              </a:lnSpc>
            </a:pPr>
            <a:r>
              <a:rPr lang="en-US" sz="2500"/>
              <a:t>Entities </a:t>
            </a:r>
          </a:p>
          <a:p>
            <a:pPr lvl="1" eaLnBrk="1" hangingPunct="1">
              <a:lnSpc>
                <a:spcPct val="80000"/>
              </a:lnSpc>
            </a:pPr>
            <a:r>
              <a:rPr lang="en-US" sz="2200"/>
              <a:t>specific objects in the mini-world. </a:t>
            </a:r>
          </a:p>
          <a:p>
            <a:pPr lvl="1" eaLnBrk="1" hangingPunct="1">
              <a:lnSpc>
                <a:spcPct val="80000"/>
              </a:lnSpc>
            </a:pPr>
            <a:r>
              <a:rPr lang="en-US" sz="2000"/>
              <a:t>E.g. EMPLOYEE John , Research DEPARTMENT </a:t>
            </a:r>
          </a:p>
          <a:p>
            <a:pPr eaLnBrk="1" hangingPunct="1">
              <a:lnSpc>
                <a:spcPct val="80000"/>
              </a:lnSpc>
            </a:pPr>
            <a:endParaRPr lang="en-US" sz="2500"/>
          </a:p>
          <a:p>
            <a:pPr eaLnBrk="1" hangingPunct="1">
              <a:lnSpc>
                <a:spcPct val="80000"/>
              </a:lnSpc>
            </a:pPr>
            <a:r>
              <a:rPr lang="en-US" sz="2500"/>
              <a:t>Attributes </a:t>
            </a:r>
          </a:p>
          <a:p>
            <a:pPr lvl="1" eaLnBrk="1" hangingPunct="1">
              <a:lnSpc>
                <a:spcPct val="80000"/>
              </a:lnSpc>
            </a:pPr>
            <a:r>
              <a:rPr lang="en-US" sz="2200"/>
              <a:t>They are properties used to describe an entity.</a:t>
            </a:r>
          </a:p>
          <a:p>
            <a:pPr lvl="1" eaLnBrk="1" hangingPunct="1">
              <a:lnSpc>
                <a:spcPct val="80000"/>
              </a:lnSpc>
            </a:pPr>
            <a:r>
              <a:rPr lang="en-US" sz="2200"/>
              <a:t>Each attribute has a data type </a:t>
            </a:r>
          </a:p>
          <a:p>
            <a:pPr lvl="1" eaLnBrk="1" hangingPunct="1">
              <a:lnSpc>
                <a:spcPct val="80000"/>
              </a:lnSpc>
            </a:pPr>
            <a:r>
              <a:rPr lang="en-US" sz="2200"/>
              <a:t>E.g. integer, string, subrange, enumerated type, …</a:t>
            </a:r>
          </a:p>
        </p:txBody>
      </p:sp>
      <p:sp>
        <p:nvSpPr>
          <p:cNvPr id="1229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C6A9D2C-00EA-4FA1-832B-636B0A68F0E1}" type="slidenum">
              <a:rPr lang="en-US"/>
              <a:pPr/>
              <a:t>3</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9">
                                            <p:txEl>
                                              <p:pRg st="1" end="1"/>
                                            </p:txEl>
                                          </p:spTgt>
                                        </p:tgtEl>
                                        <p:attrNameLst>
                                          <p:attrName>style.visibility</p:attrName>
                                        </p:attrNameLst>
                                      </p:cBhvr>
                                      <p:to>
                                        <p:strVal val="visible"/>
                                      </p:to>
                                    </p:set>
                                    <p:animEffect transition="in" filter="blinds(horizontal)">
                                      <p:cBhvr>
                                        <p:cTn id="7" dur="500"/>
                                        <p:tgtEl>
                                          <p:spTgt spid="8253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9">
                                            <p:txEl>
                                              <p:pRg st="2" end="2"/>
                                            </p:txEl>
                                          </p:spTgt>
                                        </p:tgtEl>
                                        <p:attrNameLst>
                                          <p:attrName>style.visibility</p:attrName>
                                        </p:attrNameLst>
                                      </p:cBhvr>
                                      <p:to>
                                        <p:strVal val="visible"/>
                                      </p:to>
                                    </p:set>
                                    <p:animEffect transition="in" filter="blinds(horizontal)">
                                      <p:cBhvr>
                                        <p:cTn id="12" dur="500"/>
                                        <p:tgtEl>
                                          <p:spTgt spid="8253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9">
                                            <p:txEl>
                                              <p:pRg st="4" end="4"/>
                                            </p:txEl>
                                          </p:spTgt>
                                        </p:tgtEl>
                                        <p:attrNameLst>
                                          <p:attrName>style.visibility</p:attrName>
                                        </p:attrNameLst>
                                      </p:cBhvr>
                                      <p:to>
                                        <p:strVal val="visible"/>
                                      </p:to>
                                    </p:set>
                                    <p:animEffect transition="in" filter="blinds(horizontal)">
                                      <p:cBhvr>
                                        <p:cTn id="17" dur="500"/>
                                        <p:tgtEl>
                                          <p:spTgt spid="82534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9">
                                            <p:txEl>
                                              <p:pRg st="5" end="5"/>
                                            </p:txEl>
                                          </p:spTgt>
                                        </p:tgtEl>
                                        <p:attrNameLst>
                                          <p:attrName>style.visibility</p:attrName>
                                        </p:attrNameLst>
                                      </p:cBhvr>
                                      <p:to>
                                        <p:strVal val="visible"/>
                                      </p:to>
                                    </p:set>
                                    <p:animEffect transition="in" filter="blinds(horizontal)">
                                      <p:cBhvr>
                                        <p:cTn id="22" dur="500"/>
                                        <p:tgtEl>
                                          <p:spTgt spid="82534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9">
                                            <p:txEl>
                                              <p:pRg st="6" end="6"/>
                                            </p:txEl>
                                          </p:spTgt>
                                        </p:tgtEl>
                                        <p:attrNameLst>
                                          <p:attrName>style.visibility</p:attrName>
                                        </p:attrNameLst>
                                      </p:cBhvr>
                                      <p:to>
                                        <p:strVal val="visible"/>
                                      </p:to>
                                    </p:set>
                                    <p:animEffect transition="in" filter="blinds(horizontal)">
                                      <p:cBhvr>
                                        <p:cTn id="27" dur="500"/>
                                        <p:tgtEl>
                                          <p:spTgt spid="82534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9">
                                            <p:txEl>
                                              <p:pRg st="7" end="7"/>
                                            </p:txEl>
                                          </p:spTgt>
                                        </p:tgtEl>
                                        <p:attrNameLst>
                                          <p:attrName>style.visibility</p:attrName>
                                        </p:attrNameLst>
                                      </p:cBhvr>
                                      <p:to>
                                        <p:strVal val="visible"/>
                                      </p:to>
                                    </p:set>
                                    <p:animEffect transition="in" filter="blinds(horizontal)">
                                      <p:cBhvr>
                                        <p:cTn id="32" dur="500"/>
                                        <p:tgtEl>
                                          <p:spTgt spid="825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a:t>
            </a:r>
          </a:p>
        </p:txBody>
      </p:sp>
      <p:sp>
        <p:nvSpPr>
          <p:cNvPr id="39939" name="Content Placeholder 2"/>
          <p:cNvSpPr>
            <a:spLocks noGrp="1"/>
          </p:cNvSpPr>
          <p:nvPr>
            <p:ph sz="quarter" idx="1"/>
          </p:nvPr>
        </p:nvSpPr>
        <p:spPr>
          <a:xfrm>
            <a:off x="457200" y="1600200"/>
            <a:ext cx="7467600" cy="4873625"/>
          </a:xfrm>
        </p:spPr>
        <p:txBody>
          <a:bodyPr/>
          <a:lstStyle/>
          <a:p>
            <a:r>
              <a:rPr lang="en-US"/>
              <a:t>An employee may have no more than one locker; and</a:t>
            </a:r>
          </a:p>
          <a:p>
            <a:r>
              <a:rPr lang="en-US"/>
              <a:t>A locker may only be accessible by one employee</a:t>
            </a:r>
          </a:p>
        </p:txBody>
      </p:sp>
      <p:pic>
        <p:nvPicPr>
          <p:cNvPr id="100354" name="Picture 2" descr="Pink tissue paper"/>
          <p:cNvPicPr>
            <a:picLocks noChangeAspect="1" noChangeArrowheads="1"/>
          </p:cNvPicPr>
          <p:nvPr/>
        </p:nvPicPr>
        <p:blipFill>
          <a:blip r:embed="rId2" cstate="print"/>
          <a:srcRect/>
          <a:stretch>
            <a:fillRect/>
          </a:stretch>
        </p:blipFill>
        <p:spPr bwMode="auto">
          <a:xfrm>
            <a:off x="1371600" y="4419600"/>
            <a:ext cx="5848350" cy="1276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ox(in)">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a:t>
            </a:r>
          </a:p>
        </p:txBody>
      </p:sp>
      <p:sp>
        <p:nvSpPr>
          <p:cNvPr id="40963" name="Content Placeholder 2"/>
          <p:cNvSpPr>
            <a:spLocks noGrp="1"/>
          </p:cNvSpPr>
          <p:nvPr>
            <p:ph sz="quarter" idx="1"/>
          </p:nvPr>
        </p:nvSpPr>
        <p:spPr>
          <a:xfrm>
            <a:off x="457200" y="1600200"/>
            <a:ext cx="7467600" cy="4873625"/>
          </a:xfrm>
        </p:spPr>
        <p:txBody>
          <a:bodyPr/>
          <a:lstStyle/>
          <a:p>
            <a:r>
              <a:rPr lang="en-US"/>
              <a:t>An employee may only work for one department; and</a:t>
            </a:r>
          </a:p>
          <a:p>
            <a:r>
              <a:rPr lang="en-US"/>
              <a:t>A department has several employees</a:t>
            </a:r>
          </a:p>
        </p:txBody>
      </p:sp>
      <p:pic>
        <p:nvPicPr>
          <p:cNvPr id="99330" name="Picture 2" descr="Pink tissue paper"/>
          <p:cNvPicPr>
            <a:picLocks noChangeAspect="1" noChangeArrowheads="1"/>
          </p:cNvPicPr>
          <p:nvPr/>
        </p:nvPicPr>
        <p:blipFill>
          <a:blip r:embed="rId2" cstate="print"/>
          <a:srcRect/>
          <a:stretch>
            <a:fillRect/>
          </a:stretch>
        </p:blipFill>
        <p:spPr bwMode="auto">
          <a:xfrm>
            <a:off x="1143000" y="4162425"/>
            <a:ext cx="5981700" cy="146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ox(in)">
                                      <p:cBhvr>
                                        <p:cTn id="7" dur="500"/>
                                        <p:tgtEl>
                                          <p:spTgt spid="9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a:t>
            </a:r>
          </a:p>
        </p:txBody>
      </p:sp>
      <p:sp>
        <p:nvSpPr>
          <p:cNvPr id="41987" name="Content Placeholder 2"/>
          <p:cNvSpPr>
            <a:spLocks noGrp="1"/>
          </p:cNvSpPr>
          <p:nvPr>
            <p:ph sz="quarter" idx="1"/>
          </p:nvPr>
        </p:nvSpPr>
        <p:spPr>
          <a:xfrm>
            <a:off x="457200" y="1679575"/>
            <a:ext cx="7467600" cy="4873625"/>
          </a:xfrm>
        </p:spPr>
        <p:txBody>
          <a:bodyPr/>
          <a:lstStyle/>
          <a:p>
            <a:r>
              <a:rPr lang="en-US"/>
              <a:t>An employee can have many colleagues</a:t>
            </a:r>
          </a:p>
        </p:txBody>
      </p:sp>
      <p:pic>
        <p:nvPicPr>
          <p:cNvPr id="101378" name="Picture 2" descr="Pink tissue paper"/>
          <p:cNvPicPr>
            <a:picLocks noChangeAspect="1" noChangeArrowheads="1"/>
          </p:cNvPicPr>
          <p:nvPr/>
        </p:nvPicPr>
        <p:blipFill>
          <a:blip r:embed="rId2" cstate="print"/>
          <a:srcRect/>
          <a:stretch>
            <a:fillRect/>
          </a:stretch>
        </p:blipFill>
        <p:spPr bwMode="auto">
          <a:xfrm>
            <a:off x="2133600" y="2514600"/>
            <a:ext cx="4086225" cy="2114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ox(in)">
                                      <p:cBhvr>
                                        <p:cTn id="7"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building has many apartments</a:t>
            </a:r>
          </a:p>
          <a:p>
            <a:r>
              <a:rPr lang="en-US" dirty="0"/>
              <a:t>An apartment exists in only one building</a:t>
            </a:r>
          </a:p>
        </p:txBody>
      </p:sp>
      <p:pic>
        <p:nvPicPr>
          <p:cNvPr id="4099" name="Picture 3"/>
          <p:cNvPicPr>
            <a:picLocks noChangeAspect="1" noChangeArrowheads="1"/>
          </p:cNvPicPr>
          <p:nvPr/>
        </p:nvPicPr>
        <p:blipFill>
          <a:blip r:embed="rId2" cstate="print"/>
          <a:srcRect l="4734" r="36095"/>
          <a:stretch>
            <a:fillRect/>
          </a:stretch>
        </p:blipFill>
        <p:spPr bwMode="auto">
          <a:xfrm>
            <a:off x="1295400" y="3733800"/>
            <a:ext cx="5715000" cy="1704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defRPr/>
            </a:pPr>
            <a:r>
              <a:rPr lang="en-US" dirty="0"/>
              <a:t>Problem 1</a:t>
            </a:r>
          </a:p>
        </p:txBody>
      </p:sp>
      <p:sp>
        <p:nvSpPr>
          <p:cNvPr id="3" name="Content Placeholder 2"/>
          <p:cNvSpPr>
            <a:spLocks noGrp="1"/>
          </p:cNvSpPr>
          <p:nvPr>
            <p:ph sz="quarter" idx="1"/>
          </p:nvPr>
        </p:nvSpPr>
        <p:spPr>
          <a:xfrm>
            <a:off x="228600" y="914400"/>
            <a:ext cx="8382000" cy="5559425"/>
          </a:xfrm>
        </p:spPr>
        <p:txBody>
          <a:bodyPr/>
          <a:lstStyle/>
          <a:p>
            <a:pPr>
              <a:buFont typeface="Wingdings" pitchFamily="2" charset="2"/>
              <a:buNone/>
              <a:defRPr/>
            </a:pPr>
            <a:r>
              <a:rPr lang="en-US" sz="1600" b="1" dirty="0"/>
              <a:t>Draw E\R model for the university database with the following requirements</a:t>
            </a:r>
          </a:p>
          <a:p>
            <a:pPr marL="342900" indent="-342900">
              <a:buFont typeface="+mj-lt"/>
              <a:buAutoNum type="alphaLcParenR"/>
              <a:defRPr/>
            </a:pPr>
            <a:r>
              <a:rPr lang="en-US" sz="1700" dirty="0"/>
              <a:t>The university keeps track of each student's name, </a:t>
            </a:r>
            <a:r>
              <a:rPr lang="en-US" sz="1700" dirty="0" err="1"/>
              <a:t>rollno</a:t>
            </a:r>
            <a:r>
              <a:rPr lang="en-US" sz="1700" dirty="0"/>
              <a:t>, SSN, current address and phone, permanent address and phone, birthdate, sex, class (freshman, sophomore, ..., graduate), major department, minor department (if any), and degree program (B.A., B.S., ..., Ph.D.). Some user applications need to refer to the city, state, and zip of the student's permanent address, and to the student's last name. Both SSN and </a:t>
            </a:r>
            <a:r>
              <a:rPr lang="en-US" sz="1700" dirty="0" err="1"/>
              <a:t>Rollno</a:t>
            </a:r>
            <a:r>
              <a:rPr lang="en-US" sz="1700" dirty="0"/>
              <a:t> have unique values for each student. </a:t>
            </a:r>
          </a:p>
          <a:p>
            <a:pPr marL="342900" indent="-342900">
              <a:buFont typeface="+mj-lt"/>
              <a:buAutoNum type="alphaLcParenR"/>
              <a:defRPr/>
            </a:pPr>
            <a:r>
              <a:rPr lang="en-US" sz="1700" dirty="0"/>
              <a:t>Each department is described by a name, code, office number, office phone, and college. Both name and code have unique values for each department.  </a:t>
            </a:r>
          </a:p>
          <a:p>
            <a:pPr marL="342900" indent="-342900">
              <a:buFont typeface="+mj-lt"/>
              <a:buAutoNum type="alphaLcParenR"/>
              <a:defRPr/>
            </a:pPr>
            <a:r>
              <a:rPr lang="en-US" sz="1700" dirty="0"/>
              <a:t>Each course has a course name, description, course number, number of semester hours, level, and offering department. The value of course number is unique for each course.  </a:t>
            </a:r>
          </a:p>
          <a:p>
            <a:pPr marL="342900" indent="-342900">
              <a:buFont typeface="+mj-lt"/>
              <a:buAutoNum type="alphaLcParenR"/>
              <a:defRPr/>
            </a:pPr>
            <a:r>
              <a:rPr lang="en-US" sz="1700" dirty="0"/>
              <a:t>Each section has an instructor, semester, year, course, and section number. The section number distinguishes different sections of the same course that are taught during the same semester/year; its values are 1, 2, 3, ...; up to the number of sections taught during each semester.</a:t>
            </a:r>
          </a:p>
          <a:p>
            <a:pPr marL="342900" indent="-342900">
              <a:buFont typeface="+mj-lt"/>
              <a:buAutoNum type="alphaLcParenR"/>
              <a:defRPr/>
            </a:pPr>
            <a:r>
              <a:rPr lang="en-US" sz="1700" dirty="0"/>
              <a:t>A grade report has a student, section, letter grade, and numeric grade (0, 1, 2, 3, 4 for F, D, C, B, A, respectively).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Rectangle 4"/>
          <p:cNvSpPr>
            <a:spLocks noGrp="1" noChangeArrowheads="1"/>
          </p:cNvSpPr>
          <p:nvPr>
            <p:ph type="title"/>
          </p:nvPr>
        </p:nvSpPr>
        <p:spPr/>
        <p:txBody>
          <a:bodyPr>
            <a:normAutofit fontScale="90000"/>
          </a:bodyPr>
          <a:lstStyle/>
          <a:p>
            <a:pPr eaLnBrk="1" fontAlgn="auto" hangingPunct="1">
              <a:spcAft>
                <a:spcPts val="0"/>
              </a:spcAft>
              <a:defRPr/>
            </a:pPr>
            <a:r>
              <a:rPr lang="en-US" dirty="0"/>
              <a:t>Alternative (min, max) notation for relationship Structural constraints:</a:t>
            </a:r>
          </a:p>
        </p:txBody>
      </p:sp>
      <p:sp>
        <p:nvSpPr>
          <p:cNvPr id="47107" name="Rectangle 5"/>
          <p:cNvSpPr>
            <a:spLocks noGrp="1" noChangeArrowheads="1"/>
          </p:cNvSpPr>
          <p:nvPr>
            <p:ph sz="quarter" idx="1"/>
          </p:nvPr>
        </p:nvSpPr>
        <p:spPr>
          <a:xfrm>
            <a:off x="457200" y="1600200"/>
            <a:ext cx="7467600" cy="4873625"/>
          </a:xfrm>
        </p:spPr>
        <p:txBody>
          <a:bodyPr/>
          <a:lstStyle/>
          <a:p>
            <a:pPr eaLnBrk="1" hangingPunct="1">
              <a:lnSpc>
                <a:spcPct val="110000"/>
              </a:lnSpc>
            </a:pPr>
            <a:r>
              <a:rPr lang="en-US" sz="2000" dirty="0"/>
              <a:t>Specifies that each entity e in E participates in at least </a:t>
            </a:r>
            <a:r>
              <a:rPr lang="en-US" sz="2000" i="1" dirty="0"/>
              <a:t>min</a:t>
            </a:r>
            <a:r>
              <a:rPr lang="en-US" sz="2000" dirty="0"/>
              <a:t> and at most </a:t>
            </a:r>
            <a:r>
              <a:rPr lang="en-US" sz="2000" i="1" dirty="0"/>
              <a:t>max</a:t>
            </a:r>
            <a:r>
              <a:rPr lang="en-US" sz="2000" dirty="0"/>
              <a:t> relationship instances in R</a:t>
            </a:r>
          </a:p>
          <a:p>
            <a:pPr eaLnBrk="1" hangingPunct="1">
              <a:lnSpc>
                <a:spcPct val="110000"/>
              </a:lnSpc>
            </a:pPr>
            <a:r>
              <a:rPr lang="en-US" sz="2000" dirty="0"/>
              <a:t>Default(no constraint): min</a:t>
            </a:r>
            <a:r>
              <a:rPr lang="en-US" sz="2000" dirty="0">
                <a:sym typeface="Symbol" pitchFamily="18" charset="2"/>
              </a:rPr>
              <a:t>=0, max=n</a:t>
            </a:r>
          </a:p>
          <a:p>
            <a:pPr eaLnBrk="1" hangingPunct="1">
              <a:lnSpc>
                <a:spcPct val="110000"/>
              </a:lnSpc>
            </a:pPr>
            <a:r>
              <a:rPr lang="en-US" sz="2000" dirty="0">
                <a:sym typeface="Symbol" pitchFamily="18" charset="2"/>
              </a:rPr>
              <a:t>Must have min  max, min  0, max  1</a:t>
            </a:r>
          </a:p>
          <a:p>
            <a:pPr eaLnBrk="1" hangingPunct="1">
              <a:lnSpc>
                <a:spcPct val="110000"/>
              </a:lnSpc>
            </a:pPr>
            <a:r>
              <a:rPr lang="en-US" sz="2000" dirty="0">
                <a:sym typeface="Symbol" pitchFamily="18" charset="2"/>
              </a:rPr>
              <a:t>Derived from the knowledge of mini-world constraints</a:t>
            </a:r>
          </a:p>
          <a:p>
            <a:pPr eaLnBrk="1" hangingPunct="1">
              <a:lnSpc>
                <a:spcPct val="110000"/>
              </a:lnSpc>
            </a:pPr>
            <a:endParaRPr lang="en-US" sz="2000" dirty="0">
              <a:sym typeface="Symbol" pitchFamily="18" charset="2"/>
            </a:endParaRPr>
          </a:p>
          <a:p>
            <a:pPr lvl="1" eaLnBrk="1" hangingPunct="1">
              <a:lnSpc>
                <a:spcPct val="110000"/>
              </a:lnSpc>
            </a:pPr>
            <a:endParaRPr lang="en-US" dirty="0">
              <a:sym typeface="Symbol" pitchFamily="18" charset="2"/>
            </a:endParaRPr>
          </a:p>
        </p:txBody>
      </p:sp>
      <p:sp>
        <p:nvSpPr>
          <p:cNvPr id="471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64A4B7C-AA53-488B-95C0-B96E9580B624}" type="slidenum">
              <a:rPr lang="en-US"/>
              <a:pPr/>
              <a:t>35</a:t>
            </a:fld>
            <a:endParaRPr lang="en-CA"/>
          </a:p>
        </p:txBody>
      </p:sp>
      <p:pic>
        <p:nvPicPr>
          <p:cNvPr id="5" name="Picture 4" descr="fig03_14"/>
          <p:cNvPicPr>
            <a:picLocks noChangeAspect="1" noChangeArrowheads="1"/>
          </p:cNvPicPr>
          <p:nvPr/>
        </p:nvPicPr>
        <p:blipFill rotWithShape="1">
          <a:blip r:embed="rId3" cstate="print"/>
          <a:srcRect l="16071" t="69708"/>
          <a:stretch/>
        </p:blipFill>
        <p:spPr bwMode="auto">
          <a:xfrm>
            <a:off x="828144" y="3770313"/>
            <a:ext cx="6791856" cy="27035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20" name="Rectangle 24"/>
          <p:cNvSpPr>
            <a:spLocks noGrp="1" noChangeArrowheads="1"/>
          </p:cNvSpPr>
          <p:nvPr>
            <p:ph type="title"/>
          </p:nvPr>
        </p:nvSpPr>
        <p:spPr/>
        <p:txBody>
          <a:bodyPr/>
          <a:lstStyle/>
          <a:p>
            <a:pPr eaLnBrk="1" fontAlgn="auto" hangingPunct="1">
              <a:spcAft>
                <a:spcPts val="0"/>
              </a:spcAft>
              <a:defRPr/>
            </a:pPr>
            <a:r>
              <a:rPr lang="en-US" dirty="0"/>
              <a:t> (min , max) notation for relationship constraints</a:t>
            </a:r>
          </a:p>
        </p:txBody>
      </p:sp>
      <p:sp>
        <p:nvSpPr>
          <p:cNvPr id="4813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52CD8B87-4037-40DC-ABD3-3E9BD31FCD42}" type="slidenum">
              <a:rPr lang="en-US"/>
              <a:pPr/>
              <a:t>36</a:t>
            </a:fld>
            <a:endParaRPr lang="en-CA"/>
          </a:p>
        </p:txBody>
      </p:sp>
      <p:pic>
        <p:nvPicPr>
          <p:cNvPr id="48132" name="Picture 27" descr="Slide3-40"/>
          <p:cNvPicPr>
            <a:picLocks noChangeAspect="1" noChangeArrowheads="1"/>
          </p:cNvPicPr>
          <p:nvPr/>
        </p:nvPicPr>
        <p:blipFill>
          <a:blip r:embed="rId3" cstate="print"/>
          <a:srcRect b="49530"/>
          <a:stretch>
            <a:fillRect/>
          </a:stretch>
        </p:blipFill>
        <p:spPr bwMode="auto">
          <a:xfrm>
            <a:off x="836612" y="3429000"/>
            <a:ext cx="7773988" cy="1447800"/>
          </a:xfrm>
          <a:prstGeom prst="rect">
            <a:avLst/>
          </a:prstGeom>
          <a:noFill/>
          <a:ln w="9525">
            <a:noFill/>
            <a:miter lim="800000"/>
            <a:headEnd/>
            <a:tailEnd/>
          </a:ln>
        </p:spPr>
      </p:pic>
      <p:sp>
        <p:nvSpPr>
          <p:cNvPr id="48133" name="Text Box 28" descr="Pink tissue paper"/>
          <p:cNvSpPr txBox="1">
            <a:spLocks noChangeArrowheads="1"/>
          </p:cNvSpPr>
          <p:nvPr/>
        </p:nvSpPr>
        <p:spPr bwMode="auto">
          <a:xfrm>
            <a:off x="1295400" y="4826000"/>
            <a:ext cx="6477000" cy="584200"/>
          </a:xfrm>
          <a:prstGeom prst="rect">
            <a:avLst/>
          </a:prstGeom>
          <a:noFill/>
          <a:ln w="9525">
            <a:noFill/>
            <a:miter lim="800000"/>
            <a:headEnd/>
            <a:tailEnd/>
          </a:ln>
        </p:spPr>
        <p:txBody>
          <a:bodyPr>
            <a:spAutoFit/>
          </a:bodyPr>
          <a:lstStyle/>
          <a:p>
            <a:pPr>
              <a:spcBef>
                <a:spcPct val="50000"/>
              </a:spcBef>
            </a:pPr>
            <a:r>
              <a:rPr lang="en-US" sz="1600" dirty="0"/>
              <a:t>Read the </a:t>
            </a:r>
            <a:r>
              <a:rPr lang="en-US" sz="1600" dirty="0" err="1"/>
              <a:t>min,max</a:t>
            </a:r>
            <a:r>
              <a:rPr lang="en-US" sz="1600" dirty="0"/>
              <a:t> numbers next to the entity type and looking </a:t>
            </a:r>
            <a:r>
              <a:rPr lang="en-US" sz="1600" b="1" dirty="0"/>
              <a:t>away from </a:t>
            </a:r>
            <a:r>
              <a:rPr lang="en-US" sz="1600" dirty="0"/>
              <a:t>the entity type</a:t>
            </a:r>
          </a:p>
        </p:txBody>
      </p:sp>
      <p:sp>
        <p:nvSpPr>
          <p:cNvPr id="6" name="Rectangle 5"/>
          <p:cNvSpPr/>
          <p:nvPr/>
        </p:nvSpPr>
        <p:spPr>
          <a:xfrm>
            <a:off x="355600" y="1828800"/>
            <a:ext cx="8383588" cy="1616075"/>
          </a:xfrm>
          <a:prstGeom prst="rect">
            <a:avLst/>
          </a:prstGeom>
        </p:spPr>
        <p:txBody>
          <a:bodyPr>
            <a:spAutoFit/>
          </a:bodyPr>
          <a:lstStyle/>
          <a:p>
            <a:pPr marL="640080" lvl="1" indent="-274320" fontAlgn="auto">
              <a:lnSpc>
                <a:spcPct val="110000"/>
              </a:lnSpc>
              <a:spcAft>
                <a:spcPts val="0"/>
              </a:spcAft>
              <a:defRPr/>
            </a:pPr>
            <a:r>
              <a:rPr lang="en-US" sz="1800" dirty="0">
                <a:sym typeface="Symbol" pitchFamily="18" charset="2"/>
              </a:rPr>
              <a:t>     A department has exactly one manager and an employee can manage at most one department.</a:t>
            </a:r>
          </a:p>
          <a:p>
            <a:pPr marL="640080" lvl="1" indent="-274320" fontAlgn="auto">
              <a:lnSpc>
                <a:spcPct val="110000"/>
              </a:lnSpc>
              <a:spcAft>
                <a:spcPts val="0"/>
              </a:spcAft>
              <a:defRPr/>
            </a:pPr>
            <a:endParaRPr lang="en-US" sz="1800" dirty="0">
              <a:sym typeface="Symbol" pitchFamily="18" charset="2"/>
            </a:endParaRP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(0,1) for participation of EMPLOYEE in MANAGES</a:t>
            </a: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(1,1) for participation of DEPARTMENT in MANAGES</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20" name="Rectangle 24"/>
          <p:cNvSpPr>
            <a:spLocks noGrp="1" noChangeArrowheads="1"/>
          </p:cNvSpPr>
          <p:nvPr>
            <p:ph type="title"/>
          </p:nvPr>
        </p:nvSpPr>
        <p:spPr/>
        <p:txBody>
          <a:bodyPr/>
          <a:lstStyle/>
          <a:p>
            <a:pPr eaLnBrk="1" fontAlgn="auto" hangingPunct="1">
              <a:spcAft>
                <a:spcPts val="0"/>
              </a:spcAft>
              <a:defRPr/>
            </a:pPr>
            <a:r>
              <a:rPr lang="en-US"/>
              <a:t>The (min,max) notation for relationship constraints</a:t>
            </a:r>
          </a:p>
        </p:txBody>
      </p:sp>
      <p:sp>
        <p:nvSpPr>
          <p:cNvPr id="4915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D9FA82F-5325-4028-A8DB-8032D18D490B}" type="slidenum">
              <a:rPr lang="en-US"/>
              <a:pPr/>
              <a:t>37</a:t>
            </a:fld>
            <a:endParaRPr lang="en-CA"/>
          </a:p>
        </p:txBody>
      </p:sp>
      <p:pic>
        <p:nvPicPr>
          <p:cNvPr id="49156" name="Picture 27" descr="Slide3-40"/>
          <p:cNvPicPr>
            <a:picLocks noChangeAspect="1" noChangeArrowheads="1"/>
          </p:cNvPicPr>
          <p:nvPr/>
        </p:nvPicPr>
        <p:blipFill>
          <a:blip r:embed="rId3" cstate="print"/>
          <a:srcRect t="50470"/>
          <a:stretch>
            <a:fillRect/>
          </a:stretch>
        </p:blipFill>
        <p:spPr bwMode="auto">
          <a:xfrm>
            <a:off x="609600" y="3962400"/>
            <a:ext cx="7773988" cy="1420813"/>
          </a:xfrm>
          <a:prstGeom prst="rect">
            <a:avLst/>
          </a:prstGeom>
          <a:noFill/>
          <a:ln w="9525">
            <a:noFill/>
            <a:miter lim="800000"/>
            <a:headEnd/>
            <a:tailEnd/>
          </a:ln>
        </p:spPr>
      </p:pic>
      <p:sp>
        <p:nvSpPr>
          <p:cNvPr id="6" name="Rectangle 5"/>
          <p:cNvSpPr/>
          <p:nvPr/>
        </p:nvSpPr>
        <p:spPr>
          <a:xfrm>
            <a:off x="609600" y="1752600"/>
            <a:ext cx="7924800" cy="1616075"/>
          </a:xfrm>
          <a:prstGeom prst="rect">
            <a:avLst/>
          </a:prstGeom>
        </p:spPr>
        <p:txBody>
          <a:bodyPr>
            <a:spAutoFit/>
          </a:bodyPr>
          <a:lstStyle/>
          <a:p>
            <a:pPr marL="640080" lvl="1" indent="-274320" fontAlgn="auto">
              <a:lnSpc>
                <a:spcPct val="110000"/>
              </a:lnSpc>
              <a:spcAft>
                <a:spcPts val="0"/>
              </a:spcAft>
              <a:defRPr/>
            </a:pPr>
            <a:r>
              <a:rPr lang="en-US" sz="1800" dirty="0">
                <a:sym typeface="Symbol" pitchFamily="18" charset="2"/>
              </a:rPr>
              <a:t>An employee can work for exactly one department but a department can have any number of employees.</a:t>
            </a:r>
          </a:p>
          <a:p>
            <a:pPr marL="640080" lvl="1" indent="-274320" fontAlgn="auto">
              <a:lnSpc>
                <a:spcPct val="110000"/>
              </a:lnSpc>
              <a:spcAft>
                <a:spcPts val="0"/>
              </a:spcAft>
              <a:defRPr/>
            </a:pPr>
            <a:endParaRPr lang="en-US" sz="1800" dirty="0">
              <a:sym typeface="Symbol" pitchFamily="18" charset="2"/>
            </a:endParaRP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(1,1) for participation of EMPLOYEE in WORKS_FOR</a:t>
            </a:r>
          </a:p>
          <a:p>
            <a:pPr lvl="2" indent="-182880" fontAlgn="auto">
              <a:lnSpc>
                <a:spcPct val="110000"/>
              </a:lnSpc>
              <a:spcAft>
                <a:spcPts val="0"/>
              </a:spcAft>
              <a:buClr>
                <a:schemeClr val="accent1">
                  <a:shade val="75000"/>
                </a:schemeClr>
              </a:buClr>
              <a:buFont typeface="Wingdings"/>
              <a:buChar char=""/>
              <a:defRPr/>
            </a:pPr>
            <a:r>
              <a:rPr lang="en-US" sz="1800">
                <a:sym typeface="Symbol" pitchFamily="18" charset="2"/>
              </a:rPr>
              <a:t>Specify (1,n</a:t>
            </a:r>
            <a:r>
              <a:rPr lang="en-US" sz="1800" dirty="0">
                <a:sym typeface="Symbol" pitchFamily="18" charset="2"/>
              </a:rPr>
              <a:t>) for participation of DEPARTMENT in WORKS_FOR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descr="fig03_15"/>
          <p:cNvPicPr>
            <a:picLocks noChangeAspect="1" noChangeArrowheads="1"/>
          </p:cNvPicPr>
          <p:nvPr/>
        </p:nvPicPr>
        <p:blipFill rotWithShape="1">
          <a:blip r:embed="rId3" cstate="print"/>
          <a:srcRect t="10921" b="7072"/>
          <a:stretch/>
        </p:blipFill>
        <p:spPr bwMode="auto">
          <a:xfrm>
            <a:off x="990600" y="1295400"/>
            <a:ext cx="6513081" cy="5266267"/>
          </a:xfrm>
          <a:prstGeom prst="rect">
            <a:avLst/>
          </a:prstGeom>
          <a:noFill/>
          <a:ln w="9525">
            <a:noFill/>
            <a:miter lim="800000"/>
            <a:headEnd/>
            <a:tailEnd/>
          </a:ln>
        </p:spPr>
      </p:pic>
      <p:sp>
        <p:nvSpPr>
          <p:cNvPr id="876546" name="Rectangle 2"/>
          <p:cNvSpPr>
            <a:spLocks noGrp="1" noChangeArrowheads="1"/>
          </p:cNvSpPr>
          <p:nvPr>
            <p:ph type="title"/>
          </p:nvPr>
        </p:nvSpPr>
        <p:spPr>
          <a:xfrm>
            <a:off x="204788" y="0"/>
            <a:ext cx="8534400" cy="842962"/>
          </a:xfrm>
        </p:spPr>
        <p:txBody>
          <a:bodyPr>
            <a:normAutofit/>
          </a:bodyPr>
          <a:lstStyle/>
          <a:p>
            <a:pPr eaLnBrk="1" fontAlgn="auto" hangingPunct="1">
              <a:spcAft>
                <a:spcPts val="0"/>
              </a:spcAft>
              <a:defRPr/>
            </a:pPr>
            <a:r>
              <a:rPr lang="en-US" sz="3200" dirty="0"/>
              <a:t>min, max - notation</a:t>
            </a:r>
          </a:p>
        </p:txBody>
      </p:sp>
      <p:sp>
        <p:nvSpPr>
          <p:cNvPr id="5017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79F97B1-A33A-4199-B3DC-BBB0CB134A87}" type="slidenum">
              <a:rPr lang="en-US"/>
              <a:pPr/>
              <a:t>38</a:t>
            </a:fld>
            <a:endParaRPr lang="en-CA"/>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457200" y="274638"/>
            <a:ext cx="8281988" cy="563562"/>
          </a:xfrm>
        </p:spPr>
        <p:txBody>
          <a:bodyPr>
            <a:normAutofit fontScale="90000"/>
          </a:bodyPr>
          <a:lstStyle/>
          <a:p>
            <a:pPr eaLnBrk="1" fontAlgn="auto" hangingPunct="1">
              <a:spcAft>
                <a:spcPts val="0"/>
              </a:spcAft>
              <a:defRPr/>
            </a:pPr>
            <a:r>
              <a:rPr lang="en-US" sz="3200" dirty="0"/>
              <a:t>notation for ER diagrams</a:t>
            </a:r>
          </a:p>
        </p:txBody>
      </p:sp>
      <p:sp>
        <p:nvSpPr>
          <p:cNvPr id="5120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EB74055-A2E2-4C07-86FB-1A6EC9784DA5}" type="slidenum">
              <a:rPr lang="en-US"/>
              <a:pPr/>
              <a:t>39</a:t>
            </a:fld>
            <a:endParaRPr lang="en-CA"/>
          </a:p>
        </p:txBody>
      </p:sp>
      <p:pic>
        <p:nvPicPr>
          <p:cNvPr id="51204" name="Picture 4" descr="fig03_14"/>
          <p:cNvPicPr>
            <a:picLocks noChangeAspect="1" noChangeArrowheads="1"/>
          </p:cNvPicPr>
          <p:nvPr/>
        </p:nvPicPr>
        <p:blipFill>
          <a:blip r:embed="rId3" cstate="print"/>
          <a:srcRect/>
          <a:stretch>
            <a:fillRect/>
          </a:stretch>
        </p:blipFill>
        <p:spPr bwMode="auto">
          <a:xfrm>
            <a:off x="2209800" y="1066800"/>
            <a:ext cx="4952999" cy="546252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p:cNvSpPr>
            <a:spLocks noGrp="1" noChangeArrowheads="1"/>
          </p:cNvSpPr>
          <p:nvPr>
            <p:ph type="title"/>
          </p:nvPr>
        </p:nvSpPr>
        <p:spPr/>
        <p:txBody>
          <a:bodyPr/>
          <a:lstStyle/>
          <a:p>
            <a:pPr eaLnBrk="1" fontAlgn="auto" hangingPunct="1">
              <a:spcAft>
                <a:spcPts val="0"/>
              </a:spcAft>
              <a:defRPr/>
            </a:pPr>
            <a:r>
              <a:rPr lang="en-US" dirty="0"/>
              <a:t>Types of Attributes</a:t>
            </a:r>
          </a:p>
        </p:txBody>
      </p:sp>
      <p:sp>
        <p:nvSpPr>
          <p:cNvPr id="827397" name="Rectangle 5"/>
          <p:cNvSpPr>
            <a:spLocks noGrp="1" noChangeArrowheads="1"/>
          </p:cNvSpPr>
          <p:nvPr>
            <p:ph sz="quarter" idx="1"/>
          </p:nvPr>
        </p:nvSpPr>
        <p:spPr>
          <a:xfrm>
            <a:off x="457200" y="1600200"/>
            <a:ext cx="8001000" cy="4873625"/>
          </a:xfrm>
        </p:spPr>
        <p:txBody>
          <a:bodyPr/>
          <a:lstStyle/>
          <a:p>
            <a:pPr eaLnBrk="1" hangingPunct="1">
              <a:lnSpc>
                <a:spcPct val="80000"/>
              </a:lnSpc>
            </a:pPr>
            <a:r>
              <a:rPr lang="en-US" dirty="0"/>
              <a:t>Simple</a:t>
            </a:r>
          </a:p>
          <a:p>
            <a:pPr lvl="1" eaLnBrk="1" hangingPunct="1">
              <a:lnSpc>
                <a:spcPct val="80000"/>
              </a:lnSpc>
            </a:pPr>
            <a:r>
              <a:rPr lang="en-US" dirty="0"/>
              <a:t>Each entity has a single atomic value for the attribute. For example, SSN or Sex.</a:t>
            </a:r>
          </a:p>
          <a:p>
            <a:pPr eaLnBrk="1" hangingPunct="1">
              <a:lnSpc>
                <a:spcPct val="80000"/>
              </a:lnSpc>
            </a:pPr>
            <a:r>
              <a:rPr lang="en-US" dirty="0"/>
              <a:t>Composite</a:t>
            </a:r>
          </a:p>
          <a:p>
            <a:pPr lvl="1" eaLnBrk="1" hangingPunct="1">
              <a:lnSpc>
                <a:spcPct val="80000"/>
              </a:lnSpc>
            </a:pPr>
            <a:r>
              <a:rPr lang="en-US" dirty="0"/>
              <a:t>The attribute is composed of several components. For example:</a:t>
            </a:r>
          </a:p>
          <a:p>
            <a:pPr lvl="2" eaLnBrk="1" hangingPunct="1">
              <a:lnSpc>
                <a:spcPct val="80000"/>
              </a:lnSpc>
            </a:pPr>
            <a:r>
              <a:rPr lang="en-US" sz="1900" dirty="0"/>
              <a:t>Address(House#, Street, City, State, </a:t>
            </a:r>
            <a:r>
              <a:rPr lang="en-US" sz="1900" dirty="0" err="1"/>
              <a:t>ZipCode</a:t>
            </a:r>
            <a:r>
              <a:rPr lang="en-US" sz="1900" dirty="0"/>
              <a:t>, Country), </a:t>
            </a:r>
          </a:p>
          <a:p>
            <a:pPr lvl="2" eaLnBrk="1" hangingPunct="1">
              <a:lnSpc>
                <a:spcPct val="80000"/>
              </a:lnSpc>
            </a:pPr>
            <a:r>
              <a:rPr lang="en-US" sz="1900" dirty="0"/>
              <a:t>Name(</a:t>
            </a:r>
            <a:r>
              <a:rPr lang="en-US" sz="1900" dirty="0" err="1"/>
              <a:t>FirstName</a:t>
            </a:r>
            <a:r>
              <a:rPr lang="en-US" sz="1900" dirty="0"/>
              <a:t>, </a:t>
            </a:r>
            <a:r>
              <a:rPr lang="en-US" sz="1900" dirty="0" err="1"/>
              <a:t>MiddleName</a:t>
            </a:r>
            <a:r>
              <a:rPr lang="en-US" sz="1900" dirty="0"/>
              <a:t>, </a:t>
            </a:r>
            <a:r>
              <a:rPr lang="en-US" sz="1900" dirty="0" err="1"/>
              <a:t>LastName</a:t>
            </a:r>
            <a:r>
              <a:rPr lang="en-US" sz="1900" dirty="0"/>
              <a:t>).</a:t>
            </a:r>
            <a:endParaRPr lang="en-US" dirty="0"/>
          </a:p>
          <a:p>
            <a:pPr eaLnBrk="1" hangingPunct="1">
              <a:lnSpc>
                <a:spcPct val="80000"/>
              </a:lnSpc>
            </a:pPr>
            <a:r>
              <a:rPr lang="en-US" dirty="0"/>
              <a:t>Multi-valued</a:t>
            </a:r>
          </a:p>
          <a:p>
            <a:pPr lvl="1" eaLnBrk="1" hangingPunct="1">
              <a:lnSpc>
                <a:spcPct val="80000"/>
              </a:lnSpc>
            </a:pPr>
            <a:r>
              <a:rPr lang="en-US" dirty="0"/>
              <a:t>An entity may have multiple values for that attribute. For example:</a:t>
            </a:r>
          </a:p>
          <a:p>
            <a:pPr lvl="1" eaLnBrk="1" hangingPunct="1">
              <a:lnSpc>
                <a:spcPct val="80000"/>
              </a:lnSpc>
            </a:pPr>
            <a:r>
              <a:rPr lang="en-US" dirty="0" err="1"/>
              <a:t>PreviousDegrees</a:t>
            </a:r>
            <a:r>
              <a:rPr lang="en-US" dirty="0"/>
              <a:t> of a STUDENT.</a:t>
            </a:r>
          </a:p>
          <a:p>
            <a:pPr eaLnBrk="1" hangingPunct="1">
              <a:lnSpc>
                <a:spcPct val="80000"/>
              </a:lnSpc>
            </a:pPr>
            <a:r>
              <a:rPr lang="en-US" dirty="0"/>
              <a:t>Stored and Derived</a:t>
            </a:r>
          </a:p>
          <a:p>
            <a:pPr eaLnBrk="1" hangingPunct="1">
              <a:lnSpc>
                <a:spcPct val="80000"/>
              </a:lnSpc>
            </a:pPr>
            <a:r>
              <a:rPr lang="en-US" dirty="0"/>
              <a:t>Null Values</a:t>
            </a:r>
          </a:p>
        </p:txBody>
      </p:sp>
      <p:sp>
        <p:nvSpPr>
          <p:cNvPr id="1331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A1066EF-7834-4FF6-9983-D3D85FE9F4DB}" type="slidenum">
              <a:rPr lang="en-US"/>
              <a:pPr/>
              <a:t>4</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7397">
                                            <p:txEl>
                                              <p:pRg st="0" end="0"/>
                                            </p:txEl>
                                          </p:spTgt>
                                        </p:tgtEl>
                                        <p:attrNameLst>
                                          <p:attrName>style.visibility</p:attrName>
                                        </p:attrNameLst>
                                      </p:cBhvr>
                                      <p:to>
                                        <p:strVal val="visible"/>
                                      </p:to>
                                    </p:set>
                                    <p:animEffect transition="in" filter="blinds(horizontal)">
                                      <p:cBhvr>
                                        <p:cTn id="7" dur="500"/>
                                        <p:tgtEl>
                                          <p:spTgt spid="827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7">
                                            <p:txEl>
                                              <p:pRg st="1" end="1"/>
                                            </p:txEl>
                                          </p:spTgt>
                                        </p:tgtEl>
                                        <p:attrNameLst>
                                          <p:attrName>style.visibility</p:attrName>
                                        </p:attrNameLst>
                                      </p:cBhvr>
                                      <p:to>
                                        <p:strVal val="visible"/>
                                      </p:to>
                                    </p:set>
                                    <p:animEffect transition="in" filter="blinds(horizontal)">
                                      <p:cBhvr>
                                        <p:cTn id="12" dur="500"/>
                                        <p:tgtEl>
                                          <p:spTgt spid="827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7">
                                            <p:txEl>
                                              <p:pRg st="2" end="2"/>
                                            </p:txEl>
                                          </p:spTgt>
                                        </p:tgtEl>
                                        <p:attrNameLst>
                                          <p:attrName>style.visibility</p:attrName>
                                        </p:attrNameLst>
                                      </p:cBhvr>
                                      <p:to>
                                        <p:strVal val="visible"/>
                                      </p:to>
                                    </p:set>
                                    <p:animEffect transition="in" filter="blinds(horizontal)">
                                      <p:cBhvr>
                                        <p:cTn id="17" dur="500"/>
                                        <p:tgtEl>
                                          <p:spTgt spid="827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7">
                                            <p:txEl>
                                              <p:pRg st="3" end="3"/>
                                            </p:txEl>
                                          </p:spTgt>
                                        </p:tgtEl>
                                        <p:attrNameLst>
                                          <p:attrName>style.visibility</p:attrName>
                                        </p:attrNameLst>
                                      </p:cBhvr>
                                      <p:to>
                                        <p:strVal val="visible"/>
                                      </p:to>
                                    </p:set>
                                    <p:animEffect transition="in" filter="blinds(horizontal)">
                                      <p:cBhvr>
                                        <p:cTn id="22" dur="500"/>
                                        <p:tgtEl>
                                          <p:spTgt spid="827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7">
                                            <p:txEl>
                                              <p:pRg st="4" end="4"/>
                                            </p:txEl>
                                          </p:spTgt>
                                        </p:tgtEl>
                                        <p:attrNameLst>
                                          <p:attrName>style.visibility</p:attrName>
                                        </p:attrNameLst>
                                      </p:cBhvr>
                                      <p:to>
                                        <p:strVal val="visible"/>
                                      </p:to>
                                    </p:set>
                                    <p:animEffect transition="in" filter="blinds(horizontal)">
                                      <p:cBhvr>
                                        <p:cTn id="27" dur="500"/>
                                        <p:tgtEl>
                                          <p:spTgt spid="8273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7397">
                                            <p:txEl>
                                              <p:pRg st="5" end="5"/>
                                            </p:txEl>
                                          </p:spTgt>
                                        </p:tgtEl>
                                        <p:attrNameLst>
                                          <p:attrName>style.visibility</p:attrName>
                                        </p:attrNameLst>
                                      </p:cBhvr>
                                      <p:to>
                                        <p:strVal val="visible"/>
                                      </p:to>
                                    </p:set>
                                    <p:animEffect transition="in" filter="blinds(horizontal)">
                                      <p:cBhvr>
                                        <p:cTn id="32" dur="500"/>
                                        <p:tgtEl>
                                          <p:spTgt spid="8273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7397">
                                            <p:txEl>
                                              <p:pRg st="6" end="6"/>
                                            </p:txEl>
                                          </p:spTgt>
                                        </p:tgtEl>
                                        <p:attrNameLst>
                                          <p:attrName>style.visibility</p:attrName>
                                        </p:attrNameLst>
                                      </p:cBhvr>
                                      <p:to>
                                        <p:strVal val="visible"/>
                                      </p:to>
                                    </p:set>
                                    <p:animEffect transition="in" filter="blinds(horizontal)">
                                      <p:cBhvr>
                                        <p:cTn id="37" dur="500"/>
                                        <p:tgtEl>
                                          <p:spTgt spid="8273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7397">
                                            <p:txEl>
                                              <p:pRg st="7" end="7"/>
                                            </p:txEl>
                                          </p:spTgt>
                                        </p:tgtEl>
                                        <p:attrNameLst>
                                          <p:attrName>style.visibility</p:attrName>
                                        </p:attrNameLst>
                                      </p:cBhvr>
                                      <p:to>
                                        <p:strVal val="visible"/>
                                      </p:to>
                                    </p:set>
                                    <p:animEffect transition="in" filter="blinds(horizontal)">
                                      <p:cBhvr>
                                        <p:cTn id="42" dur="500"/>
                                        <p:tgtEl>
                                          <p:spTgt spid="8273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7397">
                                            <p:txEl>
                                              <p:pRg st="8" end="8"/>
                                            </p:txEl>
                                          </p:spTgt>
                                        </p:tgtEl>
                                        <p:attrNameLst>
                                          <p:attrName>style.visibility</p:attrName>
                                        </p:attrNameLst>
                                      </p:cBhvr>
                                      <p:to>
                                        <p:strVal val="visible"/>
                                      </p:to>
                                    </p:set>
                                    <p:animEffect transition="in" filter="blinds(horizontal)">
                                      <p:cBhvr>
                                        <p:cTn id="47" dur="500"/>
                                        <p:tgtEl>
                                          <p:spTgt spid="82739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7397">
                                            <p:txEl>
                                              <p:pRg st="9" end="9"/>
                                            </p:txEl>
                                          </p:spTgt>
                                        </p:tgtEl>
                                        <p:attrNameLst>
                                          <p:attrName>style.visibility</p:attrName>
                                        </p:attrNameLst>
                                      </p:cBhvr>
                                      <p:to>
                                        <p:strVal val="visible"/>
                                      </p:to>
                                    </p:set>
                                    <p:animEffect transition="in" filter="blinds(horizontal)">
                                      <p:cBhvr>
                                        <p:cTn id="52" dur="500"/>
                                        <p:tgtEl>
                                          <p:spTgt spid="82739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7397">
                                            <p:txEl>
                                              <p:pRg st="10" end="10"/>
                                            </p:txEl>
                                          </p:spTgt>
                                        </p:tgtEl>
                                        <p:attrNameLst>
                                          <p:attrName>style.visibility</p:attrName>
                                        </p:attrNameLst>
                                      </p:cBhvr>
                                      <p:to>
                                        <p:strVal val="visible"/>
                                      </p:to>
                                    </p:set>
                                    <p:animEffect transition="in" filter="blinds(horizontal)">
                                      <p:cBhvr>
                                        <p:cTn id="57" dur="500"/>
                                        <p:tgtEl>
                                          <p:spTgt spid="8273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6" name="Rectangle 4"/>
          <p:cNvSpPr>
            <a:spLocks noGrp="1" noChangeArrowheads="1"/>
          </p:cNvSpPr>
          <p:nvPr>
            <p:ph type="title"/>
          </p:nvPr>
        </p:nvSpPr>
        <p:spPr/>
        <p:txBody>
          <a:bodyPr/>
          <a:lstStyle/>
          <a:p>
            <a:pPr eaLnBrk="1" fontAlgn="auto" hangingPunct="1">
              <a:spcAft>
                <a:spcPts val="0"/>
              </a:spcAft>
              <a:defRPr/>
            </a:pPr>
            <a:r>
              <a:rPr lang="en-US"/>
              <a:t>Relationships of Higher Degree</a:t>
            </a:r>
          </a:p>
        </p:txBody>
      </p:sp>
      <p:sp>
        <p:nvSpPr>
          <p:cNvPr id="56323" name="Rectangle 5"/>
          <p:cNvSpPr>
            <a:spLocks noGrp="1" noChangeArrowheads="1"/>
          </p:cNvSpPr>
          <p:nvPr>
            <p:ph sz="quarter" idx="1"/>
          </p:nvPr>
        </p:nvSpPr>
        <p:spPr>
          <a:xfrm>
            <a:off x="457200" y="1600200"/>
            <a:ext cx="7467600" cy="4873625"/>
          </a:xfrm>
        </p:spPr>
        <p:txBody>
          <a:bodyPr/>
          <a:lstStyle/>
          <a:p>
            <a:pPr eaLnBrk="1" hangingPunct="1"/>
            <a:r>
              <a:rPr lang="en-US" dirty="0"/>
              <a:t>Relationship types of degree 2 are called binary</a:t>
            </a:r>
          </a:p>
          <a:p>
            <a:pPr eaLnBrk="1" hangingPunct="1"/>
            <a:r>
              <a:rPr lang="en-US" dirty="0"/>
              <a:t>Relationship types of degree 3 are called ternary and of degree n are called n-</a:t>
            </a:r>
            <a:r>
              <a:rPr lang="en-US" dirty="0" err="1"/>
              <a:t>ary</a:t>
            </a:r>
            <a:endParaRPr lang="en-US" dirty="0"/>
          </a:p>
          <a:p>
            <a:pPr eaLnBrk="1" hangingPunct="1"/>
            <a:r>
              <a:rPr lang="en-US" dirty="0"/>
              <a:t>Constraints are harder to specify for higher-degree relationships (n &gt; 2) than for binary relationships</a:t>
            </a:r>
          </a:p>
        </p:txBody>
      </p:sp>
      <p:sp>
        <p:nvSpPr>
          <p:cNvPr id="5632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0BB1D4AA-2230-46FD-8175-0FD47B2124C6}" type="slidenum">
              <a:rPr lang="en-US"/>
              <a:pPr/>
              <a:t>40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of a ternary relationship</a:t>
            </a:r>
            <a:endParaRPr lang="en-US" dirty="0"/>
          </a:p>
        </p:txBody>
      </p:sp>
      <p:pic>
        <p:nvPicPr>
          <p:cNvPr id="2050" name="Picture 2"/>
          <p:cNvPicPr>
            <a:picLocks noChangeAspect="1" noChangeArrowheads="1"/>
          </p:cNvPicPr>
          <p:nvPr/>
        </p:nvPicPr>
        <p:blipFill>
          <a:blip r:embed="rId2" cstate="print"/>
          <a:srcRect t="11000" r="54375" b="64000"/>
          <a:stretch>
            <a:fillRect/>
          </a:stretch>
        </p:blipFill>
        <p:spPr bwMode="auto">
          <a:xfrm>
            <a:off x="838200" y="2743200"/>
            <a:ext cx="6897624" cy="2362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a ternary relationship</a:t>
            </a:r>
            <a:endParaRPr lang="en-US" dirty="0"/>
          </a:p>
        </p:txBody>
      </p:sp>
      <p:pic>
        <p:nvPicPr>
          <p:cNvPr id="2050" name="Picture 2"/>
          <p:cNvPicPr>
            <a:picLocks noChangeAspect="1" noChangeArrowheads="1"/>
          </p:cNvPicPr>
          <p:nvPr/>
        </p:nvPicPr>
        <p:blipFill rotWithShape="1">
          <a:blip r:embed="rId3" cstate="print"/>
          <a:srcRect t="35000" r="54375" b="39000"/>
          <a:stretch/>
        </p:blipFill>
        <p:spPr bwMode="auto">
          <a:xfrm>
            <a:off x="1752600" y="2057400"/>
            <a:ext cx="5562600" cy="1981200"/>
          </a:xfrm>
          <a:prstGeom prst="rect">
            <a:avLst/>
          </a:prstGeom>
          <a:noFill/>
          <a:ln w="9525">
            <a:noFill/>
            <a:miter lim="800000"/>
            <a:headEnd/>
            <a:tailEnd/>
          </a:ln>
        </p:spPr>
      </p:pic>
      <p:pic>
        <p:nvPicPr>
          <p:cNvPr id="4" name="Picture 2"/>
          <p:cNvPicPr>
            <a:picLocks noChangeAspect="1" noChangeArrowheads="1"/>
          </p:cNvPicPr>
          <p:nvPr/>
        </p:nvPicPr>
        <p:blipFill rotWithShape="1">
          <a:blip r:embed="rId3" cstate="print"/>
          <a:srcRect t="61000" r="54375" b="13000"/>
          <a:stretch/>
        </p:blipFill>
        <p:spPr bwMode="auto">
          <a:xfrm>
            <a:off x="1752600" y="4038600"/>
            <a:ext cx="556260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a ternary relationship</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rotWithShape="1">
          <a:blip r:embed="rId3" cstate="print"/>
          <a:srcRect t="11000" r="54375" b="65000"/>
          <a:stretch/>
        </p:blipFill>
        <p:spPr bwMode="auto">
          <a:xfrm>
            <a:off x="1295400" y="2362200"/>
            <a:ext cx="5562600" cy="1828800"/>
          </a:xfrm>
          <a:prstGeom prst="rect">
            <a:avLst/>
          </a:prstGeom>
          <a:noFill/>
          <a:ln w="9525">
            <a:noFill/>
            <a:miter lim="800000"/>
            <a:headEnd/>
            <a:tailEnd/>
          </a:ln>
        </p:spPr>
      </p:pic>
      <p:pic>
        <p:nvPicPr>
          <p:cNvPr id="5" name="Picture 2"/>
          <p:cNvPicPr>
            <a:picLocks noChangeAspect="1" noChangeArrowheads="1"/>
          </p:cNvPicPr>
          <p:nvPr/>
        </p:nvPicPr>
        <p:blipFill rotWithShape="1">
          <a:blip r:embed="rId3" cstate="print"/>
          <a:srcRect t="35000" r="54375" b="41000"/>
          <a:stretch/>
        </p:blipFill>
        <p:spPr bwMode="auto">
          <a:xfrm>
            <a:off x="1295400" y="4191000"/>
            <a:ext cx="556260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1026"/>
          <p:cNvSpPr>
            <a:spLocks noGrp="1" noChangeArrowheads="1"/>
          </p:cNvSpPr>
          <p:nvPr>
            <p:ph type="title"/>
          </p:nvPr>
        </p:nvSpPr>
        <p:spPr/>
        <p:txBody>
          <a:bodyPr/>
          <a:lstStyle/>
          <a:p>
            <a:pPr eaLnBrk="1" fontAlgn="auto" hangingPunct="1">
              <a:spcAft>
                <a:spcPts val="0"/>
              </a:spcAft>
              <a:defRPr/>
            </a:pPr>
            <a:r>
              <a:rPr lang="en-US" dirty="0"/>
              <a:t>Example 2 of a ternary relationship</a:t>
            </a:r>
          </a:p>
        </p:txBody>
      </p:sp>
      <p:sp>
        <p:nvSpPr>
          <p:cNvPr id="5837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059EA87-89EE-466D-AB94-70596CF77668}" type="slidenum">
              <a:rPr lang="en-US"/>
              <a:pPr/>
              <a:t>44</a:t>
            </a:fld>
            <a:endParaRPr lang="en-CA"/>
          </a:p>
        </p:txBody>
      </p:sp>
      <p:pic>
        <p:nvPicPr>
          <p:cNvPr id="58372" name="Picture 1029" descr="fig03_17"/>
          <p:cNvPicPr>
            <a:picLocks noChangeAspect="1" noChangeArrowheads="1"/>
          </p:cNvPicPr>
          <p:nvPr/>
        </p:nvPicPr>
        <p:blipFill>
          <a:blip r:embed="rId2" cstate="print"/>
          <a:srcRect b="72727"/>
          <a:stretch>
            <a:fillRect/>
          </a:stretch>
        </p:blipFill>
        <p:spPr bwMode="auto">
          <a:xfrm>
            <a:off x="2209800" y="2057400"/>
            <a:ext cx="5128155" cy="1676400"/>
          </a:xfrm>
          <a:prstGeom prst="rect">
            <a:avLst/>
          </a:prstGeom>
          <a:noFill/>
          <a:ln w="9525">
            <a:noFill/>
            <a:miter lim="800000"/>
            <a:headEnd/>
            <a:tailEnd/>
          </a:ln>
        </p:spPr>
      </p:pic>
      <p:pic>
        <p:nvPicPr>
          <p:cNvPr id="5" name="Picture 1029" descr="fig03_17"/>
          <p:cNvPicPr>
            <a:picLocks noChangeAspect="1" noChangeArrowheads="1"/>
          </p:cNvPicPr>
          <p:nvPr/>
        </p:nvPicPr>
        <p:blipFill>
          <a:blip r:embed="rId2" cstate="print"/>
          <a:srcRect t="23864" b="39394"/>
          <a:stretch>
            <a:fillRect/>
          </a:stretch>
        </p:blipFill>
        <p:spPr bwMode="auto">
          <a:xfrm>
            <a:off x="2133600" y="3581400"/>
            <a:ext cx="5363656" cy="2362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pPr eaLnBrk="1" fontAlgn="auto" hangingPunct="1">
              <a:spcAft>
                <a:spcPts val="0"/>
              </a:spcAft>
              <a:defRPr/>
            </a:pPr>
            <a:r>
              <a:rPr lang="en-US" sz="3200" dirty="0"/>
              <a:t>n-</a:t>
            </a:r>
            <a:r>
              <a:rPr lang="en-US" sz="3200" dirty="0" err="1"/>
              <a:t>ary</a:t>
            </a:r>
            <a:r>
              <a:rPr lang="en-US" sz="3200" dirty="0"/>
              <a:t> relationships (n &gt; 2)</a:t>
            </a:r>
          </a:p>
        </p:txBody>
      </p:sp>
      <p:sp>
        <p:nvSpPr>
          <p:cNvPr id="907267" name="Rectangle 3"/>
          <p:cNvSpPr>
            <a:spLocks noGrp="1" noChangeArrowheads="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a:t>Three binary relationships represents different information than a single ternary relationship</a:t>
            </a:r>
          </a:p>
          <a:p>
            <a:pPr marL="274320" indent="-274320" eaLnBrk="1" fontAlgn="auto" hangingPunct="1">
              <a:spcAft>
                <a:spcPts val="0"/>
              </a:spcAft>
              <a:buFont typeface="Wingdings"/>
              <a:buChar char=""/>
              <a:defRPr/>
            </a:pPr>
            <a:r>
              <a:rPr lang="en-US" dirty="0"/>
              <a:t>In some cases, a ternary relationship can be represented as a weak</a:t>
            </a:r>
          </a:p>
        </p:txBody>
      </p:sp>
      <p:sp>
        <p:nvSpPr>
          <p:cNvPr id="5734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48AB205-5F95-4CC6-925C-4EA9FC1985B8}" type="slidenum">
              <a:rPr lang="en-US"/>
              <a:pPr/>
              <a:t>45</a:t>
            </a:fld>
            <a:endParaRPr lang="en-CA"/>
          </a:p>
        </p:txBody>
      </p:sp>
      <p:pic>
        <p:nvPicPr>
          <p:cNvPr id="5" name="Picture 1029" descr="fig03_17"/>
          <p:cNvPicPr>
            <a:picLocks noChangeAspect="1" noChangeArrowheads="1"/>
          </p:cNvPicPr>
          <p:nvPr/>
        </p:nvPicPr>
        <p:blipFill rotWithShape="1">
          <a:blip r:embed="rId2" cstate="print"/>
          <a:srcRect t="62627" b="8417"/>
          <a:stretch/>
        </p:blipFill>
        <p:spPr bwMode="auto">
          <a:xfrm>
            <a:off x="76200" y="4461933"/>
            <a:ext cx="6683947" cy="2319867"/>
          </a:xfrm>
          <a:prstGeom prst="rect">
            <a:avLst/>
          </a:prstGeom>
          <a:noFill/>
          <a:ln w="9525">
            <a:noFill/>
            <a:miter lim="800000"/>
            <a:headEnd/>
            <a:tailEnd/>
          </a:ln>
        </p:spPr>
      </p:pic>
      <p:pic>
        <p:nvPicPr>
          <p:cNvPr id="6" name="Picture 1029" descr="fig03_17"/>
          <p:cNvPicPr>
            <a:picLocks noChangeAspect="1" noChangeArrowheads="1"/>
          </p:cNvPicPr>
          <p:nvPr/>
        </p:nvPicPr>
        <p:blipFill rotWithShape="1">
          <a:blip r:embed="rId2" cstate="print"/>
          <a:srcRect l="21174" r="10102" b="76446"/>
          <a:stretch/>
        </p:blipFill>
        <p:spPr bwMode="auto">
          <a:xfrm>
            <a:off x="4624388" y="3124200"/>
            <a:ext cx="3524250" cy="1447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a:xfrm>
            <a:off x="457200" y="274638"/>
            <a:ext cx="7848600" cy="1143000"/>
          </a:xfrm>
        </p:spPr>
        <p:txBody>
          <a:bodyPr/>
          <a:lstStyle/>
          <a:p>
            <a:pPr eaLnBrk="1" fontAlgn="auto" hangingPunct="1">
              <a:spcAft>
                <a:spcPts val="0"/>
              </a:spcAft>
              <a:defRPr/>
            </a:pPr>
            <a:r>
              <a:rPr lang="en-US" sz="3200" dirty="0"/>
              <a:t>Example 3 of a ternary relationship</a:t>
            </a:r>
          </a:p>
        </p:txBody>
      </p:sp>
      <p:sp>
        <p:nvSpPr>
          <p:cNvPr id="6041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9B9D1F3-FAF3-4789-AEE6-1ACB8E17A12F}" type="slidenum">
              <a:rPr lang="en-US"/>
              <a:pPr/>
              <a:t>46</a:t>
            </a:fld>
            <a:endParaRPr lang="en-CA"/>
          </a:p>
        </p:txBody>
      </p:sp>
      <p:pic>
        <p:nvPicPr>
          <p:cNvPr id="60420" name="Picture 1029" descr="fig03_18"/>
          <p:cNvPicPr>
            <a:picLocks noChangeAspect="1" noChangeArrowheads="1"/>
          </p:cNvPicPr>
          <p:nvPr/>
        </p:nvPicPr>
        <p:blipFill>
          <a:blip r:embed="rId3" cstate="print"/>
          <a:srcRect/>
          <a:stretch>
            <a:fillRect/>
          </a:stretch>
        </p:blipFill>
        <p:spPr bwMode="auto">
          <a:xfrm>
            <a:off x="315913" y="1905000"/>
            <a:ext cx="7989887" cy="37338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1026"/>
          <p:cNvSpPr>
            <a:spLocks noGrp="1" noChangeArrowheads="1"/>
          </p:cNvSpPr>
          <p:nvPr>
            <p:ph type="title"/>
          </p:nvPr>
        </p:nvSpPr>
        <p:spPr/>
        <p:txBody>
          <a:bodyPr/>
          <a:lstStyle/>
          <a:p>
            <a:pPr eaLnBrk="1" fontAlgn="auto" hangingPunct="1">
              <a:spcAft>
                <a:spcPts val="0"/>
              </a:spcAft>
              <a:defRPr/>
            </a:pPr>
            <a:r>
              <a:rPr lang="en-US" sz="3200" dirty="0"/>
              <a:t>n-</a:t>
            </a:r>
            <a:r>
              <a:rPr lang="en-US" sz="3200" dirty="0" err="1"/>
              <a:t>ary</a:t>
            </a:r>
            <a:r>
              <a:rPr lang="en-US" sz="3200" dirty="0"/>
              <a:t> relationships (n &gt; 2)</a:t>
            </a:r>
          </a:p>
        </p:txBody>
      </p:sp>
      <p:sp>
        <p:nvSpPr>
          <p:cNvPr id="59395" name="Rectangle 1027"/>
          <p:cNvSpPr>
            <a:spLocks noGrp="1" noChangeArrowheads="1"/>
          </p:cNvSpPr>
          <p:nvPr>
            <p:ph sz="quarter" idx="1"/>
          </p:nvPr>
        </p:nvSpPr>
        <p:spPr>
          <a:xfrm>
            <a:off x="457200" y="1600200"/>
            <a:ext cx="7467600" cy="4873625"/>
          </a:xfrm>
        </p:spPr>
        <p:txBody>
          <a:bodyPr/>
          <a:lstStyle/>
          <a:p>
            <a:pPr eaLnBrk="1" hangingPunct="1"/>
            <a:r>
              <a:rPr lang="en-US" dirty="0"/>
              <a:t>If a particular binary relationship can be derived from a higher-degree relationship at all times, then it is redundant</a:t>
            </a:r>
          </a:p>
          <a:p>
            <a:pPr eaLnBrk="1" hangingPunct="1"/>
            <a:endParaRPr lang="en-US" dirty="0"/>
          </a:p>
          <a:p>
            <a:pPr eaLnBrk="1" hangingPunct="1"/>
            <a:r>
              <a:rPr lang="en-US" dirty="0"/>
              <a:t>For example, the TAUGHT_DURING binary relationship can be derived from the ternary relationship OFFERS (based on the meaning of the relationships)</a:t>
            </a:r>
          </a:p>
        </p:txBody>
      </p:sp>
      <p:sp>
        <p:nvSpPr>
          <p:cNvPr id="5939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FCDC136-B49C-4D12-96D1-E64D359569CD}" type="slidenum">
              <a:rPr lang="en-US"/>
              <a:pPr/>
              <a:t>47</a:t>
            </a:fld>
            <a:endParaRPr lang="en-CA"/>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1026"/>
          <p:cNvSpPr>
            <a:spLocks noGrp="1" noChangeArrowheads="1"/>
          </p:cNvSpPr>
          <p:nvPr>
            <p:ph type="title"/>
          </p:nvPr>
        </p:nvSpPr>
        <p:spPr/>
        <p:txBody>
          <a:bodyPr/>
          <a:lstStyle/>
          <a:p>
            <a:pPr eaLnBrk="1" fontAlgn="auto" hangingPunct="1">
              <a:spcAft>
                <a:spcPts val="0"/>
              </a:spcAft>
              <a:defRPr/>
            </a:pPr>
            <a:r>
              <a:rPr lang="en-US" sz="3200" dirty="0"/>
              <a:t>Displaying constraints on higher-degree relationships</a:t>
            </a:r>
          </a:p>
        </p:txBody>
      </p:sp>
      <p:sp>
        <p:nvSpPr>
          <p:cNvPr id="61443" name="Rectangle 1027"/>
          <p:cNvSpPr>
            <a:spLocks noGrp="1" noChangeArrowheads="1"/>
          </p:cNvSpPr>
          <p:nvPr>
            <p:ph sz="quarter" idx="1"/>
          </p:nvPr>
        </p:nvSpPr>
        <p:spPr>
          <a:xfrm>
            <a:off x="457200" y="1600200"/>
            <a:ext cx="8001000" cy="4873625"/>
          </a:xfrm>
        </p:spPr>
        <p:txBody>
          <a:bodyPr/>
          <a:lstStyle/>
          <a:p>
            <a:pPr eaLnBrk="1" hangingPunct="1"/>
            <a:r>
              <a:rPr lang="en-US" dirty="0"/>
              <a:t>Displaying a 1, M, or N indicates</a:t>
            </a:r>
          </a:p>
          <a:p>
            <a:pPr lvl="1" eaLnBrk="1" hangingPunct="1"/>
            <a:r>
              <a:rPr lang="en-US" sz="2200" dirty="0"/>
              <a:t>1 indicates that an entity can participate in at most one relationship instance </a:t>
            </a:r>
            <a:r>
              <a:rPr lang="en-US" sz="2200" i="1" dirty="0"/>
              <a:t>that has a particular combination of the other participating entities</a:t>
            </a:r>
          </a:p>
          <a:p>
            <a:pPr lvl="1" eaLnBrk="1" hangingPunct="1"/>
            <a:r>
              <a:rPr lang="en-US" sz="2200" dirty="0"/>
              <a:t>M or N indicates no constraint</a:t>
            </a:r>
          </a:p>
          <a:p>
            <a:pPr eaLnBrk="1" hangingPunct="1"/>
            <a:endParaRPr lang="en-US" dirty="0"/>
          </a:p>
          <a:p>
            <a:pPr eaLnBrk="1" hangingPunct="1"/>
            <a:r>
              <a:rPr lang="en-US" dirty="0"/>
              <a:t>(min, max) constraints can be displayed on the edges – however, they do not fully describe the constraints</a:t>
            </a:r>
          </a:p>
          <a:p>
            <a:pPr eaLnBrk="1" hangingPunct="1"/>
            <a:endParaRPr lang="en-US" dirty="0"/>
          </a:p>
          <a:p>
            <a:pPr eaLnBrk="1" hangingPunct="1"/>
            <a:r>
              <a:rPr lang="en-US" dirty="0"/>
              <a:t>In general, both (min, max) and 1, M, or N are needed to describe fully the constraints</a:t>
            </a:r>
          </a:p>
        </p:txBody>
      </p:sp>
      <p:sp>
        <p:nvSpPr>
          <p:cNvPr id="6144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390C398-6F2E-4FA7-A145-C088C1F6FA0C}" type="slidenum">
              <a:rPr lang="en-US"/>
              <a:pPr/>
              <a:t>48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1026"/>
          <p:cNvSpPr>
            <a:spLocks noGrp="1" noChangeArrowheads="1"/>
          </p:cNvSpPr>
          <p:nvPr>
            <p:ph type="title"/>
          </p:nvPr>
        </p:nvSpPr>
        <p:spPr/>
        <p:txBody>
          <a:bodyPr/>
          <a:lstStyle/>
          <a:p>
            <a:pPr eaLnBrk="1" fontAlgn="auto" hangingPunct="1">
              <a:spcAft>
                <a:spcPts val="0"/>
              </a:spcAft>
              <a:defRPr/>
            </a:pPr>
            <a:r>
              <a:rPr lang="en-US" dirty="0"/>
              <a:t>Cardinality for ternary relationship</a:t>
            </a:r>
          </a:p>
        </p:txBody>
      </p:sp>
      <p:sp>
        <p:nvSpPr>
          <p:cNvPr id="5837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059EA87-89EE-466D-AB94-70596CF77668}" type="slidenum">
              <a:rPr lang="en-US"/>
              <a:pPr/>
              <a:t>49</a:t>
            </a:fld>
            <a:endParaRPr lang="en-CA"/>
          </a:p>
        </p:txBody>
      </p:sp>
      <p:pic>
        <p:nvPicPr>
          <p:cNvPr id="58372" name="Picture 1029" descr="fig03_17"/>
          <p:cNvPicPr>
            <a:picLocks noChangeAspect="1" noChangeArrowheads="1"/>
          </p:cNvPicPr>
          <p:nvPr/>
        </p:nvPicPr>
        <p:blipFill rotWithShape="1">
          <a:blip r:embed="rId3" cstate="print"/>
          <a:srcRect l="21743" r="11157" b="76794"/>
          <a:stretch/>
        </p:blipFill>
        <p:spPr bwMode="auto">
          <a:xfrm>
            <a:off x="1524000" y="3632200"/>
            <a:ext cx="5943600" cy="2463800"/>
          </a:xfrm>
          <a:prstGeom prst="rect">
            <a:avLst/>
          </a:prstGeom>
          <a:noFill/>
          <a:ln w="9525">
            <a:noFill/>
            <a:miter lim="800000"/>
            <a:headEnd/>
            <a:tailEnd/>
          </a:ln>
        </p:spPr>
      </p:pic>
      <p:sp>
        <p:nvSpPr>
          <p:cNvPr id="2" name="Rectangle 1"/>
          <p:cNvSpPr/>
          <p:nvPr/>
        </p:nvSpPr>
        <p:spPr>
          <a:xfrm>
            <a:off x="270933" y="1752600"/>
            <a:ext cx="8434388" cy="1200329"/>
          </a:xfrm>
          <a:prstGeom prst="rect">
            <a:avLst/>
          </a:prstGeom>
        </p:spPr>
        <p:txBody>
          <a:bodyPr wrap="square">
            <a:spAutoFit/>
          </a:bodyPr>
          <a:lstStyle/>
          <a:p>
            <a:r>
              <a:rPr lang="en-US" b="1" dirty="0"/>
              <a:t>Constraint:</a:t>
            </a:r>
            <a:r>
              <a:rPr lang="en-US" dirty="0"/>
              <a:t> </a:t>
            </a:r>
            <a:r>
              <a:rPr lang="en-US" dirty="0">
                <a:latin typeface="Calibri" pitchFamily="34" charset="0"/>
                <a:cs typeface="Calibri" pitchFamily="34" charset="0"/>
              </a:rPr>
              <a:t>For a particular project-part combination, only one supplier will be used (only one supplier supplies a particular part to a particular project).</a:t>
            </a:r>
          </a:p>
        </p:txBody>
      </p:sp>
    </p:spTree>
    <p:extLst>
      <p:ext uri="{BB962C8B-B14F-4D97-AF65-F5344CB8AC3E}">
        <p14:creationId xmlns:p14="http://schemas.microsoft.com/office/powerpoint/2010/main" val="23731605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4" name="Rectangle 4"/>
          <p:cNvSpPr>
            <a:spLocks noGrp="1" noChangeArrowheads="1"/>
          </p:cNvSpPr>
          <p:nvPr>
            <p:ph type="title"/>
          </p:nvPr>
        </p:nvSpPr>
        <p:spPr/>
        <p:txBody>
          <a:bodyPr/>
          <a:lstStyle/>
          <a:p>
            <a:pPr eaLnBrk="1" fontAlgn="auto" hangingPunct="1">
              <a:spcAft>
                <a:spcPts val="0"/>
              </a:spcAft>
              <a:defRPr/>
            </a:pPr>
            <a:r>
              <a:rPr lang="en-US" dirty="0"/>
              <a:t>Types of Attributes</a:t>
            </a:r>
          </a:p>
        </p:txBody>
      </p:sp>
      <p:sp>
        <p:nvSpPr>
          <p:cNvPr id="829445" name="Rectangle 5"/>
          <p:cNvSpPr>
            <a:spLocks noGrp="1" noChangeArrowheads="1"/>
          </p:cNvSpPr>
          <p:nvPr>
            <p:ph sz="quarter" idx="1"/>
          </p:nvPr>
        </p:nvSpPr>
        <p:spPr>
          <a:xfrm>
            <a:off x="457200" y="1600200"/>
            <a:ext cx="7467600" cy="4873625"/>
          </a:xfrm>
        </p:spPr>
        <p:txBody>
          <a:bodyPr/>
          <a:lstStyle/>
          <a:p>
            <a:pPr eaLnBrk="1" hangingPunct="1"/>
            <a:r>
              <a:rPr lang="en-US"/>
              <a:t>Complex attribute - The </a:t>
            </a:r>
            <a:r>
              <a:rPr lang="en-US" dirty="0"/>
              <a:t>composite and multi-valued attributes may be nested arbitrarily to any number of levels, </a:t>
            </a:r>
          </a:p>
          <a:p>
            <a:pPr eaLnBrk="1" hangingPunct="1"/>
            <a:endParaRPr lang="en-US" sz="1200" dirty="0"/>
          </a:p>
          <a:p>
            <a:pPr lvl="1" eaLnBrk="1" hangingPunct="1"/>
            <a:r>
              <a:rPr lang="en-US" dirty="0"/>
              <a:t>For example, </a:t>
            </a:r>
            <a:r>
              <a:rPr lang="en-US" dirty="0" err="1"/>
              <a:t>PreviousDegrees</a:t>
            </a:r>
            <a:r>
              <a:rPr lang="en-US" dirty="0"/>
              <a:t> of a STUDENT is a composite multi-valued attribute denoted by {</a:t>
            </a:r>
            <a:r>
              <a:rPr lang="en-US" dirty="0" err="1"/>
              <a:t>PreviousDegrees</a:t>
            </a:r>
            <a:r>
              <a:rPr lang="en-US" dirty="0"/>
              <a:t> (College, Year, Degree, Field)}</a:t>
            </a:r>
          </a:p>
          <a:p>
            <a:pPr lvl="1" eaLnBrk="1" hangingPunct="1"/>
            <a:r>
              <a:rPr lang="en-US" dirty="0"/>
              <a:t>Multiple </a:t>
            </a:r>
            <a:r>
              <a:rPr lang="en-US" dirty="0" err="1"/>
              <a:t>PreviousDegrees</a:t>
            </a:r>
            <a:r>
              <a:rPr lang="en-US" dirty="0"/>
              <a:t> values can exist</a:t>
            </a:r>
          </a:p>
          <a:p>
            <a:pPr lvl="1" eaLnBrk="1" hangingPunct="1"/>
            <a:r>
              <a:rPr lang="en-US" dirty="0"/>
              <a:t>Each has four subcomponent attributes:</a:t>
            </a:r>
          </a:p>
          <a:p>
            <a:pPr lvl="2" eaLnBrk="1" hangingPunct="1"/>
            <a:r>
              <a:rPr lang="en-US" dirty="0"/>
              <a:t>College, Year, Degree, Field</a:t>
            </a:r>
          </a:p>
        </p:txBody>
      </p:sp>
      <p:sp>
        <p:nvSpPr>
          <p:cNvPr id="143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B221A26-845B-49FE-9630-F35B96313B1F}" type="slidenum">
              <a:rPr lang="en-US"/>
              <a:pPr/>
              <a:t>5</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45">
                                            <p:txEl>
                                              <p:pRg st="2" end="2"/>
                                            </p:txEl>
                                          </p:spTgt>
                                        </p:tgtEl>
                                        <p:attrNameLst>
                                          <p:attrName>style.visibility</p:attrName>
                                        </p:attrNameLst>
                                      </p:cBhvr>
                                      <p:to>
                                        <p:strVal val="visible"/>
                                      </p:to>
                                    </p:set>
                                    <p:animEffect transition="in" filter="blinds(horizontal)">
                                      <p:cBhvr>
                                        <p:cTn id="7" dur="500"/>
                                        <p:tgtEl>
                                          <p:spTgt spid="8294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45">
                                            <p:txEl>
                                              <p:pRg st="3" end="3"/>
                                            </p:txEl>
                                          </p:spTgt>
                                        </p:tgtEl>
                                        <p:attrNameLst>
                                          <p:attrName>style.visibility</p:attrName>
                                        </p:attrNameLst>
                                      </p:cBhvr>
                                      <p:to>
                                        <p:strVal val="visible"/>
                                      </p:to>
                                    </p:set>
                                    <p:animEffect transition="in" filter="blinds(horizontal)">
                                      <p:cBhvr>
                                        <p:cTn id="12" dur="500"/>
                                        <p:tgtEl>
                                          <p:spTgt spid="8294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9445">
                                            <p:txEl>
                                              <p:pRg st="4" end="4"/>
                                            </p:txEl>
                                          </p:spTgt>
                                        </p:tgtEl>
                                        <p:attrNameLst>
                                          <p:attrName>style.visibility</p:attrName>
                                        </p:attrNameLst>
                                      </p:cBhvr>
                                      <p:to>
                                        <p:strVal val="visible"/>
                                      </p:to>
                                    </p:set>
                                    <p:animEffect transition="in" filter="blinds(horizontal)">
                                      <p:cBhvr>
                                        <p:cTn id="17" dur="500"/>
                                        <p:tgtEl>
                                          <p:spTgt spid="82944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9445">
                                            <p:txEl>
                                              <p:pRg st="5" end="5"/>
                                            </p:txEl>
                                          </p:spTgt>
                                        </p:tgtEl>
                                        <p:attrNameLst>
                                          <p:attrName>style.visibility</p:attrName>
                                        </p:attrNameLst>
                                      </p:cBhvr>
                                      <p:to>
                                        <p:strVal val="visible"/>
                                      </p:to>
                                    </p:set>
                                    <p:animEffect transition="in" filter="blinds(horizontal)">
                                      <p:cBhvr>
                                        <p:cTn id="22" dur="500"/>
                                        <p:tgtEl>
                                          <p:spTgt spid="8294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Displaying constraints on higher-degree relationships</a:t>
            </a:r>
            <a:endParaRPr lang="en-US" dirty="0"/>
          </a:p>
        </p:txBody>
      </p:sp>
      <p:pic>
        <p:nvPicPr>
          <p:cNvPr id="1026" name="Picture 2"/>
          <p:cNvPicPr>
            <a:picLocks noChangeAspect="1" noChangeArrowheads="1"/>
          </p:cNvPicPr>
          <p:nvPr/>
        </p:nvPicPr>
        <p:blipFill>
          <a:blip r:embed="rId3" cstate="print"/>
          <a:srcRect l="25000" t="17396" r="33125" b="28604"/>
          <a:stretch>
            <a:fillRect/>
          </a:stretch>
        </p:blipFill>
        <p:spPr bwMode="auto">
          <a:xfrm>
            <a:off x="1752600" y="1600200"/>
            <a:ext cx="5105400" cy="4114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792162"/>
          </a:xfrm>
        </p:spPr>
        <p:txBody>
          <a:bodyPr>
            <a:normAutofit/>
          </a:bodyPr>
          <a:lstStyle/>
          <a:p>
            <a:pPr>
              <a:defRPr/>
            </a:pPr>
            <a:r>
              <a:rPr lang="en-US" b="1" dirty="0"/>
              <a:t>Problem 2: ER for </a:t>
            </a:r>
            <a:r>
              <a:rPr lang="en-US" sz="3200" b="1" dirty="0" err="1"/>
              <a:t>Notown</a:t>
            </a:r>
            <a:r>
              <a:rPr lang="en-US" sz="3200" b="1" dirty="0"/>
              <a:t> Records </a:t>
            </a:r>
            <a:endParaRPr lang="en-US" b="1" dirty="0"/>
          </a:p>
        </p:txBody>
      </p:sp>
      <p:sp>
        <p:nvSpPr>
          <p:cNvPr id="44035" name="Content Placeholder 2"/>
          <p:cNvSpPr>
            <a:spLocks noGrp="1"/>
          </p:cNvSpPr>
          <p:nvPr>
            <p:ph sz="quarter" idx="1"/>
          </p:nvPr>
        </p:nvSpPr>
        <p:spPr>
          <a:xfrm>
            <a:off x="304800" y="1066800"/>
            <a:ext cx="8305800" cy="5638800"/>
          </a:xfrm>
        </p:spPr>
        <p:txBody>
          <a:bodyPr/>
          <a:lstStyle/>
          <a:p>
            <a:r>
              <a:rPr lang="en-US" sz="2000" dirty="0"/>
              <a:t>Each musician has an SSN, name, address, phone. Poor musicians often share the same address, and no address has more than one phone.</a:t>
            </a:r>
          </a:p>
          <a:p>
            <a:r>
              <a:rPr lang="en-US" sz="2000" dirty="0"/>
              <a:t>Each instrument that is used in songs recorded at </a:t>
            </a:r>
            <a:r>
              <a:rPr lang="en-US" sz="2000" dirty="0" err="1"/>
              <a:t>Notown</a:t>
            </a:r>
            <a:r>
              <a:rPr lang="en-US" sz="2000" dirty="0"/>
              <a:t> has a name (e.g., guitar, flute) and a musical key (e.g., C, B-flat).</a:t>
            </a:r>
          </a:p>
          <a:p>
            <a:r>
              <a:rPr lang="en-US" sz="2000" dirty="0"/>
              <a:t>Each album has a title, a copyright date, a format (e.g., CD or MC), and an album identifier.</a:t>
            </a:r>
          </a:p>
          <a:p>
            <a:r>
              <a:rPr lang="en-US" sz="2000" dirty="0"/>
              <a:t>Each song recorded at </a:t>
            </a:r>
            <a:r>
              <a:rPr lang="en-US" sz="2000" dirty="0" err="1"/>
              <a:t>Notown</a:t>
            </a:r>
            <a:r>
              <a:rPr lang="en-US" sz="2000" dirty="0"/>
              <a:t> has a title and an author.</a:t>
            </a:r>
          </a:p>
          <a:p>
            <a:r>
              <a:rPr lang="en-US" sz="2000" dirty="0"/>
              <a:t>Each musician may play several instruments, and an instrument may be played by several musicians.</a:t>
            </a:r>
          </a:p>
          <a:p>
            <a:r>
              <a:rPr lang="en-US" sz="2000" dirty="0"/>
              <a:t>Each album has a number of songs on it, but no song may appear on more than one album.</a:t>
            </a:r>
          </a:p>
          <a:p>
            <a:r>
              <a:rPr lang="en-US" sz="2000" dirty="0"/>
              <a:t>Each song is performed by one or more musicians, and a musician may perform a number of songs.</a:t>
            </a:r>
          </a:p>
          <a:p>
            <a:r>
              <a:rPr lang="en-US" sz="2000" dirty="0"/>
              <a:t>Each album has exactly one musician who acts as its producer. A musician may produce several albums, of course.</a:t>
            </a:r>
          </a:p>
        </p:txBody>
      </p:sp>
    </p:spTree>
    <p:extLst>
      <p:ext uri="{BB962C8B-B14F-4D97-AF65-F5344CB8AC3E}">
        <p14:creationId xmlns:p14="http://schemas.microsoft.com/office/powerpoint/2010/main" val="3637749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pPr eaLnBrk="1" fontAlgn="auto" hangingPunct="1">
              <a:spcAft>
                <a:spcPts val="0"/>
              </a:spcAft>
              <a:defRPr/>
            </a:pPr>
            <a:r>
              <a:rPr lang="en-US"/>
              <a:t>Alternative diagrammatic notation</a:t>
            </a:r>
          </a:p>
        </p:txBody>
      </p:sp>
      <p:sp>
        <p:nvSpPr>
          <p:cNvPr id="52227" name="Rectangle 3"/>
          <p:cNvSpPr>
            <a:spLocks noGrp="1" noChangeArrowheads="1"/>
          </p:cNvSpPr>
          <p:nvPr>
            <p:ph sz="quarter" idx="1"/>
          </p:nvPr>
        </p:nvSpPr>
        <p:spPr>
          <a:xfrm>
            <a:off x="457200" y="1600200"/>
            <a:ext cx="7467600" cy="4873625"/>
          </a:xfrm>
        </p:spPr>
        <p:txBody>
          <a:bodyPr/>
          <a:lstStyle/>
          <a:p>
            <a:pPr eaLnBrk="1" hangingPunct="1"/>
            <a:r>
              <a:rPr lang="en-US"/>
              <a:t>ER diagrams is one popular example for displaying database schemas</a:t>
            </a:r>
          </a:p>
          <a:p>
            <a:pPr eaLnBrk="1" hangingPunct="1"/>
            <a:r>
              <a:rPr lang="en-US"/>
              <a:t>UML class diagrams is representative of another way of displaying ER concepts</a:t>
            </a:r>
          </a:p>
        </p:txBody>
      </p:sp>
      <p:sp>
        <p:nvSpPr>
          <p:cNvPr id="5222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6A6B938-5854-4B17-A6B9-AE79D3A895E1}" type="slidenum">
              <a:rPr lang="en-US"/>
              <a:pPr/>
              <a:t>52</a:t>
            </a:fld>
            <a:endParaRPr lang="en-CA"/>
          </a:p>
        </p:txBody>
      </p:sp>
    </p:spTree>
    <p:extLst>
      <p:ext uri="{BB962C8B-B14F-4D97-AF65-F5344CB8AC3E}">
        <p14:creationId xmlns:p14="http://schemas.microsoft.com/office/powerpoint/2010/main" val="407165152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pPr eaLnBrk="1" fontAlgn="auto" hangingPunct="1">
              <a:spcAft>
                <a:spcPts val="0"/>
              </a:spcAft>
              <a:defRPr/>
            </a:pPr>
            <a:r>
              <a:rPr lang="en-US" sz="3200" dirty="0"/>
              <a:t>UML class diagrams</a:t>
            </a:r>
          </a:p>
        </p:txBody>
      </p:sp>
      <p:sp>
        <p:nvSpPr>
          <p:cNvPr id="53251" name="Rectangle 3"/>
          <p:cNvSpPr>
            <a:spLocks noGrp="1" noChangeArrowheads="1"/>
          </p:cNvSpPr>
          <p:nvPr>
            <p:ph sz="quarter" idx="1"/>
          </p:nvPr>
        </p:nvSpPr>
        <p:spPr>
          <a:xfrm>
            <a:off x="457200" y="1600200"/>
            <a:ext cx="6477000" cy="4873625"/>
          </a:xfrm>
        </p:spPr>
        <p:txBody>
          <a:bodyPr/>
          <a:lstStyle/>
          <a:p>
            <a:pPr eaLnBrk="1" hangingPunct="1">
              <a:lnSpc>
                <a:spcPct val="80000"/>
              </a:lnSpc>
            </a:pPr>
            <a:r>
              <a:rPr lang="en-US" dirty="0"/>
              <a:t>Represent classes (similar to entity types) as large boxes with three sections:</a:t>
            </a:r>
          </a:p>
          <a:p>
            <a:pPr lvl="1" eaLnBrk="1" hangingPunct="1">
              <a:lnSpc>
                <a:spcPct val="80000"/>
              </a:lnSpc>
            </a:pPr>
            <a:r>
              <a:rPr lang="en-US" dirty="0"/>
              <a:t>Top section includes entity type (class) name</a:t>
            </a:r>
          </a:p>
          <a:p>
            <a:pPr lvl="1" eaLnBrk="1" hangingPunct="1">
              <a:lnSpc>
                <a:spcPct val="80000"/>
              </a:lnSpc>
            </a:pPr>
            <a:r>
              <a:rPr lang="en-US" dirty="0"/>
              <a:t>Second section includes attributes</a:t>
            </a:r>
          </a:p>
          <a:p>
            <a:pPr lvl="1" eaLnBrk="1" hangingPunct="1">
              <a:lnSpc>
                <a:spcPct val="80000"/>
              </a:lnSpc>
            </a:pPr>
            <a:r>
              <a:rPr lang="en-US" dirty="0"/>
              <a:t>Third section includes class operations (operations are not specified in ER model)</a:t>
            </a:r>
          </a:p>
          <a:p>
            <a:r>
              <a:rPr lang="en-US" dirty="0"/>
              <a:t>Composite attribute is modeled as a </a:t>
            </a:r>
            <a:r>
              <a:rPr lang="en-US" b="1" dirty="0"/>
              <a:t>structured domain</a:t>
            </a:r>
            <a:endParaRPr lang="en-US" dirty="0"/>
          </a:p>
          <a:p>
            <a:pPr lvl="1"/>
            <a:r>
              <a:rPr lang="en-US" sz="2000" dirty="0"/>
              <a:t>Name of EMPLOYEE</a:t>
            </a:r>
          </a:p>
          <a:p>
            <a:r>
              <a:rPr lang="en-US" dirty="0"/>
              <a:t>Multivalued attribute is modeled as a separate class</a:t>
            </a:r>
          </a:p>
          <a:p>
            <a:pPr lvl="1"/>
            <a:r>
              <a:rPr lang="en-US" sz="2000" dirty="0"/>
              <a:t>LOCATION class</a:t>
            </a:r>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p:txBody>
      </p:sp>
      <p:sp>
        <p:nvSpPr>
          <p:cNvPr id="5325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83B672C-6503-4F3A-964E-BFAC364898D8}" type="slidenum">
              <a:rPr lang="en-US"/>
              <a:pPr/>
              <a:t>53</a:t>
            </a:fld>
            <a:endParaRPr lang="en-CA"/>
          </a:p>
        </p:txBody>
      </p:sp>
      <p:pic>
        <p:nvPicPr>
          <p:cNvPr id="5" name="Picture 4" descr="fig03_16"/>
          <p:cNvPicPr>
            <a:picLocks noChangeAspect="1" noChangeArrowheads="1"/>
          </p:cNvPicPr>
          <p:nvPr/>
        </p:nvPicPr>
        <p:blipFill rotWithShape="1">
          <a:blip r:embed="rId2" cstate="print"/>
          <a:srcRect t="11352" r="76651" b="32663"/>
          <a:stretch/>
        </p:blipFill>
        <p:spPr bwMode="auto">
          <a:xfrm>
            <a:off x="6934200" y="1829321"/>
            <a:ext cx="1600508" cy="2742679"/>
          </a:xfrm>
          <a:prstGeom prst="rect">
            <a:avLst/>
          </a:prstGeom>
          <a:noFill/>
          <a:ln w="9525">
            <a:noFill/>
            <a:miter lim="800000"/>
            <a:headEnd/>
            <a:tailEnd/>
          </a:ln>
        </p:spPr>
      </p:pic>
    </p:spTree>
    <p:extLst>
      <p:ext uri="{BB962C8B-B14F-4D97-AF65-F5344CB8AC3E}">
        <p14:creationId xmlns:p14="http://schemas.microsoft.com/office/powerpoint/2010/main" val="219155442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UML class diagrams</a:t>
            </a:r>
            <a:endParaRPr lang="en-US" dirty="0"/>
          </a:p>
        </p:txBody>
      </p:sp>
      <p:sp>
        <p:nvSpPr>
          <p:cNvPr id="3" name="Content Placeholder 2"/>
          <p:cNvSpPr>
            <a:spLocks noGrp="1"/>
          </p:cNvSpPr>
          <p:nvPr>
            <p:ph sz="quarter" idx="1"/>
          </p:nvPr>
        </p:nvSpPr>
        <p:spPr>
          <a:xfrm>
            <a:off x="457200" y="1600200"/>
            <a:ext cx="6477000" cy="4873752"/>
          </a:xfrm>
        </p:spPr>
        <p:txBody>
          <a:bodyPr/>
          <a:lstStyle/>
          <a:p>
            <a:r>
              <a:rPr lang="en-US" sz="2000" dirty="0"/>
              <a:t>Relationship types are called </a:t>
            </a:r>
            <a:r>
              <a:rPr lang="en-US" sz="2000" b="1" dirty="0"/>
              <a:t>associations </a:t>
            </a:r>
            <a:r>
              <a:rPr lang="en-US" sz="2000" dirty="0"/>
              <a:t>in UML </a:t>
            </a:r>
          </a:p>
          <a:p>
            <a:r>
              <a:rPr lang="en-US" sz="2000" dirty="0"/>
              <a:t>Relationship instances are called </a:t>
            </a:r>
            <a:r>
              <a:rPr lang="en-US" sz="2000" b="1" dirty="0"/>
              <a:t>links</a:t>
            </a:r>
            <a:endParaRPr lang="en-US" sz="2000" dirty="0"/>
          </a:p>
          <a:p>
            <a:r>
              <a:rPr lang="en-US" sz="2000" dirty="0"/>
              <a:t>Relationships are represented as lines connecting the classes</a:t>
            </a:r>
          </a:p>
          <a:p>
            <a:r>
              <a:rPr lang="en-US" sz="2000" dirty="0"/>
              <a:t>The (min, max) notation is used to specify relationship constraints (</a:t>
            </a:r>
            <a:r>
              <a:rPr lang="en-US" sz="2000" b="1" dirty="0"/>
              <a:t>multiplicities)</a:t>
            </a:r>
          </a:p>
          <a:p>
            <a:pPr lvl="1"/>
            <a:r>
              <a:rPr lang="en-US" sz="2000" dirty="0"/>
              <a:t>multiplicities are placed </a:t>
            </a:r>
            <a:r>
              <a:rPr lang="en-US" sz="2000" i="1" dirty="0"/>
              <a:t>on the opposite ends of the relationship</a:t>
            </a:r>
          </a:p>
          <a:p>
            <a:r>
              <a:rPr lang="en-US" sz="2000" dirty="0"/>
              <a:t>A recursive relationship is called a </a:t>
            </a:r>
            <a:r>
              <a:rPr lang="en-US" sz="2000" b="1" dirty="0"/>
              <a:t>reflexive association </a:t>
            </a:r>
            <a:r>
              <a:rPr lang="en-US" sz="2000" dirty="0"/>
              <a:t>in UML</a:t>
            </a:r>
          </a:p>
          <a:p>
            <a:r>
              <a:rPr lang="en-US" sz="2000" dirty="0"/>
              <a:t>Weak entities can be modeled using the construct called </a:t>
            </a:r>
            <a:r>
              <a:rPr lang="en-US" sz="2000" b="1" dirty="0"/>
              <a:t>qualified association</a:t>
            </a:r>
            <a:endParaRPr lang="en-US" sz="2000" dirty="0"/>
          </a:p>
        </p:txBody>
      </p:sp>
      <p:pic>
        <p:nvPicPr>
          <p:cNvPr id="4" name="Picture 3" descr="fig03_16"/>
          <p:cNvPicPr>
            <a:picLocks noChangeAspect="1" noChangeArrowheads="1"/>
          </p:cNvPicPr>
          <p:nvPr/>
        </p:nvPicPr>
        <p:blipFill rotWithShape="1">
          <a:blip r:embed="rId3" cstate="print"/>
          <a:srcRect t="11352" r="76651"/>
          <a:stretch/>
        </p:blipFill>
        <p:spPr bwMode="auto">
          <a:xfrm>
            <a:off x="6934200" y="1829321"/>
            <a:ext cx="1600508" cy="4342879"/>
          </a:xfrm>
          <a:prstGeom prst="rect">
            <a:avLst/>
          </a:prstGeom>
          <a:noFill/>
          <a:ln w="9525">
            <a:noFill/>
            <a:miter lim="800000"/>
            <a:headEnd/>
            <a:tailEnd/>
          </a:ln>
        </p:spPr>
      </p:pic>
    </p:spTree>
    <p:extLst>
      <p:ext uri="{BB962C8B-B14F-4D97-AF65-F5344CB8AC3E}">
        <p14:creationId xmlns:p14="http://schemas.microsoft.com/office/powerpoint/2010/main" val="35204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eaLnBrk="1" fontAlgn="auto" hangingPunct="1">
              <a:spcAft>
                <a:spcPts val="0"/>
              </a:spcAft>
              <a:defRPr/>
            </a:pPr>
            <a:r>
              <a:rPr lang="en-US" sz="3200"/>
              <a:t>UML class diagram for COMPANY database schema</a:t>
            </a:r>
          </a:p>
        </p:txBody>
      </p:sp>
      <p:sp>
        <p:nvSpPr>
          <p:cNvPr id="5427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3E656F11-51A7-4BD1-BF30-002DFC56DC3A}" type="slidenum">
              <a:rPr lang="en-US"/>
              <a:pPr/>
              <a:t>55</a:t>
            </a:fld>
            <a:endParaRPr lang="en-CA"/>
          </a:p>
        </p:txBody>
      </p:sp>
      <p:pic>
        <p:nvPicPr>
          <p:cNvPr id="54276" name="Picture 4" descr="fig03_16"/>
          <p:cNvPicPr>
            <a:picLocks noChangeAspect="1" noChangeArrowheads="1"/>
          </p:cNvPicPr>
          <p:nvPr/>
        </p:nvPicPr>
        <p:blipFill rotWithShape="1">
          <a:blip r:embed="rId3" cstate="print"/>
          <a:srcRect t="7037"/>
          <a:stretch/>
        </p:blipFill>
        <p:spPr bwMode="auto">
          <a:xfrm>
            <a:off x="1169988" y="1944914"/>
            <a:ext cx="6854825" cy="4554311"/>
          </a:xfrm>
          <a:prstGeom prst="rect">
            <a:avLst/>
          </a:prstGeom>
          <a:noFill/>
          <a:ln w="9525">
            <a:noFill/>
            <a:miter lim="800000"/>
            <a:headEnd/>
            <a:tailEnd/>
          </a:ln>
        </p:spPr>
      </p:pic>
      <p:sp>
        <p:nvSpPr>
          <p:cNvPr id="2" name="TextBox 1"/>
          <p:cNvSpPr txBox="1"/>
          <p:nvPr/>
        </p:nvSpPr>
        <p:spPr>
          <a:xfrm>
            <a:off x="179388" y="4899424"/>
            <a:ext cx="990600" cy="830997"/>
          </a:xfrm>
          <a:prstGeom prst="rect">
            <a:avLst/>
          </a:prstGeom>
          <a:noFill/>
        </p:spPr>
        <p:txBody>
          <a:bodyPr wrap="square" rtlCol="0">
            <a:spAutoFit/>
          </a:bodyPr>
          <a:lstStyle/>
          <a:p>
            <a:r>
              <a:rPr lang="en-US" sz="1200" dirty="0"/>
              <a:t>Qualified association for weal entity</a:t>
            </a:r>
          </a:p>
        </p:txBody>
      </p:sp>
    </p:spTree>
    <p:extLst>
      <p:ext uri="{BB962C8B-B14F-4D97-AF65-F5344CB8AC3E}">
        <p14:creationId xmlns:p14="http://schemas.microsoft.com/office/powerpoint/2010/main" val="412443202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pPr eaLnBrk="1" fontAlgn="auto" hangingPunct="1">
              <a:spcAft>
                <a:spcPts val="0"/>
              </a:spcAft>
              <a:defRPr/>
            </a:pPr>
            <a:r>
              <a:rPr lang="en-US" sz="3200"/>
              <a:t>Other alternative diagrammatic notations</a:t>
            </a:r>
          </a:p>
        </p:txBody>
      </p:sp>
      <p:sp>
        <p:nvSpPr>
          <p:cNvPr id="5529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53E0C5D-2282-4AB8-AD58-8E5942AC5AB6}" type="slidenum">
              <a:rPr lang="en-US"/>
              <a:pPr/>
              <a:t>56</a:t>
            </a:fld>
            <a:endParaRPr lang="en-CA"/>
          </a:p>
        </p:txBody>
      </p:sp>
      <p:pic>
        <p:nvPicPr>
          <p:cNvPr id="55300" name="Picture 4" descr="figA_01"/>
          <p:cNvPicPr>
            <a:picLocks noChangeAspect="1" noChangeArrowheads="1"/>
          </p:cNvPicPr>
          <p:nvPr/>
        </p:nvPicPr>
        <p:blipFill>
          <a:blip r:embed="rId2" cstate="print"/>
          <a:srcRect/>
          <a:stretch>
            <a:fillRect/>
          </a:stretch>
        </p:blipFill>
        <p:spPr bwMode="auto">
          <a:xfrm>
            <a:off x="2206625" y="1524000"/>
            <a:ext cx="4041775" cy="5086350"/>
          </a:xfrm>
          <a:prstGeom prst="rect">
            <a:avLst/>
          </a:prstGeom>
          <a:noFill/>
          <a:ln w="9525">
            <a:noFill/>
            <a:miter lim="800000"/>
            <a:headEnd/>
            <a:tailEnd/>
          </a:ln>
        </p:spPr>
      </p:pic>
    </p:spTree>
    <p:extLst>
      <p:ext uri="{BB962C8B-B14F-4D97-AF65-F5344CB8AC3E}">
        <p14:creationId xmlns:p14="http://schemas.microsoft.com/office/powerpoint/2010/main" val="250702992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pPr eaLnBrk="1" fontAlgn="auto" hangingPunct="1">
              <a:spcAft>
                <a:spcPts val="0"/>
              </a:spcAft>
              <a:defRPr/>
            </a:pPr>
            <a:r>
              <a:rPr lang="en-US"/>
              <a:t>Chapter Summary</a:t>
            </a:r>
          </a:p>
        </p:txBody>
      </p:sp>
      <p:sp>
        <p:nvSpPr>
          <p:cNvPr id="65539" name="Rectangle 3"/>
          <p:cNvSpPr>
            <a:spLocks noGrp="1" noChangeArrowheads="1"/>
          </p:cNvSpPr>
          <p:nvPr>
            <p:ph sz="quarter" idx="1"/>
          </p:nvPr>
        </p:nvSpPr>
        <p:spPr>
          <a:xfrm>
            <a:off x="457200" y="1600200"/>
            <a:ext cx="7467600" cy="4873625"/>
          </a:xfrm>
        </p:spPr>
        <p:txBody>
          <a:bodyPr/>
          <a:lstStyle/>
          <a:p>
            <a:pPr eaLnBrk="1" hangingPunct="1"/>
            <a:r>
              <a:rPr lang="en-US"/>
              <a:t>ER Model Concepts: Entities, attributes, relationships</a:t>
            </a:r>
          </a:p>
          <a:p>
            <a:pPr eaLnBrk="1" hangingPunct="1"/>
            <a:r>
              <a:rPr lang="en-US"/>
              <a:t>Constraints in the ER model</a:t>
            </a:r>
          </a:p>
          <a:p>
            <a:pPr eaLnBrk="1" hangingPunct="1"/>
            <a:r>
              <a:rPr lang="en-US"/>
              <a:t>Using ER in step-by-step conceptual schema design for the COMPANY database</a:t>
            </a:r>
          </a:p>
          <a:p>
            <a:pPr eaLnBrk="1" hangingPunct="1"/>
            <a:r>
              <a:rPr lang="en-US"/>
              <a:t>ER Diagrams - Notation</a:t>
            </a:r>
          </a:p>
          <a:p>
            <a:pPr eaLnBrk="1" hangingPunct="1"/>
            <a:r>
              <a:rPr lang="en-US"/>
              <a:t>Alternative Notations – UML class diagrams, others</a:t>
            </a:r>
          </a:p>
          <a:p>
            <a:pPr eaLnBrk="1" hangingPunct="1"/>
            <a:endParaRPr lang="en-US"/>
          </a:p>
        </p:txBody>
      </p:sp>
      <p:sp>
        <p:nvSpPr>
          <p:cNvPr id="655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07D9995-B87A-4E84-80D7-8868F3AEA701}" type="slidenum">
              <a:rPr lang="en-US"/>
              <a:pPr/>
              <a:t>57</a:t>
            </a:fld>
            <a:endParaRPr lang="en-CA"/>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pPr eaLnBrk="1" fontAlgn="auto" hangingPunct="1">
              <a:spcAft>
                <a:spcPts val="0"/>
              </a:spcAft>
              <a:defRPr/>
            </a:pPr>
            <a:r>
              <a:rPr lang="en-US"/>
              <a:t>Example of a composite attribute</a:t>
            </a:r>
          </a:p>
        </p:txBody>
      </p:sp>
      <p:sp>
        <p:nvSpPr>
          <p:cNvPr id="1536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7F56478-418A-4E69-A762-0F93174B9533}" type="slidenum">
              <a:rPr lang="en-US"/>
              <a:pPr/>
              <a:t>6</a:t>
            </a:fld>
            <a:endParaRPr lang="en-CA"/>
          </a:p>
        </p:txBody>
      </p:sp>
      <p:pic>
        <p:nvPicPr>
          <p:cNvPr id="15364" name="Picture 4" descr="fig03_04"/>
          <p:cNvPicPr>
            <a:picLocks noChangeAspect="1" noChangeArrowheads="1"/>
          </p:cNvPicPr>
          <p:nvPr/>
        </p:nvPicPr>
        <p:blipFill>
          <a:blip r:embed="rId2" cstate="print"/>
          <a:srcRect/>
          <a:stretch>
            <a:fillRect/>
          </a:stretch>
        </p:blipFill>
        <p:spPr bwMode="auto">
          <a:xfrm>
            <a:off x="541338" y="2362200"/>
            <a:ext cx="8061325" cy="3298825"/>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Rectangle 4"/>
          <p:cNvSpPr>
            <a:spLocks noGrp="1" noChangeArrowheads="1"/>
          </p:cNvSpPr>
          <p:nvPr>
            <p:ph type="title"/>
          </p:nvPr>
        </p:nvSpPr>
        <p:spPr/>
        <p:txBody>
          <a:bodyPr/>
          <a:lstStyle/>
          <a:p>
            <a:pPr eaLnBrk="1" fontAlgn="auto" hangingPunct="1">
              <a:spcAft>
                <a:spcPts val="0"/>
              </a:spcAft>
              <a:defRPr/>
            </a:pPr>
            <a:r>
              <a:rPr lang="en-US" dirty="0"/>
              <a:t>Entity Types and Key Attributes</a:t>
            </a:r>
          </a:p>
        </p:txBody>
      </p:sp>
      <p:sp>
        <p:nvSpPr>
          <p:cNvPr id="831493" name="Rectangle 5"/>
          <p:cNvSpPr>
            <a:spLocks noGrp="1" noChangeArrowheads="1"/>
          </p:cNvSpPr>
          <p:nvPr>
            <p:ph sz="quarter" idx="1"/>
          </p:nvPr>
        </p:nvSpPr>
        <p:spPr>
          <a:xfrm>
            <a:off x="457200" y="1600200"/>
            <a:ext cx="7467600" cy="4873625"/>
          </a:xfrm>
        </p:spPr>
        <p:txBody>
          <a:bodyPr/>
          <a:lstStyle/>
          <a:p>
            <a:pPr eaLnBrk="1" hangingPunct="1"/>
            <a:r>
              <a:rPr lang="en-US"/>
              <a:t>Entities with the same basic attributes are grouped into an Entity type. </a:t>
            </a:r>
          </a:p>
          <a:p>
            <a:pPr lvl="1" eaLnBrk="1" hangingPunct="1"/>
            <a:r>
              <a:rPr lang="en-US" sz="2400"/>
              <a:t>For example, the entity type EMPLOYEE and PROJECT.</a:t>
            </a:r>
          </a:p>
          <a:p>
            <a:pPr eaLnBrk="1" hangingPunct="1"/>
            <a:endParaRPr lang="en-US"/>
          </a:p>
          <a:p>
            <a:pPr eaLnBrk="1" hangingPunct="1"/>
            <a:r>
              <a:rPr lang="en-US"/>
              <a:t>Key attribute</a:t>
            </a:r>
          </a:p>
          <a:p>
            <a:pPr lvl="1" eaLnBrk="1" hangingPunct="1"/>
            <a:r>
              <a:rPr lang="en-US" sz="2400"/>
              <a:t>For example, SSN of EMPLOYEE.</a:t>
            </a:r>
          </a:p>
        </p:txBody>
      </p:sp>
      <p:sp>
        <p:nvSpPr>
          <p:cNvPr id="1638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571C3D9-7B2C-41A8-935C-C9253EB4B4A7}" type="slidenum">
              <a:rPr lang="en-US"/>
              <a:pPr/>
              <a:t>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1493">
                                            <p:txEl>
                                              <p:pRg st="0" end="0"/>
                                            </p:txEl>
                                          </p:spTgt>
                                        </p:tgtEl>
                                        <p:attrNameLst>
                                          <p:attrName>style.visibility</p:attrName>
                                        </p:attrNameLst>
                                      </p:cBhvr>
                                      <p:to>
                                        <p:strVal val="visible"/>
                                      </p:to>
                                    </p:set>
                                    <p:animEffect transition="in" filter="box(in)">
                                      <p:cBhvr>
                                        <p:cTn id="7" dur="500"/>
                                        <p:tgtEl>
                                          <p:spTgt spid="83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1493">
                                            <p:txEl>
                                              <p:pRg st="1" end="1"/>
                                            </p:txEl>
                                          </p:spTgt>
                                        </p:tgtEl>
                                        <p:attrNameLst>
                                          <p:attrName>style.visibility</p:attrName>
                                        </p:attrNameLst>
                                      </p:cBhvr>
                                      <p:to>
                                        <p:strVal val="visible"/>
                                      </p:to>
                                    </p:set>
                                    <p:animEffect transition="in" filter="box(in)">
                                      <p:cBhvr>
                                        <p:cTn id="12" dur="500"/>
                                        <p:tgtEl>
                                          <p:spTgt spid="831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1493">
                                            <p:txEl>
                                              <p:pRg st="3" end="3"/>
                                            </p:txEl>
                                          </p:spTgt>
                                        </p:tgtEl>
                                        <p:attrNameLst>
                                          <p:attrName>style.visibility</p:attrName>
                                        </p:attrNameLst>
                                      </p:cBhvr>
                                      <p:to>
                                        <p:strVal val="visible"/>
                                      </p:to>
                                    </p:set>
                                    <p:animEffect transition="in" filter="box(in)">
                                      <p:cBhvr>
                                        <p:cTn id="17" dur="500"/>
                                        <p:tgtEl>
                                          <p:spTgt spid="8314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1493">
                                            <p:txEl>
                                              <p:pRg st="4" end="4"/>
                                            </p:txEl>
                                          </p:spTgt>
                                        </p:tgtEl>
                                        <p:attrNameLst>
                                          <p:attrName>style.visibility</p:attrName>
                                        </p:attrNameLst>
                                      </p:cBhvr>
                                      <p:to>
                                        <p:strVal val="visible"/>
                                      </p:to>
                                    </p:set>
                                    <p:animEffect transition="in" filter="box(in)">
                                      <p:cBhvr>
                                        <p:cTn id="22" dur="500"/>
                                        <p:tgtEl>
                                          <p:spTgt spid="831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pPr eaLnBrk="1" fontAlgn="auto" hangingPunct="1">
              <a:spcAft>
                <a:spcPts val="0"/>
              </a:spcAft>
              <a:defRPr/>
            </a:pPr>
            <a:r>
              <a:rPr lang="en-US" dirty="0"/>
              <a:t>Key Attributes </a:t>
            </a:r>
          </a:p>
        </p:txBody>
      </p:sp>
      <p:sp>
        <p:nvSpPr>
          <p:cNvPr id="898051" name="Rectangle 3"/>
          <p:cNvSpPr>
            <a:spLocks noGrp="1" noChangeArrowheads="1"/>
          </p:cNvSpPr>
          <p:nvPr>
            <p:ph sz="quarter" idx="1"/>
          </p:nvPr>
        </p:nvSpPr>
        <p:spPr>
          <a:xfrm>
            <a:off x="457200" y="1600200"/>
            <a:ext cx="7467600" cy="4873625"/>
          </a:xfrm>
        </p:spPr>
        <p:txBody>
          <a:bodyPr/>
          <a:lstStyle/>
          <a:p>
            <a:pPr eaLnBrk="1" hangingPunct="1"/>
            <a:r>
              <a:rPr lang="en-US"/>
              <a:t>A key attribute may be composite. </a:t>
            </a:r>
          </a:p>
          <a:p>
            <a:pPr lvl="1" eaLnBrk="1" hangingPunct="1"/>
            <a:r>
              <a:rPr lang="en-US" sz="2400"/>
              <a:t>VehicleTagNumber is a key of the CAR entity type with components (Number, State).</a:t>
            </a:r>
          </a:p>
          <a:p>
            <a:pPr eaLnBrk="1" hangingPunct="1"/>
            <a:r>
              <a:rPr lang="en-US"/>
              <a:t>An entity type may have more than one key. </a:t>
            </a:r>
          </a:p>
          <a:p>
            <a:pPr lvl="1" eaLnBrk="1" hangingPunct="1"/>
            <a:r>
              <a:rPr lang="en-US" sz="2400"/>
              <a:t>The CAR entity type may have two keys:</a:t>
            </a:r>
          </a:p>
          <a:p>
            <a:pPr lvl="2" eaLnBrk="1" hangingPunct="1"/>
            <a:r>
              <a:rPr lang="en-US"/>
              <a:t>VehicleId (popularly called VIN)</a:t>
            </a:r>
          </a:p>
          <a:p>
            <a:pPr lvl="2" eaLnBrk="1" hangingPunct="1"/>
            <a:r>
              <a:rPr lang="en-US"/>
              <a:t>VehicleTagNumber (Number, State), aka license plate number.</a:t>
            </a:r>
          </a:p>
          <a:p>
            <a:pPr eaLnBrk="1" hangingPunct="1"/>
            <a:r>
              <a:rPr lang="en-US"/>
              <a:t>Each key is </a:t>
            </a:r>
            <a:r>
              <a:rPr lang="en-US" u="sng"/>
              <a:t>underlined</a:t>
            </a:r>
          </a:p>
        </p:txBody>
      </p:sp>
      <p:sp>
        <p:nvSpPr>
          <p:cNvPr id="1741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88B6DD3-4D04-435A-81C3-9CB72D388E24}" type="slidenum">
              <a:rPr lang="en-US"/>
              <a:pPr/>
              <a:t>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8051">
                                            <p:txEl>
                                              <p:pRg st="1" end="1"/>
                                            </p:txEl>
                                          </p:spTgt>
                                        </p:tgtEl>
                                        <p:attrNameLst>
                                          <p:attrName>style.visibility</p:attrName>
                                        </p:attrNameLst>
                                      </p:cBhvr>
                                      <p:to>
                                        <p:strVal val="visible"/>
                                      </p:to>
                                    </p:set>
                                    <p:animEffect transition="in" filter="box(in)">
                                      <p:cBhvr>
                                        <p:cTn id="7" dur="500"/>
                                        <p:tgtEl>
                                          <p:spTgt spid="898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98051">
                                            <p:txEl>
                                              <p:pRg st="2" end="2"/>
                                            </p:txEl>
                                          </p:spTgt>
                                        </p:tgtEl>
                                        <p:attrNameLst>
                                          <p:attrName>style.visibility</p:attrName>
                                        </p:attrNameLst>
                                      </p:cBhvr>
                                      <p:to>
                                        <p:strVal val="visible"/>
                                      </p:to>
                                    </p:set>
                                    <p:animEffect transition="in" filter="box(in)">
                                      <p:cBhvr>
                                        <p:cTn id="12" dur="500"/>
                                        <p:tgtEl>
                                          <p:spTgt spid="898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98051">
                                            <p:txEl>
                                              <p:pRg st="3" end="3"/>
                                            </p:txEl>
                                          </p:spTgt>
                                        </p:tgtEl>
                                        <p:attrNameLst>
                                          <p:attrName>style.visibility</p:attrName>
                                        </p:attrNameLst>
                                      </p:cBhvr>
                                      <p:to>
                                        <p:strVal val="visible"/>
                                      </p:to>
                                    </p:set>
                                    <p:animEffect transition="in" filter="box(in)">
                                      <p:cBhvr>
                                        <p:cTn id="17" dur="500"/>
                                        <p:tgtEl>
                                          <p:spTgt spid="8980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98051">
                                            <p:txEl>
                                              <p:pRg st="4" end="4"/>
                                            </p:txEl>
                                          </p:spTgt>
                                        </p:tgtEl>
                                        <p:attrNameLst>
                                          <p:attrName>style.visibility</p:attrName>
                                        </p:attrNameLst>
                                      </p:cBhvr>
                                      <p:to>
                                        <p:strVal val="visible"/>
                                      </p:to>
                                    </p:set>
                                    <p:animEffect transition="in" filter="box(in)">
                                      <p:cBhvr>
                                        <p:cTn id="22" dur="500"/>
                                        <p:tgtEl>
                                          <p:spTgt spid="8980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98051">
                                            <p:txEl>
                                              <p:pRg st="5" end="5"/>
                                            </p:txEl>
                                          </p:spTgt>
                                        </p:tgtEl>
                                        <p:attrNameLst>
                                          <p:attrName>style.visibility</p:attrName>
                                        </p:attrNameLst>
                                      </p:cBhvr>
                                      <p:to>
                                        <p:strVal val="visible"/>
                                      </p:to>
                                    </p:set>
                                    <p:animEffect transition="in" filter="box(in)">
                                      <p:cBhvr>
                                        <p:cTn id="27" dur="500"/>
                                        <p:tgtEl>
                                          <p:spTgt spid="8980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98051">
                                            <p:txEl>
                                              <p:pRg st="6" end="6"/>
                                            </p:txEl>
                                          </p:spTgt>
                                        </p:tgtEl>
                                        <p:attrNameLst>
                                          <p:attrName>style.visibility</p:attrName>
                                        </p:attrNameLst>
                                      </p:cBhvr>
                                      <p:to>
                                        <p:strVal val="visible"/>
                                      </p:to>
                                    </p:set>
                                    <p:animEffect transition="in" filter="box(in)">
                                      <p:cBhvr>
                                        <p:cTn id="32" dur="500"/>
                                        <p:tgtEl>
                                          <p:spTgt spid="89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1026"/>
          <p:cNvSpPr>
            <a:spLocks noGrp="1" noChangeArrowheads="1"/>
          </p:cNvSpPr>
          <p:nvPr>
            <p:ph type="title"/>
          </p:nvPr>
        </p:nvSpPr>
        <p:spPr/>
        <p:txBody>
          <a:bodyPr/>
          <a:lstStyle/>
          <a:p>
            <a:pPr eaLnBrk="1" fontAlgn="auto" hangingPunct="1">
              <a:spcAft>
                <a:spcPts val="0"/>
              </a:spcAft>
              <a:defRPr/>
            </a:pPr>
            <a:r>
              <a:rPr lang="en-US" sz="3200" dirty="0"/>
              <a:t>Entity Type CAR with two keys and a corresponding Entity Set</a:t>
            </a:r>
          </a:p>
        </p:txBody>
      </p:sp>
      <p:sp>
        <p:nvSpPr>
          <p:cNvPr id="1843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F9FC7DC-A3CB-45D0-BF53-71157FECD8D6}" type="slidenum">
              <a:rPr lang="en-US"/>
              <a:pPr/>
              <a:t>9</a:t>
            </a:fld>
            <a:endParaRPr lang="en-CA"/>
          </a:p>
        </p:txBody>
      </p:sp>
      <p:pic>
        <p:nvPicPr>
          <p:cNvPr id="18436" name="Picture 1028" descr="fig03_07"/>
          <p:cNvPicPr>
            <a:picLocks noChangeAspect="1" noChangeArrowheads="1"/>
          </p:cNvPicPr>
          <p:nvPr/>
        </p:nvPicPr>
        <p:blipFill>
          <a:blip r:embed="rId2" cstate="print"/>
          <a:srcRect/>
          <a:stretch>
            <a:fillRect/>
          </a:stretch>
        </p:blipFill>
        <p:spPr bwMode="auto">
          <a:xfrm>
            <a:off x="228600" y="1600200"/>
            <a:ext cx="7010400" cy="4908550"/>
          </a:xfrm>
          <a:prstGeom prst="rect">
            <a:avLst/>
          </a:prstGeom>
          <a:noFill/>
          <a:ln w="9525">
            <a:noFill/>
            <a:miter lim="800000"/>
            <a:headEnd/>
            <a:tailEnd/>
          </a:ln>
        </p:spPr>
      </p:pic>
      <p:sp>
        <p:nvSpPr>
          <p:cNvPr id="5" name="Rectangle 4"/>
          <p:cNvSpPr/>
          <p:nvPr/>
        </p:nvSpPr>
        <p:spPr>
          <a:xfrm>
            <a:off x="6629400" y="3352800"/>
            <a:ext cx="1943100" cy="1477963"/>
          </a:xfrm>
          <a:prstGeom prst="rect">
            <a:avLst/>
          </a:prstGeom>
          <a:solidFill>
            <a:schemeClr val="accent1">
              <a:lumMod val="40000"/>
              <a:lumOff val="60000"/>
            </a:schemeClr>
          </a:solidFill>
          <a:ln>
            <a:solidFill>
              <a:schemeClr val="accent1"/>
            </a:solidFill>
          </a:ln>
        </p:spPr>
        <p:txBody>
          <a:bodyPr>
            <a:spAutoFit/>
          </a:bodyPr>
          <a:lstStyle/>
          <a:p>
            <a:pPr>
              <a:defRPr/>
            </a:pPr>
            <a:r>
              <a:rPr lang="en-US" sz="1800" dirty="0"/>
              <a:t>Entity set is the current </a:t>
            </a:r>
            <a:r>
              <a:rPr lang="en-US" sz="1800" i="1" dirty="0"/>
              <a:t>state</a:t>
            </a:r>
            <a:r>
              <a:rPr lang="en-US" sz="1800" dirty="0"/>
              <a:t> of the entities that is stored in the database</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Oriel</Template>
  <TotalTime>12563</TotalTime>
  <Words>3237</Words>
  <Application>Microsoft Office PowerPoint</Application>
  <PresentationFormat>Letter Paper (8.5x11 in)</PresentationFormat>
  <Paragraphs>366</Paragraphs>
  <Slides>57</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Century Schoolbook</vt:lpstr>
      <vt:lpstr>Google Sans</vt:lpstr>
      <vt:lpstr>Tahoma</vt:lpstr>
      <vt:lpstr>Times New Roman</vt:lpstr>
      <vt:lpstr>Wingdings</vt:lpstr>
      <vt:lpstr>Wingdings 2</vt:lpstr>
      <vt:lpstr>Oriel</vt:lpstr>
      <vt:lpstr>Data Modeling Using the Entity-Relationship Model </vt:lpstr>
      <vt:lpstr>Database Design Process</vt:lpstr>
      <vt:lpstr>ER Model Concepts</vt:lpstr>
      <vt:lpstr>Types of Attributes</vt:lpstr>
      <vt:lpstr>Types of Attributes</vt:lpstr>
      <vt:lpstr>Example of a composite attribute</vt:lpstr>
      <vt:lpstr>Entity Types and Key Attributes</vt:lpstr>
      <vt:lpstr>Key Attributes </vt:lpstr>
      <vt:lpstr>Entity Type CAR with two keys and a corresponding Entity Set</vt:lpstr>
      <vt:lpstr>Initial Design of Entity Types: EMPLOYEE, DEPARTMENT, PROJECT, DEPENDENT</vt:lpstr>
      <vt:lpstr>Refining the initial design by introducing relationships</vt:lpstr>
      <vt:lpstr>Relationships</vt:lpstr>
      <vt:lpstr>Relationship instances of the WORKS_FOR N:1 relationship between EMPLOYEE and DEPARTMENT</vt:lpstr>
      <vt:lpstr>Relationship instances of the M:N  WORKS_ON relationship between EMPLOYEE and PROJECT</vt:lpstr>
      <vt:lpstr>Relationship type vs. relationship set</vt:lpstr>
      <vt:lpstr>COMPANY database:  relationships</vt:lpstr>
      <vt:lpstr>ER DIAGRAM – Relationship Types are: WORKS_FOR, MANAGES, WORKS_ON, CONTROLS, SUPERVISION, DEPENDENTS_OF</vt:lpstr>
      <vt:lpstr>Weak Entity Types</vt:lpstr>
      <vt:lpstr>Constraints on Relationships</vt:lpstr>
      <vt:lpstr>Many-to-one (N:1) Relationship</vt:lpstr>
      <vt:lpstr>Many-to-many (M:N) Relationship</vt:lpstr>
      <vt:lpstr>Recursive Relationship Type</vt:lpstr>
      <vt:lpstr>A Recursive Relationship Supervision`</vt:lpstr>
      <vt:lpstr>Recursive Relationship Type is: SUPERVISION (participation role names are shown)</vt:lpstr>
      <vt:lpstr>Attributes of Relationship types</vt:lpstr>
      <vt:lpstr>Example Attribute of a Relationship Type:  </vt:lpstr>
      <vt:lpstr>Steps to draw an ER diagram</vt:lpstr>
      <vt:lpstr>Steps to draw an ER diagram</vt:lpstr>
      <vt:lpstr>Examples</vt:lpstr>
      <vt:lpstr>Example</vt:lpstr>
      <vt:lpstr>Example</vt:lpstr>
      <vt:lpstr>Example</vt:lpstr>
      <vt:lpstr>PowerPoint Presentation</vt:lpstr>
      <vt:lpstr>Problem 1</vt:lpstr>
      <vt:lpstr>Alternative (min, max) notation for relationship Structural constraints:</vt:lpstr>
      <vt:lpstr> (min , max) notation for relationship constraints</vt:lpstr>
      <vt:lpstr>The (min,max) notation for relationship constraints</vt:lpstr>
      <vt:lpstr>min, max - notation</vt:lpstr>
      <vt:lpstr>notation for ER diagrams</vt:lpstr>
      <vt:lpstr>Relationships of Higher Degree</vt:lpstr>
      <vt:lpstr>Example  of a ternary relationship</vt:lpstr>
      <vt:lpstr>Example  of a ternary relationship</vt:lpstr>
      <vt:lpstr>Example  of a ternary relationship</vt:lpstr>
      <vt:lpstr>Example 2 of a ternary relationship</vt:lpstr>
      <vt:lpstr>n-ary relationships (n &gt; 2)</vt:lpstr>
      <vt:lpstr>Example 3 of a ternary relationship</vt:lpstr>
      <vt:lpstr>n-ary relationships (n &gt; 2)</vt:lpstr>
      <vt:lpstr>Displaying constraints on higher-degree relationships</vt:lpstr>
      <vt:lpstr>Cardinality for ternary relationship</vt:lpstr>
      <vt:lpstr>Displaying constraints on higher-degree relationships</vt:lpstr>
      <vt:lpstr>Problem 2: ER for Notown Records </vt:lpstr>
      <vt:lpstr>Alternative diagrammatic notation</vt:lpstr>
      <vt:lpstr>UML class diagrams</vt:lpstr>
      <vt:lpstr>UML class diagrams</vt:lpstr>
      <vt:lpstr>UML class diagram for COMPANY database schema</vt:lpstr>
      <vt:lpstr>Other alternative diagrammatic notations</vt:lpstr>
      <vt:lpstr>Chapter Summary</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Data Modeling Using the Entity-Relationship (ER) Model</dc:subject>
  <dc:creator>Elmasri/Navathe</dc:creator>
  <cp:lastModifiedBy>Uzair Naqvi</cp:lastModifiedBy>
  <cp:revision>181</cp:revision>
  <cp:lastPrinted>2001-11-04T00:51:13Z</cp:lastPrinted>
  <dcterms:created xsi:type="dcterms:W3CDTF">2005-02-25T19:46:41Z</dcterms:created>
  <dcterms:modified xsi:type="dcterms:W3CDTF">2023-04-19T07:11:05Z</dcterms:modified>
</cp:coreProperties>
</file>