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56"/>
  </p:notesMasterIdLst>
  <p:sldIdLst>
    <p:sldId id="256" r:id="rId2"/>
    <p:sldId id="257" r:id="rId3"/>
    <p:sldId id="258" r:id="rId4"/>
    <p:sldId id="259" r:id="rId5"/>
    <p:sldId id="283" r:id="rId6"/>
    <p:sldId id="260" r:id="rId7"/>
    <p:sldId id="261" r:id="rId8"/>
    <p:sldId id="262" r:id="rId9"/>
    <p:sldId id="285" r:id="rId10"/>
    <p:sldId id="263" r:id="rId11"/>
    <p:sldId id="264" r:id="rId12"/>
    <p:sldId id="265" r:id="rId13"/>
    <p:sldId id="286" r:id="rId14"/>
    <p:sldId id="289" r:id="rId15"/>
    <p:sldId id="267" r:id="rId16"/>
    <p:sldId id="268" r:id="rId17"/>
    <p:sldId id="290" r:id="rId18"/>
    <p:sldId id="269" r:id="rId19"/>
    <p:sldId id="291" r:id="rId20"/>
    <p:sldId id="270" r:id="rId21"/>
    <p:sldId id="271" r:id="rId22"/>
    <p:sldId id="294" r:id="rId23"/>
    <p:sldId id="272" r:id="rId24"/>
    <p:sldId id="273" r:id="rId25"/>
    <p:sldId id="274" r:id="rId26"/>
    <p:sldId id="275" r:id="rId27"/>
    <p:sldId id="293" r:id="rId28"/>
    <p:sldId id="299" r:id="rId29"/>
    <p:sldId id="322" r:id="rId30"/>
    <p:sldId id="324" r:id="rId31"/>
    <p:sldId id="325" r:id="rId32"/>
    <p:sldId id="326" r:id="rId33"/>
    <p:sldId id="327" r:id="rId34"/>
    <p:sldId id="328" r:id="rId35"/>
    <p:sldId id="329" r:id="rId36"/>
    <p:sldId id="337" r:id="rId37"/>
    <p:sldId id="330" r:id="rId38"/>
    <p:sldId id="331" r:id="rId39"/>
    <p:sldId id="332" r:id="rId40"/>
    <p:sldId id="333" r:id="rId41"/>
    <p:sldId id="334" r:id="rId42"/>
    <p:sldId id="335" r:id="rId43"/>
    <p:sldId id="336" r:id="rId44"/>
    <p:sldId id="309" r:id="rId45"/>
    <p:sldId id="310" r:id="rId46"/>
    <p:sldId id="311" r:id="rId47"/>
    <p:sldId id="312" r:id="rId48"/>
    <p:sldId id="313" r:id="rId49"/>
    <p:sldId id="314" r:id="rId50"/>
    <p:sldId id="315" r:id="rId51"/>
    <p:sldId id="318" r:id="rId52"/>
    <p:sldId id="319" r:id="rId53"/>
    <p:sldId id="320" r:id="rId54"/>
    <p:sldId id="321" r:id="rId55"/>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85" autoAdjust="0"/>
    <p:restoredTop sz="86501" autoAdjust="0"/>
  </p:normalViewPr>
  <p:slideViewPr>
    <p:cSldViewPr>
      <p:cViewPr varScale="1">
        <p:scale>
          <a:sx n="74" d="100"/>
          <a:sy n="74" d="100"/>
        </p:scale>
        <p:origin x="2059"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7632CB-BC28-42D9-97F8-2E777D64292B}" type="datetimeFigureOut">
              <a:rPr lang="en-US" smtClean="0"/>
              <a:pPr/>
              <a:t>5/26/2022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D8DA12-968F-46A9-8AA5-84F65D993DA3}" type="slidenum">
              <a:rPr lang="en-US" smtClean="0"/>
              <a:pPr/>
              <a:t>‹#›</a:t>
            </a:fld>
            <a:endParaRPr lang="en-US"/>
          </a:p>
        </p:txBody>
      </p:sp>
    </p:spTree>
    <p:extLst>
      <p:ext uri="{BB962C8B-B14F-4D97-AF65-F5344CB8AC3E}">
        <p14:creationId xmlns:p14="http://schemas.microsoft.com/office/powerpoint/2010/main" val="426458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24FB28-543B-4B37-911D-C8C7697B2C02}" type="slidenum">
              <a:rPr lang="en-CA"/>
              <a:pPr/>
              <a:t>5</a:t>
            </a:fld>
            <a:endParaRPr lang="en-CA"/>
          </a:p>
        </p:txBody>
      </p:sp>
      <p:sp>
        <p:nvSpPr>
          <p:cNvPr id="670722" name="Rectangle 2"/>
          <p:cNvSpPr>
            <a:spLocks noGrp="1" noRot="1" noChangeAspect="1" noChangeArrowheads="1" noTextEdit="1"/>
          </p:cNvSpPr>
          <p:nvPr>
            <p:ph type="sldImg"/>
          </p:nvPr>
        </p:nvSpPr>
        <p:spPr>
          <a:ln/>
        </p:spPr>
      </p:sp>
      <p:sp>
        <p:nvSpPr>
          <p:cNvPr id="67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EE87BA-F52A-4B4F-A830-BE80808A9FBC}" type="slidenum">
              <a:rPr lang="en-CA"/>
              <a:pPr/>
              <a:t>41</a:t>
            </a:fld>
            <a:endParaRPr lang="en-CA"/>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B8848D-F9B3-4617-B145-15C2A97E6AB4}" type="slidenum">
              <a:rPr lang="en-CA"/>
              <a:pPr/>
              <a:t>42</a:t>
            </a:fld>
            <a:endParaRPr lang="en-CA"/>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r>
              <a:rPr lang="en-US" dirty="0"/>
              <a:t>Not </a:t>
            </a:r>
            <a:r>
              <a:rPr lang="en-US" dirty="0" err="1"/>
              <a:t>possile</a:t>
            </a:r>
            <a:r>
              <a:rPr lang="en-US" dirty="0"/>
              <a:t> for </a:t>
            </a:r>
            <a:r>
              <a:rPr lang="en-US" dirty="0" err="1"/>
              <a:t>overlpping</a:t>
            </a: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a:t>It can </a:t>
            </a:r>
            <a:r>
              <a:rPr lang="en-US" dirty="0"/>
              <a:t>generate many </a:t>
            </a:r>
            <a:r>
              <a:rPr lang="en-US" sz="2000" dirty="0"/>
              <a:t>NULL </a:t>
            </a:r>
            <a:r>
              <a:rPr lang="en-US" dirty="0"/>
              <a:t>values if many specific attributes exist in the subclasses.</a:t>
            </a:r>
            <a:endParaRPr lang="en-US" sz="6000" dirty="0"/>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EFC3B0-ED2A-4C67-BB9C-C92E0F8BD597}" type="slidenum">
              <a:rPr lang="en-CA"/>
              <a:pPr/>
              <a:t>43</a:t>
            </a:fld>
            <a:endParaRPr lang="en-CA"/>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r>
              <a:rPr lang="en-US" dirty="0"/>
              <a:t>Not possible for overlapping</a:t>
            </a:r>
            <a:r>
              <a:rPr lang="en-US" baseline="0" dirty="0"/>
              <a:t> relations</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B8848D-F9B3-4617-B145-15C2A97E6AB4}" type="slidenum">
              <a:rPr lang="en-CA"/>
              <a:pPr/>
              <a:t>44</a:t>
            </a:fld>
            <a:endParaRPr lang="en-CA"/>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B28D86-419A-4B5B-9C23-B14F21FFD77C}" type="slidenum">
              <a:rPr lang="en-CA"/>
              <a:pPr/>
              <a:t>45</a:t>
            </a:fld>
            <a:endParaRPr lang="en-CA"/>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D0118A-F790-4C93-B50D-4B9E43F00B06}" type="slidenum">
              <a:rPr lang="en-CA"/>
              <a:pPr/>
              <a:t>46</a:t>
            </a:fld>
            <a:endParaRPr lang="en-CA"/>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200" dirty="0"/>
              <a:t>A shared subclass, such as STUDENT_ASSISTANT, is a subclass of several classes, indicating multiple inheritance. These classes must all have the same key attribute; otherwise, the shared subclass would be modeled as a category.</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00B4F3-06D5-4D50-A4CE-DBC9A938AC93}" type="slidenum">
              <a:rPr lang="en-CA"/>
              <a:pPr/>
              <a:t>47</a:t>
            </a:fld>
            <a:endParaRPr lang="en-CA"/>
          </a:p>
        </p:txBody>
      </p:sp>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FAA8F1-A7A3-4428-9A85-918565C0477D}" type="slidenum">
              <a:rPr lang="en-CA"/>
              <a:pPr/>
              <a:t>48</a:t>
            </a:fld>
            <a:endParaRPr lang="en-CA"/>
          </a:p>
        </p:txBody>
      </p:sp>
      <p:sp>
        <p:nvSpPr>
          <p:cNvPr id="721922" name="Rectangle 2"/>
          <p:cNvSpPr>
            <a:spLocks noGrp="1" noRot="1" noChangeAspect="1" noChangeArrowheads="1" noTextEdit="1"/>
          </p:cNvSpPr>
          <p:nvPr>
            <p:ph type="sldImg"/>
          </p:nvPr>
        </p:nvSpPr>
        <p:spPr>
          <a:ln/>
        </p:spPr>
      </p:sp>
      <p:sp>
        <p:nvSpPr>
          <p:cNvPr id="721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FB621E-B29B-42B7-90A1-78DB7F042785}" type="slidenum">
              <a:rPr lang="en-CA"/>
              <a:pPr/>
              <a:t>49</a:t>
            </a:fld>
            <a:endParaRPr lang="en-CA"/>
          </a:p>
        </p:txBody>
      </p:sp>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CF486E-D914-4AE0-98ED-40F100B21FA4}" type="slidenum">
              <a:rPr lang="en-CA"/>
              <a:pPr/>
              <a:t>50</a:t>
            </a:fld>
            <a:endParaRPr lang="en-CA"/>
          </a:p>
        </p:txBody>
      </p:sp>
      <p:sp>
        <p:nvSpPr>
          <p:cNvPr id="726018" name="Rectangle 2"/>
          <p:cNvSpPr>
            <a:spLocks noGrp="1" noRot="1" noChangeAspect="1" noChangeArrowheads="1" noTextEdit="1"/>
          </p:cNvSpPr>
          <p:nvPr>
            <p:ph type="sldImg"/>
          </p:nvPr>
        </p:nvSpPr>
        <p:spPr>
          <a:ln/>
        </p:spPr>
      </p:sp>
      <p:sp>
        <p:nvSpPr>
          <p:cNvPr id="726019" name="Rectangle 3"/>
          <p:cNvSpPr>
            <a:spLocks noGrp="1" noChangeArrowheads="1"/>
          </p:cNvSpPr>
          <p:nvPr>
            <p:ph type="body" idx="1"/>
          </p:nvPr>
        </p:nvSpPr>
        <p:spPr/>
        <p:txBody>
          <a:bodyPr/>
          <a:lstStyle/>
          <a:p>
            <a:r>
              <a:rPr lang="en-US" dirty="0"/>
              <a:t>In the example below we can create a relation OWNER to correspond to the OWNER category and include any attributes of the category in this relation. The primary key of the OWNER relation is the surrogate key, which we called OwnerId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201D96-E33F-4410-9995-0C47D0272399}" type="slidenum">
              <a:rPr lang="en-CA"/>
              <a:pPr/>
              <a:t>14</a:t>
            </a:fld>
            <a:endParaRPr lang="en-CA"/>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D8DA12-968F-46A9-8AA5-84F65D993DA3}" type="slidenum">
              <a:rPr lang="en-US" smtClean="0"/>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201D96-E33F-4410-9995-0C47D0272399}" type="slidenum">
              <a:rPr lang="en-CA"/>
              <a:pPr/>
              <a:t>17</a:t>
            </a:fld>
            <a:endParaRPr lang="en-CA"/>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201D96-E33F-4410-9995-0C47D0272399}" type="slidenum">
              <a:rPr lang="en-CA"/>
              <a:pPr/>
              <a:t>19</a:t>
            </a:fld>
            <a:endParaRPr lang="en-CA"/>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5C1821-3C90-4B8C-BDE0-10276F4F0741}" type="slidenum">
              <a:rPr lang="en-CA"/>
              <a:pPr/>
              <a:t>22</a:t>
            </a:fld>
            <a:endParaRPr lang="en-CA"/>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061195-0265-4679-AAD5-2C0640C0C49E}" type="slidenum">
              <a:rPr lang="en-CA"/>
              <a:pPr/>
              <a:t>38</a:t>
            </a:fld>
            <a:endParaRPr lang="en-CA"/>
          </a:p>
        </p:txBody>
      </p:sp>
      <p:sp>
        <p:nvSpPr>
          <p:cNvPr id="734210" name="Rectangle 2"/>
          <p:cNvSpPr>
            <a:spLocks noGrp="1" noRot="1" noChangeAspect="1" noChangeArrowheads="1" noTextEdit="1"/>
          </p:cNvSpPr>
          <p:nvPr>
            <p:ph type="sldImg"/>
          </p:nvPr>
        </p:nvSpPr>
        <p:spPr>
          <a:ln/>
        </p:spPr>
      </p:sp>
      <p:sp>
        <p:nvSpPr>
          <p:cNvPr id="73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EFC3B0-ED2A-4C67-BB9C-C92E0F8BD597}" type="slidenum">
              <a:rPr lang="en-CA"/>
              <a:pPr/>
              <a:t>39</a:t>
            </a:fld>
            <a:endParaRPr lang="en-CA"/>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061195-0265-4679-AAD5-2C0640C0C49E}" type="slidenum">
              <a:rPr lang="en-CA"/>
              <a:pPr/>
              <a:t>40</a:t>
            </a:fld>
            <a:endParaRPr lang="en-CA"/>
          </a:p>
        </p:txBody>
      </p:sp>
      <p:sp>
        <p:nvSpPr>
          <p:cNvPr id="734210" name="Rectangle 2"/>
          <p:cNvSpPr>
            <a:spLocks noGrp="1" noRot="1" noChangeAspect="1" noChangeArrowheads="1" noTextEdit="1"/>
          </p:cNvSpPr>
          <p:nvPr>
            <p:ph type="sldImg"/>
          </p:nvPr>
        </p:nvSpPr>
        <p:spPr>
          <a:ln/>
        </p:spPr>
      </p:sp>
      <p:sp>
        <p:nvSpPr>
          <p:cNvPr id="7342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endParaRPr lang="en-US" altLang="zh-TW"/>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ltLang="zh-TW"/>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7020C3F-73E0-4BD3-BFFA-8063CAAFFFCE}" type="slidenum">
              <a:rPr lang="en-US" altLang="zh-TW" smtClean="0"/>
              <a:pPr/>
              <a:t>‹#›</a:t>
            </a:fld>
            <a:endParaRPr lang="en-US" altLang="zh-TW"/>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235853E-534F-4034-BABE-8E8BA66A6796}" type="slidenum">
              <a:rPr lang="en-US" altLang="zh-TW" smtClean="0"/>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143B57DB-F44B-4E28-AB65-CB284C54EF16}" type="slidenum">
              <a:rPr lang="en-US" altLang="zh-TW" smtClean="0"/>
              <a:pPr/>
              <a:t>‹#›</a:t>
            </a:fld>
            <a:endParaRPr lang="en-US"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ltLang="zh-TW"/>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zh-TW"/>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F7CC6043-4FB9-48A1-84F4-932431131B7B}" type="slidenum">
              <a:rPr lang="en-US" altLang="zh-TW"/>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endParaRPr lang="en-US" altLang="zh-TW"/>
          </a:p>
        </p:txBody>
      </p:sp>
      <p:sp>
        <p:nvSpPr>
          <p:cNvPr id="9" name="Slide Number Placeholder 8"/>
          <p:cNvSpPr>
            <a:spLocks noGrp="1"/>
          </p:cNvSpPr>
          <p:nvPr>
            <p:ph type="sldNum" sz="quarter" idx="15"/>
          </p:nvPr>
        </p:nvSpPr>
        <p:spPr/>
        <p:txBody>
          <a:bodyPr rtlCol="0"/>
          <a:lstStyle/>
          <a:p>
            <a:fld id="{D89BCEDF-81B0-409A-BFE3-5FB8250BA6E6}" type="slidenum">
              <a:rPr lang="en-US" altLang="zh-TW" smtClean="0"/>
              <a:pPr/>
              <a:t>‹#›</a:t>
            </a:fld>
            <a:endParaRPr lang="en-US" altLang="zh-TW"/>
          </a:p>
        </p:txBody>
      </p:sp>
      <p:sp>
        <p:nvSpPr>
          <p:cNvPr id="10" name="Footer Placeholder 9"/>
          <p:cNvSpPr>
            <a:spLocks noGrp="1"/>
          </p:cNvSpPr>
          <p:nvPr>
            <p:ph type="ftr" sz="quarter" idx="16"/>
          </p:nvPr>
        </p:nvSpPr>
        <p:spPr/>
        <p:txBody>
          <a:bodyPr rtlCol="0"/>
          <a:lstStyle/>
          <a:p>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endParaRPr lang="en-US" altLang="zh-TW"/>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ltLang="zh-TW"/>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6ED9B71-17BF-438C-A700-D78A8C013C67}" type="slidenum">
              <a:rPr lang="en-US" altLang="zh-TW" smtClean="0"/>
              <a:pPr/>
              <a:t>‹#›</a:t>
            </a:fld>
            <a:endParaRPr lang="en-US" altLang="zh-TW"/>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A2D542A7-7DF9-4D2C-931B-BFDE11924B93}" type="slidenum">
              <a:rPr lang="en-US" altLang="zh-TW" smtClean="0"/>
              <a:pPr/>
              <a:t>‹#›</a:t>
            </a:fld>
            <a:endParaRPr lang="en-US" altLang="zh-TW"/>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5E71527C-6DDB-47E3-ABDC-CB582A6F3ED7}" type="slidenum">
              <a:rPr lang="en-US" altLang="zh-TW" smtClean="0"/>
              <a:pPr/>
              <a:t>‹#›</a:t>
            </a:fld>
            <a:endParaRPr lang="en-US" altLang="zh-TW"/>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endParaRPr lang="en-US" altLang="zh-TW"/>
          </a:p>
        </p:txBody>
      </p:sp>
      <p:sp>
        <p:nvSpPr>
          <p:cNvPr id="7" name="Slide Number Placeholder 6"/>
          <p:cNvSpPr>
            <a:spLocks noGrp="1"/>
          </p:cNvSpPr>
          <p:nvPr>
            <p:ph type="sldNum" sz="quarter" idx="11"/>
          </p:nvPr>
        </p:nvSpPr>
        <p:spPr/>
        <p:txBody>
          <a:bodyPr rtlCol="0"/>
          <a:lstStyle/>
          <a:p>
            <a:fld id="{D380C8B8-1BA8-4E7A-ADEC-06A68850BA37}" type="slidenum">
              <a:rPr lang="en-US" altLang="zh-TW" smtClean="0"/>
              <a:pPr/>
              <a:t>‹#›</a:t>
            </a:fld>
            <a:endParaRPr lang="en-US" altLang="zh-TW"/>
          </a:p>
        </p:txBody>
      </p:sp>
      <p:sp>
        <p:nvSpPr>
          <p:cNvPr id="8" name="Footer Placeholder 7"/>
          <p:cNvSpPr>
            <a:spLocks noGrp="1"/>
          </p:cNvSpPr>
          <p:nvPr>
            <p:ph type="ftr" sz="quarter" idx="12"/>
          </p:nvPr>
        </p:nvSpPr>
        <p:spPr/>
        <p:txBody>
          <a:bodyPr rtlCol="0"/>
          <a:lstStyle/>
          <a:p>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9A2F34B1-E91A-43E7-81D6-D2D70E4119FA}" type="slidenum">
              <a:rPr lang="en-US" altLang="zh-TW" smtClean="0"/>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endParaRPr lang="en-US" altLang="zh-TW"/>
          </a:p>
        </p:txBody>
      </p:sp>
      <p:sp>
        <p:nvSpPr>
          <p:cNvPr id="22" name="Slide Number Placeholder 21"/>
          <p:cNvSpPr>
            <a:spLocks noGrp="1"/>
          </p:cNvSpPr>
          <p:nvPr>
            <p:ph type="sldNum" sz="quarter" idx="15"/>
          </p:nvPr>
        </p:nvSpPr>
        <p:spPr/>
        <p:txBody>
          <a:bodyPr rtlCol="0"/>
          <a:lstStyle/>
          <a:p>
            <a:fld id="{9F681DFC-83E9-473A-8D49-AA9EF3F22B67}" type="slidenum">
              <a:rPr lang="en-US" altLang="zh-TW" smtClean="0"/>
              <a:pPr/>
              <a:t>‹#›</a:t>
            </a:fld>
            <a:endParaRPr lang="en-US" altLang="zh-TW"/>
          </a:p>
        </p:txBody>
      </p:sp>
      <p:sp>
        <p:nvSpPr>
          <p:cNvPr id="23" name="Footer Placeholder 22"/>
          <p:cNvSpPr>
            <a:spLocks noGrp="1"/>
          </p:cNvSpPr>
          <p:nvPr>
            <p:ph type="ftr" sz="quarter" idx="16"/>
          </p:nvPr>
        </p:nvSpPr>
        <p:spPr/>
        <p:txBody>
          <a:bodyPr rtlCol="0"/>
          <a:lstStyle/>
          <a:p>
            <a:endParaRPr lang="en-US" altLang="zh-TW"/>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endParaRPr lang="en-US" altLang="zh-TW"/>
          </a:p>
        </p:txBody>
      </p:sp>
      <p:sp>
        <p:nvSpPr>
          <p:cNvPr id="18" name="Slide Number Placeholder 17"/>
          <p:cNvSpPr>
            <a:spLocks noGrp="1"/>
          </p:cNvSpPr>
          <p:nvPr>
            <p:ph type="sldNum" sz="quarter" idx="11"/>
          </p:nvPr>
        </p:nvSpPr>
        <p:spPr/>
        <p:txBody>
          <a:bodyPr rtlCol="0"/>
          <a:lstStyle/>
          <a:p>
            <a:fld id="{A6EFD5AC-0374-4EC9-92AB-12FADAFC70E2}" type="slidenum">
              <a:rPr lang="en-US" altLang="zh-TW" smtClean="0"/>
              <a:pPr/>
              <a:t>‹#›</a:t>
            </a:fld>
            <a:endParaRPr lang="en-US" altLang="zh-TW"/>
          </a:p>
        </p:txBody>
      </p:sp>
      <p:sp>
        <p:nvSpPr>
          <p:cNvPr id="21" name="Footer Placeholder 20"/>
          <p:cNvSpPr>
            <a:spLocks noGrp="1"/>
          </p:cNvSpPr>
          <p:nvPr>
            <p:ph type="ftr" sz="quarter" idx="12"/>
          </p:nvPr>
        </p:nvSpPr>
        <p:spPr/>
        <p:txBody>
          <a:bodyPr rtlCol="0"/>
          <a:lstStyle/>
          <a:p>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ltLang="zh-TW"/>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ltLang="zh-TW"/>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969F7A2-6737-44A0-B06F-86DAD79E32CC}" type="slidenum">
              <a:rPr lang="en-US" altLang="zh-TW" smtClean="0"/>
              <a:pPr/>
              <a:t>‹#›</a:t>
            </a:fld>
            <a:endParaRPr lang="en-US" altLang="zh-TW"/>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zh-TW" dirty="0">
                <a:solidFill>
                  <a:schemeClr val="accent1">
                    <a:lumMod val="75000"/>
                  </a:schemeClr>
                </a:solidFill>
              </a:rPr>
              <a:t>Mapping ER-EER to Relational Model</a:t>
            </a:r>
          </a:p>
        </p:txBody>
      </p:sp>
      <p:sp>
        <p:nvSpPr>
          <p:cNvPr id="2051" name="Rectangle 3"/>
          <p:cNvSpPr>
            <a:spLocks noGrp="1" noChangeArrowheads="1"/>
          </p:cNvSpPr>
          <p:nvPr>
            <p:ph type="subTitle" idx="1"/>
          </p:nvPr>
        </p:nvSpPr>
        <p:spPr/>
        <p:txBody>
          <a:bodyPr/>
          <a:lstStyle/>
          <a:p>
            <a:endParaRPr lang="en-US" altLang="zh-TW"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r>
              <a:rPr lang="en-US" altLang="zh-TW" sz="3600" b="1" dirty="0">
                <a:solidFill>
                  <a:schemeClr val="accent1">
                    <a:lumMod val="75000"/>
                  </a:schemeClr>
                </a:solidFill>
              </a:rPr>
              <a:t>Mapping of Relationships</a:t>
            </a:r>
          </a:p>
        </p:txBody>
      </p:sp>
      <p:sp>
        <p:nvSpPr>
          <p:cNvPr id="17411" name="Rectangle 3"/>
          <p:cNvSpPr>
            <a:spLocks noGrp="1" noChangeArrowheads="1"/>
          </p:cNvSpPr>
          <p:nvPr>
            <p:ph sz="quarter" idx="1"/>
          </p:nvPr>
        </p:nvSpPr>
        <p:spPr>
          <a:xfrm>
            <a:off x="457200" y="1600200"/>
            <a:ext cx="8382000" cy="4873752"/>
          </a:xfrm>
        </p:spPr>
        <p:txBody>
          <a:bodyPr/>
          <a:lstStyle/>
          <a:p>
            <a:pPr algn="ctr">
              <a:buFontTx/>
              <a:buNone/>
            </a:pPr>
            <a:r>
              <a:rPr lang="en-US" altLang="zh-TW" dirty="0"/>
              <a:t> --This is a little complicated—</a:t>
            </a:r>
          </a:p>
          <a:p>
            <a:pPr algn="ctr">
              <a:buFontTx/>
              <a:buNone/>
            </a:pPr>
            <a:endParaRPr lang="en-US" altLang="zh-TW" dirty="0"/>
          </a:p>
          <a:p>
            <a:pPr>
              <a:buFont typeface="Wingdings" pitchFamily="2" charset="2"/>
              <a:buChar char="ü"/>
            </a:pPr>
            <a:r>
              <a:rPr lang="en-US" altLang="zh-TW" sz="2400" dirty="0"/>
              <a:t>Unary/Binary Relationship set</a:t>
            </a:r>
          </a:p>
          <a:p>
            <a:pPr lvl="1">
              <a:buFont typeface="Wingdings" pitchFamily="2" charset="2"/>
              <a:buChar char="Ø"/>
            </a:pPr>
            <a:r>
              <a:rPr lang="en-US" altLang="zh-TW" sz="2000" dirty="0"/>
              <a:t>Depends on the cardinality and participation constraints</a:t>
            </a:r>
          </a:p>
          <a:p>
            <a:pPr>
              <a:buFont typeface="Wingdings" pitchFamily="2" charset="2"/>
              <a:buChar char="ü"/>
            </a:pPr>
            <a:r>
              <a:rPr lang="en-US" altLang="zh-TW" sz="2400" dirty="0"/>
              <a:t>N-</a:t>
            </a:r>
            <a:r>
              <a:rPr lang="en-US" altLang="zh-TW" sz="2400" dirty="0" err="1"/>
              <a:t>ary</a:t>
            </a:r>
            <a:r>
              <a:rPr lang="en-US" altLang="zh-TW" sz="2400" dirty="0"/>
              <a:t> (multiple) Relationship set</a:t>
            </a:r>
          </a:p>
          <a:p>
            <a:pPr>
              <a:buFont typeface="Wingdings" pitchFamily="2" charset="2"/>
              <a:buChar char="ü"/>
            </a:pPr>
            <a:r>
              <a:rPr lang="en-US" altLang="zh-TW" sz="2400" dirty="0"/>
              <a:t>Identifying Relationship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Effect transition="in" filter="box(in)">
                                      <p:cBhvr>
                                        <p:cTn id="7" dur="500"/>
                                        <p:tgtEl>
                                          <p:spTgt spid="174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411">
                                            <p:txEl>
                                              <p:pRg st="3" end="3"/>
                                            </p:txEl>
                                          </p:spTgt>
                                        </p:tgtEl>
                                        <p:attrNameLst>
                                          <p:attrName>style.visibility</p:attrName>
                                        </p:attrNameLst>
                                      </p:cBhvr>
                                      <p:to>
                                        <p:strVal val="visible"/>
                                      </p:to>
                                    </p:set>
                                    <p:animEffect transition="in" filter="box(in)">
                                      <p:cBhvr>
                                        <p:cTn id="12" dur="500"/>
                                        <p:tgtEl>
                                          <p:spTgt spid="174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411">
                                            <p:txEl>
                                              <p:pRg st="4" end="4"/>
                                            </p:txEl>
                                          </p:spTgt>
                                        </p:tgtEl>
                                        <p:attrNameLst>
                                          <p:attrName>style.visibility</p:attrName>
                                        </p:attrNameLst>
                                      </p:cBhvr>
                                      <p:to>
                                        <p:strVal val="visible"/>
                                      </p:to>
                                    </p:set>
                                    <p:animEffect transition="in" filter="box(in)">
                                      <p:cBhvr>
                                        <p:cTn id="17" dur="500"/>
                                        <p:tgtEl>
                                          <p:spTgt spid="174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411">
                                            <p:txEl>
                                              <p:pRg st="5" end="5"/>
                                            </p:txEl>
                                          </p:spTgt>
                                        </p:tgtEl>
                                        <p:attrNameLst>
                                          <p:attrName>style.visibility</p:attrName>
                                        </p:attrNameLst>
                                      </p:cBhvr>
                                      <p:to>
                                        <p:strVal val="visible"/>
                                      </p:to>
                                    </p:set>
                                    <p:animEffect transition="in" filter="box(in)">
                                      <p:cBhvr>
                                        <p:cTn id="22" dur="500"/>
                                        <p:tgtEl>
                                          <p:spTgt spid="17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r>
              <a:rPr lang="en-US" altLang="zh-TW" sz="4000" b="1" dirty="0">
                <a:solidFill>
                  <a:schemeClr val="accent1">
                    <a:lumMod val="75000"/>
                  </a:schemeClr>
                </a:solidFill>
              </a:rPr>
              <a:t>Mapping Relationship Set</a:t>
            </a:r>
            <a:br>
              <a:rPr lang="en-US" altLang="zh-TW" sz="4000" b="1" dirty="0">
                <a:solidFill>
                  <a:schemeClr val="accent1">
                    <a:lumMod val="75000"/>
                  </a:schemeClr>
                </a:solidFill>
              </a:rPr>
            </a:br>
            <a:r>
              <a:rPr lang="en-US" altLang="zh-TW" sz="3200" b="1" dirty="0">
                <a:solidFill>
                  <a:schemeClr val="accent1">
                    <a:lumMod val="75000"/>
                  </a:schemeClr>
                </a:solidFill>
              </a:rPr>
              <a:t>Unary/Binary Relationship</a:t>
            </a:r>
          </a:p>
        </p:txBody>
      </p:sp>
      <p:sp>
        <p:nvSpPr>
          <p:cNvPr id="18435" name="Rectangle 3"/>
          <p:cNvSpPr>
            <a:spLocks noGrp="1" noChangeArrowheads="1"/>
          </p:cNvSpPr>
          <p:nvPr>
            <p:ph sz="quarter" idx="1"/>
          </p:nvPr>
        </p:nvSpPr>
        <p:spPr>
          <a:xfrm>
            <a:off x="457200" y="1600200"/>
            <a:ext cx="8001000" cy="4873752"/>
          </a:xfrm>
        </p:spPr>
        <p:txBody>
          <a:bodyPr>
            <a:normAutofit/>
          </a:bodyPr>
          <a:lstStyle/>
          <a:p>
            <a:r>
              <a:rPr lang="en-US" altLang="zh-TW" sz="2400" u="sng" dirty="0"/>
              <a:t>1-1 relationship without total participation</a:t>
            </a:r>
            <a:r>
              <a:rPr lang="en-US" altLang="zh-TW" sz="2400" dirty="0"/>
              <a:t> </a:t>
            </a:r>
          </a:p>
          <a:p>
            <a:pPr lvl="1"/>
            <a:r>
              <a:rPr lang="en-US" sz="2000" b="1" dirty="0"/>
              <a:t>Relationship relation: </a:t>
            </a:r>
            <a:r>
              <a:rPr lang="en-US" altLang="zh-TW" sz="2000" dirty="0"/>
              <a:t>Build a table and add columns for each participating entity’s primary key. Also add the attributes of the relationship. </a:t>
            </a:r>
            <a:r>
              <a:rPr lang="en-US" altLang="zh-TW" sz="1800" b="1" i="1" dirty="0"/>
              <a:t>(cross-reference)</a:t>
            </a:r>
            <a:endParaRPr lang="en-US" altLang="zh-TW" sz="2000" b="1" i="1" dirty="0"/>
          </a:p>
          <a:p>
            <a:pPr marL="274320" lvl="1">
              <a:spcBef>
                <a:spcPts val="600"/>
              </a:spcBef>
              <a:buSzPct val="70000"/>
              <a:buFont typeface="Wingdings"/>
              <a:buChar char=""/>
            </a:pPr>
            <a:endParaRPr lang="en-US" sz="800" dirty="0"/>
          </a:p>
          <a:p>
            <a:r>
              <a:rPr lang="en-US" altLang="zh-TW" sz="2400" u="sng" dirty="0"/>
              <a:t>1-1 relationship with one total participation</a:t>
            </a:r>
          </a:p>
          <a:p>
            <a:pPr lvl="1"/>
            <a:r>
              <a:rPr lang="en-US" altLang="zh-TW" sz="2000" b="1" dirty="0"/>
              <a:t>Foreign key approach</a:t>
            </a:r>
            <a:r>
              <a:rPr lang="en-US" altLang="zh-TW" sz="2000" dirty="0"/>
              <a:t>: Add primary key of the entity without total participation in the table of the entity with total participation</a:t>
            </a:r>
            <a:r>
              <a:rPr lang="en-US" altLang="zh-TW" sz="1800" dirty="0"/>
              <a:t>.  </a:t>
            </a:r>
          </a:p>
          <a:p>
            <a:endParaRPr lang="en-US" sz="2100" b="1" dirty="0"/>
          </a:p>
          <a:p>
            <a:r>
              <a:rPr lang="en-US" sz="2100" b="1" dirty="0"/>
              <a:t>Merged relation (</a:t>
            </a:r>
            <a:r>
              <a:rPr lang="en-US" sz="2100" dirty="0"/>
              <a:t>alternate mapping): merge the two entities and the relationship into a single relation	 </a:t>
            </a:r>
            <a:r>
              <a:rPr lang="en-US" sz="2100" i="1" dirty="0"/>
              <a:t>(used when both participations are total).</a:t>
            </a:r>
          </a:p>
          <a:p>
            <a:pPr lvl="1"/>
            <a:endParaRPr lang="en-US" altLang="zh-TW" sz="1600" dirty="0"/>
          </a:p>
          <a:p>
            <a:pPr lvl="1"/>
            <a:endParaRPr lang="en-US" altLang="zh-TW"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box(in)">
                                      <p:cBhvr>
                                        <p:cTn id="7" dur="500"/>
                                        <p:tgtEl>
                                          <p:spTgt spid="184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8435">
                                            <p:txEl>
                                              <p:pRg st="4" end="4"/>
                                            </p:txEl>
                                          </p:spTgt>
                                        </p:tgtEl>
                                        <p:attrNameLst>
                                          <p:attrName>style.visibility</p:attrName>
                                        </p:attrNameLst>
                                      </p:cBhvr>
                                      <p:to>
                                        <p:strVal val="visible"/>
                                      </p:to>
                                    </p:set>
                                    <p:animEffect transition="in" filter="box(in)">
                                      <p:cBhvr>
                                        <p:cTn id="12" dur="500"/>
                                        <p:tgtEl>
                                          <p:spTgt spid="1843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8435">
                                            <p:txEl>
                                              <p:pRg st="6" end="6"/>
                                            </p:txEl>
                                          </p:spTgt>
                                        </p:tgtEl>
                                        <p:attrNameLst>
                                          <p:attrName>style.visibility</p:attrName>
                                        </p:attrNameLst>
                                      </p:cBhvr>
                                      <p:to>
                                        <p:strVal val="visible"/>
                                      </p:to>
                                    </p:set>
                                    <p:animEffect transition="in" filter="box(in)">
                                      <p:cBhvr>
                                        <p:cTn id="17" dur="500"/>
                                        <p:tgtEl>
                                          <p:spTgt spid="18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52400"/>
            <a:ext cx="8229600" cy="685800"/>
          </a:xfrm>
        </p:spPr>
        <p:txBody>
          <a:bodyPr>
            <a:normAutofit/>
          </a:bodyPr>
          <a:lstStyle/>
          <a:p>
            <a:r>
              <a:rPr lang="en-US" altLang="zh-TW" b="1" dirty="0">
                <a:solidFill>
                  <a:schemeClr val="accent1">
                    <a:lumMod val="75000"/>
                  </a:schemeClr>
                </a:solidFill>
              </a:rPr>
              <a:t>Example: Relationship Relation</a:t>
            </a:r>
          </a:p>
        </p:txBody>
      </p:sp>
      <p:graphicFrame>
        <p:nvGraphicFramePr>
          <p:cNvPr id="19515" name="Group 59"/>
          <p:cNvGraphicFramePr>
            <a:graphicFrameLocks noGrp="1"/>
          </p:cNvGraphicFramePr>
          <p:nvPr>
            <p:ph sz="quarter" idx="1"/>
          </p:nvPr>
        </p:nvGraphicFramePr>
        <p:xfrm>
          <a:off x="1828800" y="4724400"/>
          <a:ext cx="4876800" cy="1188720"/>
        </p:xfrm>
        <a:graphic>
          <a:graphicData uri="http://schemas.openxmlformats.org/drawingml/2006/table">
            <a:tbl>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tblGrid>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a:ln>
                            <a:noFill/>
                          </a:ln>
                          <a:solidFill>
                            <a:schemeClr val="tx1"/>
                          </a:solidFill>
                          <a:effectLst/>
                          <a:latin typeface="Arial" charset="0"/>
                          <a:ea typeface="新細明體"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S\N#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Date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12-08-09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8888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15-07-10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9477" name="Rectangle 21"/>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9478" name="Text Box 22"/>
          <p:cNvSpPr txBox="1">
            <a:spLocks noChangeArrowheads="1"/>
          </p:cNvSpPr>
          <p:nvPr/>
        </p:nvSpPr>
        <p:spPr bwMode="auto">
          <a:xfrm>
            <a:off x="1524000" y="2133600"/>
            <a:ext cx="9906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Student</a:t>
            </a:r>
          </a:p>
        </p:txBody>
      </p:sp>
      <p:sp>
        <p:nvSpPr>
          <p:cNvPr id="19479" name="Oval 23"/>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480" name="Oval 24"/>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481" name="Oval 25"/>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482" name="Oval 26"/>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483" name="Line 27"/>
          <p:cNvSpPr>
            <a:spLocks noChangeShapeType="1"/>
          </p:cNvSpPr>
          <p:nvPr/>
        </p:nvSpPr>
        <p:spPr bwMode="auto">
          <a:xfrm>
            <a:off x="914400" y="1752600"/>
            <a:ext cx="533400" cy="457200"/>
          </a:xfrm>
          <a:prstGeom prst="line">
            <a:avLst/>
          </a:prstGeom>
          <a:noFill/>
          <a:ln w="9525">
            <a:solidFill>
              <a:schemeClr val="tx1"/>
            </a:solidFill>
            <a:round/>
            <a:headEnd/>
            <a:tailEnd/>
          </a:ln>
          <a:effectLst/>
        </p:spPr>
        <p:txBody>
          <a:bodyPr/>
          <a:lstStyle/>
          <a:p>
            <a:endParaRPr lang="en-US"/>
          </a:p>
        </p:txBody>
      </p:sp>
      <p:sp>
        <p:nvSpPr>
          <p:cNvPr id="19484" name="Line 28"/>
          <p:cNvSpPr>
            <a:spLocks noChangeShapeType="1"/>
          </p:cNvSpPr>
          <p:nvPr/>
        </p:nvSpPr>
        <p:spPr bwMode="auto">
          <a:xfrm flipH="1">
            <a:off x="2057400" y="1752600"/>
            <a:ext cx="381000" cy="304800"/>
          </a:xfrm>
          <a:prstGeom prst="line">
            <a:avLst/>
          </a:prstGeom>
          <a:noFill/>
          <a:ln w="9525">
            <a:solidFill>
              <a:schemeClr val="tx1"/>
            </a:solidFill>
            <a:round/>
            <a:headEnd/>
            <a:tailEnd/>
          </a:ln>
          <a:effectLst/>
        </p:spPr>
        <p:txBody>
          <a:bodyPr/>
          <a:lstStyle/>
          <a:p>
            <a:endParaRPr lang="en-US"/>
          </a:p>
        </p:txBody>
      </p:sp>
      <p:sp>
        <p:nvSpPr>
          <p:cNvPr id="19485" name="Line 29"/>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p:spPr>
        <p:txBody>
          <a:bodyPr/>
          <a:lstStyle/>
          <a:p>
            <a:endParaRPr lang="en-US"/>
          </a:p>
        </p:txBody>
      </p:sp>
      <p:sp>
        <p:nvSpPr>
          <p:cNvPr id="19486" name="Line 30"/>
          <p:cNvSpPr>
            <a:spLocks noChangeShapeType="1"/>
          </p:cNvSpPr>
          <p:nvPr/>
        </p:nvSpPr>
        <p:spPr bwMode="auto">
          <a:xfrm flipV="1">
            <a:off x="1143000" y="2514600"/>
            <a:ext cx="685800" cy="457200"/>
          </a:xfrm>
          <a:prstGeom prst="line">
            <a:avLst/>
          </a:prstGeom>
          <a:noFill/>
          <a:ln w="9525">
            <a:solidFill>
              <a:schemeClr val="tx1"/>
            </a:solidFill>
            <a:round/>
            <a:headEnd/>
            <a:tailEnd/>
          </a:ln>
          <a:effectLst/>
        </p:spPr>
        <p:txBody>
          <a:bodyPr/>
          <a:lstStyle/>
          <a:p>
            <a:endParaRPr lang="en-US"/>
          </a:p>
        </p:txBody>
      </p:sp>
      <p:sp>
        <p:nvSpPr>
          <p:cNvPr id="19487" name="Text Box 31"/>
          <p:cNvSpPr txBox="1">
            <a:spLocks noChangeArrowheads="1"/>
          </p:cNvSpPr>
          <p:nvPr/>
        </p:nvSpPr>
        <p:spPr bwMode="auto">
          <a:xfrm>
            <a:off x="533400" y="1295400"/>
            <a:ext cx="762000" cy="366713"/>
          </a:xfrm>
          <a:prstGeom prst="rect">
            <a:avLst/>
          </a:prstGeom>
          <a:noFill/>
          <a:ln w="9525">
            <a:noFill/>
            <a:miter lim="800000"/>
            <a:headEnd/>
            <a:tailEnd/>
          </a:ln>
          <a:effectLst/>
        </p:spPr>
        <p:txBody>
          <a:bodyPr>
            <a:spAutoFit/>
          </a:bodyPr>
          <a:lstStyle/>
          <a:p>
            <a:pPr>
              <a:spcBef>
                <a:spcPct val="50000"/>
              </a:spcBef>
            </a:pPr>
            <a:r>
              <a:rPr lang="en-US" altLang="zh-TW" u="sng" dirty="0">
                <a:solidFill>
                  <a:schemeClr val="bg1"/>
                </a:solidFill>
              </a:rPr>
              <a:t>SID</a:t>
            </a:r>
          </a:p>
        </p:txBody>
      </p:sp>
      <p:sp>
        <p:nvSpPr>
          <p:cNvPr id="19488" name="Text Box 32"/>
          <p:cNvSpPr txBox="1">
            <a:spLocks noChangeArrowheads="1"/>
          </p:cNvSpPr>
          <p:nvPr/>
        </p:nvSpPr>
        <p:spPr bwMode="auto">
          <a:xfrm>
            <a:off x="2057400" y="1295400"/>
            <a:ext cx="8382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Name</a:t>
            </a:r>
          </a:p>
        </p:txBody>
      </p:sp>
      <p:sp>
        <p:nvSpPr>
          <p:cNvPr id="19489" name="Text Box 33"/>
          <p:cNvSpPr txBox="1">
            <a:spLocks noChangeArrowheads="1"/>
          </p:cNvSpPr>
          <p:nvPr/>
        </p:nvSpPr>
        <p:spPr bwMode="auto">
          <a:xfrm>
            <a:off x="457200" y="2971800"/>
            <a:ext cx="762000" cy="366713"/>
          </a:xfrm>
          <a:prstGeom prst="rect">
            <a:avLst/>
          </a:prstGeom>
          <a:noFill/>
          <a:ln w="9525">
            <a:noFill/>
            <a:miter lim="800000"/>
            <a:headEnd/>
            <a:tailEnd/>
          </a:ln>
          <a:effectLst/>
        </p:spPr>
        <p:txBody>
          <a:bodyPr>
            <a:spAutoFit/>
          </a:bodyPr>
          <a:lstStyle/>
          <a:p>
            <a:pPr>
              <a:spcBef>
                <a:spcPct val="50000"/>
              </a:spcBef>
            </a:pPr>
            <a:r>
              <a:rPr lang="en-US" altLang="zh-TW" dirty="0">
                <a:solidFill>
                  <a:schemeClr val="bg1"/>
                </a:solidFill>
              </a:rPr>
              <a:t>Major</a:t>
            </a:r>
          </a:p>
        </p:txBody>
      </p:sp>
      <p:sp>
        <p:nvSpPr>
          <p:cNvPr id="19490" name="Text Box 34"/>
          <p:cNvSpPr txBox="1">
            <a:spLocks noChangeArrowheads="1"/>
          </p:cNvSpPr>
          <p:nvPr/>
        </p:nvSpPr>
        <p:spPr bwMode="auto">
          <a:xfrm>
            <a:off x="2514600" y="3048000"/>
            <a:ext cx="6858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GPA</a:t>
            </a:r>
          </a:p>
        </p:txBody>
      </p:sp>
      <p:sp>
        <p:nvSpPr>
          <p:cNvPr id="19491" name="AutoShape 35"/>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p:spPr>
        <p:txBody>
          <a:bodyPr wrap="none" anchor="ctr"/>
          <a:lstStyle/>
          <a:p>
            <a:endParaRPr lang="en-US"/>
          </a:p>
        </p:txBody>
      </p:sp>
      <p:sp>
        <p:nvSpPr>
          <p:cNvPr id="19492" name="Rectangle 36"/>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9493" name="Oval 37"/>
          <p:cNvSpPr>
            <a:spLocks noChangeArrowheads="1"/>
          </p:cNvSpPr>
          <p:nvPr/>
        </p:nvSpPr>
        <p:spPr bwMode="auto">
          <a:xfrm>
            <a:off x="73152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494" name="Text Box 38"/>
          <p:cNvSpPr txBox="1">
            <a:spLocks noChangeArrowheads="1"/>
          </p:cNvSpPr>
          <p:nvPr/>
        </p:nvSpPr>
        <p:spPr bwMode="auto">
          <a:xfrm>
            <a:off x="7315200" y="1295400"/>
            <a:ext cx="1143000" cy="366713"/>
          </a:xfrm>
          <a:prstGeom prst="rect">
            <a:avLst/>
          </a:prstGeom>
          <a:noFill/>
          <a:ln w="9525">
            <a:noFill/>
            <a:miter lim="800000"/>
            <a:headEnd/>
            <a:tailEnd/>
          </a:ln>
          <a:effectLst/>
        </p:spPr>
        <p:txBody>
          <a:bodyPr>
            <a:spAutoFit/>
          </a:bodyPr>
          <a:lstStyle/>
          <a:p>
            <a:pPr algn="ctr">
              <a:spcBef>
                <a:spcPct val="50000"/>
              </a:spcBef>
            </a:pPr>
            <a:r>
              <a:rPr lang="en-US" altLang="zh-TW" u="sng" dirty="0">
                <a:solidFill>
                  <a:schemeClr val="bg1"/>
                </a:solidFill>
              </a:rPr>
              <a:t>S\N #</a:t>
            </a:r>
          </a:p>
        </p:txBody>
      </p:sp>
      <p:sp>
        <p:nvSpPr>
          <p:cNvPr id="19497" name="Line 41"/>
          <p:cNvSpPr>
            <a:spLocks noChangeShapeType="1"/>
          </p:cNvSpPr>
          <p:nvPr/>
        </p:nvSpPr>
        <p:spPr bwMode="auto">
          <a:xfrm flipH="1">
            <a:off x="7239000" y="1752600"/>
            <a:ext cx="457200" cy="304800"/>
          </a:xfrm>
          <a:prstGeom prst="line">
            <a:avLst/>
          </a:prstGeom>
          <a:noFill/>
          <a:ln w="9525">
            <a:solidFill>
              <a:schemeClr val="tx1"/>
            </a:solidFill>
            <a:round/>
            <a:headEnd/>
            <a:tailEnd/>
          </a:ln>
          <a:effectLst/>
        </p:spPr>
        <p:txBody>
          <a:bodyPr/>
          <a:lstStyle/>
          <a:p>
            <a:endParaRPr lang="en-US"/>
          </a:p>
        </p:txBody>
      </p:sp>
      <p:sp>
        <p:nvSpPr>
          <p:cNvPr id="19498" name="AutoShape 42"/>
          <p:cNvSpPr>
            <a:spLocks noChangeArrowheads="1"/>
          </p:cNvSpPr>
          <p:nvPr/>
        </p:nvSpPr>
        <p:spPr bwMode="auto">
          <a:xfrm>
            <a:off x="3581400" y="30480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en-US"/>
          </a:p>
        </p:txBody>
      </p:sp>
      <p:sp>
        <p:nvSpPr>
          <p:cNvPr id="19503" name="Line 47"/>
          <p:cNvSpPr>
            <a:spLocks noChangeShapeType="1"/>
          </p:cNvSpPr>
          <p:nvPr/>
        </p:nvSpPr>
        <p:spPr bwMode="auto">
          <a:xfrm flipH="1">
            <a:off x="2590800" y="2286000"/>
            <a:ext cx="1143000" cy="0"/>
          </a:xfrm>
          <a:prstGeom prst="line">
            <a:avLst/>
          </a:prstGeom>
          <a:noFill/>
          <a:ln w="9525">
            <a:solidFill>
              <a:schemeClr val="tx1"/>
            </a:solidFill>
            <a:round/>
            <a:headEnd/>
            <a:tailEnd type="none" w="med" len="med"/>
          </a:ln>
          <a:effectLst/>
        </p:spPr>
        <p:txBody>
          <a:bodyPr/>
          <a:lstStyle/>
          <a:p>
            <a:endParaRPr lang="en-US"/>
          </a:p>
        </p:txBody>
      </p:sp>
      <p:sp>
        <p:nvSpPr>
          <p:cNvPr id="19505" name="Text Box 49"/>
          <p:cNvSpPr txBox="1">
            <a:spLocks noChangeArrowheads="1"/>
          </p:cNvSpPr>
          <p:nvPr/>
        </p:nvSpPr>
        <p:spPr bwMode="auto">
          <a:xfrm>
            <a:off x="6781800" y="2133600"/>
            <a:ext cx="762000" cy="366713"/>
          </a:xfrm>
          <a:prstGeom prst="rect">
            <a:avLst/>
          </a:prstGeom>
          <a:noFill/>
          <a:ln w="9525">
            <a:noFill/>
            <a:miter lim="800000"/>
            <a:headEnd/>
            <a:tailEnd/>
          </a:ln>
          <a:effectLst/>
        </p:spPr>
        <p:txBody>
          <a:bodyPr>
            <a:spAutoFit/>
          </a:bodyPr>
          <a:lstStyle/>
          <a:p>
            <a:pPr>
              <a:spcBef>
                <a:spcPct val="50000"/>
              </a:spcBef>
            </a:pPr>
            <a:r>
              <a:rPr lang="en-US" altLang="zh-TW"/>
              <a:t>Major</a:t>
            </a:r>
          </a:p>
        </p:txBody>
      </p:sp>
      <p:sp>
        <p:nvSpPr>
          <p:cNvPr id="19507" name="Text Box 51"/>
          <p:cNvSpPr txBox="1">
            <a:spLocks noChangeArrowheads="1"/>
          </p:cNvSpPr>
          <p:nvPr/>
        </p:nvSpPr>
        <p:spPr bwMode="auto">
          <a:xfrm>
            <a:off x="3886200" y="2133600"/>
            <a:ext cx="1371600" cy="369332"/>
          </a:xfrm>
          <a:prstGeom prst="rect">
            <a:avLst/>
          </a:prstGeom>
          <a:noFill/>
          <a:ln w="9525">
            <a:noFill/>
            <a:miter lim="800000"/>
            <a:headEnd/>
            <a:tailEnd/>
          </a:ln>
          <a:effectLst/>
        </p:spPr>
        <p:txBody>
          <a:bodyPr wrap="square">
            <a:spAutoFit/>
          </a:bodyPr>
          <a:lstStyle/>
          <a:p>
            <a:pPr algn="ctr">
              <a:spcBef>
                <a:spcPct val="50000"/>
              </a:spcBef>
            </a:pPr>
            <a:r>
              <a:rPr lang="en-US" altLang="zh-TW" dirty="0">
                <a:solidFill>
                  <a:schemeClr val="bg1"/>
                </a:solidFill>
              </a:rPr>
              <a:t>Assigned</a:t>
            </a:r>
          </a:p>
        </p:txBody>
      </p:sp>
      <p:sp>
        <p:nvSpPr>
          <p:cNvPr id="19508" name="Text Box 52"/>
          <p:cNvSpPr txBox="1">
            <a:spLocks noChangeArrowheads="1"/>
          </p:cNvSpPr>
          <p:nvPr/>
        </p:nvSpPr>
        <p:spPr bwMode="auto">
          <a:xfrm>
            <a:off x="381000" y="6172200"/>
            <a:ext cx="8305800" cy="366713"/>
          </a:xfrm>
          <a:prstGeom prst="rect">
            <a:avLst/>
          </a:prstGeom>
          <a:noFill/>
          <a:ln w="9525">
            <a:noFill/>
            <a:miter lim="800000"/>
            <a:headEnd/>
            <a:tailEnd/>
          </a:ln>
          <a:effectLst/>
        </p:spPr>
        <p:txBody>
          <a:bodyPr>
            <a:spAutoFit/>
          </a:bodyPr>
          <a:lstStyle/>
          <a:p>
            <a:pPr>
              <a:spcBef>
                <a:spcPct val="50000"/>
              </a:spcBef>
            </a:pPr>
            <a:r>
              <a:rPr lang="en-US" altLang="zh-TW" dirty="0"/>
              <a:t>* </a:t>
            </a:r>
            <a:r>
              <a:rPr lang="en-US" altLang="zh-TW" b="1" dirty="0"/>
              <a:t>Primary key can be either </a:t>
            </a:r>
            <a:r>
              <a:rPr lang="en-US" altLang="zh-TW" b="1" i="1" dirty="0"/>
              <a:t>SID</a:t>
            </a:r>
            <a:r>
              <a:rPr lang="en-US" altLang="zh-TW" b="1" dirty="0"/>
              <a:t> or S\N# </a:t>
            </a:r>
          </a:p>
        </p:txBody>
      </p:sp>
      <p:sp>
        <p:nvSpPr>
          <p:cNvPr id="19509" name="Line 53"/>
          <p:cNvSpPr>
            <a:spLocks noChangeShapeType="1"/>
          </p:cNvSpPr>
          <p:nvPr/>
        </p:nvSpPr>
        <p:spPr bwMode="auto">
          <a:xfrm>
            <a:off x="5410200" y="2286000"/>
            <a:ext cx="1143000" cy="0"/>
          </a:xfrm>
          <a:prstGeom prst="line">
            <a:avLst/>
          </a:prstGeom>
          <a:noFill/>
          <a:ln w="9525">
            <a:solidFill>
              <a:schemeClr val="tx1"/>
            </a:solidFill>
            <a:round/>
            <a:headEnd/>
            <a:tailEnd type="none" w="med" len="med"/>
          </a:ln>
          <a:effectLst/>
        </p:spPr>
        <p:txBody>
          <a:bodyPr/>
          <a:lstStyle/>
          <a:p>
            <a:endParaRPr lang="en-US"/>
          </a:p>
        </p:txBody>
      </p:sp>
      <p:sp>
        <p:nvSpPr>
          <p:cNvPr id="19513" name="Line 57"/>
          <p:cNvSpPr>
            <a:spLocks noChangeShapeType="1"/>
          </p:cNvSpPr>
          <p:nvPr/>
        </p:nvSpPr>
        <p:spPr bwMode="auto">
          <a:xfrm flipV="1">
            <a:off x="4724400" y="1524000"/>
            <a:ext cx="228600" cy="457200"/>
          </a:xfrm>
          <a:prstGeom prst="line">
            <a:avLst/>
          </a:prstGeom>
          <a:noFill/>
          <a:ln w="9525">
            <a:solidFill>
              <a:schemeClr val="tx1"/>
            </a:solidFill>
            <a:round/>
            <a:headEnd/>
            <a:tailEnd/>
          </a:ln>
          <a:effectLst/>
        </p:spPr>
        <p:txBody>
          <a:bodyPr/>
          <a:lstStyle/>
          <a:p>
            <a:endParaRPr lang="en-US"/>
          </a:p>
        </p:txBody>
      </p:sp>
      <p:sp>
        <p:nvSpPr>
          <p:cNvPr id="57" name="Rectangle 36"/>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8" name="Oval 37"/>
          <p:cNvSpPr>
            <a:spLocks noChangeArrowheads="1"/>
          </p:cNvSpPr>
          <p:nvPr/>
        </p:nvSpPr>
        <p:spPr bwMode="auto">
          <a:xfrm>
            <a:off x="7467600" y="3048000"/>
            <a:ext cx="1066800" cy="533400"/>
          </a:xfrm>
          <a:prstGeom prst="ellipse">
            <a:avLst/>
          </a:prstGeom>
          <a:solidFill>
            <a:schemeClr val="accent1"/>
          </a:solidFill>
          <a:ln w="9525">
            <a:solidFill>
              <a:schemeClr val="tx1"/>
            </a:solidFill>
            <a:round/>
            <a:headEnd/>
            <a:tailEnd/>
          </a:ln>
          <a:effectLst/>
        </p:spPr>
        <p:txBody>
          <a:bodyPr wrap="none" anchor="ctr"/>
          <a:lstStyle/>
          <a:p>
            <a:r>
              <a:rPr lang="en-US" dirty="0">
                <a:solidFill>
                  <a:schemeClr val="bg1"/>
                </a:solidFill>
              </a:rPr>
              <a:t>Brand</a:t>
            </a:r>
          </a:p>
        </p:txBody>
      </p:sp>
      <p:sp>
        <p:nvSpPr>
          <p:cNvPr id="59" name="Line 39"/>
          <p:cNvSpPr>
            <a:spLocks noChangeShapeType="1"/>
          </p:cNvSpPr>
          <p:nvPr/>
        </p:nvSpPr>
        <p:spPr bwMode="auto">
          <a:xfrm flipH="1">
            <a:off x="7239000" y="1752600"/>
            <a:ext cx="457200" cy="304800"/>
          </a:xfrm>
          <a:prstGeom prst="line">
            <a:avLst/>
          </a:prstGeom>
          <a:noFill/>
          <a:ln w="9525">
            <a:solidFill>
              <a:schemeClr val="tx1"/>
            </a:solidFill>
            <a:round/>
            <a:headEnd/>
            <a:tailEnd/>
          </a:ln>
          <a:effectLst/>
        </p:spPr>
        <p:txBody>
          <a:bodyPr/>
          <a:lstStyle/>
          <a:p>
            <a:endParaRPr lang="en-US"/>
          </a:p>
        </p:txBody>
      </p:sp>
      <p:sp>
        <p:nvSpPr>
          <p:cNvPr id="60" name="Text Box 42"/>
          <p:cNvSpPr txBox="1">
            <a:spLocks noChangeArrowheads="1"/>
          </p:cNvSpPr>
          <p:nvPr/>
        </p:nvSpPr>
        <p:spPr bwMode="auto">
          <a:xfrm>
            <a:off x="6629400" y="2133600"/>
            <a:ext cx="9906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Laptop</a:t>
            </a:r>
          </a:p>
        </p:txBody>
      </p:sp>
      <p:sp>
        <p:nvSpPr>
          <p:cNvPr id="61" name="Oval 46"/>
          <p:cNvSpPr>
            <a:spLocks noChangeArrowheads="1"/>
          </p:cNvSpPr>
          <p:nvPr/>
        </p:nvSpPr>
        <p:spPr bwMode="auto">
          <a:xfrm>
            <a:off x="4572000" y="9906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2" name="Text Box 47"/>
          <p:cNvSpPr txBox="1">
            <a:spLocks noChangeArrowheads="1"/>
          </p:cNvSpPr>
          <p:nvPr/>
        </p:nvSpPr>
        <p:spPr bwMode="auto">
          <a:xfrm>
            <a:off x="4495800" y="1066800"/>
            <a:ext cx="1295400" cy="366713"/>
          </a:xfrm>
          <a:prstGeom prst="rect">
            <a:avLst/>
          </a:prstGeom>
          <a:noFill/>
          <a:ln w="9525">
            <a:noFill/>
            <a:miter lim="800000"/>
            <a:headEnd/>
            <a:tailEnd/>
          </a:ln>
          <a:effectLst/>
        </p:spPr>
        <p:txBody>
          <a:bodyPr>
            <a:spAutoFit/>
          </a:bodyPr>
          <a:lstStyle/>
          <a:p>
            <a:pPr algn="ctr">
              <a:spcBef>
                <a:spcPct val="50000"/>
              </a:spcBef>
            </a:pPr>
            <a:r>
              <a:rPr lang="en-US" altLang="zh-TW" dirty="0">
                <a:solidFill>
                  <a:schemeClr val="bg1"/>
                </a:solidFill>
              </a:rPr>
              <a:t>Date</a:t>
            </a:r>
          </a:p>
        </p:txBody>
      </p:sp>
      <p:sp>
        <p:nvSpPr>
          <p:cNvPr id="63" name="Line 53"/>
          <p:cNvSpPr>
            <a:spLocks noChangeShapeType="1"/>
          </p:cNvSpPr>
          <p:nvPr/>
        </p:nvSpPr>
        <p:spPr bwMode="auto">
          <a:xfrm>
            <a:off x="7543800" y="2590800"/>
            <a:ext cx="381000" cy="457200"/>
          </a:xfrm>
          <a:prstGeom prst="line">
            <a:avLst/>
          </a:prstGeom>
          <a:noFill/>
          <a:ln w="9525">
            <a:solidFill>
              <a:schemeClr val="tx1"/>
            </a:solidFill>
            <a:round/>
            <a:headEnd/>
            <a:tailEnd/>
          </a:ln>
          <a:effectLst/>
        </p:spPr>
        <p:txBody>
          <a:bodyPr/>
          <a:lstStyle/>
          <a:p>
            <a:endParaRPr lang="en-US"/>
          </a:p>
        </p:txBody>
      </p:sp>
      <p:sp>
        <p:nvSpPr>
          <p:cNvPr id="64" name="TextBox 63"/>
          <p:cNvSpPr txBox="1"/>
          <p:nvPr/>
        </p:nvSpPr>
        <p:spPr>
          <a:xfrm>
            <a:off x="3505200" y="1916668"/>
            <a:ext cx="312906" cy="369332"/>
          </a:xfrm>
          <a:prstGeom prst="rect">
            <a:avLst/>
          </a:prstGeom>
          <a:noFill/>
        </p:spPr>
        <p:txBody>
          <a:bodyPr wrap="none" rtlCol="0">
            <a:spAutoFit/>
          </a:bodyPr>
          <a:lstStyle/>
          <a:p>
            <a:r>
              <a:rPr lang="en-US" dirty="0"/>
              <a:t>1</a:t>
            </a:r>
          </a:p>
        </p:txBody>
      </p:sp>
      <p:sp>
        <p:nvSpPr>
          <p:cNvPr id="65" name="TextBox 64"/>
          <p:cNvSpPr txBox="1"/>
          <p:nvPr/>
        </p:nvSpPr>
        <p:spPr>
          <a:xfrm>
            <a:off x="5486400" y="1905000"/>
            <a:ext cx="312906" cy="369332"/>
          </a:xfrm>
          <a:prstGeom prst="rect">
            <a:avLst/>
          </a:prstGeom>
          <a:noFill/>
        </p:spPr>
        <p:txBody>
          <a:bodyPr wrap="none" rtlCol="0">
            <a:spAutoFit/>
          </a:bodyPr>
          <a:lstStyle/>
          <a:p>
            <a:r>
              <a:rPr lang="en-US" dirty="0"/>
              <a:t>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52400"/>
            <a:ext cx="8229600" cy="685800"/>
          </a:xfrm>
        </p:spPr>
        <p:txBody>
          <a:bodyPr>
            <a:normAutofit/>
          </a:bodyPr>
          <a:lstStyle/>
          <a:p>
            <a:r>
              <a:rPr lang="en-US" altLang="zh-TW" b="1" dirty="0">
                <a:solidFill>
                  <a:schemeClr val="accent1">
                    <a:lumMod val="75000"/>
                  </a:schemeClr>
                </a:solidFill>
              </a:rPr>
              <a:t>Example: Foreign Key Approach</a:t>
            </a:r>
          </a:p>
        </p:txBody>
      </p:sp>
      <p:sp>
        <p:nvSpPr>
          <p:cNvPr id="19477" name="Rectangle 21"/>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9478" name="Text Box 22"/>
          <p:cNvSpPr txBox="1">
            <a:spLocks noChangeArrowheads="1"/>
          </p:cNvSpPr>
          <p:nvPr/>
        </p:nvSpPr>
        <p:spPr bwMode="auto">
          <a:xfrm>
            <a:off x="1524000" y="2133600"/>
            <a:ext cx="9906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Student</a:t>
            </a:r>
          </a:p>
        </p:txBody>
      </p:sp>
      <p:sp>
        <p:nvSpPr>
          <p:cNvPr id="19479" name="Oval 23"/>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480" name="Oval 24"/>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481" name="Oval 25"/>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482" name="Oval 26"/>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483" name="Line 27"/>
          <p:cNvSpPr>
            <a:spLocks noChangeShapeType="1"/>
          </p:cNvSpPr>
          <p:nvPr/>
        </p:nvSpPr>
        <p:spPr bwMode="auto">
          <a:xfrm>
            <a:off x="914400" y="1752600"/>
            <a:ext cx="533400" cy="457200"/>
          </a:xfrm>
          <a:prstGeom prst="line">
            <a:avLst/>
          </a:prstGeom>
          <a:noFill/>
          <a:ln w="9525">
            <a:solidFill>
              <a:schemeClr val="tx1"/>
            </a:solidFill>
            <a:round/>
            <a:headEnd/>
            <a:tailEnd/>
          </a:ln>
          <a:effectLst/>
        </p:spPr>
        <p:txBody>
          <a:bodyPr/>
          <a:lstStyle/>
          <a:p>
            <a:endParaRPr lang="en-US"/>
          </a:p>
        </p:txBody>
      </p:sp>
      <p:sp>
        <p:nvSpPr>
          <p:cNvPr id="19484" name="Line 28"/>
          <p:cNvSpPr>
            <a:spLocks noChangeShapeType="1"/>
          </p:cNvSpPr>
          <p:nvPr/>
        </p:nvSpPr>
        <p:spPr bwMode="auto">
          <a:xfrm flipH="1">
            <a:off x="2057400" y="1752600"/>
            <a:ext cx="381000" cy="304800"/>
          </a:xfrm>
          <a:prstGeom prst="line">
            <a:avLst/>
          </a:prstGeom>
          <a:noFill/>
          <a:ln w="9525">
            <a:solidFill>
              <a:schemeClr val="tx1"/>
            </a:solidFill>
            <a:round/>
            <a:headEnd/>
            <a:tailEnd/>
          </a:ln>
          <a:effectLst/>
        </p:spPr>
        <p:txBody>
          <a:bodyPr/>
          <a:lstStyle/>
          <a:p>
            <a:endParaRPr lang="en-US"/>
          </a:p>
        </p:txBody>
      </p:sp>
      <p:sp>
        <p:nvSpPr>
          <p:cNvPr id="19485" name="Line 29"/>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p:spPr>
        <p:txBody>
          <a:bodyPr/>
          <a:lstStyle/>
          <a:p>
            <a:endParaRPr lang="en-US"/>
          </a:p>
        </p:txBody>
      </p:sp>
      <p:sp>
        <p:nvSpPr>
          <p:cNvPr id="19486" name="Line 30"/>
          <p:cNvSpPr>
            <a:spLocks noChangeShapeType="1"/>
          </p:cNvSpPr>
          <p:nvPr/>
        </p:nvSpPr>
        <p:spPr bwMode="auto">
          <a:xfrm flipV="1">
            <a:off x="1143000" y="2514600"/>
            <a:ext cx="685800" cy="457200"/>
          </a:xfrm>
          <a:prstGeom prst="line">
            <a:avLst/>
          </a:prstGeom>
          <a:noFill/>
          <a:ln w="9525">
            <a:solidFill>
              <a:schemeClr val="tx1"/>
            </a:solidFill>
            <a:round/>
            <a:headEnd/>
            <a:tailEnd/>
          </a:ln>
          <a:effectLst/>
        </p:spPr>
        <p:txBody>
          <a:bodyPr/>
          <a:lstStyle/>
          <a:p>
            <a:endParaRPr lang="en-US"/>
          </a:p>
        </p:txBody>
      </p:sp>
      <p:sp>
        <p:nvSpPr>
          <p:cNvPr id="19487" name="Text Box 31"/>
          <p:cNvSpPr txBox="1">
            <a:spLocks noChangeArrowheads="1"/>
          </p:cNvSpPr>
          <p:nvPr/>
        </p:nvSpPr>
        <p:spPr bwMode="auto">
          <a:xfrm>
            <a:off x="533400" y="1295400"/>
            <a:ext cx="762000" cy="366713"/>
          </a:xfrm>
          <a:prstGeom prst="rect">
            <a:avLst/>
          </a:prstGeom>
          <a:noFill/>
          <a:ln w="9525">
            <a:noFill/>
            <a:miter lim="800000"/>
            <a:headEnd/>
            <a:tailEnd/>
          </a:ln>
          <a:effectLst/>
        </p:spPr>
        <p:txBody>
          <a:bodyPr>
            <a:spAutoFit/>
          </a:bodyPr>
          <a:lstStyle/>
          <a:p>
            <a:pPr>
              <a:spcBef>
                <a:spcPct val="50000"/>
              </a:spcBef>
            </a:pPr>
            <a:r>
              <a:rPr lang="en-US" altLang="zh-TW" u="sng" dirty="0">
                <a:solidFill>
                  <a:schemeClr val="bg1">
                    <a:lumMod val="95000"/>
                  </a:schemeClr>
                </a:solidFill>
              </a:rPr>
              <a:t>SID</a:t>
            </a:r>
          </a:p>
        </p:txBody>
      </p:sp>
      <p:sp>
        <p:nvSpPr>
          <p:cNvPr id="19488" name="Text Box 32"/>
          <p:cNvSpPr txBox="1">
            <a:spLocks noChangeArrowheads="1"/>
          </p:cNvSpPr>
          <p:nvPr/>
        </p:nvSpPr>
        <p:spPr bwMode="auto">
          <a:xfrm>
            <a:off x="2057400" y="1295400"/>
            <a:ext cx="8382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Name</a:t>
            </a:r>
          </a:p>
        </p:txBody>
      </p:sp>
      <p:sp>
        <p:nvSpPr>
          <p:cNvPr id="19489" name="Text Box 33"/>
          <p:cNvSpPr txBox="1">
            <a:spLocks noChangeArrowheads="1"/>
          </p:cNvSpPr>
          <p:nvPr/>
        </p:nvSpPr>
        <p:spPr bwMode="auto">
          <a:xfrm>
            <a:off x="457200" y="2971800"/>
            <a:ext cx="762000" cy="366713"/>
          </a:xfrm>
          <a:prstGeom prst="rect">
            <a:avLst/>
          </a:prstGeom>
          <a:noFill/>
          <a:ln w="9525">
            <a:noFill/>
            <a:miter lim="800000"/>
            <a:headEnd/>
            <a:tailEnd/>
          </a:ln>
          <a:effectLst/>
        </p:spPr>
        <p:txBody>
          <a:bodyPr>
            <a:spAutoFit/>
          </a:bodyPr>
          <a:lstStyle/>
          <a:p>
            <a:pPr>
              <a:spcBef>
                <a:spcPct val="50000"/>
              </a:spcBef>
            </a:pPr>
            <a:r>
              <a:rPr lang="en-US" altLang="zh-TW" dirty="0">
                <a:solidFill>
                  <a:schemeClr val="bg1">
                    <a:lumMod val="95000"/>
                  </a:schemeClr>
                </a:solidFill>
              </a:rPr>
              <a:t>Major</a:t>
            </a:r>
          </a:p>
        </p:txBody>
      </p:sp>
      <p:sp>
        <p:nvSpPr>
          <p:cNvPr id="19490" name="Text Box 34"/>
          <p:cNvSpPr txBox="1">
            <a:spLocks noChangeArrowheads="1"/>
          </p:cNvSpPr>
          <p:nvPr/>
        </p:nvSpPr>
        <p:spPr bwMode="auto">
          <a:xfrm>
            <a:off x="2514600" y="3048000"/>
            <a:ext cx="6858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GPA</a:t>
            </a:r>
          </a:p>
        </p:txBody>
      </p:sp>
      <p:sp>
        <p:nvSpPr>
          <p:cNvPr id="19491" name="AutoShape 35"/>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p:spPr>
        <p:txBody>
          <a:bodyPr wrap="none" anchor="ctr"/>
          <a:lstStyle/>
          <a:p>
            <a:endParaRPr lang="en-US"/>
          </a:p>
        </p:txBody>
      </p:sp>
      <p:sp>
        <p:nvSpPr>
          <p:cNvPr id="19492" name="Rectangle 36"/>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9493" name="Oval 37"/>
          <p:cNvSpPr>
            <a:spLocks noChangeArrowheads="1"/>
          </p:cNvSpPr>
          <p:nvPr/>
        </p:nvSpPr>
        <p:spPr bwMode="auto">
          <a:xfrm>
            <a:off x="73152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494" name="Text Box 38"/>
          <p:cNvSpPr txBox="1">
            <a:spLocks noChangeArrowheads="1"/>
          </p:cNvSpPr>
          <p:nvPr/>
        </p:nvSpPr>
        <p:spPr bwMode="auto">
          <a:xfrm>
            <a:off x="7315200" y="1295400"/>
            <a:ext cx="1143000" cy="366713"/>
          </a:xfrm>
          <a:prstGeom prst="rect">
            <a:avLst/>
          </a:prstGeom>
          <a:noFill/>
          <a:ln w="9525">
            <a:noFill/>
            <a:miter lim="800000"/>
            <a:headEnd/>
            <a:tailEnd/>
          </a:ln>
          <a:effectLst/>
        </p:spPr>
        <p:txBody>
          <a:bodyPr>
            <a:spAutoFit/>
          </a:bodyPr>
          <a:lstStyle/>
          <a:p>
            <a:pPr algn="ctr">
              <a:spcBef>
                <a:spcPct val="50000"/>
              </a:spcBef>
            </a:pPr>
            <a:r>
              <a:rPr lang="en-US" altLang="zh-TW" u="sng" dirty="0">
                <a:solidFill>
                  <a:schemeClr val="bg1">
                    <a:lumMod val="95000"/>
                  </a:schemeClr>
                </a:solidFill>
              </a:rPr>
              <a:t>S\N #</a:t>
            </a:r>
          </a:p>
        </p:txBody>
      </p:sp>
      <p:sp>
        <p:nvSpPr>
          <p:cNvPr id="19497" name="Line 41"/>
          <p:cNvSpPr>
            <a:spLocks noChangeShapeType="1"/>
          </p:cNvSpPr>
          <p:nvPr/>
        </p:nvSpPr>
        <p:spPr bwMode="auto">
          <a:xfrm flipH="1">
            <a:off x="7239000" y="1752600"/>
            <a:ext cx="457200" cy="304800"/>
          </a:xfrm>
          <a:prstGeom prst="line">
            <a:avLst/>
          </a:prstGeom>
          <a:noFill/>
          <a:ln w="9525">
            <a:solidFill>
              <a:schemeClr val="tx1"/>
            </a:solidFill>
            <a:round/>
            <a:headEnd/>
            <a:tailEnd/>
          </a:ln>
          <a:effectLst/>
        </p:spPr>
        <p:txBody>
          <a:bodyPr/>
          <a:lstStyle/>
          <a:p>
            <a:endParaRPr lang="en-US"/>
          </a:p>
        </p:txBody>
      </p:sp>
      <p:sp>
        <p:nvSpPr>
          <p:cNvPr id="19498" name="AutoShape 42"/>
          <p:cNvSpPr>
            <a:spLocks noChangeArrowheads="1"/>
          </p:cNvSpPr>
          <p:nvPr/>
        </p:nvSpPr>
        <p:spPr bwMode="auto">
          <a:xfrm>
            <a:off x="3581400" y="30480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en-US"/>
          </a:p>
        </p:txBody>
      </p:sp>
      <p:sp>
        <p:nvSpPr>
          <p:cNvPr id="19503" name="Line 47"/>
          <p:cNvSpPr>
            <a:spLocks noChangeShapeType="1"/>
          </p:cNvSpPr>
          <p:nvPr/>
        </p:nvSpPr>
        <p:spPr bwMode="auto">
          <a:xfrm flipH="1">
            <a:off x="2590800" y="2286000"/>
            <a:ext cx="1143000" cy="0"/>
          </a:xfrm>
          <a:prstGeom prst="line">
            <a:avLst/>
          </a:prstGeom>
          <a:noFill/>
          <a:ln w="9525">
            <a:solidFill>
              <a:schemeClr val="tx1"/>
            </a:solidFill>
            <a:round/>
            <a:headEnd/>
            <a:tailEnd type="none" w="med" len="med"/>
          </a:ln>
          <a:effectLst/>
        </p:spPr>
        <p:txBody>
          <a:bodyPr/>
          <a:lstStyle/>
          <a:p>
            <a:endParaRPr lang="en-US"/>
          </a:p>
        </p:txBody>
      </p:sp>
      <p:sp>
        <p:nvSpPr>
          <p:cNvPr id="19505" name="Text Box 49"/>
          <p:cNvSpPr txBox="1">
            <a:spLocks noChangeArrowheads="1"/>
          </p:cNvSpPr>
          <p:nvPr/>
        </p:nvSpPr>
        <p:spPr bwMode="auto">
          <a:xfrm>
            <a:off x="6781800" y="2133600"/>
            <a:ext cx="762000" cy="366713"/>
          </a:xfrm>
          <a:prstGeom prst="rect">
            <a:avLst/>
          </a:prstGeom>
          <a:noFill/>
          <a:ln w="9525">
            <a:noFill/>
            <a:miter lim="800000"/>
            <a:headEnd/>
            <a:tailEnd/>
          </a:ln>
          <a:effectLst/>
        </p:spPr>
        <p:txBody>
          <a:bodyPr>
            <a:spAutoFit/>
          </a:bodyPr>
          <a:lstStyle/>
          <a:p>
            <a:pPr>
              <a:spcBef>
                <a:spcPct val="50000"/>
              </a:spcBef>
            </a:pPr>
            <a:r>
              <a:rPr lang="en-US" altLang="zh-TW"/>
              <a:t>Major</a:t>
            </a:r>
          </a:p>
        </p:txBody>
      </p:sp>
      <p:sp>
        <p:nvSpPr>
          <p:cNvPr id="19507" name="Text Box 51"/>
          <p:cNvSpPr txBox="1">
            <a:spLocks noChangeArrowheads="1"/>
          </p:cNvSpPr>
          <p:nvPr/>
        </p:nvSpPr>
        <p:spPr bwMode="auto">
          <a:xfrm>
            <a:off x="3886200" y="2133600"/>
            <a:ext cx="1371600" cy="369332"/>
          </a:xfrm>
          <a:prstGeom prst="rect">
            <a:avLst/>
          </a:prstGeom>
          <a:noFill/>
          <a:ln w="9525">
            <a:noFill/>
            <a:miter lim="800000"/>
            <a:headEnd/>
            <a:tailEnd/>
          </a:ln>
          <a:effectLst/>
        </p:spPr>
        <p:txBody>
          <a:bodyPr wrap="square">
            <a:spAutoFit/>
          </a:bodyPr>
          <a:lstStyle/>
          <a:p>
            <a:pPr algn="ctr">
              <a:spcBef>
                <a:spcPct val="50000"/>
              </a:spcBef>
            </a:pPr>
            <a:r>
              <a:rPr lang="en-US" altLang="zh-TW" dirty="0">
                <a:solidFill>
                  <a:schemeClr val="bg1">
                    <a:lumMod val="95000"/>
                  </a:schemeClr>
                </a:solidFill>
              </a:rPr>
              <a:t>Assigned</a:t>
            </a:r>
          </a:p>
        </p:txBody>
      </p:sp>
      <p:sp>
        <p:nvSpPr>
          <p:cNvPr id="19509" name="Line 53"/>
          <p:cNvSpPr>
            <a:spLocks noChangeShapeType="1"/>
          </p:cNvSpPr>
          <p:nvPr/>
        </p:nvSpPr>
        <p:spPr bwMode="auto">
          <a:xfrm>
            <a:off x="5410200" y="2286000"/>
            <a:ext cx="1143000" cy="0"/>
          </a:xfrm>
          <a:prstGeom prst="line">
            <a:avLst/>
          </a:prstGeom>
          <a:noFill/>
          <a:ln w="9525">
            <a:solidFill>
              <a:schemeClr val="tx1"/>
            </a:solidFill>
            <a:round/>
            <a:headEnd/>
            <a:tailEnd type="none" w="med" len="med"/>
          </a:ln>
          <a:effectLst/>
        </p:spPr>
        <p:txBody>
          <a:bodyPr/>
          <a:lstStyle/>
          <a:p>
            <a:endParaRPr lang="en-US"/>
          </a:p>
        </p:txBody>
      </p:sp>
      <p:sp>
        <p:nvSpPr>
          <p:cNvPr id="19513" name="Line 57"/>
          <p:cNvSpPr>
            <a:spLocks noChangeShapeType="1"/>
          </p:cNvSpPr>
          <p:nvPr/>
        </p:nvSpPr>
        <p:spPr bwMode="auto">
          <a:xfrm flipV="1">
            <a:off x="4724400" y="1524000"/>
            <a:ext cx="228600" cy="457200"/>
          </a:xfrm>
          <a:prstGeom prst="line">
            <a:avLst/>
          </a:prstGeom>
          <a:noFill/>
          <a:ln w="9525">
            <a:solidFill>
              <a:schemeClr val="tx1"/>
            </a:solidFill>
            <a:round/>
            <a:headEnd/>
            <a:tailEnd/>
          </a:ln>
          <a:effectLst/>
        </p:spPr>
        <p:txBody>
          <a:bodyPr/>
          <a:lstStyle/>
          <a:p>
            <a:endParaRPr lang="en-US"/>
          </a:p>
        </p:txBody>
      </p:sp>
      <p:sp>
        <p:nvSpPr>
          <p:cNvPr id="57" name="Rectangle 36"/>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8" name="Oval 37"/>
          <p:cNvSpPr>
            <a:spLocks noChangeArrowheads="1"/>
          </p:cNvSpPr>
          <p:nvPr/>
        </p:nvSpPr>
        <p:spPr bwMode="auto">
          <a:xfrm>
            <a:off x="7467600" y="3048000"/>
            <a:ext cx="1066800" cy="533400"/>
          </a:xfrm>
          <a:prstGeom prst="ellipse">
            <a:avLst/>
          </a:prstGeom>
          <a:solidFill>
            <a:schemeClr val="accent1"/>
          </a:solidFill>
          <a:ln w="9525">
            <a:solidFill>
              <a:schemeClr val="tx1"/>
            </a:solidFill>
            <a:round/>
            <a:headEnd/>
            <a:tailEnd/>
          </a:ln>
          <a:effectLst/>
        </p:spPr>
        <p:txBody>
          <a:bodyPr wrap="none" anchor="ctr"/>
          <a:lstStyle/>
          <a:p>
            <a:r>
              <a:rPr lang="en-US" dirty="0">
                <a:solidFill>
                  <a:schemeClr val="bg1">
                    <a:lumMod val="95000"/>
                  </a:schemeClr>
                </a:solidFill>
              </a:rPr>
              <a:t>Brand</a:t>
            </a:r>
          </a:p>
        </p:txBody>
      </p:sp>
      <p:sp>
        <p:nvSpPr>
          <p:cNvPr id="59" name="Line 39"/>
          <p:cNvSpPr>
            <a:spLocks noChangeShapeType="1"/>
          </p:cNvSpPr>
          <p:nvPr/>
        </p:nvSpPr>
        <p:spPr bwMode="auto">
          <a:xfrm flipH="1">
            <a:off x="7239000" y="1752600"/>
            <a:ext cx="457200" cy="304800"/>
          </a:xfrm>
          <a:prstGeom prst="line">
            <a:avLst/>
          </a:prstGeom>
          <a:noFill/>
          <a:ln w="9525">
            <a:solidFill>
              <a:schemeClr val="tx1"/>
            </a:solidFill>
            <a:round/>
            <a:headEnd/>
            <a:tailEnd/>
          </a:ln>
          <a:effectLst/>
        </p:spPr>
        <p:txBody>
          <a:bodyPr/>
          <a:lstStyle/>
          <a:p>
            <a:endParaRPr lang="en-US"/>
          </a:p>
        </p:txBody>
      </p:sp>
      <p:sp>
        <p:nvSpPr>
          <p:cNvPr id="60" name="Text Box 42"/>
          <p:cNvSpPr txBox="1">
            <a:spLocks noChangeArrowheads="1"/>
          </p:cNvSpPr>
          <p:nvPr/>
        </p:nvSpPr>
        <p:spPr bwMode="auto">
          <a:xfrm>
            <a:off x="6629400" y="2133600"/>
            <a:ext cx="9906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Laptop</a:t>
            </a:r>
          </a:p>
        </p:txBody>
      </p:sp>
      <p:sp>
        <p:nvSpPr>
          <p:cNvPr id="61" name="Oval 46"/>
          <p:cNvSpPr>
            <a:spLocks noChangeArrowheads="1"/>
          </p:cNvSpPr>
          <p:nvPr/>
        </p:nvSpPr>
        <p:spPr bwMode="auto">
          <a:xfrm>
            <a:off x="4572000" y="9906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2" name="Text Box 47"/>
          <p:cNvSpPr txBox="1">
            <a:spLocks noChangeArrowheads="1"/>
          </p:cNvSpPr>
          <p:nvPr/>
        </p:nvSpPr>
        <p:spPr bwMode="auto">
          <a:xfrm>
            <a:off x="4495800" y="1066800"/>
            <a:ext cx="1295400" cy="366713"/>
          </a:xfrm>
          <a:prstGeom prst="rect">
            <a:avLst/>
          </a:prstGeom>
          <a:noFill/>
          <a:ln w="9525">
            <a:noFill/>
            <a:miter lim="800000"/>
            <a:headEnd/>
            <a:tailEnd/>
          </a:ln>
          <a:effectLst/>
        </p:spPr>
        <p:txBody>
          <a:bodyPr>
            <a:spAutoFit/>
          </a:bodyPr>
          <a:lstStyle/>
          <a:p>
            <a:pPr algn="ctr">
              <a:spcBef>
                <a:spcPct val="50000"/>
              </a:spcBef>
            </a:pPr>
            <a:r>
              <a:rPr lang="en-US" altLang="zh-TW" dirty="0">
                <a:solidFill>
                  <a:schemeClr val="bg1">
                    <a:lumMod val="95000"/>
                  </a:schemeClr>
                </a:solidFill>
              </a:rPr>
              <a:t>Date</a:t>
            </a:r>
          </a:p>
        </p:txBody>
      </p:sp>
      <p:sp>
        <p:nvSpPr>
          <p:cNvPr id="63" name="Line 53"/>
          <p:cNvSpPr>
            <a:spLocks noChangeShapeType="1"/>
          </p:cNvSpPr>
          <p:nvPr/>
        </p:nvSpPr>
        <p:spPr bwMode="auto">
          <a:xfrm>
            <a:off x="7543800" y="2590800"/>
            <a:ext cx="381000" cy="457200"/>
          </a:xfrm>
          <a:prstGeom prst="line">
            <a:avLst/>
          </a:prstGeom>
          <a:noFill/>
          <a:ln w="9525">
            <a:solidFill>
              <a:schemeClr val="tx1"/>
            </a:solidFill>
            <a:round/>
            <a:headEnd/>
            <a:tailEnd/>
          </a:ln>
          <a:effectLst/>
        </p:spPr>
        <p:txBody>
          <a:bodyPr/>
          <a:lstStyle/>
          <a:p>
            <a:endParaRPr lang="en-US"/>
          </a:p>
        </p:txBody>
      </p:sp>
      <p:sp>
        <p:nvSpPr>
          <p:cNvPr id="37" name="Line 47"/>
          <p:cNvSpPr>
            <a:spLocks noChangeShapeType="1"/>
          </p:cNvSpPr>
          <p:nvPr/>
        </p:nvSpPr>
        <p:spPr bwMode="auto">
          <a:xfrm flipH="1">
            <a:off x="2590800" y="2209800"/>
            <a:ext cx="1295400" cy="0"/>
          </a:xfrm>
          <a:prstGeom prst="line">
            <a:avLst/>
          </a:prstGeom>
          <a:noFill/>
          <a:ln w="9525">
            <a:solidFill>
              <a:schemeClr val="tx1"/>
            </a:solidFill>
            <a:round/>
            <a:headEnd/>
            <a:tailEnd type="none" w="med" len="med"/>
          </a:ln>
          <a:effectLst/>
        </p:spPr>
        <p:txBody>
          <a:bodyPr/>
          <a:lstStyle/>
          <a:p>
            <a:endParaRPr lang="en-US"/>
          </a:p>
        </p:txBody>
      </p:sp>
      <p:graphicFrame>
        <p:nvGraphicFramePr>
          <p:cNvPr id="39" name="Group 88"/>
          <p:cNvGraphicFramePr>
            <a:graphicFrameLocks noGrp="1"/>
          </p:cNvGraphicFramePr>
          <p:nvPr>
            <p:ph sz="quarter" idx="1"/>
          </p:nvPr>
        </p:nvGraphicFramePr>
        <p:xfrm>
          <a:off x="685800" y="4602480"/>
          <a:ext cx="7391400" cy="1188720"/>
        </p:xfrm>
        <a:graphic>
          <a:graphicData uri="http://schemas.openxmlformats.org/drawingml/2006/table">
            <a:tbl>
              <a:tblPr/>
              <a:tblGrid>
                <a:gridCol w="1231900">
                  <a:extLst>
                    <a:ext uri="{9D8B030D-6E8A-4147-A177-3AD203B41FA5}">
                      <a16:colId xmlns:a16="http://schemas.microsoft.com/office/drawing/2014/main" val="20000"/>
                    </a:ext>
                  </a:extLst>
                </a:gridCol>
                <a:gridCol w="1231900">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231900">
                  <a:extLst>
                    <a:ext uri="{9D8B030D-6E8A-4147-A177-3AD203B41FA5}">
                      <a16:colId xmlns:a16="http://schemas.microsoft.com/office/drawing/2014/main" val="20003"/>
                    </a:ext>
                  </a:extLst>
                </a:gridCol>
                <a:gridCol w="1231900">
                  <a:extLst>
                    <a:ext uri="{9D8B030D-6E8A-4147-A177-3AD203B41FA5}">
                      <a16:colId xmlns:a16="http://schemas.microsoft.com/office/drawing/2014/main" val="20004"/>
                    </a:ext>
                  </a:extLst>
                </a:gridCol>
                <a:gridCol w="1231900">
                  <a:extLst>
                    <a:ext uri="{9D8B030D-6E8A-4147-A177-3AD203B41FA5}">
                      <a16:colId xmlns:a16="http://schemas.microsoft.com/office/drawing/2014/main" val="20005"/>
                    </a:ext>
                  </a:extLst>
                </a:gridCol>
              </a:tblGrid>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1" i="0" u="sng" strike="noStrike" cap="none" normalizeH="0" baseline="0" dirty="0">
                          <a:ln>
                            <a:noFill/>
                          </a:ln>
                          <a:solidFill>
                            <a:schemeClr val="tx1"/>
                          </a:solidFill>
                          <a:effectLst/>
                          <a:latin typeface="Arial" charset="0"/>
                          <a:ea typeface="新細明體"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GPA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S\N#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Date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Bart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11289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12-09-09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8888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Lisa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12345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14-02-10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0" name="TextBox 39"/>
          <p:cNvSpPr txBox="1"/>
          <p:nvPr/>
        </p:nvSpPr>
        <p:spPr>
          <a:xfrm>
            <a:off x="3657600" y="1828800"/>
            <a:ext cx="312906" cy="369332"/>
          </a:xfrm>
          <a:prstGeom prst="rect">
            <a:avLst/>
          </a:prstGeom>
          <a:noFill/>
        </p:spPr>
        <p:txBody>
          <a:bodyPr wrap="none" rtlCol="0">
            <a:spAutoFit/>
          </a:bodyPr>
          <a:lstStyle/>
          <a:p>
            <a:r>
              <a:rPr lang="en-US" dirty="0"/>
              <a:t>1</a:t>
            </a:r>
          </a:p>
        </p:txBody>
      </p:sp>
      <p:sp>
        <p:nvSpPr>
          <p:cNvPr id="41" name="TextBox 40"/>
          <p:cNvSpPr txBox="1"/>
          <p:nvPr/>
        </p:nvSpPr>
        <p:spPr>
          <a:xfrm>
            <a:off x="5410200" y="1828800"/>
            <a:ext cx="312906" cy="369332"/>
          </a:xfrm>
          <a:prstGeom prst="rect">
            <a:avLst/>
          </a:prstGeom>
          <a:noFill/>
        </p:spPr>
        <p:txBody>
          <a:bodyPr wrap="none" rtlCol="0">
            <a:spAutoFit/>
          </a:bodyPr>
          <a:lstStyle/>
          <a:p>
            <a:r>
              <a:rPr lang="en-US" dirty="0"/>
              <a:t>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p:txBody>
          <a:bodyPr anchor="t"/>
          <a:lstStyle/>
          <a:p>
            <a:r>
              <a:rPr lang="en-US" sz="1800" b="1"/>
              <a:t>FIGURE 7.1</a:t>
            </a:r>
            <a:br>
              <a:rPr lang="en-US" sz="1800"/>
            </a:br>
            <a:r>
              <a:rPr lang="en-US" sz="1800"/>
              <a:t>The ER conceptual schema diagram for the COMPANY database.</a:t>
            </a:r>
            <a:endParaRPr lang="en-US"/>
          </a:p>
        </p:txBody>
      </p:sp>
      <p:sp>
        <p:nvSpPr>
          <p:cNvPr id="4" name="Slide Number Placeholder 2"/>
          <p:cNvSpPr>
            <a:spLocks noGrp="1"/>
          </p:cNvSpPr>
          <p:nvPr>
            <p:ph type="sldNum" sz="quarter" idx="11"/>
          </p:nvPr>
        </p:nvSpPr>
        <p:spPr/>
        <p:txBody>
          <a:bodyPr/>
          <a:lstStyle/>
          <a:p>
            <a:fld id="{0A14DCF8-B68B-4A5B-9FDB-3BFAB1CB62E9}" type="slidenum">
              <a:rPr lang="en-US"/>
              <a:pPr/>
              <a:t>14</a:t>
            </a:fld>
            <a:endParaRPr lang="en-CA"/>
          </a:p>
        </p:txBody>
      </p:sp>
      <p:pic>
        <p:nvPicPr>
          <p:cNvPr id="673795" name="Picture 3"/>
          <p:cNvPicPr>
            <a:picLocks noGrp="1" noChangeAspect="1" noChangeArrowheads="1"/>
          </p:cNvPicPr>
          <p:nvPr>
            <p:ph idx="4294967295"/>
          </p:nvPr>
        </p:nvPicPr>
        <p:blipFill>
          <a:blip r:embed="rId3" cstate="print">
            <a:extLst>
              <a:ext uri="{28A0092B-C50C-407E-A947-70E740481C1C}">
                <a14:useLocalDpi xmlns:a14="http://schemas.microsoft.com/office/drawing/2010/main" val="0"/>
              </a:ext>
            </a:extLst>
          </a:blip>
          <a:srcRect b="65392"/>
          <a:stretch>
            <a:fillRect/>
          </a:stretch>
        </p:blipFill>
        <p:spPr>
          <a:xfrm>
            <a:off x="685800" y="2133600"/>
            <a:ext cx="7142922" cy="2133600"/>
          </a:xfrm>
        </p:spPr>
      </p:pic>
      <p:sp>
        <p:nvSpPr>
          <p:cNvPr id="5" name="Oval 4"/>
          <p:cNvSpPr/>
          <p:nvPr/>
        </p:nvSpPr>
        <p:spPr>
          <a:xfrm>
            <a:off x="1447800" y="3657600"/>
            <a:ext cx="2209800" cy="990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553200" y="3429000"/>
            <a:ext cx="1828800" cy="914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4751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US" altLang="zh-TW" sz="4000" dirty="0">
                <a:solidFill>
                  <a:schemeClr val="accent1">
                    <a:lumMod val="75000"/>
                  </a:schemeClr>
                </a:solidFill>
              </a:rPr>
              <a:t>Representing Relationship Set</a:t>
            </a:r>
            <a:br>
              <a:rPr lang="en-US" altLang="zh-TW" sz="4000" dirty="0">
                <a:solidFill>
                  <a:schemeClr val="accent1">
                    <a:lumMod val="75000"/>
                  </a:schemeClr>
                </a:solidFill>
              </a:rPr>
            </a:br>
            <a:r>
              <a:rPr lang="en-US" altLang="zh-TW" sz="3200" dirty="0">
                <a:solidFill>
                  <a:schemeClr val="accent1">
                    <a:lumMod val="75000"/>
                  </a:schemeClr>
                </a:solidFill>
              </a:rPr>
              <a:t>Unary/Binary Relationship</a:t>
            </a:r>
          </a:p>
        </p:txBody>
      </p:sp>
      <p:sp>
        <p:nvSpPr>
          <p:cNvPr id="21507" name="Rectangle 3"/>
          <p:cNvSpPr>
            <a:spLocks noGrp="1" noChangeArrowheads="1"/>
          </p:cNvSpPr>
          <p:nvPr>
            <p:ph sz="quarter" idx="1"/>
          </p:nvPr>
        </p:nvSpPr>
        <p:spPr>
          <a:xfrm>
            <a:off x="457200" y="1600200"/>
            <a:ext cx="7848600" cy="4873752"/>
          </a:xfrm>
        </p:spPr>
        <p:txBody>
          <a:bodyPr/>
          <a:lstStyle/>
          <a:p>
            <a:pPr>
              <a:lnSpc>
                <a:spcPct val="90000"/>
              </a:lnSpc>
            </a:pPr>
            <a:r>
              <a:rPr lang="en-US" altLang="zh-TW" u="sng" dirty="0"/>
              <a:t>1-N relationship without total participation</a:t>
            </a:r>
            <a:r>
              <a:rPr lang="en-US" altLang="zh-TW" dirty="0"/>
              <a:t> </a:t>
            </a:r>
          </a:p>
          <a:p>
            <a:pPr lvl="1">
              <a:lnSpc>
                <a:spcPct val="90000"/>
              </a:lnSpc>
            </a:pPr>
            <a:r>
              <a:rPr lang="en-US" altLang="zh-TW" sz="2000" dirty="0"/>
              <a:t>Same as 1-1 relationship</a:t>
            </a:r>
          </a:p>
          <a:p>
            <a:pPr lvl="1">
              <a:lnSpc>
                <a:spcPct val="90000"/>
              </a:lnSpc>
            </a:pPr>
            <a:r>
              <a:rPr lang="en-US" sz="2000" b="1" dirty="0"/>
              <a:t>Relationship relation: </a:t>
            </a:r>
            <a:r>
              <a:rPr lang="en-US" altLang="zh-TW" sz="2000" dirty="0"/>
              <a:t>Build a table and add columns for each participating entity’s primary key. Also add the attributes of the relationship. </a:t>
            </a:r>
            <a:r>
              <a:rPr lang="en-US" altLang="zh-TW" sz="1800" b="1" i="1" dirty="0"/>
              <a:t>(cross-reference)</a:t>
            </a:r>
            <a:endParaRPr lang="en-US" altLang="zh-TW" sz="2000" b="1" i="1" dirty="0"/>
          </a:p>
          <a:p>
            <a:pPr>
              <a:lnSpc>
                <a:spcPct val="90000"/>
              </a:lnSpc>
            </a:pPr>
            <a:endParaRPr lang="en-US" altLang="zh-TW" u="sng" dirty="0"/>
          </a:p>
          <a:p>
            <a:pPr>
              <a:lnSpc>
                <a:spcPct val="90000"/>
              </a:lnSpc>
            </a:pPr>
            <a:r>
              <a:rPr lang="en-US" altLang="zh-TW" u="sng" dirty="0"/>
              <a:t>1-N with total participation on </a:t>
            </a:r>
            <a:r>
              <a:rPr lang="en-US" altLang="zh-TW" b="1" u="sng" dirty="0"/>
              <a:t>N</a:t>
            </a:r>
            <a:r>
              <a:rPr lang="en-US" altLang="zh-TW" u="sng" dirty="0"/>
              <a:t> side</a:t>
            </a:r>
          </a:p>
          <a:p>
            <a:pPr lvl="1">
              <a:lnSpc>
                <a:spcPct val="90000"/>
              </a:lnSpc>
            </a:pPr>
            <a:r>
              <a:rPr lang="en-US" altLang="zh-TW" sz="2000" b="1" dirty="0"/>
              <a:t>Foreign key approach : </a:t>
            </a:r>
            <a:r>
              <a:rPr lang="en-US" altLang="zh-TW" sz="2000" dirty="0"/>
              <a:t>Add a column in the table of the entity </a:t>
            </a:r>
            <a:r>
              <a:rPr lang="en-US" altLang="zh-TW" sz="2000" u="sng" dirty="0"/>
              <a:t>on the </a:t>
            </a:r>
            <a:r>
              <a:rPr lang="en-US" altLang="zh-TW" sz="2000" b="1" u="sng" dirty="0"/>
              <a:t>N</a:t>
            </a:r>
            <a:r>
              <a:rPr lang="en-US" altLang="zh-TW" sz="2000" u="sng" dirty="0"/>
              <a:t> side</a:t>
            </a:r>
            <a:r>
              <a:rPr lang="en-US" altLang="zh-TW" sz="2000" dirty="0"/>
              <a:t>, put in there the primary key of the entity </a:t>
            </a:r>
            <a:r>
              <a:rPr lang="en-US" altLang="zh-TW" sz="2000" u="sng" dirty="0"/>
              <a:t>on the </a:t>
            </a:r>
            <a:r>
              <a:rPr lang="en-US" altLang="zh-TW" sz="2000" b="1" u="sng" dirty="0"/>
              <a:t>1</a:t>
            </a:r>
            <a:r>
              <a:rPr lang="en-US" altLang="zh-TW" sz="2000" u="sng" dirty="0"/>
              <a:t> side</a:t>
            </a:r>
            <a:r>
              <a:rPr lang="en-US" altLang="zh-TW" dirty="0"/>
              <a:t>.  </a:t>
            </a:r>
            <a:endParaRPr lang="en-US" altLang="zh-TW"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Effect transition="in" filter="box(in)">
                                      <p:cBhvr>
                                        <p:cTn id="7" dur="500"/>
                                        <p:tgtEl>
                                          <p:spTgt spid="21507">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1507">
                                            <p:txEl>
                                              <p:pRg st="2" end="2"/>
                                            </p:txEl>
                                          </p:spTgt>
                                        </p:tgtEl>
                                        <p:attrNameLst>
                                          <p:attrName>style.visibility</p:attrName>
                                        </p:attrNameLst>
                                      </p:cBhvr>
                                      <p:to>
                                        <p:strVal val="visible"/>
                                      </p:to>
                                    </p:set>
                                    <p:animEffect transition="in" filter="box(in)">
                                      <p:cBhvr>
                                        <p:cTn id="10" dur="500"/>
                                        <p:tgtEl>
                                          <p:spTgt spid="2150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1507">
                                            <p:txEl>
                                              <p:pRg st="5" end="5"/>
                                            </p:txEl>
                                          </p:spTgt>
                                        </p:tgtEl>
                                        <p:attrNameLst>
                                          <p:attrName>style.visibility</p:attrName>
                                        </p:attrNameLst>
                                      </p:cBhvr>
                                      <p:to>
                                        <p:strVal val="visible"/>
                                      </p:to>
                                    </p:set>
                                    <p:animEffect transition="in" filter="box(in)">
                                      <p:cBhvr>
                                        <p:cTn id="15"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381000"/>
            <a:ext cx="8229600" cy="457200"/>
          </a:xfrm>
        </p:spPr>
        <p:txBody>
          <a:bodyPr>
            <a:noAutofit/>
          </a:bodyPr>
          <a:lstStyle/>
          <a:p>
            <a:r>
              <a:rPr lang="en-US" altLang="zh-TW" sz="3200" b="1" dirty="0">
                <a:solidFill>
                  <a:schemeClr val="accent1">
                    <a:lumMod val="75000"/>
                  </a:schemeClr>
                </a:solidFill>
              </a:rPr>
              <a:t>Example – 1:N Relationship Set</a:t>
            </a:r>
          </a:p>
        </p:txBody>
      </p:sp>
      <p:graphicFrame>
        <p:nvGraphicFramePr>
          <p:cNvPr id="22604" name="Group 76"/>
          <p:cNvGraphicFramePr>
            <a:graphicFrameLocks noGrp="1"/>
          </p:cNvGraphicFramePr>
          <p:nvPr>
            <p:ph sz="quarter" idx="1"/>
          </p:nvPr>
        </p:nvGraphicFramePr>
        <p:xfrm>
          <a:off x="304800" y="4495800"/>
          <a:ext cx="8534400" cy="1188720"/>
        </p:xfrm>
        <a:graphic>
          <a:graphicData uri="http://schemas.openxmlformats.org/drawingml/2006/table">
            <a:tbl>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gridCol w="1422400">
                  <a:extLst>
                    <a:ext uri="{9D8B030D-6E8A-4147-A177-3AD203B41FA5}">
                      <a16:colId xmlns:a16="http://schemas.microsoft.com/office/drawing/2014/main" val="20003"/>
                    </a:ext>
                  </a:extLst>
                </a:gridCol>
                <a:gridCol w="1422400">
                  <a:extLst>
                    <a:ext uri="{9D8B030D-6E8A-4147-A177-3AD203B41FA5}">
                      <a16:colId xmlns:a16="http://schemas.microsoft.com/office/drawing/2014/main" val="20004"/>
                    </a:ext>
                  </a:extLst>
                </a:gridCol>
                <a:gridCol w="1422400">
                  <a:extLst>
                    <a:ext uri="{9D8B030D-6E8A-4147-A177-3AD203B41FA5}">
                      <a16:colId xmlns:a16="http://schemas.microsoft.com/office/drawing/2014/main" val="20005"/>
                    </a:ext>
                  </a:extLst>
                </a:gridCol>
              </a:tblGrid>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1" i="0" u="sng" strike="noStrike" cap="none" normalizeH="0" baseline="0" dirty="0">
                          <a:ln>
                            <a:noFill/>
                          </a:ln>
                          <a:solidFill>
                            <a:schemeClr val="tx1"/>
                          </a:solidFill>
                          <a:effectLst/>
                          <a:latin typeface="Arial" charset="0"/>
                          <a:ea typeface="新細明體"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GPA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Pro_SSN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Ad_Sem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Ali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123-456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Fall 2009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8888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err="1">
                          <a:ln>
                            <a:noFill/>
                          </a:ln>
                          <a:solidFill>
                            <a:schemeClr val="tx1"/>
                          </a:solidFill>
                          <a:effectLst/>
                          <a:latin typeface="Arial" charset="0"/>
                          <a:ea typeface="新細明體" pitchFamily="18" charset="-120"/>
                        </a:rPr>
                        <a:t>Aliya</a:t>
                      </a:r>
                      <a:endParaRPr kumimoji="1" lang="en-US" altLang="zh-TW" sz="2000" b="0" i="0" u="none" strike="noStrike" cap="none" normalizeH="0" baseline="0" dirty="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567-890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Fall 2008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2561" name="Rectangle 33"/>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2562" name="Text Box 34"/>
          <p:cNvSpPr txBox="1">
            <a:spLocks noChangeArrowheads="1"/>
          </p:cNvSpPr>
          <p:nvPr/>
        </p:nvSpPr>
        <p:spPr bwMode="auto">
          <a:xfrm>
            <a:off x="1524000" y="2133600"/>
            <a:ext cx="990600" cy="366713"/>
          </a:xfrm>
          <a:prstGeom prst="rect">
            <a:avLst/>
          </a:prstGeom>
          <a:noFill/>
          <a:ln w="9525">
            <a:noFill/>
            <a:miter lim="800000"/>
            <a:headEnd/>
            <a:tailEnd/>
          </a:ln>
          <a:effectLst/>
        </p:spPr>
        <p:txBody>
          <a:bodyPr>
            <a:spAutoFit/>
          </a:bodyPr>
          <a:lstStyle/>
          <a:p>
            <a:pPr>
              <a:spcBef>
                <a:spcPct val="50000"/>
              </a:spcBef>
            </a:pPr>
            <a:r>
              <a:rPr lang="en-US" altLang="zh-TW" dirty="0">
                <a:solidFill>
                  <a:schemeClr val="bg1">
                    <a:lumMod val="95000"/>
                  </a:schemeClr>
                </a:solidFill>
              </a:rPr>
              <a:t>Student</a:t>
            </a:r>
          </a:p>
        </p:txBody>
      </p:sp>
      <p:sp>
        <p:nvSpPr>
          <p:cNvPr id="22563" name="Oval 35"/>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564" name="Oval 36"/>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565" name="Oval 37"/>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566" name="Oval 38"/>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567" name="Line 39"/>
          <p:cNvSpPr>
            <a:spLocks noChangeShapeType="1"/>
          </p:cNvSpPr>
          <p:nvPr/>
        </p:nvSpPr>
        <p:spPr bwMode="auto">
          <a:xfrm>
            <a:off x="914400" y="1752600"/>
            <a:ext cx="533400" cy="457200"/>
          </a:xfrm>
          <a:prstGeom prst="line">
            <a:avLst/>
          </a:prstGeom>
          <a:noFill/>
          <a:ln w="9525">
            <a:solidFill>
              <a:schemeClr val="tx1"/>
            </a:solidFill>
            <a:round/>
            <a:headEnd/>
            <a:tailEnd/>
          </a:ln>
          <a:effectLst/>
        </p:spPr>
        <p:txBody>
          <a:bodyPr/>
          <a:lstStyle/>
          <a:p>
            <a:endParaRPr lang="en-US"/>
          </a:p>
        </p:txBody>
      </p:sp>
      <p:sp>
        <p:nvSpPr>
          <p:cNvPr id="22568" name="Line 40"/>
          <p:cNvSpPr>
            <a:spLocks noChangeShapeType="1"/>
          </p:cNvSpPr>
          <p:nvPr/>
        </p:nvSpPr>
        <p:spPr bwMode="auto">
          <a:xfrm flipH="1">
            <a:off x="2057400" y="1752600"/>
            <a:ext cx="381000" cy="304800"/>
          </a:xfrm>
          <a:prstGeom prst="line">
            <a:avLst/>
          </a:prstGeom>
          <a:noFill/>
          <a:ln w="9525">
            <a:solidFill>
              <a:schemeClr val="tx1"/>
            </a:solidFill>
            <a:round/>
            <a:headEnd/>
            <a:tailEnd/>
          </a:ln>
          <a:effectLst/>
        </p:spPr>
        <p:txBody>
          <a:bodyPr/>
          <a:lstStyle/>
          <a:p>
            <a:endParaRPr lang="en-US"/>
          </a:p>
        </p:txBody>
      </p:sp>
      <p:sp>
        <p:nvSpPr>
          <p:cNvPr id="22569" name="Line 41"/>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p:spPr>
        <p:txBody>
          <a:bodyPr/>
          <a:lstStyle/>
          <a:p>
            <a:endParaRPr lang="en-US"/>
          </a:p>
        </p:txBody>
      </p:sp>
      <p:sp>
        <p:nvSpPr>
          <p:cNvPr id="22570" name="Line 42"/>
          <p:cNvSpPr>
            <a:spLocks noChangeShapeType="1"/>
          </p:cNvSpPr>
          <p:nvPr/>
        </p:nvSpPr>
        <p:spPr bwMode="auto">
          <a:xfrm flipV="1">
            <a:off x="1143000" y="2514600"/>
            <a:ext cx="685800" cy="457200"/>
          </a:xfrm>
          <a:prstGeom prst="line">
            <a:avLst/>
          </a:prstGeom>
          <a:noFill/>
          <a:ln w="9525">
            <a:solidFill>
              <a:schemeClr val="tx1"/>
            </a:solidFill>
            <a:round/>
            <a:headEnd/>
            <a:tailEnd/>
          </a:ln>
          <a:effectLst/>
        </p:spPr>
        <p:txBody>
          <a:bodyPr/>
          <a:lstStyle/>
          <a:p>
            <a:endParaRPr lang="en-US"/>
          </a:p>
        </p:txBody>
      </p:sp>
      <p:sp>
        <p:nvSpPr>
          <p:cNvPr id="22571" name="Text Box 43"/>
          <p:cNvSpPr txBox="1">
            <a:spLocks noChangeArrowheads="1"/>
          </p:cNvSpPr>
          <p:nvPr/>
        </p:nvSpPr>
        <p:spPr bwMode="auto">
          <a:xfrm>
            <a:off x="533400" y="1295400"/>
            <a:ext cx="762000" cy="366713"/>
          </a:xfrm>
          <a:prstGeom prst="rect">
            <a:avLst/>
          </a:prstGeom>
          <a:noFill/>
          <a:ln w="9525">
            <a:noFill/>
            <a:miter lim="800000"/>
            <a:headEnd/>
            <a:tailEnd/>
          </a:ln>
          <a:effectLst/>
        </p:spPr>
        <p:txBody>
          <a:bodyPr>
            <a:spAutoFit/>
          </a:bodyPr>
          <a:lstStyle/>
          <a:p>
            <a:pPr>
              <a:spcBef>
                <a:spcPct val="50000"/>
              </a:spcBef>
            </a:pPr>
            <a:r>
              <a:rPr lang="en-US" altLang="zh-TW" u="sng">
                <a:solidFill>
                  <a:schemeClr val="bg1">
                    <a:lumMod val="95000"/>
                  </a:schemeClr>
                </a:solidFill>
              </a:rPr>
              <a:t>SID</a:t>
            </a:r>
          </a:p>
        </p:txBody>
      </p:sp>
      <p:sp>
        <p:nvSpPr>
          <p:cNvPr id="22572" name="Text Box 44"/>
          <p:cNvSpPr txBox="1">
            <a:spLocks noChangeArrowheads="1"/>
          </p:cNvSpPr>
          <p:nvPr/>
        </p:nvSpPr>
        <p:spPr bwMode="auto">
          <a:xfrm>
            <a:off x="2057400" y="1295400"/>
            <a:ext cx="8382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Name</a:t>
            </a:r>
          </a:p>
        </p:txBody>
      </p:sp>
      <p:sp>
        <p:nvSpPr>
          <p:cNvPr id="22573" name="Text Box 45"/>
          <p:cNvSpPr txBox="1">
            <a:spLocks noChangeArrowheads="1"/>
          </p:cNvSpPr>
          <p:nvPr/>
        </p:nvSpPr>
        <p:spPr bwMode="auto">
          <a:xfrm>
            <a:off x="457200" y="2971800"/>
            <a:ext cx="7620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Major</a:t>
            </a:r>
          </a:p>
        </p:txBody>
      </p:sp>
      <p:sp>
        <p:nvSpPr>
          <p:cNvPr id="22574" name="Text Box 46"/>
          <p:cNvSpPr txBox="1">
            <a:spLocks noChangeArrowheads="1"/>
          </p:cNvSpPr>
          <p:nvPr/>
        </p:nvSpPr>
        <p:spPr bwMode="auto">
          <a:xfrm>
            <a:off x="2514600" y="3048000"/>
            <a:ext cx="6858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GPA</a:t>
            </a:r>
          </a:p>
        </p:txBody>
      </p:sp>
      <p:sp>
        <p:nvSpPr>
          <p:cNvPr id="22575" name="AutoShape 4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p:spPr>
        <p:txBody>
          <a:bodyPr wrap="none" anchor="ctr"/>
          <a:lstStyle/>
          <a:p>
            <a:endParaRPr lang="en-US"/>
          </a:p>
        </p:txBody>
      </p:sp>
      <p:sp>
        <p:nvSpPr>
          <p:cNvPr id="22576" name="Rectangle 48"/>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2577" name="Oval 49"/>
          <p:cNvSpPr>
            <a:spLocks noChangeArrowheads="1"/>
          </p:cNvSpPr>
          <p:nvPr/>
        </p:nvSpPr>
        <p:spPr bwMode="auto">
          <a:xfrm>
            <a:off x="73152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578" name="Text Box 50"/>
          <p:cNvSpPr txBox="1">
            <a:spLocks noChangeArrowheads="1"/>
          </p:cNvSpPr>
          <p:nvPr/>
        </p:nvSpPr>
        <p:spPr bwMode="auto">
          <a:xfrm>
            <a:off x="7467600" y="1295400"/>
            <a:ext cx="1143000" cy="366713"/>
          </a:xfrm>
          <a:prstGeom prst="rect">
            <a:avLst/>
          </a:prstGeom>
          <a:noFill/>
          <a:ln w="9525">
            <a:noFill/>
            <a:miter lim="800000"/>
            <a:headEnd/>
            <a:tailEnd/>
          </a:ln>
          <a:effectLst/>
        </p:spPr>
        <p:txBody>
          <a:bodyPr>
            <a:spAutoFit/>
          </a:bodyPr>
          <a:lstStyle/>
          <a:p>
            <a:pPr>
              <a:spcBef>
                <a:spcPct val="50000"/>
              </a:spcBef>
            </a:pPr>
            <a:r>
              <a:rPr lang="en-US" altLang="zh-TW" u="sng">
                <a:solidFill>
                  <a:schemeClr val="bg1">
                    <a:lumMod val="95000"/>
                  </a:schemeClr>
                </a:solidFill>
              </a:rPr>
              <a:t>SSN</a:t>
            </a:r>
          </a:p>
        </p:txBody>
      </p:sp>
      <p:sp>
        <p:nvSpPr>
          <p:cNvPr id="22579" name="Line 51"/>
          <p:cNvSpPr>
            <a:spLocks noChangeShapeType="1"/>
          </p:cNvSpPr>
          <p:nvPr/>
        </p:nvSpPr>
        <p:spPr bwMode="auto">
          <a:xfrm flipH="1">
            <a:off x="7239000" y="1752600"/>
            <a:ext cx="457200" cy="304800"/>
          </a:xfrm>
          <a:prstGeom prst="line">
            <a:avLst/>
          </a:prstGeom>
          <a:noFill/>
          <a:ln w="9525">
            <a:solidFill>
              <a:schemeClr val="tx1"/>
            </a:solidFill>
            <a:round/>
            <a:headEnd/>
            <a:tailEnd/>
          </a:ln>
          <a:effectLst/>
        </p:spPr>
        <p:txBody>
          <a:bodyPr/>
          <a:lstStyle/>
          <a:p>
            <a:endParaRPr lang="en-US"/>
          </a:p>
        </p:txBody>
      </p:sp>
      <p:sp>
        <p:nvSpPr>
          <p:cNvPr id="22580" name="AutoShape 52"/>
          <p:cNvSpPr>
            <a:spLocks noChangeArrowheads="1"/>
          </p:cNvSpPr>
          <p:nvPr/>
        </p:nvSpPr>
        <p:spPr bwMode="auto">
          <a:xfrm>
            <a:off x="3581400" y="30480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en-US"/>
          </a:p>
        </p:txBody>
      </p:sp>
      <p:sp>
        <p:nvSpPr>
          <p:cNvPr id="22581" name="Text Box 53"/>
          <p:cNvSpPr txBox="1">
            <a:spLocks noChangeArrowheads="1"/>
          </p:cNvSpPr>
          <p:nvPr/>
        </p:nvSpPr>
        <p:spPr bwMode="auto">
          <a:xfrm>
            <a:off x="6629400" y="2133600"/>
            <a:ext cx="12954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Professor</a:t>
            </a:r>
          </a:p>
        </p:txBody>
      </p:sp>
      <p:sp>
        <p:nvSpPr>
          <p:cNvPr id="22583" name="Text Box 55"/>
          <p:cNvSpPr txBox="1">
            <a:spLocks noChangeArrowheads="1"/>
          </p:cNvSpPr>
          <p:nvPr/>
        </p:nvSpPr>
        <p:spPr bwMode="auto">
          <a:xfrm>
            <a:off x="381000" y="6172200"/>
            <a:ext cx="8305800" cy="366713"/>
          </a:xfrm>
          <a:prstGeom prst="rect">
            <a:avLst/>
          </a:prstGeom>
          <a:noFill/>
          <a:ln w="9525">
            <a:noFill/>
            <a:miter lim="800000"/>
            <a:headEnd/>
            <a:tailEnd/>
          </a:ln>
          <a:effectLst/>
        </p:spPr>
        <p:txBody>
          <a:bodyPr>
            <a:spAutoFit/>
          </a:bodyPr>
          <a:lstStyle/>
          <a:p>
            <a:pPr>
              <a:spcBef>
                <a:spcPct val="50000"/>
              </a:spcBef>
            </a:pPr>
            <a:r>
              <a:rPr lang="en-US" altLang="zh-TW"/>
              <a:t>* Primary key of this table is </a:t>
            </a:r>
            <a:r>
              <a:rPr lang="en-US" altLang="zh-TW" i="1"/>
              <a:t>SID</a:t>
            </a:r>
            <a:r>
              <a:rPr lang="en-US" altLang="zh-TW"/>
              <a:t> </a:t>
            </a:r>
          </a:p>
        </p:txBody>
      </p:sp>
      <p:sp>
        <p:nvSpPr>
          <p:cNvPr id="22584" name="Line 56"/>
          <p:cNvSpPr>
            <a:spLocks noChangeShapeType="1"/>
          </p:cNvSpPr>
          <p:nvPr/>
        </p:nvSpPr>
        <p:spPr bwMode="auto">
          <a:xfrm>
            <a:off x="5410200" y="2286000"/>
            <a:ext cx="1143000" cy="0"/>
          </a:xfrm>
          <a:prstGeom prst="line">
            <a:avLst/>
          </a:prstGeom>
          <a:noFill/>
          <a:ln w="9525">
            <a:solidFill>
              <a:schemeClr val="tx1"/>
            </a:solidFill>
            <a:round/>
            <a:headEnd/>
            <a:tailEnd type="none" w="med" len="med"/>
          </a:ln>
          <a:effectLst/>
        </p:spPr>
        <p:txBody>
          <a:bodyPr/>
          <a:lstStyle/>
          <a:p>
            <a:endParaRPr lang="en-US"/>
          </a:p>
        </p:txBody>
      </p:sp>
      <p:sp>
        <p:nvSpPr>
          <p:cNvPr id="22585" name="Oval 57"/>
          <p:cNvSpPr>
            <a:spLocks noChangeArrowheads="1"/>
          </p:cNvSpPr>
          <p:nvPr/>
        </p:nvSpPr>
        <p:spPr bwMode="auto">
          <a:xfrm>
            <a:off x="4572000" y="9906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586" name="Text Box 58"/>
          <p:cNvSpPr txBox="1">
            <a:spLocks noChangeArrowheads="1"/>
          </p:cNvSpPr>
          <p:nvPr/>
        </p:nvSpPr>
        <p:spPr bwMode="auto">
          <a:xfrm>
            <a:off x="4495800" y="1066800"/>
            <a:ext cx="12954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Semester</a:t>
            </a:r>
          </a:p>
        </p:txBody>
      </p:sp>
      <p:sp>
        <p:nvSpPr>
          <p:cNvPr id="22587" name="Line 59"/>
          <p:cNvSpPr>
            <a:spLocks noChangeShapeType="1"/>
          </p:cNvSpPr>
          <p:nvPr/>
        </p:nvSpPr>
        <p:spPr bwMode="auto">
          <a:xfrm flipV="1">
            <a:off x="4724400" y="1524000"/>
            <a:ext cx="228600" cy="457200"/>
          </a:xfrm>
          <a:prstGeom prst="line">
            <a:avLst/>
          </a:prstGeom>
          <a:noFill/>
          <a:ln w="9525">
            <a:solidFill>
              <a:schemeClr val="tx1"/>
            </a:solidFill>
            <a:round/>
            <a:headEnd/>
            <a:tailEnd/>
          </a:ln>
          <a:effectLst/>
        </p:spPr>
        <p:txBody>
          <a:bodyPr/>
          <a:lstStyle/>
          <a:p>
            <a:endParaRPr lang="en-US"/>
          </a:p>
        </p:txBody>
      </p:sp>
      <p:sp>
        <p:nvSpPr>
          <p:cNvPr id="22588" name="Oval 60"/>
          <p:cNvSpPr>
            <a:spLocks noChangeArrowheads="1"/>
          </p:cNvSpPr>
          <p:nvPr/>
        </p:nvSpPr>
        <p:spPr bwMode="auto">
          <a:xfrm>
            <a:off x="7467600" y="30480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589" name="Text Box 61"/>
          <p:cNvSpPr txBox="1">
            <a:spLocks noChangeArrowheads="1"/>
          </p:cNvSpPr>
          <p:nvPr/>
        </p:nvSpPr>
        <p:spPr bwMode="auto">
          <a:xfrm>
            <a:off x="7543800" y="3124200"/>
            <a:ext cx="8382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Name</a:t>
            </a:r>
          </a:p>
        </p:txBody>
      </p:sp>
      <p:sp>
        <p:nvSpPr>
          <p:cNvPr id="22590" name="Line 62"/>
          <p:cNvSpPr>
            <a:spLocks noChangeShapeType="1"/>
          </p:cNvSpPr>
          <p:nvPr/>
        </p:nvSpPr>
        <p:spPr bwMode="auto">
          <a:xfrm>
            <a:off x="7543800" y="2590800"/>
            <a:ext cx="381000" cy="457200"/>
          </a:xfrm>
          <a:prstGeom prst="line">
            <a:avLst/>
          </a:prstGeom>
          <a:noFill/>
          <a:ln w="9525">
            <a:solidFill>
              <a:schemeClr val="tx1"/>
            </a:solidFill>
            <a:round/>
            <a:headEnd/>
            <a:tailEnd/>
          </a:ln>
          <a:effectLst/>
        </p:spPr>
        <p:txBody>
          <a:bodyPr/>
          <a:lstStyle/>
          <a:p>
            <a:endParaRPr lang="en-US"/>
          </a:p>
        </p:txBody>
      </p:sp>
      <p:sp>
        <p:nvSpPr>
          <p:cNvPr id="22591" name="Line 63"/>
          <p:cNvSpPr>
            <a:spLocks noChangeShapeType="1"/>
          </p:cNvSpPr>
          <p:nvPr/>
        </p:nvSpPr>
        <p:spPr bwMode="auto">
          <a:xfrm flipH="1">
            <a:off x="2590800" y="2286000"/>
            <a:ext cx="1219200" cy="0"/>
          </a:xfrm>
          <a:prstGeom prst="line">
            <a:avLst/>
          </a:prstGeom>
          <a:noFill/>
          <a:ln w="9525">
            <a:solidFill>
              <a:schemeClr val="tx1"/>
            </a:solidFill>
            <a:round/>
            <a:headEnd/>
            <a:tailEnd/>
          </a:ln>
          <a:effectLst/>
        </p:spPr>
        <p:txBody>
          <a:bodyPr/>
          <a:lstStyle/>
          <a:p>
            <a:endParaRPr lang="en-US"/>
          </a:p>
        </p:txBody>
      </p:sp>
      <p:sp>
        <p:nvSpPr>
          <p:cNvPr id="22593" name="Text Box 65"/>
          <p:cNvSpPr txBox="1">
            <a:spLocks noChangeArrowheads="1"/>
          </p:cNvSpPr>
          <p:nvPr/>
        </p:nvSpPr>
        <p:spPr bwMode="auto">
          <a:xfrm>
            <a:off x="3352800" y="1828800"/>
            <a:ext cx="457200" cy="369332"/>
          </a:xfrm>
          <a:prstGeom prst="rect">
            <a:avLst/>
          </a:prstGeom>
          <a:noFill/>
          <a:ln w="9525">
            <a:noFill/>
            <a:miter lim="800000"/>
            <a:headEnd/>
            <a:tailEnd/>
          </a:ln>
          <a:effectLst/>
        </p:spPr>
        <p:txBody>
          <a:bodyPr wrap="square">
            <a:spAutoFit/>
          </a:bodyPr>
          <a:lstStyle/>
          <a:p>
            <a:pPr>
              <a:spcBef>
                <a:spcPct val="50000"/>
              </a:spcBef>
            </a:pPr>
            <a:r>
              <a:rPr lang="en-US" altLang="zh-TW" dirty="0"/>
              <a:t>N</a:t>
            </a:r>
          </a:p>
        </p:txBody>
      </p:sp>
      <p:sp>
        <p:nvSpPr>
          <p:cNvPr id="22594" name="Oval 66"/>
          <p:cNvSpPr>
            <a:spLocks noChangeArrowheads="1"/>
          </p:cNvSpPr>
          <p:nvPr/>
        </p:nvSpPr>
        <p:spPr bwMode="auto">
          <a:xfrm>
            <a:off x="5943600" y="30480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595" name="Text Box 67"/>
          <p:cNvSpPr txBox="1">
            <a:spLocks noChangeArrowheads="1"/>
          </p:cNvSpPr>
          <p:nvPr/>
        </p:nvSpPr>
        <p:spPr bwMode="auto">
          <a:xfrm>
            <a:off x="6172200" y="3124200"/>
            <a:ext cx="6858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Dept</a:t>
            </a:r>
          </a:p>
        </p:txBody>
      </p:sp>
      <p:sp>
        <p:nvSpPr>
          <p:cNvPr id="22596" name="Line 68"/>
          <p:cNvSpPr>
            <a:spLocks noChangeShapeType="1"/>
          </p:cNvSpPr>
          <p:nvPr/>
        </p:nvSpPr>
        <p:spPr bwMode="auto">
          <a:xfrm flipH="1">
            <a:off x="6553200" y="2590800"/>
            <a:ext cx="457200" cy="457200"/>
          </a:xfrm>
          <a:prstGeom prst="line">
            <a:avLst/>
          </a:prstGeom>
          <a:noFill/>
          <a:ln w="9525">
            <a:solidFill>
              <a:schemeClr val="tx1"/>
            </a:solidFill>
            <a:round/>
            <a:headEnd/>
            <a:tailEnd/>
          </a:ln>
          <a:effectLst/>
        </p:spPr>
        <p:txBody>
          <a:bodyPr/>
          <a:lstStyle/>
          <a:p>
            <a:endParaRPr lang="en-US"/>
          </a:p>
        </p:txBody>
      </p:sp>
      <p:sp>
        <p:nvSpPr>
          <p:cNvPr id="22597" name="Line 69"/>
          <p:cNvSpPr>
            <a:spLocks noChangeShapeType="1"/>
          </p:cNvSpPr>
          <p:nvPr/>
        </p:nvSpPr>
        <p:spPr bwMode="auto">
          <a:xfrm>
            <a:off x="2590800" y="2362200"/>
            <a:ext cx="1295400" cy="0"/>
          </a:xfrm>
          <a:prstGeom prst="line">
            <a:avLst/>
          </a:prstGeom>
          <a:noFill/>
          <a:ln w="9525">
            <a:solidFill>
              <a:schemeClr val="tx1"/>
            </a:solidFill>
            <a:round/>
            <a:headEnd/>
            <a:tailEnd/>
          </a:ln>
          <a:effectLst/>
        </p:spPr>
        <p:txBody>
          <a:bodyPr/>
          <a:lstStyle/>
          <a:p>
            <a:endParaRPr lang="en-US"/>
          </a:p>
        </p:txBody>
      </p:sp>
      <p:sp>
        <p:nvSpPr>
          <p:cNvPr id="22598" name="Text Box 70"/>
          <p:cNvSpPr txBox="1">
            <a:spLocks noChangeArrowheads="1"/>
          </p:cNvSpPr>
          <p:nvPr/>
        </p:nvSpPr>
        <p:spPr bwMode="auto">
          <a:xfrm>
            <a:off x="4114800" y="2057400"/>
            <a:ext cx="1295400" cy="366713"/>
          </a:xfrm>
          <a:prstGeom prst="rect">
            <a:avLst/>
          </a:prstGeom>
          <a:noFill/>
          <a:ln w="9525">
            <a:noFill/>
            <a:miter lim="800000"/>
            <a:headEnd/>
            <a:tailEnd/>
          </a:ln>
          <a:effectLst/>
        </p:spPr>
        <p:txBody>
          <a:bodyPr>
            <a:spAutoFit/>
          </a:bodyPr>
          <a:lstStyle/>
          <a:p>
            <a:pPr>
              <a:spcBef>
                <a:spcPct val="50000"/>
              </a:spcBef>
            </a:pPr>
            <a:r>
              <a:rPr lang="en-US" altLang="zh-TW" dirty="0">
                <a:solidFill>
                  <a:schemeClr val="bg1">
                    <a:lumMod val="95000"/>
                  </a:schemeClr>
                </a:solidFill>
              </a:rPr>
              <a:t>Advisor</a:t>
            </a:r>
          </a:p>
        </p:txBody>
      </p:sp>
      <p:sp>
        <p:nvSpPr>
          <p:cNvPr id="71" name="Text Box 65"/>
          <p:cNvSpPr txBox="1">
            <a:spLocks noChangeArrowheads="1"/>
          </p:cNvSpPr>
          <p:nvPr/>
        </p:nvSpPr>
        <p:spPr bwMode="auto">
          <a:xfrm>
            <a:off x="5334000" y="1828800"/>
            <a:ext cx="457200" cy="369332"/>
          </a:xfrm>
          <a:prstGeom prst="rect">
            <a:avLst/>
          </a:prstGeom>
          <a:noFill/>
          <a:ln w="9525">
            <a:noFill/>
            <a:miter lim="800000"/>
            <a:headEnd/>
            <a:tailEnd/>
          </a:ln>
          <a:effectLst/>
        </p:spPr>
        <p:txBody>
          <a:bodyPr wrap="square">
            <a:spAutoFit/>
          </a:bodyPr>
          <a:lstStyle/>
          <a:p>
            <a:pPr>
              <a:spcBef>
                <a:spcPct val="50000"/>
              </a:spcBef>
            </a:pPr>
            <a:r>
              <a:rPr lang="en-US" altLang="zh-TW" dirty="0"/>
              <a:t>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p:txBody>
          <a:bodyPr anchor="t"/>
          <a:lstStyle/>
          <a:p>
            <a:r>
              <a:rPr lang="en-US" sz="1800" b="1"/>
              <a:t>FIGURE 7.1</a:t>
            </a:r>
            <a:br>
              <a:rPr lang="en-US" sz="1800"/>
            </a:br>
            <a:r>
              <a:rPr lang="en-US" sz="1800"/>
              <a:t>The ER conceptual schema diagram for the COMPANY database.</a:t>
            </a:r>
            <a:endParaRPr lang="en-US"/>
          </a:p>
        </p:txBody>
      </p:sp>
      <p:sp>
        <p:nvSpPr>
          <p:cNvPr id="4" name="Slide Number Placeholder 2"/>
          <p:cNvSpPr>
            <a:spLocks noGrp="1"/>
          </p:cNvSpPr>
          <p:nvPr>
            <p:ph type="sldNum" sz="quarter" idx="11"/>
          </p:nvPr>
        </p:nvSpPr>
        <p:spPr/>
        <p:txBody>
          <a:bodyPr/>
          <a:lstStyle/>
          <a:p>
            <a:fld id="{0A14DCF8-B68B-4A5B-9FDB-3BFAB1CB62E9}" type="slidenum">
              <a:rPr lang="en-US"/>
              <a:pPr/>
              <a:t>17</a:t>
            </a:fld>
            <a:endParaRPr lang="en-CA"/>
          </a:p>
        </p:txBody>
      </p:sp>
      <p:pic>
        <p:nvPicPr>
          <p:cNvPr id="673795" name="Picture 3"/>
          <p:cNvPicPr>
            <a:picLocks noGrp="1" noChangeAspect="1" noChangeArrowheads="1"/>
          </p:cNvPicPr>
          <p:nvPr>
            <p:ph idx="4294967295"/>
          </p:nvPr>
        </p:nvPicPr>
        <p:blipFill>
          <a:blip r:embed="rId3" cstate="print">
            <a:extLst>
              <a:ext uri="{28A0092B-C50C-407E-A947-70E740481C1C}">
                <a14:useLocalDpi xmlns:a14="http://schemas.microsoft.com/office/drawing/2010/main" val="0"/>
              </a:ext>
            </a:extLst>
          </a:blip>
          <a:srcRect/>
          <a:stretch>
            <a:fillRect/>
          </a:stretch>
        </p:blipFill>
        <p:spPr>
          <a:xfrm>
            <a:off x="1905000" y="1447800"/>
            <a:ext cx="5867400" cy="5064125"/>
          </a:xfrm>
        </p:spPr>
      </p:pic>
    </p:spTree>
    <p:extLst>
      <p:ext uri="{BB962C8B-B14F-4D97-AF65-F5344CB8AC3E}">
        <p14:creationId xmlns:p14="http://schemas.microsoft.com/office/powerpoint/2010/main" val="1804751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altLang="zh-TW" sz="4000" dirty="0">
                <a:solidFill>
                  <a:schemeClr val="accent1">
                    <a:lumMod val="75000"/>
                  </a:schemeClr>
                </a:solidFill>
              </a:rPr>
              <a:t>Representing Relationship Set</a:t>
            </a:r>
            <a:br>
              <a:rPr lang="en-US" altLang="zh-TW" sz="4000" dirty="0">
                <a:solidFill>
                  <a:schemeClr val="accent1">
                    <a:lumMod val="75000"/>
                  </a:schemeClr>
                </a:solidFill>
              </a:rPr>
            </a:br>
            <a:r>
              <a:rPr lang="en-US" altLang="zh-TW" sz="3200" dirty="0">
                <a:solidFill>
                  <a:schemeClr val="accent1">
                    <a:lumMod val="75000"/>
                  </a:schemeClr>
                </a:solidFill>
              </a:rPr>
              <a:t>Unary/Binary Relationship</a:t>
            </a:r>
          </a:p>
        </p:txBody>
      </p:sp>
      <p:sp>
        <p:nvSpPr>
          <p:cNvPr id="23555" name="Rectangle 3"/>
          <p:cNvSpPr>
            <a:spLocks noGrp="1" noChangeArrowheads="1"/>
          </p:cNvSpPr>
          <p:nvPr>
            <p:ph sz="quarter" idx="1"/>
          </p:nvPr>
        </p:nvSpPr>
        <p:spPr/>
        <p:txBody>
          <a:bodyPr/>
          <a:lstStyle/>
          <a:p>
            <a:r>
              <a:rPr lang="en-US" altLang="zh-TW" u="sng" dirty="0"/>
              <a:t>N:M relationship</a:t>
            </a:r>
            <a:endParaRPr lang="en-US" altLang="zh-TW" dirty="0"/>
          </a:p>
          <a:p>
            <a:pPr lvl="1"/>
            <a:r>
              <a:rPr lang="en-US" sz="2000" b="1" dirty="0"/>
              <a:t>Relationship relation: </a:t>
            </a:r>
            <a:r>
              <a:rPr lang="en-US" altLang="zh-TW" sz="2000" dirty="0"/>
              <a:t>Build a table and add columns for each participating entity’s primary key. Also add the attributes of the relationship</a:t>
            </a:r>
            <a:r>
              <a:rPr lang="en-US" altLang="zh-TW" sz="1800" dirty="0"/>
              <a:t>. </a:t>
            </a:r>
            <a:r>
              <a:rPr lang="en-US" altLang="zh-TW" sz="1800" b="1" i="1" dirty="0"/>
              <a:t>(cross-reference)</a:t>
            </a:r>
            <a:endParaRPr lang="en-US" altLang="zh-TW" sz="2000" b="1" i="1" dirty="0"/>
          </a:p>
          <a:p>
            <a:pPr lvl="1"/>
            <a:r>
              <a:rPr lang="en-US" altLang="zh-TW" sz="2000" dirty="0"/>
              <a:t>Primary key of this new table is the union of the foreign keys of both entity sets.</a:t>
            </a:r>
          </a:p>
          <a:p>
            <a:pPr lvl="1"/>
            <a:endParaRPr lang="en-US" altLang="zh-TW" dirty="0"/>
          </a:p>
          <a:p>
            <a:pPr lvl="1"/>
            <a:r>
              <a:rPr lang="en-US" altLang="zh-TW" dirty="0"/>
              <a:t>Note No Foreign Key approach is possible…</a:t>
            </a:r>
          </a:p>
          <a:p>
            <a:endParaRPr lang="en-US" altLang="zh-TW"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box(in)">
                                      <p:cBhvr>
                                        <p:cTn id="7" dur="500"/>
                                        <p:tgtEl>
                                          <p:spTgt spid="235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3555">
                                            <p:txEl>
                                              <p:pRg st="2" end="2"/>
                                            </p:txEl>
                                          </p:spTgt>
                                        </p:tgtEl>
                                        <p:attrNameLst>
                                          <p:attrName>style.visibility</p:attrName>
                                        </p:attrNameLst>
                                      </p:cBhvr>
                                      <p:to>
                                        <p:strVal val="visible"/>
                                      </p:to>
                                    </p:set>
                                    <p:animEffect transition="in" filter="box(in)">
                                      <p:cBhvr>
                                        <p:cTn id="12" dur="500"/>
                                        <p:tgtEl>
                                          <p:spTgt spid="235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3555">
                                            <p:txEl>
                                              <p:pRg st="4" end="4"/>
                                            </p:txEl>
                                          </p:spTgt>
                                        </p:tgtEl>
                                        <p:attrNameLst>
                                          <p:attrName>style.visibility</p:attrName>
                                        </p:attrNameLst>
                                      </p:cBhvr>
                                      <p:to>
                                        <p:strVal val="visible"/>
                                      </p:to>
                                    </p:set>
                                    <p:animEffect transition="in" filter="box(in)">
                                      <p:cBhvr>
                                        <p:cTn id="17" dur="500"/>
                                        <p:tgtEl>
                                          <p:spTgt spid="235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p:txBody>
          <a:bodyPr anchor="t"/>
          <a:lstStyle/>
          <a:p>
            <a:r>
              <a:rPr lang="en-US" sz="1800" b="1"/>
              <a:t>FIGURE 7.1</a:t>
            </a:r>
            <a:br>
              <a:rPr lang="en-US" sz="1800"/>
            </a:br>
            <a:r>
              <a:rPr lang="en-US" sz="1800"/>
              <a:t>The ER conceptual schema diagram for the COMPANY database.</a:t>
            </a:r>
            <a:endParaRPr lang="en-US"/>
          </a:p>
        </p:txBody>
      </p:sp>
      <p:sp>
        <p:nvSpPr>
          <p:cNvPr id="4" name="Slide Number Placeholder 2"/>
          <p:cNvSpPr>
            <a:spLocks noGrp="1"/>
          </p:cNvSpPr>
          <p:nvPr>
            <p:ph type="sldNum" sz="quarter" idx="11"/>
          </p:nvPr>
        </p:nvSpPr>
        <p:spPr/>
        <p:txBody>
          <a:bodyPr/>
          <a:lstStyle/>
          <a:p>
            <a:fld id="{0A14DCF8-B68B-4A5B-9FDB-3BFAB1CB62E9}" type="slidenum">
              <a:rPr lang="en-US"/>
              <a:pPr/>
              <a:t>19</a:t>
            </a:fld>
            <a:endParaRPr lang="en-CA"/>
          </a:p>
        </p:txBody>
      </p:sp>
      <p:pic>
        <p:nvPicPr>
          <p:cNvPr id="673795" name="Picture 3"/>
          <p:cNvPicPr>
            <a:picLocks noGrp="1" noChangeAspect="1" noChangeArrowheads="1"/>
          </p:cNvPicPr>
          <p:nvPr>
            <p:ph idx="4294967295"/>
          </p:nvPr>
        </p:nvPicPr>
        <p:blipFill>
          <a:blip r:embed="rId3" cstate="print">
            <a:extLst>
              <a:ext uri="{28A0092B-C50C-407E-A947-70E740481C1C}">
                <a14:useLocalDpi xmlns:a14="http://schemas.microsoft.com/office/drawing/2010/main" val="0"/>
              </a:ext>
            </a:extLst>
          </a:blip>
          <a:srcRect/>
          <a:stretch>
            <a:fillRect/>
          </a:stretch>
        </p:blipFill>
        <p:spPr>
          <a:xfrm>
            <a:off x="1905000" y="1447800"/>
            <a:ext cx="5867400" cy="5064125"/>
          </a:xfrm>
        </p:spPr>
      </p:pic>
      <p:sp>
        <p:nvSpPr>
          <p:cNvPr id="6" name="Oval 5"/>
          <p:cNvSpPr/>
          <p:nvPr/>
        </p:nvSpPr>
        <p:spPr>
          <a:xfrm>
            <a:off x="3886200" y="1524000"/>
            <a:ext cx="4419600" cy="1981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057400" y="2743200"/>
            <a:ext cx="2286000" cy="3200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429000" y="4114800"/>
            <a:ext cx="3429000" cy="2743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8842399">
            <a:off x="4058231" y="2700881"/>
            <a:ext cx="523607" cy="18861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4751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TW" b="1" dirty="0">
                <a:solidFill>
                  <a:schemeClr val="accent1">
                    <a:lumMod val="75000"/>
                  </a:schemeClr>
                </a:solidFill>
              </a:rPr>
              <a:t>Relational Model Review - Concepts</a:t>
            </a:r>
          </a:p>
        </p:txBody>
      </p:sp>
      <p:sp>
        <p:nvSpPr>
          <p:cNvPr id="8195" name="Rectangle 3"/>
          <p:cNvSpPr>
            <a:spLocks noGrp="1" noChangeArrowheads="1"/>
          </p:cNvSpPr>
          <p:nvPr>
            <p:ph sz="quarter" idx="1"/>
          </p:nvPr>
        </p:nvSpPr>
        <p:spPr>
          <a:xfrm>
            <a:off x="457200" y="1600200"/>
            <a:ext cx="8153400" cy="4873752"/>
          </a:xfrm>
        </p:spPr>
        <p:txBody>
          <a:bodyPr/>
          <a:lstStyle/>
          <a:p>
            <a:pPr>
              <a:buFontTx/>
              <a:buNone/>
            </a:pPr>
            <a:r>
              <a:rPr lang="en-US" altLang="zh-TW" sz="2800" b="1" dirty="0"/>
              <a:t>Relational Model is made up of tables</a:t>
            </a:r>
          </a:p>
          <a:p>
            <a:pPr algn="ctr">
              <a:buFontTx/>
              <a:buNone/>
            </a:pPr>
            <a:endParaRPr lang="en-US" altLang="zh-TW" sz="3000" b="1" dirty="0"/>
          </a:p>
          <a:p>
            <a:r>
              <a:rPr lang="en-US" altLang="zh-TW" dirty="0"/>
              <a:t>A row of table        = a relational instance/</a:t>
            </a:r>
            <a:r>
              <a:rPr lang="en-US" altLang="zh-TW" dirty="0" err="1"/>
              <a:t>tuple</a:t>
            </a:r>
            <a:endParaRPr lang="en-US" altLang="zh-TW" dirty="0"/>
          </a:p>
          <a:p>
            <a:r>
              <a:rPr lang="en-US" altLang="zh-TW" dirty="0"/>
              <a:t>A column of table  = an attribute</a:t>
            </a:r>
          </a:p>
          <a:p>
            <a:r>
              <a:rPr lang="en-US" altLang="zh-TW" dirty="0"/>
              <a:t>A table                   = a schema/relation</a:t>
            </a:r>
          </a:p>
          <a:p>
            <a:r>
              <a:rPr lang="en-US" altLang="zh-TW" dirty="0"/>
              <a:t>Cardinality           = number of rows</a:t>
            </a:r>
          </a:p>
          <a:p>
            <a:r>
              <a:rPr lang="en-US" altLang="zh-TW" dirty="0"/>
              <a:t>Degree                  = number of columns</a:t>
            </a:r>
          </a:p>
          <a:p>
            <a:endParaRPr lang="en-US" altLang="zh-TW"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r>
              <a:rPr lang="en-US" altLang="zh-TW" sz="4000" dirty="0"/>
              <a:t>Representing Relationship Set</a:t>
            </a:r>
            <a:br>
              <a:rPr lang="en-US" altLang="zh-TW" sz="4000" dirty="0"/>
            </a:br>
            <a:r>
              <a:rPr lang="en-US" altLang="zh-TW" sz="3200" dirty="0"/>
              <a:t>N-</a:t>
            </a:r>
            <a:r>
              <a:rPr lang="en-US" altLang="zh-TW" sz="3200" dirty="0" err="1"/>
              <a:t>ary</a:t>
            </a:r>
            <a:r>
              <a:rPr lang="en-US" altLang="zh-TW" sz="3200" dirty="0"/>
              <a:t> Relationship</a:t>
            </a:r>
          </a:p>
        </p:txBody>
      </p:sp>
      <p:sp>
        <p:nvSpPr>
          <p:cNvPr id="24579" name="Rectangle 3"/>
          <p:cNvSpPr>
            <a:spLocks noGrp="1" noChangeArrowheads="1"/>
          </p:cNvSpPr>
          <p:nvPr>
            <p:ph sz="quarter" idx="1"/>
          </p:nvPr>
        </p:nvSpPr>
        <p:spPr>
          <a:xfrm>
            <a:off x="457200" y="1600200"/>
            <a:ext cx="8001000" cy="4873752"/>
          </a:xfrm>
        </p:spPr>
        <p:txBody>
          <a:bodyPr/>
          <a:lstStyle/>
          <a:p>
            <a:r>
              <a:rPr lang="en-US" altLang="zh-TW" sz="2800" dirty="0"/>
              <a:t>Intuitively Simple</a:t>
            </a:r>
          </a:p>
          <a:p>
            <a:pPr lvl="1"/>
            <a:r>
              <a:rPr lang="en-US" altLang="zh-TW" sz="2400" dirty="0"/>
              <a:t>Build a new table, add primary keys of all participating entity sets.</a:t>
            </a:r>
          </a:p>
          <a:p>
            <a:pPr lvl="1"/>
            <a:r>
              <a:rPr lang="en-US" altLang="zh-TW" sz="2400" dirty="0"/>
              <a:t>Add attributes of the relationship set</a:t>
            </a:r>
          </a:p>
          <a:p>
            <a:pPr lvl="1"/>
            <a:r>
              <a:rPr lang="en-US" altLang="zh-TW" sz="2400" dirty="0"/>
              <a:t>The primary key of this new table is the union of all primary keys of entities that are on </a:t>
            </a:r>
            <a:r>
              <a:rPr lang="en-US" altLang="zh-TW" sz="2400" b="1" dirty="0"/>
              <a:t>N</a:t>
            </a:r>
            <a:r>
              <a:rPr lang="en-US" altLang="zh-TW" sz="2400" dirty="0"/>
              <a:t> side</a:t>
            </a:r>
          </a:p>
          <a:p>
            <a:pPr lvl="1"/>
            <a:endParaRPr lang="en-US" altLang="zh-TW" sz="2400" dirty="0"/>
          </a:p>
          <a:p>
            <a:pPr lvl="1"/>
            <a:r>
              <a:rPr lang="en-US" altLang="zh-TW" sz="2400" dirty="0"/>
              <a:t>That is it, we are done.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Effect transition="in" filter="box(in)">
                                      <p:cBhvr>
                                        <p:cTn id="7" dur="500"/>
                                        <p:tgtEl>
                                          <p:spTgt spid="245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Effect transition="in" filter="box(in)">
                                      <p:cBhvr>
                                        <p:cTn id="12" dur="500"/>
                                        <p:tgtEl>
                                          <p:spTgt spid="245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4579">
                                            <p:txEl>
                                              <p:pRg st="3" end="3"/>
                                            </p:txEl>
                                          </p:spTgt>
                                        </p:tgtEl>
                                        <p:attrNameLst>
                                          <p:attrName>style.visibility</p:attrName>
                                        </p:attrNameLst>
                                      </p:cBhvr>
                                      <p:to>
                                        <p:strVal val="visible"/>
                                      </p:to>
                                    </p:set>
                                    <p:animEffect transition="in" filter="box(in)">
                                      <p:cBhvr>
                                        <p:cTn id="17" dur="500"/>
                                        <p:tgtEl>
                                          <p:spTgt spid="2457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4579">
                                            <p:txEl>
                                              <p:pRg st="5" end="5"/>
                                            </p:txEl>
                                          </p:spTgt>
                                        </p:tgtEl>
                                        <p:attrNameLst>
                                          <p:attrName>style.visibility</p:attrName>
                                        </p:attrNameLst>
                                      </p:cBhvr>
                                      <p:to>
                                        <p:strVal val="visible"/>
                                      </p:to>
                                    </p:set>
                                    <p:animEffect transition="in" filter="box(in)">
                                      <p:cBhvr>
                                        <p:cTn id="22" dur="500"/>
                                        <p:tgtEl>
                                          <p:spTgt spid="245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52400"/>
            <a:ext cx="8229600" cy="533400"/>
          </a:xfrm>
        </p:spPr>
        <p:txBody>
          <a:bodyPr>
            <a:noAutofit/>
          </a:bodyPr>
          <a:lstStyle/>
          <a:p>
            <a:r>
              <a:rPr lang="en-US" altLang="zh-TW" sz="3200" b="1" dirty="0">
                <a:solidFill>
                  <a:schemeClr val="accent1">
                    <a:lumMod val="75000"/>
                  </a:schemeClr>
                </a:solidFill>
              </a:rPr>
              <a:t>Example – N-</a:t>
            </a:r>
            <a:r>
              <a:rPr lang="en-US" altLang="zh-TW" sz="3200" b="1" dirty="0" err="1">
                <a:solidFill>
                  <a:schemeClr val="accent1">
                    <a:lumMod val="75000"/>
                  </a:schemeClr>
                </a:solidFill>
              </a:rPr>
              <a:t>ary</a:t>
            </a:r>
            <a:r>
              <a:rPr lang="en-US" altLang="zh-TW" sz="3200" b="1" dirty="0">
                <a:solidFill>
                  <a:schemeClr val="accent1">
                    <a:lumMod val="75000"/>
                  </a:schemeClr>
                </a:solidFill>
              </a:rPr>
              <a:t> Relationship Set</a:t>
            </a:r>
          </a:p>
        </p:txBody>
      </p:sp>
      <p:graphicFrame>
        <p:nvGraphicFramePr>
          <p:cNvPr id="25690" name="Group 90"/>
          <p:cNvGraphicFramePr>
            <a:graphicFrameLocks noGrp="1"/>
          </p:cNvGraphicFramePr>
          <p:nvPr>
            <p:ph sz="quarter" idx="1"/>
          </p:nvPr>
        </p:nvGraphicFramePr>
        <p:xfrm>
          <a:off x="1524000" y="4495800"/>
          <a:ext cx="7112000" cy="1188720"/>
        </p:xfrm>
        <a:graphic>
          <a:graphicData uri="http://schemas.openxmlformats.org/drawingml/2006/table">
            <a:tbl>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gridCol w="1422400">
                  <a:extLst>
                    <a:ext uri="{9D8B030D-6E8A-4147-A177-3AD203B41FA5}">
                      <a16:colId xmlns:a16="http://schemas.microsoft.com/office/drawing/2014/main" val="20003"/>
                    </a:ext>
                  </a:extLst>
                </a:gridCol>
                <a:gridCol w="1422400">
                  <a:extLst>
                    <a:ext uri="{9D8B030D-6E8A-4147-A177-3AD203B41FA5}">
                      <a16:colId xmlns:a16="http://schemas.microsoft.com/office/drawing/2014/main" val="20004"/>
                    </a:ext>
                  </a:extLst>
                </a:gridCol>
              </a:tblGrid>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a:ln>
                            <a:noFill/>
                          </a:ln>
                          <a:solidFill>
                            <a:schemeClr val="tx1"/>
                          </a:solidFill>
                          <a:effectLst/>
                          <a:latin typeface="Arial" charset="0"/>
                          <a:ea typeface="新細明體" pitchFamily="18" charset="-120"/>
                        </a:rPr>
                        <a:t>P-Key1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charset="0"/>
                          <a:ea typeface="新細明體" pitchFamily="18" charset="-120"/>
                        </a:rPr>
                        <a:t>P-Key2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charset="0"/>
                          <a:ea typeface="新細明體" pitchFamily="18" charset="-120"/>
                        </a:rPr>
                        <a:t>P-Key3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A-Key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D-Attribute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7777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6666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5678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9012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3456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5633" name="Rectangle 33"/>
          <p:cNvSpPr>
            <a:spLocks noChangeArrowheads="1"/>
          </p:cNvSpPr>
          <p:nvPr/>
        </p:nvSpPr>
        <p:spPr bwMode="auto">
          <a:xfrm>
            <a:off x="1447800" y="1219200"/>
            <a:ext cx="11430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5634" name="Text Box 34"/>
          <p:cNvSpPr txBox="1">
            <a:spLocks noChangeArrowheads="1"/>
          </p:cNvSpPr>
          <p:nvPr/>
        </p:nvSpPr>
        <p:spPr bwMode="auto">
          <a:xfrm>
            <a:off x="1524000" y="1295400"/>
            <a:ext cx="9906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E-Set 1</a:t>
            </a:r>
          </a:p>
        </p:txBody>
      </p:sp>
      <p:sp>
        <p:nvSpPr>
          <p:cNvPr id="25636" name="Oval 36"/>
          <p:cNvSpPr>
            <a:spLocks noChangeArrowheads="1"/>
          </p:cNvSpPr>
          <p:nvPr/>
        </p:nvSpPr>
        <p:spPr bwMode="auto">
          <a:xfrm>
            <a:off x="228600" y="7620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643" name="Text Box 43"/>
          <p:cNvSpPr txBox="1">
            <a:spLocks noChangeArrowheads="1"/>
          </p:cNvSpPr>
          <p:nvPr/>
        </p:nvSpPr>
        <p:spPr bwMode="auto">
          <a:xfrm>
            <a:off x="381000" y="838200"/>
            <a:ext cx="990600" cy="366713"/>
          </a:xfrm>
          <a:prstGeom prst="rect">
            <a:avLst/>
          </a:prstGeom>
          <a:noFill/>
          <a:ln w="9525">
            <a:noFill/>
            <a:miter lim="800000"/>
            <a:headEnd/>
            <a:tailEnd/>
          </a:ln>
          <a:effectLst/>
        </p:spPr>
        <p:txBody>
          <a:bodyPr>
            <a:spAutoFit/>
          </a:bodyPr>
          <a:lstStyle/>
          <a:p>
            <a:pPr>
              <a:spcBef>
                <a:spcPct val="50000"/>
              </a:spcBef>
            </a:pPr>
            <a:r>
              <a:rPr lang="en-US" altLang="zh-TW" u="sng" dirty="0">
                <a:solidFill>
                  <a:schemeClr val="bg1"/>
                </a:solidFill>
              </a:rPr>
              <a:t>P-Key1</a:t>
            </a:r>
          </a:p>
        </p:txBody>
      </p:sp>
      <p:sp>
        <p:nvSpPr>
          <p:cNvPr id="25647" name="AutoShape 4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p:spPr>
        <p:txBody>
          <a:bodyPr wrap="none" anchor="ctr"/>
          <a:lstStyle/>
          <a:p>
            <a:endParaRPr lang="en-US"/>
          </a:p>
        </p:txBody>
      </p:sp>
      <p:sp>
        <p:nvSpPr>
          <p:cNvPr id="25648" name="Rectangle 48"/>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5652" name="AutoShape 52"/>
          <p:cNvSpPr>
            <a:spLocks noChangeArrowheads="1"/>
          </p:cNvSpPr>
          <p:nvPr/>
        </p:nvSpPr>
        <p:spPr bwMode="auto">
          <a:xfrm>
            <a:off x="3581400" y="30480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en-US"/>
          </a:p>
        </p:txBody>
      </p:sp>
      <p:sp>
        <p:nvSpPr>
          <p:cNvPr id="25653" name="Text Box 53"/>
          <p:cNvSpPr txBox="1">
            <a:spLocks noChangeArrowheads="1"/>
          </p:cNvSpPr>
          <p:nvPr/>
        </p:nvSpPr>
        <p:spPr bwMode="auto">
          <a:xfrm>
            <a:off x="6477000" y="2133600"/>
            <a:ext cx="14478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Another Set</a:t>
            </a:r>
          </a:p>
        </p:txBody>
      </p:sp>
      <p:sp>
        <p:nvSpPr>
          <p:cNvPr id="25654" name="Text Box 54"/>
          <p:cNvSpPr txBox="1">
            <a:spLocks noChangeArrowheads="1"/>
          </p:cNvSpPr>
          <p:nvPr/>
        </p:nvSpPr>
        <p:spPr bwMode="auto">
          <a:xfrm>
            <a:off x="381000" y="6172200"/>
            <a:ext cx="8305800" cy="366713"/>
          </a:xfrm>
          <a:prstGeom prst="rect">
            <a:avLst/>
          </a:prstGeom>
          <a:noFill/>
          <a:ln w="9525">
            <a:noFill/>
            <a:miter lim="800000"/>
            <a:headEnd/>
            <a:tailEnd/>
          </a:ln>
          <a:effectLst/>
        </p:spPr>
        <p:txBody>
          <a:bodyPr>
            <a:spAutoFit/>
          </a:bodyPr>
          <a:lstStyle/>
          <a:p>
            <a:pPr>
              <a:spcBef>
                <a:spcPct val="50000"/>
              </a:spcBef>
            </a:pPr>
            <a:r>
              <a:rPr lang="en-US" altLang="zh-TW"/>
              <a:t>* Primary key of this table is </a:t>
            </a:r>
            <a:r>
              <a:rPr lang="en-US" altLang="zh-TW" i="1"/>
              <a:t>P-Key1 + P-Key2 + P-Key3</a:t>
            </a:r>
            <a:r>
              <a:rPr lang="en-US" altLang="zh-TW"/>
              <a:t> </a:t>
            </a:r>
          </a:p>
        </p:txBody>
      </p:sp>
      <p:sp>
        <p:nvSpPr>
          <p:cNvPr id="25655" name="Line 55"/>
          <p:cNvSpPr>
            <a:spLocks noChangeShapeType="1"/>
          </p:cNvSpPr>
          <p:nvPr/>
        </p:nvSpPr>
        <p:spPr bwMode="auto">
          <a:xfrm>
            <a:off x="5410200" y="2286000"/>
            <a:ext cx="1143000" cy="0"/>
          </a:xfrm>
          <a:prstGeom prst="line">
            <a:avLst/>
          </a:prstGeom>
          <a:noFill/>
          <a:ln w="9525">
            <a:solidFill>
              <a:schemeClr val="tx1"/>
            </a:solidFill>
            <a:round/>
            <a:headEnd/>
            <a:tailEnd type="none" w="med" len="med"/>
          </a:ln>
          <a:effectLst/>
        </p:spPr>
        <p:txBody>
          <a:bodyPr/>
          <a:lstStyle/>
          <a:p>
            <a:endParaRPr lang="en-US"/>
          </a:p>
        </p:txBody>
      </p:sp>
      <p:sp>
        <p:nvSpPr>
          <p:cNvPr id="25656" name="Oval 56"/>
          <p:cNvSpPr>
            <a:spLocks noChangeArrowheads="1"/>
          </p:cNvSpPr>
          <p:nvPr/>
        </p:nvSpPr>
        <p:spPr bwMode="auto">
          <a:xfrm>
            <a:off x="4572000" y="9906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657" name="Text Box 57"/>
          <p:cNvSpPr txBox="1">
            <a:spLocks noChangeArrowheads="1"/>
          </p:cNvSpPr>
          <p:nvPr/>
        </p:nvSpPr>
        <p:spPr bwMode="auto">
          <a:xfrm>
            <a:off x="4495800" y="1066800"/>
            <a:ext cx="1295400" cy="338554"/>
          </a:xfrm>
          <a:prstGeom prst="rect">
            <a:avLst/>
          </a:prstGeom>
          <a:noFill/>
          <a:ln w="9525">
            <a:noFill/>
            <a:miter lim="800000"/>
            <a:headEnd/>
            <a:tailEnd/>
          </a:ln>
          <a:effectLst/>
        </p:spPr>
        <p:txBody>
          <a:bodyPr>
            <a:spAutoFit/>
          </a:bodyPr>
          <a:lstStyle/>
          <a:p>
            <a:pPr algn="ctr">
              <a:spcBef>
                <a:spcPct val="50000"/>
              </a:spcBef>
            </a:pPr>
            <a:r>
              <a:rPr lang="en-US" altLang="zh-TW" sz="1600" dirty="0">
                <a:solidFill>
                  <a:schemeClr val="bg1"/>
                </a:solidFill>
              </a:rPr>
              <a:t>D-Attribute</a:t>
            </a:r>
          </a:p>
        </p:txBody>
      </p:sp>
      <p:sp>
        <p:nvSpPr>
          <p:cNvPr id="25658" name="Line 58"/>
          <p:cNvSpPr>
            <a:spLocks noChangeShapeType="1"/>
          </p:cNvSpPr>
          <p:nvPr/>
        </p:nvSpPr>
        <p:spPr bwMode="auto">
          <a:xfrm flipV="1">
            <a:off x="4724400" y="1524000"/>
            <a:ext cx="228600" cy="457200"/>
          </a:xfrm>
          <a:prstGeom prst="line">
            <a:avLst/>
          </a:prstGeom>
          <a:noFill/>
          <a:ln w="9525">
            <a:solidFill>
              <a:schemeClr val="tx1"/>
            </a:solidFill>
            <a:round/>
            <a:headEnd/>
            <a:tailEnd/>
          </a:ln>
          <a:effectLst/>
        </p:spPr>
        <p:txBody>
          <a:bodyPr/>
          <a:lstStyle/>
          <a:p>
            <a:endParaRPr lang="en-US"/>
          </a:p>
        </p:txBody>
      </p:sp>
      <p:sp>
        <p:nvSpPr>
          <p:cNvPr id="25668" name="Text Box 68"/>
          <p:cNvSpPr txBox="1">
            <a:spLocks noChangeArrowheads="1"/>
          </p:cNvSpPr>
          <p:nvPr/>
        </p:nvSpPr>
        <p:spPr bwMode="auto">
          <a:xfrm>
            <a:off x="3886200" y="2057400"/>
            <a:ext cx="1600200" cy="366713"/>
          </a:xfrm>
          <a:prstGeom prst="rect">
            <a:avLst/>
          </a:prstGeom>
          <a:noFill/>
          <a:ln w="9525">
            <a:noFill/>
            <a:miter lim="800000"/>
            <a:headEnd/>
            <a:tailEnd/>
          </a:ln>
          <a:effectLst/>
        </p:spPr>
        <p:txBody>
          <a:bodyPr>
            <a:spAutoFit/>
          </a:bodyPr>
          <a:lstStyle/>
          <a:p>
            <a:pPr>
              <a:spcBef>
                <a:spcPct val="50000"/>
              </a:spcBef>
            </a:pPr>
            <a:r>
              <a:rPr lang="en-US" altLang="zh-TW" dirty="0">
                <a:solidFill>
                  <a:schemeClr val="bg1"/>
                </a:solidFill>
              </a:rPr>
              <a:t> relationship</a:t>
            </a:r>
          </a:p>
        </p:txBody>
      </p:sp>
      <p:sp>
        <p:nvSpPr>
          <p:cNvPr id="25669" name="Oval 69"/>
          <p:cNvSpPr>
            <a:spLocks noChangeArrowheads="1"/>
          </p:cNvSpPr>
          <p:nvPr/>
        </p:nvSpPr>
        <p:spPr bwMode="auto">
          <a:xfrm>
            <a:off x="7162800" y="9906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670" name="Text Box 70"/>
          <p:cNvSpPr txBox="1">
            <a:spLocks noChangeArrowheads="1"/>
          </p:cNvSpPr>
          <p:nvPr/>
        </p:nvSpPr>
        <p:spPr bwMode="auto">
          <a:xfrm>
            <a:off x="7239000" y="1066800"/>
            <a:ext cx="990600" cy="366713"/>
          </a:xfrm>
          <a:prstGeom prst="rect">
            <a:avLst/>
          </a:prstGeom>
          <a:noFill/>
          <a:ln w="9525">
            <a:noFill/>
            <a:miter lim="800000"/>
            <a:headEnd/>
            <a:tailEnd/>
          </a:ln>
          <a:effectLst/>
        </p:spPr>
        <p:txBody>
          <a:bodyPr>
            <a:spAutoFit/>
          </a:bodyPr>
          <a:lstStyle/>
          <a:p>
            <a:pPr>
              <a:spcBef>
                <a:spcPct val="50000"/>
              </a:spcBef>
            </a:pPr>
            <a:r>
              <a:rPr lang="en-US" altLang="zh-TW" u="sng">
                <a:solidFill>
                  <a:schemeClr val="bg1"/>
                </a:solidFill>
              </a:rPr>
              <a:t>A-Key</a:t>
            </a:r>
          </a:p>
        </p:txBody>
      </p:sp>
      <p:sp>
        <p:nvSpPr>
          <p:cNvPr id="25671" name="Line 71"/>
          <p:cNvSpPr>
            <a:spLocks noChangeShapeType="1"/>
          </p:cNvSpPr>
          <p:nvPr/>
        </p:nvSpPr>
        <p:spPr bwMode="auto">
          <a:xfrm flipH="1">
            <a:off x="7162800" y="1524000"/>
            <a:ext cx="457200" cy="533400"/>
          </a:xfrm>
          <a:prstGeom prst="line">
            <a:avLst/>
          </a:prstGeom>
          <a:noFill/>
          <a:ln w="9525">
            <a:solidFill>
              <a:schemeClr val="tx1"/>
            </a:solidFill>
            <a:round/>
            <a:headEnd/>
            <a:tailEnd/>
          </a:ln>
          <a:effectLst/>
        </p:spPr>
        <p:txBody>
          <a:bodyPr/>
          <a:lstStyle/>
          <a:p>
            <a:endParaRPr lang="en-US"/>
          </a:p>
        </p:txBody>
      </p:sp>
      <p:sp>
        <p:nvSpPr>
          <p:cNvPr id="25672" name="Rectangle 72"/>
          <p:cNvSpPr>
            <a:spLocks noChangeArrowheads="1"/>
          </p:cNvSpPr>
          <p:nvPr/>
        </p:nvSpPr>
        <p:spPr bwMode="auto">
          <a:xfrm>
            <a:off x="1371600" y="2362200"/>
            <a:ext cx="11430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5673" name="Text Box 73"/>
          <p:cNvSpPr txBox="1">
            <a:spLocks noChangeArrowheads="1"/>
          </p:cNvSpPr>
          <p:nvPr/>
        </p:nvSpPr>
        <p:spPr bwMode="auto">
          <a:xfrm>
            <a:off x="1447800" y="2438400"/>
            <a:ext cx="9906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E-Set 2</a:t>
            </a:r>
          </a:p>
        </p:txBody>
      </p:sp>
      <p:sp>
        <p:nvSpPr>
          <p:cNvPr id="25674" name="Oval 74"/>
          <p:cNvSpPr>
            <a:spLocks noChangeArrowheads="1"/>
          </p:cNvSpPr>
          <p:nvPr/>
        </p:nvSpPr>
        <p:spPr bwMode="auto">
          <a:xfrm>
            <a:off x="152400" y="19050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675" name="Text Box 75"/>
          <p:cNvSpPr txBox="1">
            <a:spLocks noChangeArrowheads="1"/>
          </p:cNvSpPr>
          <p:nvPr/>
        </p:nvSpPr>
        <p:spPr bwMode="auto">
          <a:xfrm>
            <a:off x="304800" y="1981200"/>
            <a:ext cx="990600" cy="366713"/>
          </a:xfrm>
          <a:prstGeom prst="rect">
            <a:avLst/>
          </a:prstGeom>
          <a:noFill/>
          <a:ln w="9525">
            <a:noFill/>
            <a:miter lim="800000"/>
            <a:headEnd/>
            <a:tailEnd/>
          </a:ln>
          <a:effectLst/>
        </p:spPr>
        <p:txBody>
          <a:bodyPr>
            <a:spAutoFit/>
          </a:bodyPr>
          <a:lstStyle/>
          <a:p>
            <a:pPr>
              <a:spcBef>
                <a:spcPct val="50000"/>
              </a:spcBef>
            </a:pPr>
            <a:r>
              <a:rPr lang="en-US" altLang="zh-TW" u="sng">
                <a:solidFill>
                  <a:schemeClr val="bg1"/>
                </a:solidFill>
              </a:rPr>
              <a:t>P-Key2</a:t>
            </a:r>
          </a:p>
        </p:txBody>
      </p:sp>
      <p:sp>
        <p:nvSpPr>
          <p:cNvPr id="25676" name="Rectangle 76"/>
          <p:cNvSpPr>
            <a:spLocks noChangeArrowheads="1"/>
          </p:cNvSpPr>
          <p:nvPr/>
        </p:nvSpPr>
        <p:spPr bwMode="auto">
          <a:xfrm>
            <a:off x="1447800" y="3429000"/>
            <a:ext cx="11430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5677" name="Text Box 77"/>
          <p:cNvSpPr txBox="1">
            <a:spLocks noChangeArrowheads="1"/>
          </p:cNvSpPr>
          <p:nvPr/>
        </p:nvSpPr>
        <p:spPr bwMode="auto">
          <a:xfrm>
            <a:off x="1524000" y="3505200"/>
            <a:ext cx="9906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E-Set 3</a:t>
            </a:r>
          </a:p>
        </p:txBody>
      </p:sp>
      <p:sp>
        <p:nvSpPr>
          <p:cNvPr id="25678" name="Oval 78"/>
          <p:cNvSpPr>
            <a:spLocks noChangeArrowheads="1"/>
          </p:cNvSpPr>
          <p:nvPr/>
        </p:nvSpPr>
        <p:spPr bwMode="auto">
          <a:xfrm>
            <a:off x="228600" y="29718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679" name="Text Box 79"/>
          <p:cNvSpPr txBox="1">
            <a:spLocks noChangeArrowheads="1"/>
          </p:cNvSpPr>
          <p:nvPr/>
        </p:nvSpPr>
        <p:spPr bwMode="auto">
          <a:xfrm>
            <a:off x="381000" y="3048000"/>
            <a:ext cx="990600" cy="366713"/>
          </a:xfrm>
          <a:prstGeom prst="rect">
            <a:avLst/>
          </a:prstGeom>
          <a:noFill/>
          <a:ln w="9525">
            <a:noFill/>
            <a:miter lim="800000"/>
            <a:headEnd/>
            <a:tailEnd/>
          </a:ln>
          <a:effectLst/>
        </p:spPr>
        <p:txBody>
          <a:bodyPr>
            <a:spAutoFit/>
          </a:bodyPr>
          <a:lstStyle/>
          <a:p>
            <a:pPr>
              <a:spcBef>
                <a:spcPct val="50000"/>
              </a:spcBef>
            </a:pPr>
            <a:r>
              <a:rPr lang="en-US" altLang="zh-TW" u="sng">
                <a:solidFill>
                  <a:schemeClr val="bg1"/>
                </a:solidFill>
              </a:rPr>
              <a:t>P-Key3</a:t>
            </a:r>
          </a:p>
        </p:txBody>
      </p:sp>
      <p:sp>
        <p:nvSpPr>
          <p:cNvPr id="25681" name="Line 81"/>
          <p:cNvSpPr>
            <a:spLocks noChangeShapeType="1"/>
          </p:cNvSpPr>
          <p:nvPr/>
        </p:nvSpPr>
        <p:spPr bwMode="auto">
          <a:xfrm>
            <a:off x="1143000" y="1219200"/>
            <a:ext cx="304800" cy="152400"/>
          </a:xfrm>
          <a:prstGeom prst="line">
            <a:avLst/>
          </a:prstGeom>
          <a:noFill/>
          <a:ln w="9525">
            <a:solidFill>
              <a:schemeClr val="tx1"/>
            </a:solidFill>
            <a:round/>
            <a:headEnd/>
            <a:tailEnd/>
          </a:ln>
          <a:effectLst/>
        </p:spPr>
        <p:txBody>
          <a:bodyPr/>
          <a:lstStyle/>
          <a:p>
            <a:endParaRPr lang="en-US"/>
          </a:p>
        </p:txBody>
      </p:sp>
      <p:sp>
        <p:nvSpPr>
          <p:cNvPr id="25683" name="Line 83"/>
          <p:cNvSpPr>
            <a:spLocks noChangeShapeType="1"/>
          </p:cNvSpPr>
          <p:nvPr/>
        </p:nvSpPr>
        <p:spPr bwMode="auto">
          <a:xfrm>
            <a:off x="1066800" y="2362200"/>
            <a:ext cx="304800" cy="152400"/>
          </a:xfrm>
          <a:prstGeom prst="line">
            <a:avLst/>
          </a:prstGeom>
          <a:noFill/>
          <a:ln w="9525">
            <a:solidFill>
              <a:schemeClr val="tx1"/>
            </a:solidFill>
            <a:round/>
            <a:headEnd/>
            <a:tailEnd/>
          </a:ln>
          <a:effectLst/>
        </p:spPr>
        <p:txBody>
          <a:bodyPr/>
          <a:lstStyle/>
          <a:p>
            <a:endParaRPr lang="en-US"/>
          </a:p>
        </p:txBody>
      </p:sp>
      <p:sp>
        <p:nvSpPr>
          <p:cNvPr id="25684" name="Line 84"/>
          <p:cNvSpPr>
            <a:spLocks noChangeShapeType="1"/>
          </p:cNvSpPr>
          <p:nvPr/>
        </p:nvSpPr>
        <p:spPr bwMode="auto">
          <a:xfrm>
            <a:off x="1219200" y="3352800"/>
            <a:ext cx="228600" cy="152400"/>
          </a:xfrm>
          <a:prstGeom prst="line">
            <a:avLst/>
          </a:prstGeom>
          <a:noFill/>
          <a:ln w="9525">
            <a:solidFill>
              <a:schemeClr val="tx1"/>
            </a:solidFill>
            <a:round/>
            <a:headEnd/>
            <a:tailEnd/>
          </a:ln>
          <a:effectLst/>
        </p:spPr>
        <p:txBody>
          <a:bodyPr/>
          <a:lstStyle/>
          <a:p>
            <a:endParaRPr lang="en-US"/>
          </a:p>
        </p:txBody>
      </p:sp>
      <p:sp>
        <p:nvSpPr>
          <p:cNvPr id="25685" name="Line 85"/>
          <p:cNvSpPr>
            <a:spLocks noChangeShapeType="1"/>
          </p:cNvSpPr>
          <p:nvPr/>
        </p:nvSpPr>
        <p:spPr bwMode="auto">
          <a:xfrm>
            <a:off x="2590800" y="1371600"/>
            <a:ext cx="1752600" cy="609600"/>
          </a:xfrm>
          <a:prstGeom prst="line">
            <a:avLst/>
          </a:prstGeom>
          <a:noFill/>
          <a:ln w="9525">
            <a:solidFill>
              <a:schemeClr val="tx1"/>
            </a:solidFill>
            <a:round/>
            <a:headEnd/>
            <a:tailEnd/>
          </a:ln>
          <a:effectLst/>
        </p:spPr>
        <p:txBody>
          <a:bodyPr/>
          <a:lstStyle/>
          <a:p>
            <a:endParaRPr lang="en-US"/>
          </a:p>
        </p:txBody>
      </p:sp>
      <p:sp>
        <p:nvSpPr>
          <p:cNvPr id="25686" name="Line 86"/>
          <p:cNvSpPr>
            <a:spLocks noChangeShapeType="1"/>
          </p:cNvSpPr>
          <p:nvPr/>
        </p:nvSpPr>
        <p:spPr bwMode="auto">
          <a:xfrm flipV="1">
            <a:off x="2514600" y="2286000"/>
            <a:ext cx="1219200" cy="228600"/>
          </a:xfrm>
          <a:prstGeom prst="line">
            <a:avLst/>
          </a:prstGeom>
          <a:noFill/>
          <a:ln w="9525">
            <a:solidFill>
              <a:schemeClr val="tx1"/>
            </a:solidFill>
            <a:round/>
            <a:headEnd/>
            <a:tailEnd/>
          </a:ln>
          <a:effectLst/>
        </p:spPr>
        <p:txBody>
          <a:bodyPr/>
          <a:lstStyle/>
          <a:p>
            <a:endParaRPr lang="en-US"/>
          </a:p>
        </p:txBody>
      </p:sp>
      <p:sp>
        <p:nvSpPr>
          <p:cNvPr id="25687" name="Line 87"/>
          <p:cNvSpPr>
            <a:spLocks noChangeShapeType="1"/>
          </p:cNvSpPr>
          <p:nvPr/>
        </p:nvSpPr>
        <p:spPr bwMode="auto">
          <a:xfrm flipV="1">
            <a:off x="2590800" y="2438400"/>
            <a:ext cx="1447800" cy="1143000"/>
          </a:xfrm>
          <a:prstGeom prst="line">
            <a:avLst/>
          </a:prstGeom>
          <a:noFill/>
          <a:ln w="9525">
            <a:solidFill>
              <a:schemeClr val="tx1"/>
            </a:solidFill>
            <a:round/>
            <a:headEnd/>
            <a:tailEnd/>
          </a:ln>
          <a:effectLst/>
        </p:spPr>
        <p:txBody>
          <a:bodyPr/>
          <a:lstStyle/>
          <a:p>
            <a:endParaRPr lang="en-US"/>
          </a:p>
        </p:txBody>
      </p:sp>
      <p:sp>
        <p:nvSpPr>
          <p:cNvPr id="62" name="TextBox 61"/>
          <p:cNvSpPr txBox="1"/>
          <p:nvPr/>
        </p:nvSpPr>
        <p:spPr>
          <a:xfrm>
            <a:off x="3505200" y="2450068"/>
            <a:ext cx="351378" cy="369332"/>
          </a:xfrm>
          <a:prstGeom prst="rect">
            <a:avLst/>
          </a:prstGeom>
          <a:noFill/>
        </p:spPr>
        <p:txBody>
          <a:bodyPr wrap="none" rtlCol="0">
            <a:spAutoFit/>
          </a:bodyPr>
          <a:lstStyle/>
          <a:p>
            <a:r>
              <a:rPr lang="en-US" dirty="0"/>
              <a:t>N</a:t>
            </a:r>
          </a:p>
        </p:txBody>
      </p:sp>
      <p:sp>
        <p:nvSpPr>
          <p:cNvPr id="63" name="TextBox 62"/>
          <p:cNvSpPr txBox="1"/>
          <p:nvPr/>
        </p:nvSpPr>
        <p:spPr>
          <a:xfrm>
            <a:off x="3886200" y="1524000"/>
            <a:ext cx="351378" cy="369332"/>
          </a:xfrm>
          <a:prstGeom prst="rect">
            <a:avLst/>
          </a:prstGeom>
          <a:noFill/>
        </p:spPr>
        <p:txBody>
          <a:bodyPr wrap="none" rtlCol="0">
            <a:spAutoFit/>
          </a:bodyPr>
          <a:lstStyle/>
          <a:p>
            <a:r>
              <a:rPr lang="en-US" dirty="0"/>
              <a:t>N</a:t>
            </a:r>
          </a:p>
        </p:txBody>
      </p:sp>
      <p:sp>
        <p:nvSpPr>
          <p:cNvPr id="64" name="TextBox 63"/>
          <p:cNvSpPr txBox="1"/>
          <p:nvPr/>
        </p:nvSpPr>
        <p:spPr>
          <a:xfrm>
            <a:off x="3429000" y="1905000"/>
            <a:ext cx="351378" cy="369332"/>
          </a:xfrm>
          <a:prstGeom prst="rect">
            <a:avLst/>
          </a:prstGeom>
          <a:noFill/>
        </p:spPr>
        <p:txBody>
          <a:bodyPr wrap="none" rtlCol="0">
            <a:spAutoFit/>
          </a:bodyPr>
          <a:lstStyle/>
          <a:p>
            <a:r>
              <a:rPr lang="en-US" dirty="0"/>
              <a:t>N</a:t>
            </a:r>
          </a:p>
        </p:txBody>
      </p:sp>
      <p:sp>
        <p:nvSpPr>
          <p:cNvPr id="65" name="TextBox 64"/>
          <p:cNvSpPr txBox="1"/>
          <p:nvPr/>
        </p:nvSpPr>
        <p:spPr>
          <a:xfrm>
            <a:off x="5334000" y="1905000"/>
            <a:ext cx="312906" cy="369332"/>
          </a:xfrm>
          <a:prstGeom prst="rect">
            <a:avLst/>
          </a:prstGeom>
          <a:noFill/>
        </p:spPr>
        <p:txBody>
          <a:bodyPr wrap="none" rtlCol="0">
            <a:spAutoFit/>
          </a:bodyPr>
          <a:lstStyle/>
          <a:p>
            <a:r>
              <a:rPr lang="en-US" dirty="0"/>
              <a:t>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a:xfrm>
            <a:off x="533400" y="304800"/>
            <a:ext cx="7924800" cy="1439863"/>
          </a:xfrm>
        </p:spPr>
        <p:txBody>
          <a:bodyPr anchor="t"/>
          <a:lstStyle/>
          <a:p>
            <a:r>
              <a:rPr lang="en-US" sz="1800" b="1"/>
              <a:t>FIGURE 4.11</a:t>
            </a:r>
            <a:br>
              <a:rPr lang="en-US" sz="1800"/>
            </a:br>
            <a:r>
              <a:rPr lang="en-US" sz="1800"/>
              <a:t>Ternary relationship types. (a) The SUPPLY relationship. </a:t>
            </a:r>
            <a:endParaRPr lang="en-US"/>
          </a:p>
        </p:txBody>
      </p:sp>
      <p:pic>
        <p:nvPicPr>
          <p:cNvPr id="690179" name="Picture 3"/>
          <p:cNvPicPr>
            <a:picLocks noGrp="1" noChangeAspect="1" noChangeArrowheads="1"/>
          </p:cNvPicPr>
          <p:nvPr>
            <p:ph sz="quarter" idx="1"/>
          </p:nvPr>
        </p:nvPicPr>
        <p:blipFill>
          <a:blip r:embed="rId3" cstate="print">
            <a:extLst>
              <a:ext uri="{28A0092B-C50C-407E-A947-70E740481C1C}">
                <a14:useLocalDpi xmlns:a14="http://schemas.microsoft.com/office/drawing/2010/main" val="0"/>
              </a:ext>
            </a:extLst>
          </a:blip>
          <a:srcRect/>
          <a:stretch>
            <a:fillRect/>
          </a:stretch>
        </p:blipFill>
        <p:spPr>
          <a:xfrm>
            <a:off x="1524000" y="1143000"/>
            <a:ext cx="5257800" cy="1795556"/>
          </a:xfrm>
        </p:spPr>
      </p:pic>
      <p:sp>
        <p:nvSpPr>
          <p:cNvPr id="4" name="Slide Number Placeholder 3"/>
          <p:cNvSpPr>
            <a:spLocks noGrp="1"/>
          </p:cNvSpPr>
          <p:nvPr>
            <p:ph type="sldNum" sz="quarter" idx="15"/>
          </p:nvPr>
        </p:nvSpPr>
        <p:spPr/>
        <p:txBody>
          <a:bodyPr/>
          <a:lstStyle/>
          <a:p>
            <a:fld id="{60116FE7-DBE2-44E6-94CA-31A393D3F17D}" type="slidenum">
              <a:rPr lang="en-US"/>
              <a:pPr/>
              <a:t>22</a:t>
            </a:fld>
            <a:endParaRPr lang="en-CA"/>
          </a:p>
        </p:txBody>
      </p:sp>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1066800" y="3276600"/>
            <a:ext cx="4419600" cy="2938087"/>
          </a:xfrm>
          <a:prstGeom prst="rect">
            <a:avLst/>
          </a:prstGeom>
        </p:spPr>
      </p:pic>
    </p:spTree>
    <p:extLst>
      <p:ext uri="{BB962C8B-B14F-4D97-AF65-F5344CB8AC3E}">
        <p14:creationId xmlns:p14="http://schemas.microsoft.com/office/powerpoint/2010/main" val="160719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en-US" altLang="zh-TW" sz="4000" dirty="0">
                <a:solidFill>
                  <a:schemeClr val="accent1">
                    <a:lumMod val="75000"/>
                  </a:schemeClr>
                </a:solidFill>
              </a:rPr>
              <a:t>Representing Relationship Set</a:t>
            </a:r>
            <a:br>
              <a:rPr lang="en-US" altLang="zh-TW" sz="4000" dirty="0">
                <a:solidFill>
                  <a:schemeClr val="accent1">
                    <a:lumMod val="75000"/>
                  </a:schemeClr>
                </a:solidFill>
              </a:rPr>
            </a:br>
            <a:r>
              <a:rPr lang="en-US" altLang="zh-TW" sz="3200" dirty="0">
                <a:solidFill>
                  <a:schemeClr val="accent1">
                    <a:lumMod val="75000"/>
                  </a:schemeClr>
                </a:solidFill>
              </a:rPr>
              <a:t>Identifying Relationship</a:t>
            </a:r>
          </a:p>
        </p:txBody>
      </p:sp>
      <p:sp>
        <p:nvSpPr>
          <p:cNvPr id="26627" name="Rectangle 3"/>
          <p:cNvSpPr>
            <a:spLocks noGrp="1" noChangeArrowheads="1"/>
          </p:cNvSpPr>
          <p:nvPr>
            <p:ph sz="quarter" idx="1"/>
          </p:nvPr>
        </p:nvSpPr>
        <p:spPr>
          <a:xfrm>
            <a:off x="457200" y="1600200"/>
            <a:ext cx="8153400" cy="4873752"/>
          </a:xfrm>
        </p:spPr>
        <p:txBody>
          <a:bodyPr/>
          <a:lstStyle/>
          <a:p>
            <a:r>
              <a:rPr lang="en-US" altLang="zh-TW" sz="2400" dirty="0"/>
              <a:t>Don't create a table for the identifying relationship </a:t>
            </a:r>
          </a:p>
          <a:p>
            <a:r>
              <a:rPr lang="en-US" altLang="zh-TW" dirty="0"/>
              <a:t>As we </a:t>
            </a:r>
            <a:r>
              <a:rPr lang="en-US" altLang="zh-TW" sz="2400" dirty="0"/>
              <a:t>have built a table for the corresponding weak entity</a:t>
            </a:r>
          </a:p>
          <a:p>
            <a:pPr lvl="1"/>
            <a:r>
              <a:rPr lang="en-US" altLang="zh-TW" sz="2400" dirty="0"/>
              <a:t>Reason:</a:t>
            </a:r>
          </a:p>
          <a:p>
            <a:pPr lvl="2"/>
            <a:r>
              <a:rPr lang="en-US" altLang="zh-TW" sz="2000" dirty="0"/>
              <a:t>A special case of 1:N with total participation</a:t>
            </a:r>
          </a:p>
          <a:p>
            <a:pPr lvl="2"/>
            <a:r>
              <a:rPr lang="en-US" altLang="zh-TW" sz="2000" dirty="0"/>
              <a:t>Reduce Redundancy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4800" y="304800"/>
            <a:ext cx="8382000" cy="914400"/>
          </a:xfrm>
        </p:spPr>
        <p:txBody>
          <a:bodyPr>
            <a:normAutofit fontScale="90000"/>
          </a:bodyPr>
          <a:lstStyle/>
          <a:p>
            <a:r>
              <a:rPr lang="en-US" altLang="zh-TW" sz="4000" dirty="0">
                <a:solidFill>
                  <a:schemeClr val="accent1">
                    <a:lumMod val="75000"/>
                  </a:schemeClr>
                </a:solidFill>
              </a:rPr>
              <a:t>Representing Composite Attribute</a:t>
            </a:r>
          </a:p>
        </p:txBody>
      </p:sp>
      <p:sp>
        <p:nvSpPr>
          <p:cNvPr id="27651" name="Rectangle 3"/>
          <p:cNvSpPr>
            <a:spLocks noGrp="1" noChangeArrowheads="1"/>
          </p:cNvSpPr>
          <p:nvPr>
            <p:ph sz="quarter" idx="1"/>
          </p:nvPr>
        </p:nvSpPr>
        <p:spPr>
          <a:xfrm>
            <a:off x="457200" y="1524000"/>
            <a:ext cx="8229600" cy="1752600"/>
          </a:xfrm>
        </p:spPr>
        <p:txBody>
          <a:bodyPr/>
          <a:lstStyle/>
          <a:p>
            <a:r>
              <a:rPr lang="en-US" altLang="zh-TW" dirty="0"/>
              <a:t>One column for each component attribute</a:t>
            </a:r>
          </a:p>
          <a:p>
            <a:r>
              <a:rPr lang="en-US" altLang="zh-TW" dirty="0"/>
              <a:t>NO column for the composite attribute itself</a:t>
            </a:r>
          </a:p>
          <a:p>
            <a:endParaRPr lang="en-US" altLang="zh-TW" sz="2800" dirty="0"/>
          </a:p>
        </p:txBody>
      </p:sp>
      <p:sp>
        <p:nvSpPr>
          <p:cNvPr id="27652" name="Rectangle 4"/>
          <p:cNvSpPr>
            <a:spLocks noChangeArrowheads="1"/>
          </p:cNvSpPr>
          <p:nvPr/>
        </p:nvSpPr>
        <p:spPr bwMode="auto">
          <a:xfrm>
            <a:off x="990600" y="4267200"/>
            <a:ext cx="11430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7653" name="Text Box 5"/>
          <p:cNvSpPr txBox="1">
            <a:spLocks noChangeArrowheads="1"/>
          </p:cNvSpPr>
          <p:nvPr/>
        </p:nvSpPr>
        <p:spPr bwMode="auto">
          <a:xfrm>
            <a:off x="990600" y="4343400"/>
            <a:ext cx="1219200" cy="366713"/>
          </a:xfrm>
          <a:prstGeom prst="rect">
            <a:avLst/>
          </a:prstGeom>
          <a:noFill/>
          <a:ln w="9525">
            <a:noFill/>
            <a:miter lim="800000"/>
            <a:headEnd/>
            <a:tailEnd/>
          </a:ln>
          <a:effectLst/>
        </p:spPr>
        <p:txBody>
          <a:bodyPr>
            <a:spAutoFit/>
          </a:bodyPr>
          <a:lstStyle/>
          <a:p>
            <a:pPr>
              <a:spcBef>
                <a:spcPct val="50000"/>
              </a:spcBef>
            </a:pPr>
            <a:r>
              <a:rPr lang="en-US" altLang="zh-TW" dirty="0">
                <a:solidFill>
                  <a:schemeClr val="bg1">
                    <a:lumMod val="95000"/>
                  </a:schemeClr>
                </a:solidFill>
              </a:rPr>
              <a:t>Professor</a:t>
            </a:r>
          </a:p>
        </p:txBody>
      </p:sp>
      <p:sp>
        <p:nvSpPr>
          <p:cNvPr id="27655" name="Oval 7"/>
          <p:cNvSpPr>
            <a:spLocks noChangeArrowheads="1"/>
          </p:cNvSpPr>
          <p:nvPr/>
        </p:nvSpPr>
        <p:spPr bwMode="auto">
          <a:xfrm>
            <a:off x="609600" y="34290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656" name="Text Box 8"/>
          <p:cNvSpPr txBox="1">
            <a:spLocks noChangeArrowheads="1"/>
          </p:cNvSpPr>
          <p:nvPr/>
        </p:nvSpPr>
        <p:spPr bwMode="auto">
          <a:xfrm>
            <a:off x="762000" y="3505200"/>
            <a:ext cx="762000" cy="366713"/>
          </a:xfrm>
          <a:prstGeom prst="rect">
            <a:avLst/>
          </a:prstGeom>
          <a:noFill/>
          <a:ln w="9525">
            <a:noFill/>
            <a:miter lim="800000"/>
            <a:headEnd/>
            <a:tailEnd/>
          </a:ln>
          <a:effectLst/>
        </p:spPr>
        <p:txBody>
          <a:bodyPr>
            <a:spAutoFit/>
          </a:bodyPr>
          <a:lstStyle/>
          <a:p>
            <a:pPr>
              <a:spcBef>
                <a:spcPct val="50000"/>
              </a:spcBef>
            </a:pPr>
            <a:r>
              <a:rPr lang="en-US" altLang="zh-TW" u="sng">
                <a:solidFill>
                  <a:schemeClr val="bg1">
                    <a:lumMod val="95000"/>
                  </a:schemeClr>
                </a:solidFill>
              </a:rPr>
              <a:t>SSN</a:t>
            </a:r>
          </a:p>
        </p:txBody>
      </p:sp>
      <p:sp>
        <p:nvSpPr>
          <p:cNvPr id="27657" name="Oval 9"/>
          <p:cNvSpPr>
            <a:spLocks noChangeArrowheads="1"/>
          </p:cNvSpPr>
          <p:nvPr/>
        </p:nvSpPr>
        <p:spPr bwMode="auto">
          <a:xfrm>
            <a:off x="1905000" y="34290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658" name="Text Box 10"/>
          <p:cNvSpPr txBox="1">
            <a:spLocks noChangeArrowheads="1"/>
          </p:cNvSpPr>
          <p:nvPr/>
        </p:nvSpPr>
        <p:spPr bwMode="auto">
          <a:xfrm>
            <a:off x="2057400" y="3505200"/>
            <a:ext cx="8382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Name</a:t>
            </a:r>
          </a:p>
        </p:txBody>
      </p:sp>
      <p:sp>
        <p:nvSpPr>
          <p:cNvPr id="27659" name="Oval 11"/>
          <p:cNvSpPr>
            <a:spLocks noChangeArrowheads="1"/>
          </p:cNvSpPr>
          <p:nvPr/>
        </p:nvSpPr>
        <p:spPr bwMode="auto">
          <a:xfrm>
            <a:off x="2057400" y="502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660" name="Text Box 12"/>
          <p:cNvSpPr txBox="1">
            <a:spLocks noChangeArrowheads="1"/>
          </p:cNvSpPr>
          <p:nvPr/>
        </p:nvSpPr>
        <p:spPr bwMode="auto">
          <a:xfrm>
            <a:off x="2057400" y="5105400"/>
            <a:ext cx="10668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Address</a:t>
            </a:r>
          </a:p>
        </p:txBody>
      </p:sp>
      <p:sp>
        <p:nvSpPr>
          <p:cNvPr id="27663" name="Line 15"/>
          <p:cNvSpPr>
            <a:spLocks noChangeShapeType="1"/>
          </p:cNvSpPr>
          <p:nvPr/>
        </p:nvSpPr>
        <p:spPr bwMode="auto">
          <a:xfrm flipH="1" flipV="1">
            <a:off x="1905000" y="4724400"/>
            <a:ext cx="457200" cy="304800"/>
          </a:xfrm>
          <a:prstGeom prst="line">
            <a:avLst/>
          </a:prstGeom>
          <a:noFill/>
          <a:ln w="9525">
            <a:solidFill>
              <a:schemeClr val="tx1"/>
            </a:solidFill>
            <a:round/>
            <a:headEnd/>
            <a:tailEnd/>
          </a:ln>
          <a:effectLst/>
        </p:spPr>
        <p:txBody>
          <a:bodyPr/>
          <a:lstStyle/>
          <a:p>
            <a:endParaRPr lang="en-US"/>
          </a:p>
        </p:txBody>
      </p:sp>
      <p:graphicFrame>
        <p:nvGraphicFramePr>
          <p:cNvPr id="27697" name="Group 49"/>
          <p:cNvGraphicFramePr>
            <a:graphicFrameLocks noGrp="1"/>
          </p:cNvGraphicFramePr>
          <p:nvPr/>
        </p:nvGraphicFramePr>
        <p:xfrm>
          <a:off x="3810000" y="3962400"/>
          <a:ext cx="5181600" cy="118872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a:ln>
                            <a:noFill/>
                          </a:ln>
                          <a:solidFill>
                            <a:schemeClr val="tx1"/>
                          </a:solidFill>
                          <a:effectLst/>
                          <a:latin typeface="Arial" charset="0"/>
                          <a:ea typeface="新細明體"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Street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City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Dr. 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50 1</a:t>
                      </a:r>
                      <a:r>
                        <a:rPr kumimoji="1" lang="en-US" altLang="zh-TW" sz="2000" b="0" i="0" u="none" strike="noStrike" cap="none" normalizeH="0" baseline="30000">
                          <a:ln>
                            <a:noFill/>
                          </a:ln>
                          <a:solidFill>
                            <a:schemeClr val="tx1"/>
                          </a:solidFill>
                          <a:effectLst/>
                          <a:latin typeface="Arial" charset="0"/>
                          <a:ea typeface="新細明體" pitchFamily="18" charset="-120"/>
                        </a:rPr>
                        <a:t>st</a:t>
                      </a:r>
                      <a:r>
                        <a:rPr kumimoji="1" lang="en-US" altLang="zh-TW" sz="2000" b="0" i="0" u="none" strike="noStrike" cap="none" normalizeH="0" baseline="0">
                          <a:ln>
                            <a:noFill/>
                          </a:ln>
                          <a:solidFill>
                            <a:schemeClr val="tx1"/>
                          </a:solidFill>
                          <a:effectLst/>
                          <a:latin typeface="Arial" charset="0"/>
                          <a:ea typeface="新細明體" pitchFamily="18" charset="-120"/>
                        </a:rPr>
                        <a:t> 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Fake City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8888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Dr. Lee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1 B 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San Jose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7683" name="Line 35"/>
          <p:cNvSpPr>
            <a:spLocks noChangeShapeType="1"/>
          </p:cNvSpPr>
          <p:nvPr/>
        </p:nvSpPr>
        <p:spPr bwMode="auto">
          <a:xfrm>
            <a:off x="1219200" y="3962400"/>
            <a:ext cx="152400" cy="304800"/>
          </a:xfrm>
          <a:prstGeom prst="line">
            <a:avLst/>
          </a:prstGeom>
          <a:noFill/>
          <a:ln w="9525">
            <a:solidFill>
              <a:schemeClr val="tx1"/>
            </a:solidFill>
            <a:round/>
            <a:headEnd/>
            <a:tailEnd/>
          </a:ln>
          <a:effectLst/>
        </p:spPr>
        <p:txBody>
          <a:bodyPr/>
          <a:lstStyle/>
          <a:p>
            <a:endParaRPr lang="en-US"/>
          </a:p>
        </p:txBody>
      </p:sp>
      <p:sp>
        <p:nvSpPr>
          <p:cNvPr id="27684" name="Line 36"/>
          <p:cNvSpPr>
            <a:spLocks noChangeShapeType="1"/>
          </p:cNvSpPr>
          <p:nvPr/>
        </p:nvSpPr>
        <p:spPr bwMode="auto">
          <a:xfrm flipH="1">
            <a:off x="1828800" y="3962400"/>
            <a:ext cx="533400" cy="304800"/>
          </a:xfrm>
          <a:prstGeom prst="line">
            <a:avLst/>
          </a:prstGeom>
          <a:noFill/>
          <a:ln w="9525">
            <a:solidFill>
              <a:schemeClr val="tx1"/>
            </a:solidFill>
            <a:round/>
            <a:headEnd/>
            <a:tailEnd/>
          </a:ln>
          <a:effectLst/>
        </p:spPr>
        <p:txBody>
          <a:bodyPr/>
          <a:lstStyle/>
          <a:p>
            <a:endParaRPr lang="en-US"/>
          </a:p>
        </p:txBody>
      </p:sp>
      <p:sp>
        <p:nvSpPr>
          <p:cNvPr id="27685" name="Oval 37"/>
          <p:cNvSpPr>
            <a:spLocks noChangeArrowheads="1"/>
          </p:cNvSpPr>
          <p:nvPr/>
        </p:nvSpPr>
        <p:spPr bwMode="auto">
          <a:xfrm>
            <a:off x="609600" y="59436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686" name="Text Box 38"/>
          <p:cNvSpPr txBox="1">
            <a:spLocks noChangeArrowheads="1"/>
          </p:cNvSpPr>
          <p:nvPr/>
        </p:nvSpPr>
        <p:spPr bwMode="auto">
          <a:xfrm>
            <a:off x="762000" y="6019800"/>
            <a:ext cx="8382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Street</a:t>
            </a:r>
          </a:p>
        </p:txBody>
      </p:sp>
      <p:sp>
        <p:nvSpPr>
          <p:cNvPr id="27687" name="Oval 39"/>
          <p:cNvSpPr>
            <a:spLocks noChangeArrowheads="1"/>
          </p:cNvSpPr>
          <p:nvPr/>
        </p:nvSpPr>
        <p:spPr bwMode="auto">
          <a:xfrm>
            <a:off x="2514600" y="59436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688" name="Text Box 40"/>
          <p:cNvSpPr txBox="1">
            <a:spLocks noChangeArrowheads="1"/>
          </p:cNvSpPr>
          <p:nvPr/>
        </p:nvSpPr>
        <p:spPr bwMode="auto">
          <a:xfrm>
            <a:off x="2667000" y="6019800"/>
            <a:ext cx="762000" cy="366713"/>
          </a:xfrm>
          <a:prstGeom prst="rect">
            <a:avLst/>
          </a:prstGeom>
          <a:noFill/>
          <a:ln w="9525">
            <a:noFill/>
            <a:miter lim="800000"/>
            <a:headEnd/>
            <a:tailEnd/>
          </a:ln>
          <a:effectLst/>
        </p:spPr>
        <p:txBody>
          <a:bodyPr>
            <a:spAutoFit/>
          </a:bodyPr>
          <a:lstStyle/>
          <a:p>
            <a:pPr>
              <a:spcBef>
                <a:spcPct val="50000"/>
              </a:spcBef>
            </a:pPr>
            <a:r>
              <a:rPr lang="en-US" altLang="zh-TW" u="sng">
                <a:solidFill>
                  <a:schemeClr val="bg1">
                    <a:lumMod val="95000"/>
                  </a:schemeClr>
                </a:solidFill>
              </a:rPr>
              <a:t>City</a:t>
            </a:r>
          </a:p>
        </p:txBody>
      </p:sp>
      <p:sp>
        <p:nvSpPr>
          <p:cNvPr id="27689" name="Line 41"/>
          <p:cNvSpPr>
            <a:spLocks noChangeShapeType="1"/>
          </p:cNvSpPr>
          <p:nvPr/>
        </p:nvSpPr>
        <p:spPr bwMode="auto">
          <a:xfrm flipH="1">
            <a:off x="1295400" y="5562600"/>
            <a:ext cx="990600" cy="381000"/>
          </a:xfrm>
          <a:prstGeom prst="line">
            <a:avLst/>
          </a:prstGeom>
          <a:noFill/>
          <a:ln w="9525">
            <a:solidFill>
              <a:schemeClr val="tx1"/>
            </a:solidFill>
            <a:round/>
            <a:headEnd/>
            <a:tailEnd/>
          </a:ln>
          <a:effectLst/>
        </p:spPr>
        <p:txBody>
          <a:bodyPr/>
          <a:lstStyle/>
          <a:p>
            <a:endParaRPr lang="en-US"/>
          </a:p>
        </p:txBody>
      </p:sp>
      <p:sp>
        <p:nvSpPr>
          <p:cNvPr id="27690" name="Line 42"/>
          <p:cNvSpPr>
            <a:spLocks noChangeShapeType="1"/>
          </p:cNvSpPr>
          <p:nvPr/>
        </p:nvSpPr>
        <p:spPr bwMode="auto">
          <a:xfrm>
            <a:off x="2819400" y="5562600"/>
            <a:ext cx="76200" cy="381000"/>
          </a:xfrm>
          <a:prstGeom prst="line">
            <a:avLst/>
          </a:prstGeom>
          <a:noFill/>
          <a:ln w="9525">
            <a:solidFill>
              <a:schemeClr val="tx1"/>
            </a:solidFill>
            <a:round/>
            <a:headEnd/>
            <a:tailEnd/>
          </a:ln>
          <a:effectLst/>
        </p:spPr>
        <p:txBody>
          <a:bodyPr/>
          <a:lstStyle/>
          <a:p>
            <a:endParaRPr lang="en-US"/>
          </a:p>
        </p:txBody>
      </p:sp>
      <p:sp>
        <p:nvSpPr>
          <p:cNvPr id="27698" name="AutoShape 50"/>
          <p:cNvSpPr>
            <a:spLocks noChangeArrowheads="1"/>
          </p:cNvSpPr>
          <p:nvPr/>
        </p:nvSpPr>
        <p:spPr bwMode="auto">
          <a:xfrm>
            <a:off x="2819400" y="4267200"/>
            <a:ext cx="685800" cy="457200"/>
          </a:xfrm>
          <a:prstGeom prst="rightArrow">
            <a:avLst>
              <a:gd name="adj1" fmla="val 50000"/>
              <a:gd name="adj2" fmla="val 37500"/>
            </a:avLst>
          </a:prstGeom>
          <a:solidFill>
            <a:schemeClr val="accent1"/>
          </a:solid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7697"/>
                                        </p:tgtEl>
                                        <p:attrNameLst>
                                          <p:attrName>style.visibility</p:attrName>
                                        </p:attrNameLst>
                                      </p:cBhvr>
                                      <p:to>
                                        <p:strVal val="visible"/>
                                      </p:to>
                                    </p:set>
                                    <p:animEffect transition="in" filter="box(in)">
                                      <p:cBhvr>
                                        <p:cTn id="7" dur="500"/>
                                        <p:tgtEl>
                                          <p:spTgt spid="27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74638"/>
            <a:ext cx="8229600" cy="944562"/>
          </a:xfrm>
        </p:spPr>
        <p:txBody>
          <a:bodyPr>
            <a:normAutofit/>
          </a:bodyPr>
          <a:lstStyle/>
          <a:p>
            <a:r>
              <a:rPr lang="en-US" altLang="zh-TW" sz="3200" dirty="0">
                <a:solidFill>
                  <a:schemeClr val="accent1">
                    <a:lumMod val="75000"/>
                  </a:schemeClr>
                </a:solidFill>
              </a:rPr>
              <a:t>Representing Multivalue Attribute</a:t>
            </a:r>
          </a:p>
        </p:txBody>
      </p:sp>
      <p:sp>
        <p:nvSpPr>
          <p:cNvPr id="28675" name="Rectangle 3"/>
          <p:cNvSpPr>
            <a:spLocks noGrp="1" noChangeArrowheads="1"/>
          </p:cNvSpPr>
          <p:nvPr>
            <p:ph sz="quarter" idx="1"/>
          </p:nvPr>
        </p:nvSpPr>
        <p:spPr>
          <a:xfrm>
            <a:off x="457200" y="1600200"/>
            <a:ext cx="8001000" cy="4873752"/>
          </a:xfrm>
        </p:spPr>
        <p:txBody>
          <a:bodyPr>
            <a:normAutofit/>
          </a:bodyPr>
          <a:lstStyle/>
          <a:p>
            <a:r>
              <a:rPr lang="en-US" altLang="zh-TW" dirty="0"/>
              <a:t>Build a new relation schema with two columns</a:t>
            </a:r>
          </a:p>
          <a:p>
            <a:r>
              <a:rPr lang="en-US" altLang="zh-TW" dirty="0"/>
              <a:t>Add the primary keys of the entity/relationship  that has the </a:t>
            </a:r>
            <a:r>
              <a:rPr lang="en-US" altLang="zh-TW" dirty="0" err="1"/>
              <a:t>multivalue</a:t>
            </a:r>
            <a:r>
              <a:rPr lang="en-US" altLang="zh-TW" dirty="0"/>
              <a:t> attribute</a:t>
            </a:r>
          </a:p>
          <a:p>
            <a:r>
              <a:rPr lang="en-US" altLang="zh-TW" dirty="0"/>
              <a:t>Add the </a:t>
            </a:r>
            <a:r>
              <a:rPr lang="en-US" altLang="zh-TW" dirty="0" err="1"/>
              <a:t>multivalue</a:t>
            </a:r>
            <a:r>
              <a:rPr lang="en-US" altLang="zh-TW" dirty="0"/>
              <a:t> attribute.  </a:t>
            </a:r>
          </a:p>
          <a:p>
            <a:pPr lvl="1"/>
            <a:r>
              <a:rPr lang="en-US" altLang="zh-TW" sz="2400" dirty="0"/>
              <a:t>Each cell of this column holds only one value.  So each value is represented as an unique </a:t>
            </a:r>
            <a:r>
              <a:rPr lang="en-US" altLang="zh-TW" sz="2400" dirty="0" err="1"/>
              <a:t>tuple</a:t>
            </a:r>
            <a:r>
              <a:rPr lang="en-US" altLang="zh-TW" sz="2400" dirty="0"/>
              <a:t> </a:t>
            </a:r>
          </a:p>
          <a:p>
            <a:r>
              <a:rPr lang="en-US" altLang="zh-TW" dirty="0"/>
              <a:t>Primary key for this schema is the union of all attributes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ox(in)">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box(in)">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box(in)">
                                      <p:cBhvr>
                                        <p:cTn id="17" dur="500"/>
                                        <p:tgtEl>
                                          <p:spTgt spid="28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box(in)">
                                      <p:cBhvr>
                                        <p:cTn id="22" dur="500"/>
                                        <p:tgtEl>
                                          <p:spTgt spid="28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Effect transition="in" filter="box(in)">
                                      <p:cBhvr>
                                        <p:cTn id="27" dur="500"/>
                                        <p:tgtEl>
                                          <p:spTgt spid="286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52400"/>
            <a:ext cx="8229600" cy="914400"/>
          </a:xfrm>
        </p:spPr>
        <p:txBody>
          <a:bodyPr/>
          <a:lstStyle/>
          <a:p>
            <a:r>
              <a:rPr lang="en-US" altLang="zh-TW" b="1" dirty="0">
                <a:solidFill>
                  <a:schemeClr val="accent1">
                    <a:lumMod val="75000"/>
                  </a:schemeClr>
                </a:solidFill>
              </a:rPr>
              <a:t>Example – Multivalue attribute</a:t>
            </a:r>
          </a:p>
        </p:txBody>
      </p:sp>
      <p:graphicFrame>
        <p:nvGraphicFramePr>
          <p:cNvPr id="29791" name="Group 95"/>
          <p:cNvGraphicFramePr>
            <a:graphicFrameLocks noGrp="1"/>
          </p:cNvGraphicFramePr>
          <p:nvPr>
            <p:ph sz="quarter" idx="1"/>
          </p:nvPr>
        </p:nvGraphicFramePr>
        <p:xfrm>
          <a:off x="152400" y="5029200"/>
          <a:ext cx="3886200" cy="1188720"/>
        </p:xfrm>
        <a:graphic>
          <a:graphicData uri="http://schemas.openxmlformats.org/drawingml/2006/table">
            <a:tbl>
              <a:tblPr/>
              <a:tblGrid>
                <a:gridCol w="971550">
                  <a:extLst>
                    <a:ext uri="{9D8B030D-6E8A-4147-A177-3AD203B41FA5}">
                      <a16:colId xmlns:a16="http://schemas.microsoft.com/office/drawing/2014/main" val="20000"/>
                    </a:ext>
                  </a:extLst>
                </a:gridCol>
                <a:gridCol w="97155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gridCol w="971550">
                  <a:extLst>
                    <a:ext uri="{9D8B030D-6E8A-4147-A177-3AD203B41FA5}">
                      <a16:colId xmlns:a16="http://schemas.microsoft.com/office/drawing/2014/main" val="20003"/>
                    </a:ext>
                  </a:extLst>
                </a:gridCol>
              </a:tblGrid>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a:ln>
                            <a:noFill/>
                          </a:ln>
                          <a:solidFill>
                            <a:schemeClr val="tx1"/>
                          </a:solidFill>
                          <a:effectLst/>
                          <a:latin typeface="Arial" charset="0"/>
                          <a:ea typeface="新細明體"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err="1">
                          <a:ln>
                            <a:noFill/>
                          </a:ln>
                          <a:solidFill>
                            <a:schemeClr val="tx1"/>
                          </a:solidFill>
                          <a:effectLst/>
                          <a:latin typeface="Arial" charset="0"/>
                          <a:ea typeface="新細明體" pitchFamily="18" charset="-120"/>
                        </a:rPr>
                        <a:t>Javed</a:t>
                      </a:r>
                      <a:endParaRPr kumimoji="1" lang="en-US" altLang="zh-TW" sz="2000" b="0" i="0" u="none" strike="noStrike" cap="none" normalizeH="0" baseline="0" dirty="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err="1">
                          <a:ln>
                            <a:noFill/>
                          </a:ln>
                          <a:solidFill>
                            <a:schemeClr val="tx1"/>
                          </a:solidFill>
                          <a:effectLst/>
                          <a:latin typeface="Arial" charset="0"/>
                          <a:ea typeface="新細明體" pitchFamily="18" charset="-120"/>
                        </a:rPr>
                        <a:t>Saif</a:t>
                      </a:r>
                      <a:endParaRPr kumimoji="1" lang="en-US" altLang="zh-TW" sz="2000" b="0" i="0" u="none" strike="noStrike" cap="none" normalizeH="0" baseline="0" dirty="0">
                        <a:ln>
                          <a:noFill/>
                        </a:ln>
                        <a:solidFill>
                          <a:schemeClr val="tx1"/>
                        </a:solidFill>
                        <a:effectLst/>
                        <a:latin typeface="Arial"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9789" name="Group 93"/>
          <p:cNvGraphicFramePr>
            <a:graphicFrameLocks noGrp="1"/>
          </p:cNvGraphicFramePr>
          <p:nvPr>
            <p:ph sz="quarter" idx="2"/>
          </p:nvPr>
        </p:nvGraphicFramePr>
        <p:xfrm>
          <a:off x="4267200" y="4038600"/>
          <a:ext cx="2590800" cy="237744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err="1">
                          <a:ln>
                            <a:noFill/>
                          </a:ln>
                          <a:solidFill>
                            <a:schemeClr val="tx1"/>
                          </a:solidFill>
                          <a:effectLst/>
                          <a:latin typeface="Arial" charset="0"/>
                          <a:ea typeface="新細明體" pitchFamily="18" charset="-120"/>
                        </a:rPr>
                        <a:t>Stud_SID</a:t>
                      </a:r>
                      <a:endParaRPr kumimoji="1" lang="en-US" altLang="zh-TW" sz="2000" b="0" i="0" u="sng" strike="noStrike" cap="none" normalizeH="0" baseline="0" dirty="0">
                        <a:ln>
                          <a:noFill/>
                        </a:ln>
                        <a:solidFill>
                          <a:schemeClr val="tx1"/>
                        </a:solidFill>
                        <a:effectLst/>
                        <a:latin typeface="Arial"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Degree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FSC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BS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BS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FA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9721" name="Rectangle 25"/>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9722" name="Text Box 26"/>
          <p:cNvSpPr txBox="1">
            <a:spLocks noChangeArrowheads="1"/>
          </p:cNvSpPr>
          <p:nvPr/>
        </p:nvSpPr>
        <p:spPr bwMode="auto">
          <a:xfrm>
            <a:off x="1524000" y="2133600"/>
            <a:ext cx="9906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Student</a:t>
            </a:r>
          </a:p>
        </p:txBody>
      </p:sp>
      <p:sp>
        <p:nvSpPr>
          <p:cNvPr id="29723" name="Oval 27"/>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724" name="Oval 28"/>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725" name="Oval 29"/>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726" name="Oval 30"/>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727" name="Line 31"/>
          <p:cNvSpPr>
            <a:spLocks noChangeShapeType="1"/>
          </p:cNvSpPr>
          <p:nvPr/>
        </p:nvSpPr>
        <p:spPr bwMode="auto">
          <a:xfrm>
            <a:off x="914400" y="1752600"/>
            <a:ext cx="533400" cy="457200"/>
          </a:xfrm>
          <a:prstGeom prst="line">
            <a:avLst/>
          </a:prstGeom>
          <a:noFill/>
          <a:ln w="9525">
            <a:solidFill>
              <a:schemeClr val="tx1"/>
            </a:solidFill>
            <a:round/>
            <a:headEnd/>
            <a:tailEnd/>
          </a:ln>
          <a:effectLst/>
        </p:spPr>
        <p:txBody>
          <a:bodyPr/>
          <a:lstStyle/>
          <a:p>
            <a:endParaRPr lang="en-US"/>
          </a:p>
        </p:txBody>
      </p:sp>
      <p:sp>
        <p:nvSpPr>
          <p:cNvPr id="29728" name="Line 32"/>
          <p:cNvSpPr>
            <a:spLocks noChangeShapeType="1"/>
          </p:cNvSpPr>
          <p:nvPr/>
        </p:nvSpPr>
        <p:spPr bwMode="auto">
          <a:xfrm flipH="1">
            <a:off x="2057400" y="1752600"/>
            <a:ext cx="381000" cy="304800"/>
          </a:xfrm>
          <a:prstGeom prst="line">
            <a:avLst/>
          </a:prstGeom>
          <a:noFill/>
          <a:ln w="9525">
            <a:solidFill>
              <a:schemeClr val="tx1"/>
            </a:solidFill>
            <a:round/>
            <a:headEnd/>
            <a:tailEnd/>
          </a:ln>
          <a:effectLst/>
        </p:spPr>
        <p:txBody>
          <a:bodyPr/>
          <a:lstStyle/>
          <a:p>
            <a:endParaRPr lang="en-US"/>
          </a:p>
        </p:txBody>
      </p:sp>
      <p:sp>
        <p:nvSpPr>
          <p:cNvPr id="29729" name="Line 33"/>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p:spPr>
        <p:txBody>
          <a:bodyPr/>
          <a:lstStyle/>
          <a:p>
            <a:endParaRPr lang="en-US"/>
          </a:p>
        </p:txBody>
      </p:sp>
      <p:sp>
        <p:nvSpPr>
          <p:cNvPr id="29730" name="Line 34"/>
          <p:cNvSpPr>
            <a:spLocks noChangeShapeType="1"/>
          </p:cNvSpPr>
          <p:nvPr/>
        </p:nvSpPr>
        <p:spPr bwMode="auto">
          <a:xfrm flipV="1">
            <a:off x="1143000" y="2514600"/>
            <a:ext cx="685800" cy="457200"/>
          </a:xfrm>
          <a:prstGeom prst="line">
            <a:avLst/>
          </a:prstGeom>
          <a:noFill/>
          <a:ln w="9525">
            <a:solidFill>
              <a:schemeClr val="tx1"/>
            </a:solidFill>
            <a:round/>
            <a:headEnd/>
            <a:tailEnd/>
          </a:ln>
          <a:effectLst/>
        </p:spPr>
        <p:txBody>
          <a:bodyPr/>
          <a:lstStyle/>
          <a:p>
            <a:endParaRPr lang="en-US"/>
          </a:p>
        </p:txBody>
      </p:sp>
      <p:sp>
        <p:nvSpPr>
          <p:cNvPr id="29731" name="Text Box 35"/>
          <p:cNvSpPr txBox="1">
            <a:spLocks noChangeArrowheads="1"/>
          </p:cNvSpPr>
          <p:nvPr/>
        </p:nvSpPr>
        <p:spPr bwMode="auto">
          <a:xfrm>
            <a:off x="533400" y="1295400"/>
            <a:ext cx="762000" cy="366713"/>
          </a:xfrm>
          <a:prstGeom prst="rect">
            <a:avLst/>
          </a:prstGeom>
          <a:noFill/>
          <a:ln w="9525">
            <a:noFill/>
            <a:miter lim="800000"/>
            <a:headEnd/>
            <a:tailEnd/>
          </a:ln>
          <a:effectLst/>
        </p:spPr>
        <p:txBody>
          <a:bodyPr>
            <a:spAutoFit/>
          </a:bodyPr>
          <a:lstStyle/>
          <a:p>
            <a:pPr>
              <a:spcBef>
                <a:spcPct val="50000"/>
              </a:spcBef>
            </a:pPr>
            <a:r>
              <a:rPr lang="en-US" altLang="zh-TW" u="sng">
                <a:solidFill>
                  <a:schemeClr val="bg1">
                    <a:lumMod val="95000"/>
                  </a:schemeClr>
                </a:solidFill>
              </a:rPr>
              <a:t>SID</a:t>
            </a:r>
          </a:p>
        </p:txBody>
      </p:sp>
      <p:sp>
        <p:nvSpPr>
          <p:cNvPr id="29732" name="Text Box 36"/>
          <p:cNvSpPr txBox="1">
            <a:spLocks noChangeArrowheads="1"/>
          </p:cNvSpPr>
          <p:nvPr/>
        </p:nvSpPr>
        <p:spPr bwMode="auto">
          <a:xfrm>
            <a:off x="2057400" y="1295400"/>
            <a:ext cx="8382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Name</a:t>
            </a:r>
          </a:p>
        </p:txBody>
      </p:sp>
      <p:sp>
        <p:nvSpPr>
          <p:cNvPr id="29733" name="Text Box 37"/>
          <p:cNvSpPr txBox="1">
            <a:spLocks noChangeArrowheads="1"/>
          </p:cNvSpPr>
          <p:nvPr/>
        </p:nvSpPr>
        <p:spPr bwMode="auto">
          <a:xfrm>
            <a:off x="457200" y="2971800"/>
            <a:ext cx="7620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Major</a:t>
            </a:r>
          </a:p>
        </p:txBody>
      </p:sp>
      <p:sp>
        <p:nvSpPr>
          <p:cNvPr id="29734" name="Text Box 38"/>
          <p:cNvSpPr txBox="1">
            <a:spLocks noChangeArrowheads="1"/>
          </p:cNvSpPr>
          <p:nvPr/>
        </p:nvSpPr>
        <p:spPr bwMode="auto">
          <a:xfrm>
            <a:off x="2514600" y="3048000"/>
            <a:ext cx="6858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lumMod val="95000"/>
                  </a:schemeClr>
                </a:solidFill>
              </a:rPr>
              <a:t>GPA</a:t>
            </a:r>
          </a:p>
        </p:txBody>
      </p:sp>
      <p:sp>
        <p:nvSpPr>
          <p:cNvPr id="29735" name="AutoShape 39"/>
          <p:cNvSpPr>
            <a:spLocks noChangeArrowheads="1"/>
          </p:cNvSpPr>
          <p:nvPr/>
        </p:nvSpPr>
        <p:spPr bwMode="auto">
          <a:xfrm>
            <a:off x="990600" y="35814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en-US"/>
          </a:p>
        </p:txBody>
      </p:sp>
      <p:sp>
        <p:nvSpPr>
          <p:cNvPr id="29751" name="AutoShape 55"/>
          <p:cNvSpPr>
            <a:spLocks noChangeArrowheads="1"/>
          </p:cNvSpPr>
          <p:nvPr/>
        </p:nvSpPr>
        <p:spPr bwMode="auto">
          <a:xfrm>
            <a:off x="4419600" y="27432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en-US"/>
          </a:p>
        </p:txBody>
      </p:sp>
      <p:sp>
        <p:nvSpPr>
          <p:cNvPr id="29772" name="Oval 76"/>
          <p:cNvSpPr>
            <a:spLocks noChangeArrowheads="1"/>
          </p:cNvSpPr>
          <p:nvPr/>
        </p:nvSpPr>
        <p:spPr bwMode="auto">
          <a:xfrm>
            <a:off x="4419600" y="1828800"/>
            <a:ext cx="1371600" cy="762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770" name="Oval 74"/>
          <p:cNvSpPr>
            <a:spLocks noChangeArrowheads="1"/>
          </p:cNvSpPr>
          <p:nvPr/>
        </p:nvSpPr>
        <p:spPr bwMode="auto">
          <a:xfrm>
            <a:off x="4572000" y="19050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771" name="Text Box 75"/>
          <p:cNvSpPr txBox="1">
            <a:spLocks noChangeArrowheads="1"/>
          </p:cNvSpPr>
          <p:nvPr/>
        </p:nvSpPr>
        <p:spPr bwMode="auto">
          <a:xfrm>
            <a:off x="4572000" y="1981200"/>
            <a:ext cx="1066800" cy="366713"/>
          </a:xfrm>
          <a:prstGeom prst="rect">
            <a:avLst/>
          </a:prstGeom>
          <a:noFill/>
          <a:ln w="9525">
            <a:noFill/>
            <a:miter lim="800000"/>
            <a:headEnd/>
            <a:tailEnd/>
          </a:ln>
          <a:effectLst/>
        </p:spPr>
        <p:txBody>
          <a:bodyPr>
            <a:spAutoFit/>
          </a:bodyPr>
          <a:lstStyle/>
          <a:p>
            <a:pPr>
              <a:spcBef>
                <a:spcPct val="50000"/>
              </a:spcBef>
            </a:pPr>
            <a:r>
              <a:rPr lang="en-US" altLang="zh-TW" dirty="0">
                <a:solidFill>
                  <a:schemeClr val="bg1">
                    <a:lumMod val="95000"/>
                  </a:schemeClr>
                </a:solidFill>
              </a:rPr>
              <a:t>Degree</a:t>
            </a:r>
          </a:p>
        </p:txBody>
      </p:sp>
      <p:sp>
        <p:nvSpPr>
          <p:cNvPr id="29773" name="Line 77"/>
          <p:cNvSpPr>
            <a:spLocks noChangeShapeType="1"/>
          </p:cNvSpPr>
          <p:nvPr/>
        </p:nvSpPr>
        <p:spPr bwMode="auto">
          <a:xfrm flipH="1">
            <a:off x="2590800" y="2209800"/>
            <a:ext cx="1828800" cy="76200"/>
          </a:xfrm>
          <a:prstGeom prst="line">
            <a:avLst/>
          </a:prstGeom>
          <a:noFill/>
          <a:ln w="9525">
            <a:solidFill>
              <a:schemeClr val="tx1"/>
            </a:solidFill>
            <a:round/>
            <a:headEnd/>
            <a:tailEnd/>
          </a:ln>
          <a:effectLst/>
        </p:spPr>
        <p:txBody>
          <a:bodyPr/>
          <a:lstStyle/>
          <a:p>
            <a:endParaRPr lang="en-US"/>
          </a:p>
        </p:txBody>
      </p:sp>
      <p:sp>
        <p:nvSpPr>
          <p:cNvPr id="29792" name="Text Box 96"/>
          <p:cNvSpPr txBox="1">
            <a:spLocks noChangeArrowheads="1"/>
          </p:cNvSpPr>
          <p:nvPr/>
        </p:nvSpPr>
        <p:spPr bwMode="auto">
          <a:xfrm>
            <a:off x="6172200" y="1219200"/>
            <a:ext cx="2743200" cy="1200329"/>
          </a:xfrm>
          <a:prstGeom prst="rect">
            <a:avLst/>
          </a:prstGeom>
          <a:noFill/>
          <a:ln w="9525">
            <a:noFill/>
            <a:miter lim="800000"/>
            <a:headEnd/>
            <a:tailEnd/>
          </a:ln>
          <a:effectLst/>
        </p:spPr>
        <p:txBody>
          <a:bodyPr>
            <a:spAutoFit/>
          </a:bodyPr>
          <a:lstStyle/>
          <a:p>
            <a:pPr>
              <a:spcBef>
                <a:spcPct val="50000"/>
              </a:spcBef>
            </a:pPr>
            <a:r>
              <a:rPr lang="en-US" altLang="zh-TW" dirty="0"/>
              <a:t>The primary key for this table is </a:t>
            </a:r>
            <a:r>
              <a:rPr lang="en-US" altLang="zh-TW" dirty="0" err="1"/>
              <a:t>Student_SID</a:t>
            </a:r>
            <a:r>
              <a:rPr lang="en-US" altLang="zh-TW" dirty="0"/>
              <a:t> + Degree, the union of all attributes</a:t>
            </a:r>
          </a:p>
        </p:txBody>
      </p:sp>
      <p:sp>
        <p:nvSpPr>
          <p:cNvPr id="29793" name="Line 97"/>
          <p:cNvSpPr>
            <a:spLocks noChangeShapeType="1"/>
          </p:cNvSpPr>
          <p:nvPr/>
        </p:nvSpPr>
        <p:spPr bwMode="auto">
          <a:xfrm flipH="1">
            <a:off x="6705600" y="2133600"/>
            <a:ext cx="914400" cy="17526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9791"/>
                                        </p:tgtEl>
                                        <p:attrNameLst>
                                          <p:attrName>style.visibility</p:attrName>
                                        </p:attrNameLst>
                                      </p:cBhvr>
                                      <p:to>
                                        <p:strVal val="visible"/>
                                      </p:to>
                                    </p:set>
                                    <p:animEffect transition="in" filter="box(in)">
                                      <p:cBhvr>
                                        <p:cTn id="7" dur="500"/>
                                        <p:tgtEl>
                                          <p:spTgt spid="2979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9789"/>
                                        </p:tgtEl>
                                        <p:attrNameLst>
                                          <p:attrName>style.visibility</p:attrName>
                                        </p:attrNameLst>
                                      </p:cBhvr>
                                      <p:to>
                                        <p:strVal val="visible"/>
                                      </p:to>
                                    </p:set>
                                    <p:animEffect transition="in" filter="box(in)">
                                      <p:cBhvr>
                                        <p:cTn id="12" dur="500"/>
                                        <p:tgtEl>
                                          <p:spTgt spid="29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altLang="zh-TW" b="1" dirty="0">
                <a:solidFill>
                  <a:schemeClr val="accent1">
                    <a:lumMod val="75000"/>
                  </a:schemeClr>
                </a:solidFill>
              </a:rPr>
              <a:t>Example – Multivalue attribute</a:t>
            </a:r>
            <a:endParaRPr lang="en-US" dirty="0"/>
          </a:p>
        </p:txBody>
      </p:sp>
      <p:pic>
        <p:nvPicPr>
          <p:cNvPr id="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b="63887"/>
          <a:stretch>
            <a:fillRect/>
          </a:stretch>
        </p:blipFill>
        <p:spPr>
          <a:xfrm>
            <a:off x="685800" y="1524000"/>
            <a:ext cx="7334250" cy="2286000"/>
          </a:xfrm>
          <a:prstGeom prst="rect">
            <a:avLst/>
          </a:prstGeom>
        </p:spPr>
      </p:pic>
      <p:pic>
        <p:nvPicPr>
          <p:cNvPr id="4" name="Picture 4" descr="fig07_02"/>
          <p:cNvPicPr>
            <a:picLocks noChangeAspect="1" noChangeArrowheads="1"/>
          </p:cNvPicPr>
          <p:nvPr/>
        </p:nvPicPr>
        <p:blipFill>
          <a:blip r:embed="rId3" cstate="print">
            <a:extLst>
              <a:ext uri="{28A0092B-C50C-407E-A947-70E740481C1C}">
                <a14:useLocalDpi xmlns:a14="http://schemas.microsoft.com/office/drawing/2010/main" val="0"/>
              </a:ext>
            </a:extLst>
          </a:blip>
          <a:srcRect t="33848" r="75183" b="54869"/>
          <a:stretch>
            <a:fillRect/>
          </a:stretch>
        </p:blipFill>
        <p:spPr bwMode="auto">
          <a:xfrm>
            <a:off x="1828799" y="4740274"/>
            <a:ext cx="2819401" cy="822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charset="0"/>
              </a:rPr>
              <a:t>Correspondence between ER Model &amp; Relational Model</a:t>
            </a:r>
            <a:endParaRPr lang="en-US" dirty="0"/>
          </a:p>
        </p:txBody>
      </p:sp>
      <p:sp>
        <p:nvSpPr>
          <p:cNvPr id="3" name="Content Placeholder 2"/>
          <p:cNvSpPr>
            <a:spLocks noGrp="1"/>
          </p:cNvSpPr>
          <p:nvPr>
            <p:ph sz="quarter" idx="2"/>
          </p:nvPr>
        </p:nvSpPr>
        <p:spPr/>
        <p:txBody>
          <a:bodyPr>
            <a:normAutofit fontScale="85000" lnSpcReduction="20000"/>
          </a:bodyPr>
          <a:lstStyle/>
          <a:p>
            <a:pPr marL="457200" indent="-457200">
              <a:buFont typeface="+mj-lt"/>
              <a:buAutoNum type="arabicPeriod"/>
            </a:pPr>
            <a:r>
              <a:rPr lang="en-US" dirty="0">
                <a:solidFill>
                  <a:schemeClr val="tx2"/>
                </a:solidFill>
                <a:latin typeface="Times New Roman" charset="0"/>
              </a:rPr>
              <a:t>Entity type		</a:t>
            </a:r>
          </a:p>
          <a:p>
            <a:pPr marL="457200" indent="-457200">
              <a:buFont typeface="+mj-lt"/>
              <a:buAutoNum type="arabicPeriod"/>
            </a:pPr>
            <a:r>
              <a:rPr lang="en-US" dirty="0">
                <a:solidFill>
                  <a:schemeClr val="tx2"/>
                </a:solidFill>
                <a:latin typeface="Times New Roman" charset="0"/>
              </a:rPr>
              <a:t>1:1 or 1:N relationship type</a:t>
            </a:r>
          </a:p>
          <a:p>
            <a:pPr marL="457200" indent="-457200">
              <a:buFont typeface="+mj-lt"/>
              <a:buAutoNum type="arabicPeriod"/>
            </a:pPr>
            <a:endParaRPr lang="en-US" sz="900" dirty="0">
              <a:solidFill>
                <a:schemeClr val="tx2"/>
              </a:solidFill>
              <a:latin typeface="Times New Roman" charset="0"/>
            </a:endParaRPr>
          </a:p>
          <a:p>
            <a:pPr marL="457200" indent="-457200">
              <a:buFont typeface="+mj-lt"/>
              <a:buAutoNum type="arabicPeriod"/>
            </a:pPr>
            <a:r>
              <a:rPr lang="en-US" dirty="0">
                <a:solidFill>
                  <a:schemeClr val="tx2"/>
                </a:solidFill>
                <a:latin typeface="Times New Roman" charset="0"/>
              </a:rPr>
              <a:t>M:N relationship type	</a:t>
            </a:r>
          </a:p>
          <a:p>
            <a:pPr marL="457200" indent="-457200">
              <a:buFont typeface="+mj-lt"/>
              <a:buAutoNum type="arabicPeriod"/>
            </a:pPr>
            <a:endParaRPr lang="en-US" sz="900" i="1" dirty="0">
              <a:solidFill>
                <a:schemeClr val="tx2"/>
              </a:solidFill>
              <a:latin typeface="Times New Roman" charset="0"/>
            </a:endParaRPr>
          </a:p>
          <a:p>
            <a:pPr marL="457200" indent="-457200">
              <a:buFont typeface="+mj-lt"/>
              <a:buAutoNum type="arabicPeriod"/>
            </a:pPr>
            <a:r>
              <a:rPr lang="en-US" i="1" dirty="0">
                <a:solidFill>
                  <a:schemeClr val="tx2"/>
                </a:solidFill>
                <a:latin typeface="Times New Roman" charset="0"/>
              </a:rPr>
              <a:t>n</a:t>
            </a:r>
            <a:r>
              <a:rPr lang="en-US" dirty="0">
                <a:solidFill>
                  <a:schemeClr val="tx2"/>
                </a:solidFill>
                <a:latin typeface="Times New Roman" charset="0"/>
              </a:rPr>
              <a:t>-</a:t>
            </a:r>
            <a:r>
              <a:rPr lang="en-US" dirty="0" err="1">
                <a:solidFill>
                  <a:schemeClr val="tx2"/>
                </a:solidFill>
                <a:latin typeface="Times New Roman" charset="0"/>
              </a:rPr>
              <a:t>ary</a:t>
            </a:r>
            <a:r>
              <a:rPr lang="en-US" dirty="0">
                <a:solidFill>
                  <a:schemeClr val="tx2"/>
                </a:solidFill>
                <a:latin typeface="Times New Roman" charset="0"/>
              </a:rPr>
              <a:t> relationship type</a:t>
            </a:r>
          </a:p>
          <a:p>
            <a:pPr marL="457200" indent="-457200">
              <a:buFont typeface="+mj-lt"/>
              <a:buAutoNum type="arabicPeriod"/>
            </a:pPr>
            <a:endParaRPr lang="en-US" dirty="0">
              <a:solidFill>
                <a:schemeClr val="tx2"/>
              </a:solidFill>
              <a:latin typeface="Times New Roman" charset="0"/>
            </a:endParaRPr>
          </a:p>
          <a:p>
            <a:pPr marL="457200" indent="-457200">
              <a:buFont typeface="+mj-lt"/>
              <a:buAutoNum type="arabicPeriod"/>
            </a:pPr>
            <a:r>
              <a:rPr lang="en-US" dirty="0">
                <a:solidFill>
                  <a:schemeClr val="tx2"/>
                </a:solidFill>
                <a:latin typeface="Times New Roman" charset="0"/>
              </a:rPr>
              <a:t>Simple attribute	</a:t>
            </a:r>
          </a:p>
          <a:p>
            <a:pPr marL="457200" indent="-457200">
              <a:buFont typeface="+mj-lt"/>
              <a:buAutoNum type="arabicPeriod"/>
            </a:pPr>
            <a:r>
              <a:rPr lang="en-US" dirty="0">
                <a:solidFill>
                  <a:schemeClr val="tx2"/>
                </a:solidFill>
                <a:latin typeface="Times New Roman" charset="0"/>
              </a:rPr>
              <a:t>Composite attribute	</a:t>
            </a:r>
          </a:p>
          <a:p>
            <a:pPr marL="457200" indent="-457200">
              <a:buFont typeface="+mj-lt"/>
              <a:buAutoNum type="arabicPeriod"/>
            </a:pPr>
            <a:endParaRPr lang="en-US" dirty="0">
              <a:solidFill>
                <a:schemeClr val="tx2"/>
              </a:solidFill>
              <a:latin typeface="Times New Roman" charset="0"/>
            </a:endParaRPr>
          </a:p>
          <a:p>
            <a:pPr marL="457200" indent="-457200">
              <a:buFont typeface="+mj-lt"/>
              <a:buAutoNum type="arabicPeriod"/>
            </a:pPr>
            <a:r>
              <a:rPr lang="en-US" dirty="0" err="1">
                <a:solidFill>
                  <a:schemeClr val="tx2"/>
                </a:solidFill>
                <a:latin typeface="Times New Roman" charset="0"/>
              </a:rPr>
              <a:t>Multivalued</a:t>
            </a:r>
            <a:r>
              <a:rPr lang="en-US" dirty="0">
                <a:solidFill>
                  <a:schemeClr val="tx2"/>
                </a:solidFill>
                <a:latin typeface="Times New Roman" charset="0"/>
              </a:rPr>
              <a:t> attribute	</a:t>
            </a:r>
          </a:p>
          <a:p>
            <a:pPr marL="457200" indent="-457200">
              <a:buFont typeface="+mj-lt"/>
              <a:buAutoNum type="arabicPeriod"/>
            </a:pPr>
            <a:r>
              <a:rPr lang="en-US" dirty="0">
                <a:solidFill>
                  <a:schemeClr val="tx2"/>
                </a:solidFill>
                <a:latin typeface="Times New Roman" charset="0"/>
              </a:rPr>
              <a:t>Value set</a:t>
            </a:r>
          </a:p>
          <a:p>
            <a:pPr marL="457200" indent="-457200">
              <a:buFont typeface="+mj-lt"/>
              <a:buAutoNum type="arabicPeriod"/>
            </a:pPr>
            <a:r>
              <a:rPr lang="en-US" dirty="0">
                <a:solidFill>
                  <a:schemeClr val="tx2"/>
                </a:solidFill>
                <a:latin typeface="Times New Roman" charset="0"/>
              </a:rPr>
              <a:t>Key attribute</a:t>
            </a:r>
            <a:endParaRPr lang="en-US" dirty="0"/>
          </a:p>
        </p:txBody>
      </p:sp>
      <p:sp>
        <p:nvSpPr>
          <p:cNvPr id="4" name="Content Placeholder 3"/>
          <p:cNvSpPr>
            <a:spLocks noGrp="1"/>
          </p:cNvSpPr>
          <p:nvPr>
            <p:ph sz="quarter" idx="4"/>
          </p:nvPr>
        </p:nvSpPr>
        <p:spPr>
          <a:xfrm>
            <a:off x="4371974" y="2362200"/>
            <a:ext cx="4162425" cy="3886200"/>
          </a:xfrm>
        </p:spPr>
        <p:txBody>
          <a:bodyPr>
            <a:normAutofit fontScale="85000" lnSpcReduction="20000"/>
          </a:bodyPr>
          <a:lstStyle/>
          <a:p>
            <a:pPr marL="457200" indent="-457200">
              <a:buFont typeface="+mj-lt"/>
              <a:buAutoNum type="arabicPeriod"/>
            </a:pPr>
            <a:r>
              <a:rPr lang="en-US" dirty="0">
                <a:solidFill>
                  <a:schemeClr val="tx2"/>
                </a:solidFill>
                <a:latin typeface="Times New Roman" charset="0"/>
              </a:rPr>
              <a:t>Entity relation</a:t>
            </a:r>
          </a:p>
          <a:p>
            <a:pPr marL="457200" indent="-457200">
              <a:buFont typeface="+mj-lt"/>
              <a:buAutoNum type="arabicPeriod"/>
            </a:pPr>
            <a:r>
              <a:rPr lang="en-US" dirty="0">
                <a:solidFill>
                  <a:schemeClr val="tx2"/>
                </a:solidFill>
                <a:latin typeface="Times New Roman" charset="0"/>
              </a:rPr>
              <a:t>Foreign key (or relationship relation)</a:t>
            </a:r>
          </a:p>
          <a:p>
            <a:pPr marL="457200" indent="-457200">
              <a:buFont typeface="+mj-lt"/>
              <a:buAutoNum type="arabicPeriod"/>
            </a:pPr>
            <a:r>
              <a:rPr lang="en-US" dirty="0">
                <a:solidFill>
                  <a:schemeClr val="tx2"/>
                </a:solidFill>
                <a:latin typeface="Times New Roman" charset="0"/>
              </a:rPr>
              <a:t>Relationship relation and two foreign keys</a:t>
            </a:r>
          </a:p>
          <a:p>
            <a:pPr marL="457200" indent="-457200">
              <a:buFont typeface="+mj-lt"/>
              <a:buAutoNum type="arabicPeriod"/>
            </a:pPr>
            <a:r>
              <a:rPr lang="en-US" dirty="0">
                <a:solidFill>
                  <a:schemeClr val="tx2"/>
                </a:solidFill>
                <a:latin typeface="Times New Roman" charset="0"/>
              </a:rPr>
              <a:t>Relationship relation and n foreign keys</a:t>
            </a:r>
          </a:p>
          <a:p>
            <a:pPr marL="457200" indent="-457200">
              <a:buFont typeface="+mj-lt"/>
              <a:buAutoNum type="arabicPeriod"/>
            </a:pPr>
            <a:r>
              <a:rPr lang="en-US" dirty="0">
                <a:solidFill>
                  <a:schemeClr val="tx2"/>
                </a:solidFill>
                <a:latin typeface="Times New Roman" charset="0"/>
              </a:rPr>
              <a:t>Attribute</a:t>
            </a:r>
          </a:p>
          <a:p>
            <a:pPr marL="457200" indent="-457200">
              <a:buFont typeface="+mj-lt"/>
              <a:buAutoNum type="arabicPeriod"/>
            </a:pPr>
            <a:r>
              <a:rPr lang="en-US" dirty="0">
                <a:solidFill>
                  <a:schemeClr val="tx2"/>
                </a:solidFill>
                <a:latin typeface="Times New Roman" charset="0"/>
              </a:rPr>
              <a:t>Set of simple component attributes</a:t>
            </a:r>
          </a:p>
          <a:p>
            <a:pPr marL="457200" indent="-457200">
              <a:buFont typeface="+mj-lt"/>
              <a:buAutoNum type="arabicPeriod"/>
            </a:pPr>
            <a:r>
              <a:rPr lang="en-US" dirty="0">
                <a:solidFill>
                  <a:schemeClr val="tx2"/>
                </a:solidFill>
                <a:latin typeface="Times New Roman" charset="0"/>
              </a:rPr>
              <a:t>Relation and foreign key</a:t>
            </a:r>
          </a:p>
          <a:p>
            <a:pPr marL="457200" indent="-457200">
              <a:buFont typeface="+mj-lt"/>
              <a:buAutoNum type="arabicPeriod"/>
            </a:pPr>
            <a:r>
              <a:rPr lang="en-US" dirty="0">
                <a:solidFill>
                  <a:schemeClr val="tx2"/>
                </a:solidFill>
                <a:latin typeface="Times New Roman" charset="0"/>
              </a:rPr>
              <a:t>Domain</a:t>
            </a:r>
          </a:p>
          <a:p>
            <a:pPr marL="457200" indent="-457200">
              <a:buFont typeface="+mj-lt"/>
              <a:buAutoNum type="arabicPeriod"/>
            </a:pPr>
            <a:r>
              <a:rPr lang="en-US" dirty="0">
                <a:solidFill>
                  <a:schemeClr val="tx2"/>
                </a:solidFill>
                <a:latin typeface="Times New Roman" charset="0"/>
              </a:rPr>
              <a:t>Primary (or secondary) key</a:t>
            </a:r>
            <a:endParaRPr lang="en-US" dirty="0"/>
          </a:p>
        </p:txBody>
      </p:sp>
      <p:sp>
        <p:nvSpPr>
          <p:cNvPr id="5" name="Text Placeholder 4"/>
          <p:cNvSpPr>
            <a:spLocks noGrp="1"/>
          </p:cNvSpPr>
          <p:nvPr>
            <p:ph type="body" sz="quarter" idx="1"/>
          </p:nvPr>
        </p:nvSpPr>
        <p:spPr/>
        <p:txBody>
          <a:bodyPr/>
          <a:lstStyle/>
          <a:p>
            <a:r>
              <a:rPr lang="en-US" sz="2400" dirty="0">
                <a:solidFill>
                  <a:srgbClr val="FFFF00"/>
                </a:solidFill>
              </a:rPr>
              <a:t>ER Model</a:t>
            </a:r>
          </a:p>
        </p:txBody>
      </p:sp>
      <p:sp>
        <p:nvSpPr>
          <p:cNvPr id="6" name="Text Placeholder 5"/>
          <p:cNvSpPr>
            <a:spLocks noGrp="1"/>
          </p:cNvSpPr>
          <p:nvPr>
            <p:ph type="body" sz="quarter" idx="3"/>
          </p:nvPr>
        </p:nvSpPr>
        <p:spPr/>
        <p:txBody>
          <a:bodyPr/>
          <a:lstStyle/>
          <a:p>
            <a:r>
              <a:rPr lang="en-US" sz="2800" dirty="0">
                <a:solidFill>
                  <a:srgbClr val="FFFF00"/>
                </a:solidFill>
                <a:latin typeface="Times New Roman" charset="0"/>
              </a:rPr>
              <a:t>Relational Model</a:t>
            </a:r>
            <a:endParaRPr lang="en-US" dirty="0">
              <a:solidFill>
                <a:srgbClr val="FFFF00"/>
              </a:solidFill>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i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ox(i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ox(i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ox(i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ox(i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ox(i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ox(in)">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ox(in)">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box(in)">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686800" cy="715962"/>
          </a:xfrm>
        </p:spPr>
        <p:txBody>
          <a:bodyPr/>
          <a:lstStyle/>
          <a:p>
            <a:r>
              <a:rPr lang="en-US" dirty="0"/>
              <a:t>ER to Relational: Example Football Club</a:t>
            </a:r>
          </a:p>
        </p:txBody>
      </p:sp>
      <p:sp>
        <p:nvSpPr>
          <p:cNvPr id="3" name="Content Placeholder 2"/>
          <p:cNvSpPr>
            <a:spLocks noGrp="1"/>
          </p:cNvSpPr>
          <p:nvPr>
            <p:ph sz="quarter" idx="1"/>
          </p:nvPr>
        </p:nvSpPr>
        <p:spPr>
          <a:xfrm>
            <a:off x="457200" y="1069848"/>
            <a:ext cx="8077200" cy="5483352"/>
          </a:xfrm>
        </p:spPr>
        <p:txBody>
          <a:bodyPr/>
          <a:lstStyle/>
          <a:p>
            <a:pPr>
              <a:buNone/>
            </a:pPr>
            <a:r>
              <a:rPr lang="en-US" i="1" dirty="0"/>
              <a:t>   </a:t>
            </a:r>
            <a:r>
              <a:rPr lang="en-US" sz="3200" i="1" dirty="0"/>
              <a:t>“</a:t>
            </a:r>
            <a:r>
              <a:rPr lang="en-US" sz="2000" i="1" dirty="0"/>
              <a:t>A football club has a name and a ground and is made up of players. A player can play for only one club. A manager, represented by his name manages a club. A footballer has a registration number, name and age. A club manager also buys players. Each club plays against other clubs in the league and matches have a date, venue and score.”</a:t>
            </a:r>
            <a:endParaRPr lang="en-US" sz="1800" i="1" dirty="0"/>
          </a:p>
          <a:p>
            <a:endParaRPr lang="en-US" sz="2800" dirty="0"/>
          </a:p>
        </p:txBody>
      </p:sp>
      <p:pic>
        <p:nvPicPr>
          <p:cNvPr id="4" name="Picture 2"/>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100000"/>
                    </a14:imgEffect>
                    <a14:imgEffect>
                      <a14:brightnessContrast bright="-2000" contrast="38000"/>
                    </a14:imgEffect>
                  </a14:imgLayer>
                </a14:imgProps>
              </a:ext>
            </a:extLst>
          </a:blip>
          <a:srcRect/>
          <a:stretch>
            <a:fillRect/>
          </a:stretch>
        </p:blipFill>
        <p:spPr bwMode="auto">
          <a:xfrm>
            <a:off x="1295400" y="3105150"/>
            <a:ext cx="6572250" cy="3752850"/>
          </a:xfrm>
          <a:prstGeom prst="rect">
            <a:avLst/>
          </a:prstGeom>
          <a:noFill/>
          <a:ln w="9525">
            <a:noFill/>
            <a:miter lim="800000"/>
            <a:headEnd/>
            <a:tailEnd/>
          </a:ln>
        </p:spPr>
      </p:pic>
      <p:sp>
        <p:nvSpPr>
          <p:cNvPr id="5" name="TextBox 4"/>
          <p:cNvSpPr txBox="1"/>
          <p:nvPr/>
        </p:nvSpPr>
        <p:spPr>
          <a:xfrm>
            <a:off x="6781800" y="4343400"/>
            <a:ext cx="1828800" cy="1107996"/>
          </a:xfrm>
          <a:prstGeom prst="rect">
            <a:avLst/>
          </a:prstGeom>
          <a:noFill/>
        </p:spPr>
        <p:txBody>
          <a:bodyPr wrap="square" rtlCol="0">
            <a:spAutoFit/>
          </a:bodyPr>
          <a:lstStyle/>
          <a:p>
            <a:r>
              <a:rPr lang="en-US" sz="1600" i="1" dirty="0"/>
              <a:t>Dark lines represent total participation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TW">
                <a:solidFill>
                  <a:srgbClr val="0000FF"/>
                </a:solidFill>
              </a:rPr>
              <a:t>Review - Example</a:t>
            </a:r>
          </a:p>
        </p:txBody>
      </p:sp>
      <p:sp>
        <p:nvSpPr>
          <p:cNvPr id="9266" name="Rectangle 50"/>
          <p:cNvSpPr>
            <a:spLocks noGrp="1" noChangeArrowheads="1"/>
          </p:cNvSpPr>
          <p:nvPr>
            <p:ph sz="quarter" idx="1"/>
          </p:nvPr>
        </p:nvSpPr>
        <p:spPr/>
        <p:txBody>
          <a:bodyPr/>
          <a:lstStyle/>
          <a:p>
            <a:endParaRPr lang="en-US" dirty="0"/>
          </a:p>
        </p:txBody>
      </p:sp>
      <p:sp>
        <p:nvSpPr>
          <p:cNvPr id="9267" name="Rectangle 51"/>
          <p:cNvSpPr>
            <a:spLocks noChangeArrowheads="1"/>
          </p:cNvSpPr>
          <p:nvPr/>
        </p:nvSpPr>
        <p:spPr bwMode="auto">
          <a:xfrm>
            <a:off x="533400" y="1676400"/>
            <a:ext cx="8077200" cy="3581400"/>
          </a:xfrm>
          <a:prstGeom prst="rect">
            <a:avLst/>
          </a:prstGeom>
          <a:solidFill>
            <a:schemeClr val="accent1">
              <a:lumMod val="40000"/>
              <a:lumOff val="60000"/>
            </a:schemeClr>
          </a:solidFill>
          <a:ln w="9525">
            <a:solidFill>
              <a:schemeClr val="tx1"/>
            </a:solidFill>
            <a:miter lim="800000"/>
            <a:headEnd/>
            <a:tailEnd/>
          </a:ln>
          <a:effectLst/>
        </p:spPr>
        <p:txBody>
          <a:bodyPr wrap="none" anchor="ctr"/>
          <a:lstStyle/>
          <a:p>
            <a:endParaRPr lang="en-US"/>
          </a:p>
        </p:txBody>
      </p:sp>
      <p:graphicFrame>
        <p:nvGraphicFramePr>
          <p:cNvPr id="9268" name="Group 52"/>
          <p:cNvGraphicFramePr>
            <a:graphicFrameLocks noGrp="1"/>
          </p:cNvGraphicFramePr>
          <p:nvPr/>
        </p:nvGraphicFramePr>
        <p:xfrm>
          <a:off x="2971800" y="2895600"/>
          <a:ext cx="4572000" cy="1188720"/>
        </p:xfrm>
        <a:graphic>
          <a:graphicData uri="http://schemas.openxmlformats.org/drawingml/2006/table">
            <a:tbl>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63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charset="0"/>
                          <a:ea typeface="新細明體"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3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263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290" name="Line 74"/>
          <p:cNvSpPr>
            <a:spLocks noChangeShapeType="1"/>
          </p:cNvSpPr>
          <p:nvPr/>
        </p:nvSpPr>
        <p:spPr bwMode="auto">
          <a:xfrm>
            <a:off x="1524000" y="3124200"/>
            <a:ext cx="1371600" cy="304800"/>
          </a:xfrm>
          <a:prstGeom prst="line">
            <a:avLst/>
          </a:prstGeom>
          <a:noFill/>
          <a:ln w="9525">
            <a:solidFill>
              <a:schemeClr val="tx1"/>
            </a:solidFill>
            <a:round/>
            <a:headEnd/>
            <a:tailEnd type="triangle" w="med" len="med"/>
          </a:ln>
          <a:effectLst/>
        </p:spPr>
        <p:txBody>
          <a:bodyPr/>
          <a:lstStyle/>
          <a:p>
            <a:endParaRPr lang="en-US"/>
          </a:p>
        </p:txBody>
      </p:sp>
      <p:sp>
        <p:nvSpPr>
          <p:cNvPr id="9291" name="Text Box 75"/>
          <p:cNvSpPr txBox="1">
            <a:spLocks noChangeArrowheads="1"/>
          </p:cNvSpPr>
          <p:nvPr/>
        </p:nvSpPr>
        <p:spPr bwMode="auto">
          <a:xfrm>
            <a:off x="533400" y="2743200"/>
            <a:ext cx="1905000" cy="641350"/>
          </a:xfrm>
          <a:prstGeom prst="rect">
            <a:avLst/>
          </a:prstGeom>
          <a:noFill/>
          <a:ln w="9525">
            <a:noFill/>
            <a:miter lim="800000"/>
            <a:headEnd/>
            <a:tailEnd/>
          </a:ln>
          <a:effectLst/>
        </p:spPr>
        <p:txBody>
          <a:bodyPr>
            <a:spAutoFit/>
          </a:bodyPr>
          <a:lstStyle/>
          <a:p>
            <a:pPr>
              <a:spcBef>
                <a:spcPct val="50000"/>
              </a:spcBef>
            </a:pPr>
            <a:r>
              <a:rPr lang="en-US" altLang="zh-TW"/>
              <a:t>tuple/relational instance</a:t>
            </a:r>
          </a:p>
        </p:txBody>
      </p:sp>
      <p:sp>
        <p:nvSpPr>
          <p:cNvPr id="9292" name="Line 76"/>
          <p:cNvSpPr>
            <a:spLocks noChangeShapeType="1"/>
          </p:cNvSpPr>
          <p:nvPr/>
        </p:nvSpPr>
        <p:spPr bwMode="auto">
          <a:xfrm>
            <a:off x="6934200" y="2286000"/>
            <a:ext cx="0" cy="457200"/>
          </a:xfrm>
          <a:prstGeom prst="line">
            <a:avLst/>
          </a:prstGeom>
          <a:noFill/>
          <a:ln w="9525">
            <a:solidFill>
              <a:schemeClr val="tx1"/>
            </a:solidFill>
            <a:round/>
            <a:headEnd/>
            <a:tailEnd type="triangle" w="med" len="med"/>
          </a:ln>
          <a:effectLst/>
        </p:spPr>
        <p:txBody>
          <a:bodyPr/>
          <a:lstStyle/>
          <a:p>
            <a:endParaRPr lang="en-US"/>
          </a:p>
        </p:txBody>
      </p:sp>
      <p:sp>
        <p:nvSpPr>
          <p:cNvPr id="9293" name="Text Box 77"/>
          <p:cNvSpPr txBox="1">
            <a:spLocks noChangeArrowheads="1"/>
          </p:cNvSpPr>
          <p:nvPr/>
        </p:nvSpPr>
        <p:spPr bwMode="auto">
          <a:xfrm>
            <a:off x="6324600" y="1981200"/>
            <a:ext cx="1447800" cy="366713"/>
          </a:xfrm>
          <a:prstGeom prst="rect">
            <a:avLst/>
          </a:prstGeom>
          <a:noFill/>
          <a:ln w="9525">
            <a:noFill/>
            <a:miter lim="800000"/>
            <a:headEnd/>
            <a:tailEnd/>
          </a:ln>
          <a:effectLst/>
        </p:spPr>
        <p:txBody>
          <a:bodyPr>
            <a:spAutoFit/>
          </a:bodyPr>
          <a:lstStyle/>
          <a:p>
            <a:pPr>
              <a:spcBef>
                <a:spcPct val="50000"/>
              </a:spcBef>
            </a:pPr>
            <a:r>
              <a:rPr lang="en-US" altLang="zh-TW"/>
              <a:t>Attribute</a:t>
            </a:r>
          </a:p>
        </p:txBody>
      </p:sp>
      <p:sp>
        <p:nvSpPr>
          <p:cNvPr id="9294" name="Line 78"/>
          <p:cNvSpPr>
            <a:spLocks noChangeShapeType="1"/>
          </p:cNvSpPr>
          <p:nvPr/>
        </p:nvSpPr>
        <p:spPr bwMode="auto">
          <a:xfrm>
            <a:off x="3200400" y="4191000"/>
            <a:ext cx="0" cy="457200"/>
          </a:xfrm>
          <a:prstGeom prst="line">
            <a:avLst/>
          </a:prstGeom>
          <a:noFill/>
          <a:ln w="9525">
            <a:solidFill>
              <a:schemeClr val="tx1"/>
            </a:solidFill>
            <a:round/>
            <a:headEnd/>
            <a:tailEnd/>
          </a:ln>
          <a:effectLst/>
        </p:spPr>
        <p:txBody>
          <a:bodyPr/>
          <a:lstStyle/>
          <a:p>
            <a:endParaRPr lang="en-US"/>
          </a:p>
        </p:txBody>
      </p:sp>
      <p:sp>
        <p:nvSpPr>
          <p:cNvPr id="9295" name="Line 79"/>
          <p:cNvSpPr>
            <a:spLocks noChangeShapeType="1"/>
          </p:cNvSpPr>
          <p:nvPr/>
        </p:nvSpPr>
        <p:spPr bwMode="auto">
          <a:xfrm>
            <a:off x="3200400" y="4648200"/>
            <a:ext cx="3810000" cy="0"/>
          </a:xfrm>
          <a:prstGeom prst="line">
            <a:avLst/>
          </a:prstGeom>
          <a:noFill/>
          <a:ln w="9525">
            <a:solidFill>
              <a:schemeClr val="tx1"/>
            </a:solidFill>
            <a:round/>
            <a:headEnd/>
            <a:tailEnd/>
          </a:ln>
          <a:effectLst/>
        </p:spPr>
        <p:txBody>
          <a:bodyPr/>
          <a:lstStyle/>
          <a:p>
            <a:endParaRPr lang="en-US"/>
          </a:p>
        </p:txBody>
      </p:sp>
      <p:sp>
        <p:nvSpPr>
          <p:cNvPr id="9296" name="Line 80"/>
          <p:cNvSpPr>
            <a:spLocks noChangeShapeType="1"/>
          </p:cNvSpPr>
          <p:nvPr/>
        </p:nvSpPr>
        <p:spPr bwMode="auto">
          <a:xfrm flipV="1">
            <a:off x="7010400" y="4191000"/>
            <a:ext cx="0" cy="457200"/>
          </a:xfrm>
          <a:prstGeom prst="line">
            <a:avLst/>
          </a:prstGeom>
          <a:noFill/>
          <a:ln w="9525">
            <a:solidFill>
              <a:schemeClr val="tx1"/>
            </a:solidFill>
            <a:round/>
            <a:headEnd/>
            <a:tailEnd/>
          </a:ln>
          <a:effectLst/>
        </p:spPr>
        <p:txBody>
          <a:bodyPr/>
          <a:lstStyle/>
          <a:p>
            <a:endParaRPr lang="en-US"/>
          </a:p>
        </p:txBody>
      </p:sp>
      <p:sp>
        <p:nvSpPr>
          <p:cNvPr id="9297" name="Text Box 81"/>
          <p:cNvSpPr txBox="1">
            <a:spLocks noChangeArrowheads="1"/>
          </p:cNvSpPr>
          <p:nvPr/>
        </p:nvSpPr>
        <p:spPr bwMode="auto">
          <a:xfrm>
            <a:off x="4572000" y="4724400"/>
            <a:ext cx="1295400" cy="366713"/>
          </a:xfrm>
          <a:prstGeom prst="rect">
            <a:avLst/>
          </a:prstGeom>
          <a:noFill/>
          <a:ln w="9525">
            <a:noFill/>
            <a:miter lim="800000"/>
            <a:headEnd/>
            <a:tailEnd/>
          </a:ln>
          <a:effectLst/>
        </p:spPr>
        <p:txBody>
          <a:bodyPr>
            <a:spAutoFit/>
          </a:bodyPr>
          <a:lstStyle/>
          <a:p>
            <a:pPr>
              <a:spcBef>
                <a:spcPct val="50000"/>
              </a:spcBef>
            </a:pPr>
            <a:r>
              <a:rPr lang="en-US" altLang="zh-TW"/>
              <a:t>4 Degree</a:t>
            </a:r>
          </a:p>
        </p:txBody>
      </p:sp>
      <p:sp>
        <p:nvSpPr>
          <p:cNvPr id="9298" name="Line 82"/>
          <p:cNvSpPr>
            <a:spLocks noChangeShapeType="1"/>
          </p:cNvSpPr>
          <p:nvPr/>
        </p:nvSpPr>
        <p:spPr bwMode="auto">
          <a:xfrm>
            <a:off x="7696200" y="3429000"/>
            <a:ext cx="228600" cy="0"/>
          </a:xfrm>
          <a:prstGeom prst="line">
            <a:avLst/>
          </a:prstGeom>
          <a:noFill/>
          <a:ln w="9525">
            <a:solidFill>
              <a:schemeClr val="tx1"/>
            </a:solidFill>
            <a:round/>
            <a:headEnd/>
            <a:tailEnd/>
          </a:ln>
          <a:effectLst/>
        </p:spPr>
        <p:txBody>
          <a:bodyPr/>
          <a:lstStyle/>
          <a:p>
            <a:endParaRPr lang="en-US"/>
          </a:p>
        </p:txBody>
      </p:sp>
      <p:sp>
        <p:nvSpPr>
          <p:cNvPr id="9299" name="Line 83"/>
          <p:cNvSpPr>
            <a:spLocks noChangeShapeType="1"/>
          </p:cNvSpPr>
          <p:nvPr/>
        </p:nvSpPr>
        <p:spPr bwMode="auto">
          <a:xfrm>
            <a:off x="7924800" y="3429000"/>
            <a:ext cx="0" cy="457200"/>
          </a:xfrm>
          <a:prstGeom prst="line">
            <a:avLst/>
          </a:prstGeom>
          <a:noFill/>
          <a:ln w="9525">
            <a:solidFill>
              <a:schemeClr val="tx1"/>
            </a:solidFill>
            <a:round/>
            <a:headEnd/>
            <a:tailEnd/>
          </a:ln>
          <a:effectLst/>
        </p:spPr>
        <p:txBody>
          <a:bodyPr/>
          <a:lstStyle/>
          <a:p>
            <a:endParaRPr lang="en-US"/>
          </a:p>
        </p:txBody>
      </p:sp>
      <p:sp>
        <p:nvSpPr>
          <p:cNvPr id="9300" name="Line 84"/>
          <p:cNvSpPr>
            <a:spLocks noChangeShapeType="1"/>
          </p:cNvSpPr>
          <p:nvPr/>
        </p:nvSpPr>
        <p:spPr bwMode="auto">
          <a:xfrm flipH="1">
            <a:off x="7696200" y="3886200"/>
            <a:ext cx="228600" cy="0"/>
          </a:xfrm>
          <a:prstGeom prst="line">
            <a:avLst/>
          </a:prstGeom>
          <a:noFill/>
          <a:ln w="9525">
            <a:solidFill>
              <a:schemeClr val="tx1"/>
            </a:solidFill>
            <a:round/>
            <a:headEnd/>
            <a:tailEnd/>
          </a:ln>
          <a:effectLst/>
        </p:spPr>
        <p:txBody>
          <a:bodyPr/>
          <a:lstStyle/>
          <a:p>
            <a:endParaRPr lang="en-US"/>
          </a:p>
        </p:txBody>
      </p:sp>
      <p:sp>
        <p:nvSpPr>
          <p:cNvPr id="9301" name="Text Box 85"/>
          <p:cNvSpPr txBox="1">
            <a:spLocks noChangeArrowheads="1"/>
          </p:cNvSpPr>
          <p:nvPr/>
        </p:nvSpPr>
        <p:spPr bwMode="auto">
          <a:xfrm>
            <a:off x="7924800" y="2667000"/>
            <a:ext cx="458788" cy="2362200"/>
          </a:xfrm>
          <a:prstGeom prst="rect">
            <a:avLst/>
          </a:prstGeom>
          <a:noFill/>
          <a:ln w="9525">
            <a:noFill/>
            <a:miter lim="800000"/>
            <a:headEnd/>
            <a:tailEnd/>
          </a:ln>
          <a:effectLst/>
        </p:spPr>
        <p:txBody>
          <a:bodyPr vert="eaVert">
            <a:spAutoFit/>
          </a:bodyPr>
          <a:lstStyle/>
          <a:p>
            <a:pPr>
              <a:spcBef>
                <a:spcPct val="50000"/>
              </a:spcBef>
            </a:pPr>
            <a:r>
              <a:rPr lang="en-US" altLang="zh-TW"/>
              <a:t>Cardinality = 2</a:t>
            </a:r>
          </a:p>
        </p:txBody>
      </p:sp>
      <p:sp>
        <p:nvSpPr>
          <p:cNvPr id="9302" name="Text Box 86"/>
          <p:cNvSpPr txBox="1">
            <a:spLocks noChangeArrowheads="1"/>
          </p:cNvSpPr>
          <p:nvPr/>
        </p:nvSpPr>
        <p:spPr bwMode="auto">
          <a:xfrm>
            <a:off x="2895600" y="5410200"/>
            <a:ext cx="3810000" cy="519113"/>
          </a:xfrm>
          <a:prstGeom prst="rect">
            <a:avLst/>
          </a:prstGeom>
          <a:noFill/>
          <a:ln w="9525">
            <a:noFill/>
            <a:miter lim="800000"/>
            <a:headEnd/>
            <a:tailEnd/>
          </a:ln>
          <a:effectLst/>
        </p:spPr>
        <p:txBody>
          <a:bodyPr>
            <a:spAutoFit/>
          </a:bodyPr>
          <a:lstStyle/>
          <a:p>
            <a:pPr algn="ctr">
              <a:spcBef>
                <a:spcPct val="50000"/>
              </a:spcBef>
            </a:pPr>
            <a:r>
              <a:rPr lang="en-US" altLang="zh-TW" sz="2800"/>
              <a:t>A Schema / Relation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Step1</a:t>
            </a:r>
          </a:p>
        </p:txBody>
      </p:sp>
      <p:sp>
        <p:nvSpPr>
          <p:cNvPr id="3" name="Content Placeholder 2"/>
          <p:cNvSpPr>
            <a:spLocks noGrp="1"/>
          </p:cNvSpPr>
          <p:nvPr>
            <p:ph sz="quarter" idx="1"/>
          </p:nvPr>
        </p:nvSpPr>
        <p:spPr/>
        <p:txBody>
          <a:bodyPr/>
          <a:lstStyle/>
          <a:p>
            <a:endParaRPr lang="en-US"/>
          </a:p>
        </p:txBody>
      </p:sp>
      <p:pic>
        <p:nvPicPr>
          <p:cNvPr id="45058" name="Picture 2"/>
          <p:cNvPicPr>
            <a:picLocks noChangeAspect="1" noChangeArrowheads="1"/>
          </p:cNvPicPr>
          <p:nvPr/>
        </p:nvPicPr>
        <p:blipFill>
          <a:blip r:embed="rId2" cstate="print"/>
          <a:srcRect/>
          <a:stretch>
            <a:fillRect/>
          </a:stretch>
        </p:blipFill>
        <p:spPr bwMode="auto">
          <a:xfrm>
            <a:off x="381000" y="1651270"/>
            <a:ext cx="7620000" cy="486383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Step 2 &amp;3</a:t>
            </a:r>
          </a:p>
        </p:txBody>
      </p:sp>
      <p:sp>
        <p:nvSpPr>
          <p:cNvPr id="3" name="Content Placeholder 2"/>
          <p:cNvSpPr>
            <a:spLocks noGrp="1"/>
          </p:cNvSpPr>
          <p:nvPr>
            <p:ph sz="quarter" idx="1"/>
          </p:nvPr>
        </p:nvSpPr>
        <p:spPr/>
        <p:txBody>
          <a:bodyPr/>
          <a:lstStyle/>
          <a:p>
            <a:endParaRPr lang="en-US"/>
          </a:p>
        </p:txBody>
      </p:sp>
      <p:pic>
        <p:nvPicPr>
          <p:cNvPr id="46082" name="Picture 2"/>
          <p:cNvPicPr>
            <a:picLocks noChangeAspect="1" noChangeArrowheads="1"/>
          </p:cNvPicPr>
          <p:nvPr/>
        </p:nvPicPr>
        <p:blipFill>
          <a:blip r:embed="rId2" cstate="print"/>
          <a:srcRect/>
          <a:stretch>
            <a:fillRect/>
          </a:stretch>
        </p:blipFill>
        <p:spPr bwMode="auto">
          <a:xfrm>
            <a:off x="457200" y="1600200"/>
            <a:ext cx="7829550" cy="497205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Step 4</a:t>
            </a:r>
          </a:p>
        </p:txBody>
      </p:sp>
      <p:sp>
        <p:nvSpPr>
          <p:cNvPr id="3" name="Content Placeholder 2"/>
          <p:cNvSpPr>
            <a:spLocks noGrp="1"/>
          </p:cNvSpPr>
          <p:nvPr>
            <p:ph sz="quarter" idx="1"/>
          </p:nvPr>
        </p:nvSpPr>
        <p:spPr/>
        <p:txBody>
          <a:bodyPr/>
          <a:lstStyle/>
          <a:p>
            <a:endParaRPr lang="en-US"/>
          </a:p>
        </p:txBody>
      </p:sp>
      <p:pic>
        <p:nvPicPr>
          <p:cNvPr id="47106" name="Picture 2"/>
          <p:cNvPicPr>
            <a:picLocks noChangeAspect="1" noChangeArrowheads="1"/>
          </p:cNvPicPr>
          <p:nvPr/>
        </p:nvPicPr>
        <p:blipFill>
          <a:blip r:embed="rId2" cstate="print"/>
          <a:srcRect/>
          <a:stretch>
            <a:fillRect/>
          </a:stretch>
        </p:blipFill>
        <p:spPr bwMode="auto">
          <a:xfrm>
            <a:off x="381000" y="1447800"/>
            <a:ext cx="7858125" cy="51054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Step 4</a:t>
            </a:r>
          </a:p>
        </p:txBody>
      </p:sp>
      <p:sp>
        <p:nvSpPr>
          <p:cNvPr id="3" name="Content Placeholder 2"/>
          <p:cNvSpPr>
            <a:spLocks noGrp="1"/>
          </p:cNvSpPr>
          <p:nvPr>
            <p:ph sz="quarter" idx="1"/>
          </p:nvPr>
        </p:nvSpPr>
        <p:spPr/>
        <p:txBody>
          <a:bodyPr/>
          <a:lstStyle/>
          <a:p>
            <a:endParaRPr lang="en-US"/>
          </a:p>
        </p:txBody>
      </p:sp>
      <p:pic>
        <p:nvPicPr>
          <p:cNvPr id="48130" name="Picture 2"/>
          <p:cNvPicPr>
            <a:picLocks noChangeAspect="1" noChangeArrowheads="1"/>
          </p:cNvPicPr>
          <p:nvPr/>
        </p:nvPicPr>
        <p:blipFill>
          <a:blip r:embed="rId2" cstate="print"/>
          <a:srcRect/>
          <a:stretch>
            <a:fillRect/>
          </a:stretch>
        </p:blipFill>
        <p:spPr bwMode="auto">
          <a:xfrm>
            <a:off x="381000" y="1524000"/>
            <a:ext cx="8039100" cy="53340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Step 5</a:t>
            </a:r>
          </a:p>
        </p:txBody>
      </p:sp>
      <p:sp>
        <p:nvSpPr>
          <p:cNvPr id="3" name="Content Placeholder 2"/>
          <p:cNvSpPr>
            <a:spLocks noGrp="1"/>
          </p:cNvSpPr>
          <p:nvPr>
            <p:ph sz="quarter" idx="1"/>
          </p:nvPr>
        </p:nvSpPr>
        <p:spPr/>
        <p:txBody>
          <a:bodyPr/>
          <a:lstStyle/>
          <a:p>
            <a:endParaRPr lang="en-US"/>
          </a:p>
        </p:txBody>
      </p:sp>
      <p:pic>
        <p:nvPicPr>
          <p:cNvPr id="49154" name="Picture 2"/>
          <p:cNvPicPr>
            <a:picLocks noChangeAspect="1" noChangeArrowheads="1"/>
          </p:cNvPicPr>
          <p:nvPr/>
        </p:nvPicPr>
        <p:blipFill>
          <a:blip r:embed="rId2" cstate="print"/>
          <a:srcRect/>
          <a:stretch>
            <a:fillRect/>
          </a:stretch>
        </p:blipFill>
        <p:spPr bwMode="auto">
          <a:xfrm>
            <a:off x="533400" y="1600200"/>
            <a:ext cx="7654465" cy="52578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Final Relation</a:t>
            </a:r>
          </a:p>
        </p:txBody>
      </p:sp>
      <p:sp>
        <p:nvSpPr>
          <p:cNvPr id="3" name="Content Placeholder 2"/>
          <p:cNvSpPr>
            <a:spLocks noGrp="1"/>
          </p:cNvSpPr>
          <p:nvPr>
            <p:ph sz="quarter" idx="1"/>
          </p:nvPr>
        </p:nvSpPr>
        <p:spPr/>
        <p:txBody>
          <a:bodyPr/>
          <a:lstStyle/>
          <a:p>
            <a:endParaRPr lang="en-US"/>
          </a:p>
        </p:txBody>
      </p:sp>
      <p:pic>
        <p:nvPicPr>
          <p:cNvPr id="50178" name="Picture 2"/>
          <p:cNvPicPr>
            <a:picLocks noChangeAspect="1" noChangeArrowheads="1"/>
          </p:cNvPicPr>
          <p:nvPr/>
        </p:nvPicPr>
        <p:blipFill>
          <a:blip r:embed="rId2" cstate="print"/>
          <a:srcRect/>
          <a:stretch>
            <a:fillRect/>
          </a:stretch>
        </p:blipFill>
        <p:spPr bwMode="auto">
          <a:xfrm>
            <a:off x="457200" y="1676400"/>
            <a:ext cx="7667625" cy="46482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charset="0"/>
              </a:rPr>
              <a:t>Correspondence between ER Model &amp; Relational Model</a:t>
            </a:r>
            <a:endParaRPr lang="en-US" dirty="0"/>
          </a:p>
        </p:txBody>
      </p:sp>
      <p:sp>
        <p:nvSpPr>
          <p:cNvPr id="3" name="Content Placeholder 2"/>
          <p:cNvSpPr>
            <a:spLocks noGrp="1"/>
          </p:cNvSpPr>
          <p:nvPr>
            <p:ph sz="quarter" idx="2"/>
          </p:nvPr>
        </p:nvSpPr>
        <p:spPr/>
        <p:txBody>
          <a:bodyPr>
            <a:normAutofit fontScale="85000" lnSpcReduction="20000"/>
          </a:bodyPr>
          <a:lstStyle/>
          <a:p>
            <a:pPr marL="457200" indent="-457200">
              <a:buFont typeface="+mj-lt"/>
              <a:buAutoNum type="arabicPeriod"/>
            </a:pPr>
            <a:r>
              <a:rPr lang="en-US" dirty="0">
                <a:solidFill>
                  <a:schemeClr val="tx2"/>
                </a:solidFill>
                <a:latin typeface="Times New Roman" charset="0"/>
              </a:rPr>
              <a:t>Entity type		</a:t>
            </a:r>
          </a:p>
          <a:p>
            <a:pPr marL="457200" indent="-457200">
              <a:buFont typeface="+mj-lt"/>
              <a:buAutoNum type="arabicPeriod"/>
            </a:pPr>
            <a:r>
              <a:rPr lang="en-US" dirty="0">
                <a:solidFill>
                  <a:schemeClr val="tx2"/>
                </a:solidFill>
                <a:latin typeface="Times New Roman" charset="0"/>
              </a:rPr>
              <a:t>1:1 or 1:N relationship type</a:t>
            </a:r>
          </a:p>
          <a:p>
            <a:pPr marL="457200" indent="-457200">
              <a:buFont typeface="+mj-lt"/>
              <a:buAutoNum type="arabicPeriod"/>
            </a:pPr>
            <a:endParaRPr lang="en-US" sz="900" dirty="0">
              <a:solidFill>
                <a:schemeClr val="tx2"/>
              </a:solidFill>
              <a:latin typeface="Times New Roman" charset="0"/>
            </a:endParaRPr>
          </a:p>
          <a:p>
            <a:pPr marL="457200" indent="-457200">
              <a:buFont typeface="+mj-lt"/>
              <a:buAutoNum type="arabicPeriod"/>
            </a:pPr>
            <a:r>
              <a:rPr lang="en-US" dirty="0">
                <a:solidFill>
                  <a:schemeClr val="tx2"/>
                </a:solidFill>
                <a:latin typeface="Times New Roman" charset="0"/>
              </a:rPr>
              <a:t>M:N relationship type	</a:t>
            </a:r>
          </a:p>
          <a:p>
            <a:pPr marL="457200" indent="-457200">
              <a:buFont typeface="+mj-lt"/>
              <a:buAutoNum type="arabicPeriod"/>
            </a:pPr>
            <a:endParaRPr lang="en-US" sz="900" i="1" dirty="0">
              <a:solidFill>
                <a:schemeClr val="tx2"/>
              </a:solidFill>
              <a:latin typeface="Times New Roman" charset="0"/>
            </a:endParaRPr>
          </a:p>
          <a:p>
            <a:pPr marL="457200" indent="-457200">
              <a:buFont typeface="+mj-lt"/>
              <a:buAutoNum type="arabicPeriod"/>
            </a:pPr>
            <a:r>
              <a:rPr lang="en-US" i="1" dirty="0">
                <a:solidFill>
                  <a:schemeClr val="tx2"/>
                </a:solidFill>
                <a:latin typeface="Times New Roman" charset="0"/>
              </a:rPr>
              <a:t>n</a:t>
            </a:r>
            <a:r>
              <a:rPr lang="en-US" dirty="0">
                <a:solidFill>
                  <a:schemeClr val="tx2"/>
                </a:solidFill>
                <a:latin typeface="Times New Roman" charset="0"/>
              </a:rPr>
              <a:t>-</a:t>
            </a:r>
            <a:r>
              <a:rPr lang="en-US" dirty="0" err="1">
                <a:solidFill>
                  <a:schemeClr val="tx2"/>
                </a:solidFill>
                <a:latin typeface="Times New Roman" charset="0"/>
              </a:rPr>
              <a:t>ary</a:t>
            </a:r>
            <a:r>
              <a:rPr lang="en-US" dirty="0">
                <a:solidFill>
                  <a:schemeClr val="tx2"/>
                </a:solidFill>
                <a:latin typeface="Times New Roman" charset="0"/>
              </a:rPr>
              <a:t> relationship type</a:t>
            </a:r>
          </a:p>
          <a:p>
            <a:pPr marL="457200" indent="-457200">
              <a:buFont typeface="+mj-lt"/>
              <a:buAutoNum type="arabicPeriod"/>
            </a:pPr>
            <a:endParaRPr lang="en-US" dirty="0">
              <a:solidFill>
                <a:schemeClr val="tx2"/>
              </a:solidFill>
              <a:latin typeface="Times New Roman" charset="0"/>
            </a:endParaRPr>
          </a:p>
          <a:p>
            <a:pPr marL="457200" indent="-457200">
              <a:buFont typeface="+mj-lt"/>
              <a:buAutoNum type="arabicPeriod"/>
            </a:pPr>
            <a:r>
              <a:rPr lang="en-US" dirty="0">
                <a:solidFill>
                  <a:schemeClr val="tx2"/>
                </a:solidFill>
                <a:latin typeface="Times New Roman" charset="0"/>
              </a:rPr>
              <a:t>Simple attribute	</a:t>
            </a:r>
          </a:p>
          <a:p>
            <a:pPr marL="457200" indent="-457200">
              <a:buFont typeface="+mj-lt"/>
              <a:buAutoNum type="arabicPeriod"/>
            </a:pPr>
            <a:r>
              <a:rPr lang="en-US" dirty="0">
                <a:solidFill>
                  <a:schemeClr val="tx2"/>
                </a:solidFill>
                <a:latin typeface="Times New Roman" charset="0"/>
              </a:rPr>
              <a:t>Composite attribute	</a:t>
            </a:r>
          </a:p>
          <a:p>
            <a:pPr marL="457200" indent="-457200">
              <a:buFont typeface="+mj-lt"/>
              <a:buAutoNum type="arabicPeriod"/>
            </a:pPr>
            <a:endParaRPr lang="en-US" dirty="0">
              <a:solidFill>
                <a:schemeClr val="tx2"/>
              </a:solidFill>
              <a:latin typeface="Times New Roman" charset="0"/>
            </a:endParaRPr>
          </a:p>
          <a:p>
            <a:pPr marL="457200" indent="-457200">
              <a:buFont typeface="+mj-lt"/>
              <a:buAutoNum type="arabicPeriod"/>
            </a:pPr>
            <a:r>
              <a:rPr lang="en-US" dirty="0" err="1">
                <a:solidFill>
                  <a:schemeClr val="tx2"/>
                </a:solidFill>
                <a:latin typeface="Times New Roman" charset="0"/>
              </a:rPr>
              <a:t>Multivalued</a:t>
            </a:r>
            <a:r>
              <a:rPr lang="en-US" dirty="0">
                <a:solidFill>
                  <a:schemeClr val="tx2"/>
                </a:solidFill>
                <a:latin typeface="Times New Roman" charset="0"/>
              </a:rPr>
              <a:t> attribute	</a:t>
            </a:r>
          </a:p>
          <a:p>
            <a:pPr marL="457200" indent="-457200">
              <a:buFont typeface="+mj-lt"/>
              <a:buAutoNum type="arabicPeriod"/>
            </a:pPr>
            <a:r>
              <a:rPr lang="en-US" dirty="0">
                <a:solidFill>
                  <a:schemeClr val="tx2"/>
                </a:solidFill>
                <a:latin typeface="Times New Roman" charset="0"/>
              </a:rPr>
              <a:t>Value set</a:t>
            </a:r>
          </a:p>
          <a:p>
            <a:pPr marL="457200" indent="-457200">
              <a:buFont typeface="+mj-lt"/>
              <a:buAutoNum type="arabicPeriod"/>
            </a:pPr>
            <a:r>
              <a:rPr lang="en-US" dirty="0">
                <a:solidFill>
                  <a:schemeClr val="tx2"/>
                </a:solidFill>
                <a:latin typeface="Times New Roman" charset="0"/>
              </a:rPr>
              <a:t>Key attribute</a:t>
            </a:r>
            <a:endParaRPr lang="en-US" dirty="0"/>
          </a:p>
        </p:txBody>
      </p:sp>
      <p:sp>
        <p:nvSpPr>
          <p:cNvPr id="4" name="Content Placeholder 3"/>
          <p:cNvSpPr>
            <a:spLocks noGrp="1"/>
          </p:cNvSpPr>
          <p:nvPr>
            <p:ph sz="quarter" idx="4"/>
          </p:nvPr>
        </p:nvSpPr>
        <p:spPr>
          <a:xfrm>
            <a:off x="4371974" y="2362200"/>
            <a:ext cx="4162425" cy="3886200"/>
          </a:xfrm>
        </p:spPr>
        <p:txBody>
          <a:bodyPr>
            <a:normAutofit fontScale="85000" lnSpcReduction="20000"/>
          </a:bodyPr>
          <a:lstStyle/>
          <a:p>
            <a:pPr marL="457200" indent="-457200">
              <a:buFont typeface="+mj-lt"/>
              <a:buAutoNum type="arabicPeriod"/>
            </a:pPr>
            <a:r>
              <a:rPr lang="en-US" dirty="0">
                <a:solidFill>
                  <a:schemeClr val="tx2"/>
                </a:solidFill>
                <a:latin typeface="Times New Roman" charset="0"/>
              </a:rPr>
              <a:t>Entity relation</a:t>
            </a:r>
          </a:p>
          <a:p>
            <a:pPr marL="457200" indent="-457200">
              <a:buFont typeface="+mj-lt"/>
              <a:buAutoNum type="arabicPeriod"/>
            </a:pPr>
            <a:r>
              <a:rPr lang="en-US" dirty="0">
                <a:solidFill>
                  <a:schemeClr val="tx2"/>
                </a:solidFill>
                <a:latin typeface="Times New Roman" charset="0"/>
              </a:rPr>
              <a:t>Foreign key (or relationship relation)</a:t>
            </a:r>
          </a:p>
          <a:p>
            <a:pPr marL="457200" indent="-457200">
              <a:buFont typeface="+mj-lt"/>
              <a:buAutoNum type="arabicPeriod"/>
            </a:pPr>
            <a:r>
              <a:rPr lang="en-US" dirty="0">
                <a:solidFill>
                  <a:schemeClr val="tx2"/>
                </a:solidFill>
                <a:latin typeface="Times New Roman" charset="0"/>
              </a:rPr>
              <a:t>Relationship relation and two foreign keys</a:t>
            </a:r>
          </a:p>
          <a:p>
            <a:pPr marL="457200" indent="-457200">
              <a:buFont typeface="+mj-lt"/>
              <a:buAutoNum type="arabicPeriod"/>
            </a:pPr>
            <a:r>
              <a:rPr lang="en-US" dirty="0">
                <a:solidFill>
                  <a:schemeClr val="tx2"/>
                </a:solidFill>
                <a:latin typeface="Times New Roman" charset="0"/>
              </a:rPr>
              <a:t>Relationship relation and n foreign keys</a:t>
            </a:r>
          </a:p>
          <a:p>
            <a:pPr marL="457200" indent="-457200">
              <a:buFont typeface="+mj-lt"/>
              <a:buAutoNum type="arabicPeriod"/>
            </a:pPr>
            <a:r>
              <a:rPr lang="en-US" dirty="0">
                <a:solidFill>
                  <a:schemeClr val="tx2"/>
                </a:solidFill>
                <a:latin typeface="Times New Roman" charset="0"/>
              </a:rPr>
              <a:t>Attribute</a:t>
            </a:r>
          </a:p>
          <a:p>
            <a:pPr marL="457200" indent="-457200">
              <a:buFont typeface="+mj-lt"/>
              <a:buAutoNum type="arabicPeriod"/>
            </a:pPr>
            <a:r>
              <a:rPr lang="en-US" dirty="0">
                <a:solidFill>
                  <a:schemeClr val="tx2"/>
                </a:solidFill>
                <a:latin typeface="Times New Roman" charset="0"/>
              </a:rPr>
              <a:t>Set of simple component attributes</a:t>
            </a:r>
          </a:p>
          <a:p>
            <a:pPr marL="457200" indent="-457200">
              <a:buFont typeface="+mj-lt"/>
              <a:buAutoNum type="arabicPeriod"/>
            </a:pPr>
            <a:r>
              <a:rPr lang="en-US" dirty="0">
                <a:solidFill>
                  <a:schemeClr val="tx2"/>
                </a:solidFill>
                <a:latin typeface="Times New Roman" charset="0"/>
              </a:rPr>
              <a:t>Relation and foreign key</a:t>
            </a:r>
          </a:p>
          <a:p>
            <a:pPr marL="457200" indent="-457200">
              <a:buFont typeface="+mj-lt"/>
              <a:buAutoNum type="arabicPeriod"/>
            </a:pPr>
            <a:r>
              <a:rPr lang="en-US" dirty="0">
                <a:solidFill>
                  <a:schemeClr val="tx2"/>
                </a:solidFill>
                <a:latin typeface="Times New Roman" charset="0"/>
              </a:rPr>
              <a:t>Domain</a:t>
            </a:r>
          </a:p>
          <a:p>
            <a:pPr marL="457200" indent="-457200">
              <a:buFont typeface="+mj-lt"/>
              <a:buAutoNum type="arabicPeriod"/>
            </a:pPr>
            <a:r>
              <a:rPr lang="en-US" dirty="0">
                <a:solidFill>
                  <a:schemeClr val="tx2"/>
                </a:solidFill>
                <a:latin typeface="Times New Roman" charset="0"/>
              </a:rPr>
              <a:t>Primary (or secondary) key</a:t>
            </a:r>
            <a:endParaRPr lang="en-US" dirty="0"/>
          </a:p>
        </p:txBody>
      </p:sp>
      <p:sp>
        <p:nvSpPr>
          <p:cNvPr id="5" name="Text Placeholder 4"/>
          <p:cNvSpPr>
            <a:spLocks noGrp="1"/>
          </p:cNvSpPr>
          <p:nvPr>
            <p:ph type="body" sz="quarter" idx="1"/>
          </p:nvPr>
        </p:nvSpPr>
        <p:spPr/>
        <p:txBody>
          <a:bodyPr/>
          <a:lstStyle/>
          <a:p>
            <a:r>
              <a:rPr lang="en-US" sz="2400" dirty="0">
                <a:solidFill>
                  <a:srgbClr val="FFFF00"/>
                </a:solidFill>
              </a:rPr>
              <a:t>ER Model</a:t>
            </a:r>
          </a:p>
        </p:txBody>
      </p:sp>
      <p:sp>
        <p:nvSpPr>
          <p:cNvPr id="6" name="Text Placeholder 5"/>
          <p:cNvSpPr>
            <a:spLocks noGrp="1"/>
          </p:cNvSpPr>
          <p:nvPr>
            <p:ph type="body" sz="quarter" idx="3"/>
          </p:nvPr>
        </p:nvSpPr>
        <p:spPr/>
        <p:txBody>
          <a:bodyPr/>
          <a:lstStyle/>
          <a:p>
            <a:r>
              <a:rPr lang="en-US" sz="2800" dirty="0">
                <a:solidFill>
                  <a:srgbClr val="FFFF00"/>
                </a:solidFill>
                <a:latin typeface="Times New Roman" charset="0"/>
              </a:rPr>
              <a:t>Relational Model</a:t>
            </a:r>
            <a:endParaRPr lang="en-US" dirty="0">
              <a:solidFill>
                <a:srgbClr val="FFFF00"/>
              </a:solidFill>
              <a:latin typeface="Times New Roman" charset="0"/>
            </a:endParaRPr>
          </a:p>
        </p:txBody>
      </p:sp>
    </p:spTree>
    <p:extLst>
      <p:ext uri="{BB962C8B-B14F-4D97-AF65-F5344CB8AC3E}">
        <p14:creationId xmlns:p14="http://schemas.microsoft.com/office/powerpoint/2010/main" val="83403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i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ox(i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ox(i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ox(i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ox(i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ox(i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ox(in)">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ox(in)">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box(in)">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Mapping EER Model Constructs to Relations </a:t>
            </a:r>
            <a:endParaRPr lang="en-US" dirty="0"/>
          </a:p>
        </p:txBody>
      </p:sp>
      <p:sp>
        <p:nvSpPr>
          <p:cNvPr id="3" name="Content Placeholder 2"/>
          <p:cNvSpPr>
            <a:spLocks noGrp="1"/>
          </p:cNvSpPr>
          <p:nvPr>
            <p:ph sz="quarter" idx="1"/>
          </p:nvPr>
        </p:nvSpPr>
        <p:spPr/>
        <p:txBody>
          <a:bodyPr/>
          <a:lstStyle/>
          <a:p>
            <a:r>
              <a:rPr lang="en-US" dirty="0"/>
              <a:t>For Mapping Specialization or Generalization we have four options:</a:t>
            </a:r>
          </a:p>
          <a:p>
            <a:endParaRPr lang="en-US" sz="800" dirty="0"/>
          </a:p>
          <a:p>
            <a:pPr lvl="1">
              <a:lnSpc>
                <a:spcPct val="90000"/>
              </a:lnSpc>
            </a:pPr>
            <a:r>
              <a:rPr lang="en-US" dirty="0"/>
              <a:t>Multiple relations-</a:t>
            </a:r>
            <a:r>
              <a:rPr lang="en-US" dirty="0" err="1"/>
              <a:t>Superclass</a:t>
            </a:r>
            <a:r>
              <a:rPr lang="en-US" dirty="0"/>
              <a:t> and subclasses</a:t>
            </a:r>
          </a:p>
          <a:p>
            <a:pPr lvl="1">
              <a:lnSpc>
                <a:spcPct val="90000"/>
              </a:lnSpc>
            </a:pPr>
            <a:r>
              <a:rPr lang="en-US" dirty="0"/>
              <a:t>Multiple relations-Subclass relations only</a:t>
            </a:r>
          </a:p>
          <a:p>
            <a:pPr lvl="1">
              <a:lnSpc>
                <a:spcPct val="80000"/>
              </a:lnSpc>
            </a:pPr>
            <a:r>
              <a:rPr lang="en-US" dirty="0"/>
              <a:t>Single relation with one type attribute</a:t>
            </a:r>
          </a:p>
          <a:p>
            <a:pPr lvl="1">
              <a:lnSpc>
                <a:spcPct val="80000"/>
              </a:lnSpc>
            </a:pPr>
            <a:r>
              <a:rPr lang="en-US" dirty="0"/>
              <a:t>Single relation with multiple type attributes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ox(i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lstStyle/>
          <a:p>
            <a:r>
              <a:rPr lang="en-US" sz="3200"/>
              <a:t>Mapping EER Model Constructs to Relations </a:t>
            </a:r>
          </a:p>
        </p:txBody>
      </p:sp>
      <p:sp>
        <p:nvSpPr>
          <p:cNvPr id="733187" name="Rectangle 3"/>
          <p:cNvSpPr>
            <a:spLocks noGrp="1" noChangeArrowheads="1"/>
          </p:cNvSpPr>
          <p:nvPr>
            <p:ph sz="quarter" idx="1"/>
          </p:nvPr>
        </p:nvSpPr>
        <p:spPr>
          <a:noFill/>
          <a:ln/>
          <a:extLst>
            <a:ext uri="{91240B29-F687-4F45-9708-019B960494DF}">
              <a14:hiddenLine xmlns:a14="http://schemas.microsoft.com/office/drawing/2010/main" w="9525" cap="flat" cmpd="sng" algn="ctr">
                <a:solidFill>
                  <a:srgbClr val="CC0000"/>
                </a:solidFill>
                <a:prstDash val="solid"/>
                <a:miter lim="800000"/>
                <a:headEnd/>
                <a:tailEnd/>
              </a14:hiddenLine>
            </a:ext>
          </a:extLst>
        </p:spPr>
        <p:txBody>
          <a:bodyPr>
            <a:normAutofit/>
          </a:bodyPr>
          <a:lstStyle/>
          <a:p>
            <a:pPr>
              <a:lnSpc>
                <a:spcPct val="90000"/>
              </a:lnSpc>
            </a:pPr>
            <a:r>
              <a:rPr lang="en-US" sz="2400" b="1" dirty="0"/>
              <a:t>Multiple relations- </a:t>
            </a:r>
            <a:r>
              <a:rPr lang="en-US" sz="2400" b="1" dirty="0" err="1"/>
              <a:t>Superclass</a:t>
            </a:r>
            <a:r>
              <a:rPr lang="en-US" sz="2400" b="1" dirty="0"/>
              <a:t> and Subclasses</a:t>
            </a:r>
          </a:p>
          <a:p>
            <a:pPr lvl="1">
              <a:lnSpc>
                <a:spcPct val="90000"/>
              </a:lnSpc>
            </a:pPr>
            <a:r>
              <a:rPr lang="en-US" sz="2100" dirty="0"/>
              <a:t>Create a relation for the </a:t>
            </a:r>
            <a:r>
              <a:rPr lang="en-US" sz="2100" dirty="0" err="1"/>
              <a:t>Superclass</a:t>
            </a:r>
            <a:endParaRPr lang="en-US" sz="2100" dirty="0"/>
          </a:p>
          <a:p>
            <a:pPr lvl="1">
              <a:lnSpc>
                <a:spcPct val="90000"/>
              </a:lnSpc>
            </a:pPr>
            <a:r>
              <a:rPr lang="en-US" dirty="0"/>
              <a:t>Create a relation for each subclass and also include the primary key of the </a:t>
            </a:r>
            <a:r>
              <a:rPr lang="en-US" dirty="0" err="1"/>
              <a:t>Superclass</a:t>
            </a:r>
            <a:endParaRPr lang="en-US" dirty="0"/>
          </a:p>
          <a:p>
            <a:pPr lvl="1">
              <a:lnSpc>
                <a:spcPct val="90000"/>
              </a:lnSpc>
            </a:pPr>
            <a:r>
              <a:rPr lang="en-US" sz="2100" dirty="0"/>
              <a:t>This option works for any specialization (total or partial, disjoint or over-lapping). </a:t>
            </a:r>
          </a:p>
          <a:p>
            <a:pPr>
              <a:lnSpc>
                <a:spcPct val="90000"/>
              </a:lnSpc>
            </a:pPr>
            <a:endParaRPr lang="en-US" sz="2400" dirty="0"/>
          </a:p>
        </p:txBody>
      </p:sp>
      <p:sp>
        <p:nvSpPr>
          <p:cNvPr id="4" name="Slide Number Placeholder 3"/>
          <p:cNvSpPr>
            <a:spLocks noGrp="1"/>
          </p:cNvSpPr>
          <p:nvPr>
            <p:ph type="sldNum" sz="quarter" idx="15"/>
          </p:nvPr>
        </p:nvSpPr>
        <p:spPr/>
        <p:txBody>
          <a:bodyPr/>
          <a:lstStyle/>
          <a:p>
            <a:fld id="{CAE2379B-CC21-4636-BBF7-FD0EEA4C0585}" type="slidenum">
              <a:rPr lang="en-US"/>
              <a:pPr/>
              <a:t>38</a:t>
            </a:fld>
            <a:endParaRPr lang="en-CA"/>
          </a:p>
        </p:txBody>
      </p:sp>
    </p:spTree>
    <p:extLst>
      <p:ext uri="{BB962C8B-B14F-4D97-AF65-F5344CB8AC3E}">
        <p14:creationId xmlns:p14="http://schemas.microsoft.com/office/powerpoint/2010/main" val="57208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31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31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31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533400" y="304800"/>
            <a:ext cx="7620000" cy="914400"/>
          </a:xfrm>
        </p:spPr>
        <p:txBody>
          <a:bodyPr anchor="t">
            <a:normAutofit/>
          </a:bodyPr>
          <a:lstStyle/>
          <a:p>
            <a:r>
              <a:rPr lang="en-US" sz="2000" b="1" dirty="0"/>
              <a:t>Attribute-defined specialization on </a:t>
            </a:r>
            <a:r>
              <a:rPr lang="en-US" sz="2000" b="1" dirty="0" err="1"/>
              <a:t>JobType</a:t>
            </a:r>
            <a:endParaRPr lang="en-US" sz="3200" b="1" dirty="0"/>
          </a:p>
        </p:txBody>
      </p:sp>
      <p:pic>
        <p:nvPicPr>
          <p:cNvPr id="698371" name="Picture 3"/>
          <p:cNvPicPr>
            <a:picLocks noGrp="1" noChangeAspect="1" noChangeArrowheads="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2286000" y="1066800"/>
            <a:ext cx="4247230" cy="3429000"/>
          </a:xfrm>
        </p:spPr>
      </p:pic>
      <p:sp>
        <p:nvSpPr>
          <p:cNvPr id="4" name="Slide Number Placeholder 3"/>
          <p:cNvSpPr>
            <a:spLocks noGrp="1"/>
          </p:cNvSpPr>
          <p:nvPr>
            <p:ph type="sldNum" sz="quarter" idx="15"/>
          </p:nvPr>
        </p:nvSpPr>
        <p:spPr/>
        <p:txBody>
          <a:bodyPr/>
          <a:lstStyle/>
          <a:p>
            <a:fld id="{AD9C9A8A-0155-4524-AC91-E88AAC6D460D}" type="slidenum">
              <a:rPr lang="en-US"/>
              <a:pPr/>
              <a:t>39</a:t>
            </a:fld>
            <a:endParaRPr lang="en-CA"/>
          </a:p>
        </p:txBody>
      </p:sp>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600" y="4816942"/>
            <a:ext cx="7086600" cy="1736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21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US" sz="3200" b="1" dirty="0"/>
              <a:t>ER to Relational Mapping</a:t>
            </a:r>
            <a:endParaRPr lang="en-US" altLang="zh-TW" sz="3200" b="1" dirty="0">
              <a:solidFill>
                <a:schemeClr val="accent1">
                  <a:lumMod val="75000"/>
                </a:schemeClr>
              </a:solidFill>
            </a:endParaRPr>
          </a:p>
        </p:txBody>
      </p:sp>
      <p:sp>
        <p:nvSpPr>
          <p:cNvPr id="10243" name="Rectangle 3"/>
          <p:cNvSpPr>
            <a:spLocks noGrp="1" noChangeArrowheads="1"/>
          </p:cNvSpPr>
          <p:nvPr>
            <p:ph sz="quarter" idx="1"/>
          </p:nvPr>
        </p:nvSpPr>
        <p:spPr/>
        <p:txBody>
          <a:bodyPr/>
          <a:lstStyle/>
          <a:p>
            <a:pPr algn="ctr">
              <a:buFontTx/>
              <a:buNone/>
            </a:pPr>
            <a:r>
              <a:rPr lang="en-US" altLang="zh-TW" sz="2800" dirty="0"/>
              <a:t>How do we convert an ER diagram into a table??  Simple!!</a:t>
            </a:r>
          </a:p>
          <a:p>
            <a:pPr>
              <a:buFontTx/>
              <a:buNone/>
            </a:pPr>
            <a:r>
              <a:rPr lang="en-US" altLang="zh-TW" sz="2400" u="sng" dirty="0"/>
              <a:t>Basic Ideas:</a:t>
            </a:r>
          </a:p>
          <a:p>
            <a:pPr>
              <a:buFont typeface="Wingdings" pitchFamily="2" charset="2"/>
              <a:buChar char="Ø"/>
            </a:pPr>
            <a:r>
              <a:rPr lang="en-US" altLang="zh-TW" sz="2400" dirty="0"/>
              <a:t>Build a table for each entity set</a:t>
            </a:r>
          </a:p>
          <a:p>
            <a:pPr>
              <a:buFont typeface="Wingdings" pitchFamily="2" charset="2"/>
              <a:buChar char="Ø"/>
            </a:pPr>
            <a:r>
              <a:rPr lang="en-US" altLang="zh-TW" sz="2400" dirty="0"/>
              <a:t>Build a table for each relationship set if necessary (more on this later)</a:t>
            </a:r>
          </a:p>
          <a:p>
            <a:pPr>
              <a:buFont typeface="Wingdings" pitchFamily="2" charset="2"/>
              <a:buChar char="Ø"/>
            </a:pPr>
            <a:r>
              <a:rPr lang="en-US" altLang="zh-TW" sz="2400" dirty="0"/>
              <a:t>Make a column in the table for each attribute in the entity set</a:t>
            </a:r>
          </a:p>
          <a:p>
            <a:pPr>
              <a:buFont typeface="Wingdings" pitchFamily="2" charset="2"/>
              <a:buChar char="Ø"/>
            </a:pPr>
            <a:r>
              <a:rPr lang="en-US" altLang="zh-TW" sz="2400" dirty="0"/>
              <a:t>Composite and Multivalue Attributes</a:t>
            </a:r>
          </a:p>
          <a:p>
            <a:pPr>
              <a:buFont typeface="Wingdings" pitchFamily="2" charset="2"/>
              <a:buChar char="Ø"/>
            </a:pPr>
            <a:r>
              <a:rPr lang="en-US" altLang="zh-TW" sz="2400" dirty="0"/>
              <a:t>Primary Key</a:t>
            </a:r>
          </a:p>
          <a:p>
            <a:pPr algn="ctr">
              <a:buFontTx/>
              <a:buNone/>
            </a:pPr>
            <a:endParaRPr lang="en-US" altLang="zh-TW"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Effect transition="in" filter="box(in)">
                                      <p:cBhvr>
                                        <p:cTn id="7" dur="500"/>
                                        <p:tgtEl>
                                          <p:spTgt spid="1024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243">
                                            <p:txEl>
                                              <p:pRg st="3" end="3"/>
                                            </p:txEl>
                                          </p:spTgt>
                                        </p:tgtEl>
                                        <p:attrNameLst>
                                          <p:attrName>style.visibility</p:attrName>
                                        </p:attrNameLst>
                                      </p:cBhvr>
                                      <p:to>
                                        <p:strVal val="visible"/>
                                      </p:to>
                                    </p:set>
                                    <p:animEffect transition="in" filter="box(in)">
                                      <p:cBhvr>
                                        <p:cTn id="12" dur="500"/>
                                        <p:tgtEl>
                                          <p:spTgt spid="1024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animEffect transition="in" filter="box(in)">
                                      <p:cBhvr>
                                        <p:cTn id="17" dur="500"/>
                                        <p:tgtEl>
                                          <p:spTgt spid="1024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243">
                                            <p:txEl>
                                              <p:pRg st="5" end="5"/>
                                            </p:txEl>
                                          </p:spTgt>
                                        </p:tgtEl>
                                        <p:attrNameLst>
                                          <p:attrName>style.visibility</p:attrName>
                                        </p:attrNameLst>
                                      </p:cBhvr>
                                      <p:to>
                                        <p:strVal val="visible"/>
                                      </p:to>
                                    </p:set>
                                    <p:animEffect transition="in" filter="box(in)">
                                      <p:cBhvr>
                                        <p:cTn id="22" dur="500"/>
                                        <p:tgtEl>
                                          <p:spTgt spid="1024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243">
                                            <p:txEl>
                                              <p:pRg st="6" end="6"/>
                                            </p:txEl>
                                          </p:spTgt>
                                        </p:tgtEl>
                                        <p:attrNameLst>
                                          <p:attrName>style.visibility</p:attrName>
                                        </p:attrNameLst>
                                      </p:cBhvr>
                                      <p:to>
                                        <p:strVal val="visible"/>
                                      </p:to>
                                    </p:set>
                                    <p:animEffect transition="in" filter="box(in)">
                                      <p:cBhvr>
                                        <p:cTn id="27" dur="500"/>
                                        <p:tgtEl>
                                          <p:spTgt spid="10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lstStyle/>
          <a:p>
            <a:r>
              <a:rPr lang="en-US" sz="3200"/>
              <a:t>Mapping EER Model Constructs to Relations </a:t>
            </a:r>
          </a:p>
        </p:txBody>
      </p:sp>
      <p:sp>
        <p:nvSpPr>
          <p:cNvPr id="733187" name="Rectangle 3"/>
          <p:cNvSpPr>
            <a:spLocks noGrp="1" noChangeArrowheads="1"/>
          </p:cNvSpPr>
          <p:nvPr>
            <p:ph sz="quarter" idx="1"/>
          </p:nvPr>
        </p:nvSpPr>
        <p:spPr>
          <a:noFill/>
          <a:ln/>
          <a:extLst>
            <a:ext uri="{91240B29-F687-4F45-9708-019B960494DF}">
              <a14:hiddenLine xmlns:a14="http://schemas.microsoft.com/office/drawing/2010/main" w="9525" cap="flat" cmpd="sng" algn="ctr">
                <a:solidFill>
                  <a:srgbClr val="CC0000"/>
                </a:solidFill>
                <a:prstDash val="solid"/>
                <a:miter lim="800000"/>
                <a:headEnd/>
                <a:tailEnd/>
              </a14:hiddenLine>
            </a:ext>
          </a:extLst>
        </p:spPr>
        <p:txBody>
          <a:bodyPr>
            <a:normAutofit/>
          </a:bodyPr>
          <a:lstStyle/>
          <a:p>
            <a:pPr>
              <a:lnSpc>
                <a:spcPct val="90000"/>
              </a:lnSpc>
            </a:pPr>
            <a:r>
              <a:rPr lang="en-US" sz="2400" b="1" dirty="0"/>
              <a:t>Multiple </a:t>
            </a:r>
            <a:r>
              <a:rPr lang="en-US" b="1" dirty="0"/>
              <a:t>R</a:t>
            </a:r>
            <a:r>
              <a:rPr lang="en-US" sz="2400" b="1" dirty="0"/>
              <a:t>elations-Subclass relations only</a:t>
            </a:r>
          </a:p>
          <a:p>
            <a:pPr lvl="1">
              <a:lnSpc>
                <a:spcPct val="90000"/>
              </a:lnSpc>
            </a:pPr>
            <a:r>
              <a:rPr lang="en-US" sz="2100" dirty="0"/>
              <a:t>Create a relation for each subclass and include the attributes of the </a:t>
            </a:r>
            <a:r>
              <a:rPr lang="en-US" sz="2100" dirty="0" err="1"/>
              <a:t>superclass</a:t>
            </a:r>
            <a:r>
              <a:rPr lang="en-US" sz="2100" dirty="0"/>
              <a:t> in each subclass relation </a:t>
            </a:r>
          </a:p>
          <a:p>
            <a:pPr lvl="1">
              <a:lnSpc>
                <a:spcPct val="90000"/>
              </a:lnSpc>
            </a:pPr>
            <a:r>
              <a:rPr lang="en-US" sz="2100" dirty="0"/>
              <a:t>This option only works for a  specialization whose subclasses are total </a:t>
            </a:r>
          </a:p>
          <a:p>
            <a:pPr lvl="2">
              <a:lnSpc>
                <a:spcPct val="90000"/>
              </a:lnSpc>
            </a:pPr>
            <a:r>
              <a:rPr lang="en-US" sz="1800" dirty="0"/>
              <a:t>Every entity in the </a:t>
            </a:r>
            <a:r>
              <a:rPr lang="en-US" dirty="0" err="1"/>
              <a:t>s</a:t>
            </a:r>
            <a:r>
              <a:rPr lang="en-US" sz="1800" dirty="0" err="1"/>
              <a:t>uperclass</a:t>
            </a:r>
            <a:r>
              <a:rPr lang="en-US" sz="1800" dirty="0"/>
              <a:t> must belong to at least one of the subclasses.</a:t>
            </a:r>
          </a:p>
          <a:p>
            <a:pPr lvl="1">
              <a:lnSpc>
                <a:spcPct val="90000"/>
              </a:lnSpc>
            </a:pPr>
            <a:r>
              <a:rPr lang="en-US" sz="2100" dirty="0"/>
              <a:t>It is preferred that subclasses are disjoint (to avoid redundancy)</a:t>
            </a:r>
          </a:p>
          <a:p>
            <a:pPr lvl="1">
              <a:lnSpc>
                <a:spcPct val="90000"/>
              </a:lnSpc>
            </a:pPr>
            <a:r>
              <a:rPr lang="en-US" dirty="0"/>
              <a:t>Need Outer join (or full outer join) to get all entities</a:t>
            </a:r>
            <a:endParaRPr lang="en-US" sz="2100" dirty="0"/>
          </a:p>
          <a:p>
            <a:pPr>
              <a:lnSpc>
                <a:spcPct val="90000"/>
              </a:lnSpc>
            </a:pPr>
            <a:endParaRPr lang="en-US" sz="2400" dirty="0"/>
          </a:p>
        </p:txBody>
      </p:sp>
      <p:sp>
        <p:nvSpPr>
          <p:cNvPr id="4" name="Slide Number Placeholder 3"/>
          <p:cNvSpPr>
            <a:spLocks noGrp="1"/>
          </p:cNvSpPr>
          <p:nvPr>
            <p:ph type="sldNum" sz="quarter" idx="15"/>
          </p:nvPr>
        </p:nvSpPr>
        <p:spPr/>
        <p:txBody>
          <a:bodyPr/>
          <a:lstStyle/>
          <a:p>
            <a:fld id="{CAE2379B-CC21-4636-BBF7-FD0EEA4C0585}" type="slidenum">
              <a:rPr lang="en-US"/>
              <a:pPr/>
              <a:t>40</a:t>
            </a:fld>
            <a:endParaRPr lang="en-CA"/>
          </a:p>
        </p:txBody>
      </p:sp>
    </p:spTree>
    <p:extLst>
      <p:ext uri="{BB962C8B-B14F-4D97-AF65-F5344CB8AC3E}">
        <p14:creationId xmlns:p14="http://schemas.microsoft.com/office/powerpoint/2010/main" val="57208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33187">
                                            <p:txEl>
                                              <p:pRg st="1" end="1"/>
                                            </p:txEl>
                                          </p:spTgt>
                                        </p:tgtEl>
                                        <p:attrNameLst>
                                          <p:attrName>style.visibility</p:attrName>
                                        </p:attrNameLst>
                                      </p:cBhvr>
                                      <p:to>
                                        <p:strVal val="visible"/>
                                      </p:to>
                                    </p:set>
                                    <p:animEffect transition="in" filter="box(in)">
                                      <p:cBhvr>
                                        <p:cTn id="7" dur="500"/>
                                        <p:tgtEl>
                                          <p:spTgt spid="7331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33187">
                                            <p:txEl>
                                              <p:pRg st="2" end="2"/>
                                            </p:txEl>
                                          </p:spTgt>
                                        </p:tgtEl>
                                        <p:attrNameLst>
                                          <p:attrName>style.visibility</p:attrName>
                                        </p:attrNameLst>
                                      </p:cBhvr>
                                      <p:to>
                                        <p:strVal val="visible"/>
                                      </p:to>
                                    </p:set>
                                    <p:animEffect transition="in" filter="box(in)">
                                      <p:cBhvr>
                                        <p:cTn id="12" dur="500"/>
                                        <p:tgtEl>
                                          <p:spTgt spid="7331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33187">
                                            <p:txEl>
                                              <p:pRg st="3" end="3"/>
                                            </p:txEl>
                                          </p:spTgt>
                                        </p:tgtEl>
                                        <p:attrNameLst>
                                          <p:attrName>style.visibility</p:attrName>
                                        </p:attrNameLst>
                                      </p:cBhvr>
                                      <p:to>
                                        <p:strVal val="visible"/>
                                      </p:to>
                                    </p:set>
                                    <p:animEffect transition="in" filter="box(in)">
                                      <p:cBhvr>
                                        <p:cTn id="17" dur="500"/>
                                        <p:tgtEl>
                                          <p:spTgt spid="73318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33187">
                                            <p:txEl>
                                              <p:pRg st="4" end="4"/>
                                            </p:txEl>
                                          </p:spTgt>
                                        </p:tgtEl>
                                        <p:attrNameLst>
                                          <p:attrName>style.visibility</p:attrName>
                                        </p:attrNameLst>
                                      </p:cBhvr>
                                      <p:to>
                                        <p:strVal val="visible"/>
                                      </p:to>
                                    </p:set>
                                    <p:animEffect transition="in" filter="box(in)">
                                      <p:cBhvr>
                                        <p:cTn id="22" dur="500"/>
                                        <p:tgtEl>
                                          <p:spTgt spid="73318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33187">
                                            <p:txEl>
                                              <p:pRg st="5" end="5"/>
                                            </p:txEl>
                                          </p:spTgt>
                                        </p:tgtEl>
                                        <p:attrNameLst>
                                          <p:attrName>style.visibility</p:attrName>
                                        </p:attrNameLst>
                                      </p:cBhvr>
                                      <p:to>
                                        <p:strVal val="visible"/>
                                      </p:to>
                                    </p:set>
                                    <p:animEffect transition="in" filter="box(in)">
                                      <p:cBhvr>
                                        <p:cTn id="27" dur="500"/>
                                        <p:tgtEl>
                                          <p:spTgt spid="7331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a:xfrm>
            <a:off x="533400" y="304800"/>
            <a:ext cx="8420100" cy="2933700"/>
          </a:xfrm>
        </p:spPr>
        <p:txBody>
          <a:bodyPr anchor="t"/>
          <a:lstStyle/>
          <a:p>
            <a:br>
              <a:rPr lang="en-US" sz="1800" dirty="0"/>
            </a:br>
            <a:r>
              <a:rPr lang="en-US" sz="1800" dirty="0"/>
              <a:t>Generalizing CAR and TRUCK into the </a:t>
            </a:r>
            <a:r>
              <a:rPr lang="en-US" sz="1800" dirty="0" err="1"/>
              <a:t>superclass</a:t>
            </a:r>
            <a:r>
              <a:rPr lang="en-US" sz="1800" dirty="0"/>
              <a:t> VEHICLE.</a:t>
            </a:r>
            <a:endParaRPr lang="en-US" dirty="0"/>
          </a:p>
        </p:txBody>
      </p:sp>
      <p:pic>
        <p:nvPicPr>
          <p:cNvPr id="702467" name="Picture 3"/>
          <p:cNvPicPr>
            <a:picLocks noGrp="1" noChangeAspect="1" noChangeArrowheads="1"/>
          </p:cNvPicPr>
          <p:nvPr>
            <p:ph sz="quarter" idx="1"/>
          </p:nvPr>
        </p:nvPicPr>
        <p:blipFill>
          <a:blip r:embed="rId3" cstate="print">
            <a:extLst>
              <a:ext uri="{28A0092B-C50C-407E-A947-70E740481C1C}">
                <a14:useLocalDpi xmlns:a14="http://schemas.microsoft.com/office/drawing/2010/main" val="0"/>
              </a:ext>
            </a:extLst>
          </a:blip>
          <a:srcRect/>
          <a:stretch>
            <a:fillRect/>
          </a:stretch>
        </p:blipFill>
        <p:spPr>
          <a:xfrm>
            <a:off x="1447800" y="1143000"/>
            <a:ext cx="6237287" cy="2862587"/>
          </a:xfrm>
        </p:spPr>
      </p:pic>
      <p:sp>
        <p:nvSpPr>
          <p:cNvPr id="4" name="Slide Number Placeholder 3"/>
          <p:cNvSpPr>
            <a:spLocks noGrp="1"/>
          </p:cNvSpPr>
          <p:nvPr>
            <p:ph type="sldNum" sz="quarter" idx="15"/>
          </p:nvPr>
        </p:nvSpPr>
        <p:spPr/>
        <p:txBody>
          <a:bodyPr/>
          <a:lstStyle/>
          <a:p>
            <a:fld id="{906E5DC7-B223-4815-BF47-5FCE9E0F2570}" type="slidenum">
              <a:rPr lang="en-US"/>
              <a:pPr/>
              <a:t>41</a:t>
            </a:fld>
            <a:endParaRPr lang="en-CA"/>
          </a:p>
        </p:txBody>
      </p:sp>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0" y="4683960"/>
            <a:ext cx="6102350" cy="16406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009805" y="5909846"/>
            <a:ext cx="1000595" cy="338554"/>
          </a:xfrm>
          <a:prstGeom prst="rect">
            <a:avLst/>
          </a:prstGeom>
          <a:noFill/>
        </p:spPr>
        <p:txBody>
          <a:bodyPr wrap="none" rtlCol="0">
            <a:spAutoFit/>
          </a:bodyPr>
          <a:lstStyle/>
          <a:p>
            <a:r>
              <a:rPr lang="en-US" sz="1600" dirty="0"/>
              <a:t>Tonnage</a:t>
            </a:r>
          </a:p>
        </p:txBody>
      </p:sp>
    </p:spTree>
    <p:extLst>
      <p:ext uri="{BB962C8B-B14F-4D97-AF65-F5344CB8AC3E}">
        <p14:creationId xmlns:p14="http://schemas.microsoft.com/office/powerpoint/2010/main" val="182409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a:xfrm>
            <a:off x="250825" y="303213"/>
            <a:ext cx="8534400" cy="842962"/>
          </a:xfrm>
        </p:spPr>
        <p:txBody>
          <a:bodyPr>
            <a:noAutofit/>
          </a:bodyPr>
          <a:lstStyle/>
          <a:p>
            <a:r>
              <a:rPr lang="en-US" sz="2800" b="1" dirty="0"/>
              <a:t>Mapping EER Model Constructs to Relations</a:t>
            </a:r>
          </a:p>
        </p:txBody>
      </p:sp>
      <p:sp>
        <p:nvSpPr>
          <p:cNvPr id="706563" name="Rectangle 3"/>
          <p:cNvSpPr>
            <a:spLocks noGrp="1" noChangeArrowheads="1"/>
          </p:cNvSpPr>
          <p:nvPr>
            <p:ph sz="quarter" idx="1"/>
          </p:nvPr>
        </p:nvSpPr>
        <p:spPr>
          <a:xfrm>
            <a:off x="304800" y="1600200"/>
            <a:ext cx="8375650" cy="4257675"/>
          </a:xfrm>
        </p:spPr>
        <p:txBody>
          <a:bodyPr>
            <a:normAutofit/>
          </a:bodyPr>
          <a:lstStyle/>
          <a:p>
            <a:r>
              <a:rPr lang="en-US" sz="2400" b="1" dirty="0"/>
              <a:t>Single relation with one type attribute</a:t>
            </a:r>
          </a:p>
          <a:p>
            <a:pPr lvl="1"/>
            <a:r>
              <a:rPr lang="en-US" sz="2100" dirty="0"/>
              <a:t>Create a single relation for </a:t>
            </a:r>
            <a:r>
              <a:rPr lang="en-US" dirty="0" err="1"/>
              <a:t>superclass</a:t>
            </a:r>
            <a:r>
              <a:rPr lang="en-US" dirty="0"/>
              <a:t> and all of the subclasses</a:t>
            </a:r>
          </a:p>
          <a:p>
            <a:pPr lvl="1"/>
            <a:r>
              <a:rPr lang="en-US" sz="2100" dirty="0"/>
              <a:t>The new relation includes the attributes of </a:t>
            </a:r>
            <a:r>
              <a:rPr lang="en-US" sz="2100" dirty="0" err="1"/>
              <a:t>superclass</a:t>
            </a:r>
            <a:r>
              <a:rPr lang="en-US" sz="2100" dirty="0"/>
              <a:t> and all the attributes of each subclass</a:t>
            </a:r>
          </a:p>
          <a:p>
            <a:pPr lvl="1"/>
            <a:r>
              <a:rPr lang="en-US" dirty="0"/>
              <a:t>The relation also includes an </a:t>
            </a:r>
            <a:r>
              <a:rPr lang="en-US" sz="2100" dirty="0"/>
              <a:t>attribute that indicates the subclass to which each </a:t>
            </a:r>
            <a:r>
              <a:rPr lang="en-US" sz="2100" dirty="0" err="1"/>
              <a:t>tuple</a:t>
            </a:r>
            <a:r>
              <a:rPr lang="en-US" sz="2100" dirty="0"/>
              <a:t> belongs</a:t>
            </a:r>
          </a:p>
          <a:p>
            <a:pPr lvl="1"/>
            <a:r>
              <a:rPr lang="en-US" dirty="0"/>
              <a:t>Not recommended if subclasses have many attributes</a:t>
            </a:r>
          </a:p>
          <a:p>
            <a:pPr lvl="1"/>
            <a:r>
              <a:rPr lang="en-US" dirty="0"/>
              <a:t>This option works only for a specialization whose subclasses are </a:t>
            </a:r>
            <a:r>
              <a:rPr lang="en-US" i="1" dirty="0"/>
              <a:t>disjoint, </a:t>
            </a:r>
          </a:p>
        </p:txBody>
      </p:sp>
      <p:sp>
        <p:nvSpPr>
          <p:cNvPr id="4" name="Slide Number Placeholder 3"/>
          <p:cNvSpPr>
            <a:spLocks noGrp="1"/>
          </p:cNvSpPr>
          <p:nvPr>
            <p:ph type="sldNum" sz="quarter" idx="15"/>
          </p:nvPr>
        </p:nvSpPr>
        <p:spPr/>
        <p:txBody>
          <a:bodyPr/>
          <a:lstStyle/>
          <a:p>
            <a:fld id="{9DEA4879-6D79-412E-8A88-2237CCE9B6B5}" type="slidenum">
              <a:rPr lang="en-US"/>
              <a:pPr/>
              <a:t>42</a:t>
            </a:fld>
            <a:endParaRPr lang="en-CA"/>
          </a:p>
        </p:txBody>
      </p:sp>
    </p:spTree>
    <p:extLst>
      <p:ext uri="{BB962C8B-B14F-4D97-AF65-F5344CB8AC3E}">
        <p14:creationId xmlns:p14="http://schemas.microsoft.com/office/powerpoint/2010/main" val="130176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06563">
                                            <p:txEl>
                                              <p:pRg st="1" end="1"/>
                                            </p:txEl>
                                          </p:spTgt>
                                        </p:tgtEl>
                                        <p:attrNameLst>
                                          <p:attrName>style.visibility</p:attrName>
                                        </p:attrNameLst>
                                      </p:cBhvr>
                                      <p:to>
                                        <p:strVal val="visible"/>
                                      </p:to>
                                    </p:set>
                                    <p:animEffect transition="in" filter="box(in)">
                                      <p:cBhvr>
                                        <p:cTn id="7" dur="500"/>
                                        <p:tgtEl>
                                          <p:spTgt spid="7065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06563">
                                            <p:txEl>
                                              <p:pRg st="2" end="2"/>
                                            </p:txEl>
                                          </p:spTgt>
                                        </p:tgtEl>
                                        <p:attrNameLst>
                                          <p:attrName>style.visibility</p:attrName>
                                        </p:attrNameLst>
                                      </p:cBhvr>
                                      <p:to>
                                        <p:strVal val="visible"/>
                                      </p:to>
                                    </p:set>
                                    <p:animEffect transition="in" filter="box(in)">
                                      <p:cBhvr>
                                        <p:cTn id="12" dur="500"/>
                                        <p:tgtEl>
                                          <p:spTgt spid="7065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06563">
                                            <p:txEl>
                                              <p:pRg st="3" end="3"/>
                                            </p:txEl>
                                          </p:spTgt>
                                        </p:tgtEl>
                                        <p:attrNameLst>
                                          <p:attrName>style.visibility</p:attrName>
                                        </p:attrNameLst>
                                      </p:cBhvr>
                                      <p:to>
                                        <p:strVal val="visible"/>
                                      </p:to>
                                    </p:set>
                                    <p:animEffect transition="in" filter="box(in)">
                                      <p:cBhvr>
                                        <p:cTn id="17" dur="500"/>
                                        <p:tgtEl>
                                          <p:spTgt spid="7065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06563">
                                            <p:txEl>
                                              <p:pRg st="4" end="4"/>
                                            </p:txEl>
                                          </p:spTgt>
                                        </p:tgtEl>
                                        <p:attrNameLst>
                                          <p:attrName>style.visibility</p:attrName>
                                        </p:attrNameLst>
                                      </p:cBhvr>
                                      <p:to>
                                        <p:strVal val="visible"/>
                                      </p:to>
                                    </p:set>
                                    <p:animEffect transition="in" filter="box(in)">
                                      <p:cBhvr>
                                        <p:cTn id="22" dur="500"/>
                                        <p:tgtEl>
                                          <p:spTgt spid="70656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06563">
                                            <p:txEl>
                                              <p:pRg st="5" end="5"/>
                                            </p:txEl>
                                          </p:spTgt>
                                        </p:tgtEl>
                                        <p:attrNameLst>
                                          <p:attrName>style.visibility</p:attrName>
                                        </p:attrNameLst>
                                      </p:cBhvr>
                                      <p:to>
                                        <p:strVal val="visible"/>
                                      </p:to>
                                    </p:set>
                                    <p:animEffect transition="in" filter="box(in)">
                                      <p:cBhvr>
                                        <p:cTn id="27" dur="500"/>
                                        <p:tgtEl>
                                          <p:spTgt spid="7065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533400" y="304800"/>
            <a:ext cx="7620000" cy="914400"/>
          </a:xfrm>
        </p:spPr>
        <p:txBody>
          <a:bodyPr anchor="t">
            <a:normAutofit/>
          </a:bodyPr>
          <a:lstStyle/>
          <a:p>
            <a:r>
              <a:rPr lang="en-US" sz="2000" b="1" dirty="0"/>
              <a:t>Attribute-defined specialization on </a:t>
            </a:r>
            <a:r>
              <a:rPr lang="en-US" sz="2000" b="1" dirty="0" err="1"/>
              <a:t>JobType</a:t>
            </a:r>
            <a:endParaRPr lang="en-US" sz="3200" b="1" dirty="0"/>
          </a:p>
        </p:txBody>
      </p:sp>
      <p:pic>
        <p:nvPicPr>
          <p:cNvPr id="698371" name="Picture 3"/>
          <p:cNvPicPr>
            <a:picLocks noGrp="1" noChangeAspect="1" noChangeArrowheads="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2286000" y="1066800"/>
            <a:ext cx="4247230" cy="3429000"/>
          </a:xfrm>
        </p:spPr>
      </p:pic>
      <p:sp>
        <p:nvSpPr>
          <p:cNvPr id="4" name="Slide Number Placeholder 3"/>
          <p:cNvSpPr>
            <a:spLocks noGrp="1"/>
          </p:cNvSpPr>
          <p:nvPr>
            <p:ph type="sldNum" sz="quarter" idx="15"/>
          </p:nvPr>
        </p:nvSpPr>
        <p:spPr/>
        <p:txBody>
          <a:bodyPr/>
          <a:lstStyle/>
          <a:p>
            <a:fld id="{AD9C9A8A-0155-4524-AC91-E88AAC6D460D}" type="slidenum">
              <a:rPr lang="en-US"/>
              <a:pPr/>
              <a:t>43</a:t>
            </a:fld>
            <a:endParaRPr lang="en-CA"/>
          </a:p>
        </p:txBody>
      </p:sp>
      <p:grpSp>
        <p:nvGrpSpPr>
          <p:cNvPr id="2" name="Group 7"/>
          <p:cNvGrpSpPr/>
          <p:nvPr/>
        </p:nvGrpSpPr>
        <p:grpSpPr>
          <a:xfrm>
            <a:off x="609600" y="5105400"/>
            <a:ext cx="7786459" cy="571500"/>
            <a:chOff x="609600" y="5105400"/>
            <a:chExt cx="7786459" cy="571500"/>
          </a:xfrm>
        </p:grpSpPr>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5105400"/>
              <a:ext cx="7772400" cy="571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467600" y="5334000"/>
              <a:ext cx="928459" cy="307777"/>
            </a:xfrm>
            <a:prstGeom prst="rect">
              <a:avLst/>
            </a:prstGeom>
            <a:noFill/>
          </p:spPr>
          <p:txBody>
            <a:bodyPr wrap="none" rtlCol="0">
              <a:spAutoFit/>
            </a:bodyPr>
            <a:lstStyle/>
            <a:p>
              <a:r>
                <a:rPr lang="en-US" sz="1400" dirty="0">
                  <a:solidFill>
                    <a:schemeClr val="tx1">
                      <a:lumMod val="85000"/>
                      <a:lumOff val="15000"/>
                    </a:schemeClr>
                  </a:solidFill>
                </a:rPr>
                <a:t>EngType</a:t>
              </a:r>
            </a:p>
          </p:txBody>
        </p:sp>
      </p:grpSp>
    </p:spTree>
    <p:extLst>
      <p:ext uri="{BB962C8B-B14F-4D97-AF65-F5344CB8AC3E}">
        <p14:creationId xmlns:p14="http://schemas.microsoft.com/office/powerpoint/2010/main" val="412821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a:xfrm>
            <a:off x="250825" y="303213"/>
            <a:ext cx="8534400" cy="842962"/>
          </a:xfrm>
        </p:spPr>
        <p:txBody>
          <a:bodyPr>
            <a:noAutofit/>
          </a:bodyPr>
          <a:lstStyle/>
          <a:p>
            <a:r>
              <a:rPr lang="en-US" sz="2800" b="1" dirty="0"/>
              <a:t>Mapping EER Model Constructs to Relations</a:t>
            </a:r>
          </a:p>
        </p:txBody>
      </p:sp>
      <p:sp>
        <p:nvSpPr>
          <p:cNvPr id="706563" name="Rectangle 3"/>
          <p:cNvSpPr>
            <a:spLocks noGrp="1" noChangeArrowheads="1"/>
          </p:cNvSpPr>
          <p:nvPr>
            <p:ph sz="quarter" idx="1"/>
          </p:nvPr>
        </p:nvSpPr>
        <p:spPr>
          <a:xfrm>
            <a:off x="304800" y="1685925"/>
            <a:ext cx="8375650" cy="4257675"/>
          </a:xfrm>
        </p:spPr>
        <p:txBody>
          <a:bodyPr>
            <a:normAutofit/>
          </a:bodyPr>
          <a:lstStyle/>
          <a:p>
            <a:r>
              <a:rPr lang="en-US" sz="2400" b="1" dirty="0"/>
              <a:t>Single relation with multiple type attributes</a:t>
            </a:r>
          </a:p>
          <a:p>
            <a:pPr lvl="1"/>
            <a:r>
              <a:rPr lang="en-US" dirty="0"/>
              <a:t>Create a single relation for </a:t>
            </a:r>
            <a:r>
              <a:rPr lang="en-US" dirty="0" err="1"/>
              <a:t>superclass</a:t>
            </a:r>
            <a:r>
              <a:rPr lang="en-US" dirty="0"/>
              <a:t> and all of the subclasses</a:t>
            </a:r>
          </a:p>
          <a:p>
            <a:pPr lvl="1"/>
            <a:r>
              <a:rPr lang="en-US" dirty="0"/>
              <a:t>The new relation includes the attributes of </a:t>
            </a:r>
            <a:r>
              <a:rPr lang="en-US" dirty="0" err="1"/>
              <a:t>superclass</a:t>
            </a:r>
            <a:r>
              <a:rPr lang="en-US" dirty="0"/>
              <a:t> and all the attributes of each subclass</a:t>
            </a:r>
          </a:p>
          <a:p>
            <a:pPr lvl="1"/>
            <a:r>
              <a:rPr lang="en-US" dirty="0"/>
              <a:t>The relation also includes m type attributes, that is           </a:t>
            </a:r>
            <a:r>
              <a:rPr lang="en-US" sz="2100" dirty="0"/>
              <a:t> {t</a:t>
            </a:r>
            <a:r>
              <a:rPr lang="en-US" sz="2100" baseline="-25000" dirty="0"/>
              <a:t>1</a:t>
            </a:r>
            <a:r>
              <a:rPr lang="en-US" sz="2100" dirty="0"/>
              <a:t>, t</a:t>
            </a:r>
            <a:r>
              <a:rPr lang="en-US" sz="2100" baseline="-25000" dirty="0"/>
              <a:t>2</a:t>
            </a:r>
            <a:r>
              <a:rPr lang="en-US" sz="2100" dirty="0"/>
              <a:t>,</a:t>
            </a:r>
            <a:r>
              <a:rPr lang="en-US" sz="2100" dirty="0">
                <a:latin typeface="Times New Roman"/>
              </a:rPr>
              <a:t>…</a:t>
            </a:r>
            <a:r>
              <a:rPr lang="en-US" sz="2100" dirty="0"/>
              <a:t>,t</a:t>
            </a:r>
            <a:r>
              <a:rPr lang="en-US" sz="2100" baseline="-25000" dirty="0"/>
              <a:t>m</a:t>
            </a:r>
            <a:r>
              <a:rPr lang="en-US" sz="2100" dirty="0"/>
              <a:t>}, where m is the no of subclasses. </a:t>
            </a:r>
          </a:p>
          <a:p>
            <a:pPr lvl="1"/>
            <a:r>
              <a:rPr lang="en-US" sz="2100" dirty="0"/>
              <a:t>Each </a:t>
            </a:r>
            <a:r>
              <a:rPr lang="en-US" sz="2100" dirty="0" err="1"/>
              <a:t>t</a:t>
            </a:r>
            <a:r>
              <a:rPr lang="en-US" sz="2100" baseline="-25000" dirty="0" err="1"/>
              <a:t>i</a:t>
            </a:r>
            <a:r>
              <a:rPr lang="en-US" sz="2100" dirty="0"/>
              <a:t>, 1 &lt; </a:t>
            </a:r>
            <a:r>
              <a:rPr lang="en-US" sz="2100" dirty="0" err="1"/>
              <a:t>i</a:t>
            </a:r>
            <a:r>
              <a:rPr lang="en-US" sz="2100" dirty="0"/>
              <a:t> &lt; m, is a Boolean type attribute indicating whether a tuple belongs to the i</a:t>
            </a:r>
            <a:r>
              <a:rPr lang="en-US" sz="2100" baseline="30000" dirty="0"/>
              <a:t>th</a:t>
            </a:r>
            <a:r>
              <a:rPr lang="en-US" sz="2100" dirty="0"/>
              <a:t> subclass.</a:t>
            </a:r>
          </a:p>
          <a:p>
            <a:pPr lvl="1"/>
            <a:r>
              <a:rPr lang="en-US" dirty="0"/>
              <a:t>This option is for overlapping subclasses</a:t>
            </a:r>
            <a:r>
              <a:rPr lang="en-US" i="1" dirty="0"/>
              <a:t> </a:t>
            </a:r>
            <a:r>
              <a:rPr lang="en-US" dirty="0"/>
              <a:t>(but will work for a disjoint subclasses).</a:t>
            </a:r>
            <a:endParaRPr lang="en-US" sz="6000" dirty="0"/>
          </a:p>
        </p:txBody>
      </p:sp>
      <p:sp>
        <p:nvSpPr>
          <p:cNvPr id="4" name="Slide Number Placeholder 3"/>
          <p:cNvSpPr>
            <a:spLocks noGrp="1"/>
          </p:cNvSpPr>
          <p:nvPr>
            <p:ph type="sldNum" sz="quarter" idx="15"/>
          </p:nvPr>
        </p:nvSpPr>
        <p:spPr/>
        <p:txBody>
          <a:bodyPr/>
          <a:lstStyle/>
          <a:p>
            <a:fld id="{9DEA4879-6D79-412E-8A88-2237CCE9B6B5}" type="slidenum">
              <a:rPr lang="en-US"/>
              <a:pPr/>
              <a:t>44</a:t>
            </a:fld>
            <a:endParaRPr lang="en-CA"/>
          </a:p>
        </p:txBody>
      </p:sp>
    </p:spTree>
    <p:extLst>
      <p:ext uri="{BB962C8B-B14F-4D97-AF65-F5344CB8AC3E}">
        <p14:creationId xmlns:p14="http://schemas.microsoft.com/office/powerpoint/2010/main" val="130176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6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656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65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a:xfrm>
            <a:off x="533400" y="304800"/>
            <a:ext cx="7988300" cy="990600"/>
          </a:xfrm>
        </p:spPr>
        <p:txBody>
          <a:bodyPr anchor="t"/>
          <a:lstStyle/>
          <a:p>
            <a:r>
              <a:rPr lang="en-US" sz="1800" b="1" dirty="0"/>
              <a:t>FIGURE 4.5</a:t>
            </a:r>
            <a:br>
              <a:rPr lang="en-US" sz="1800" dirty="0"/>
            </a:br>
            <a:r>
              <a:rPr lang="en-US" sz="1800" dirty="0"/>
              <a:t>EER diagram notation for an overlapping specialization.</a:t>
            </a:r>
            <a:endParaRPr lang="en-US" dirty="0"/>
          </a:p>
        </p:txBody>
      </p:sp>
      <p:pic>
        <p:nvPicPr>
          <p:cNvPr id="712707" name="Picture 3"/>
          <p:cNvPicPr>
            <a:picLocks noGrp="1" noChangeAspect="1" noChangeArrowheads="1"/>
          </p:cNvPicPr>
          <p:nvPr>
            <p:ph sz="quarter" idx="1"/>
          </p:nvPr>
        </p:nvPicPr>
        <p:blipFill>
          <a:blip r:embed="rId3" cstate="print">
            <a:extLst>
              <a:ext uri="{28A0092B-C50C-407E-A947-70E740481C1C}">
                <a14:useLocalDpi xmlns:a14="http://schemas.microsoft.com/office/drawing/2010/main" val="0"/>
              </a:ext>
            </a:extLst>
          </a:blip>
          <a:srcRect/>
          <a:stretch>
            <a:fillRect/>
          </a:stretch>
        </p:blipFill>
        <p:spPr>
          <a:xfrm>
            <a:off x="1600200" y="1143000"/>
            <a:ext cx="5782830" cy="3505200"/>
          </a:xfrm>
        </p:spPr>
      </p:pic>
      <p:sp>
        <p:nvSpPr>
          <p:cNvPr id="4" name="Slide Number Placeholder 3"/>
          <p:cNvSpPr>
            <a:spLocks noGrp="1"/>
          </p:cNvSpPr>
          <p:nvPr>
            <p:ph type="sldNum" sz="quarter" idx="15"/>
          </p:nvPr>
        </p:nvSpPr>
        <p:spPr/>
        <p:txBody>
          <a:bodyPr/>
          <a:lstStyle/>
          <a:p>
            <a:fld id="{7284FA95-6BF3-46D9-9EF3-1AA6073552AE}" type="slidenum">
              <a:rPr lang="en-US"/>
              <a:pPr/>
              <a:t>45</a:t>
            </a:fld>
            <a:endParaRPr lang="en-CA"/>
          </a:p>
        </p:txBody>
      </p:sp>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5105400"/>
            <a:ext cx="7775575" cy="482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419600" y="2590800"/>
            <a:ext cx="364202" cy="369332"/>
          </a:xfrm>
          <a:prstGeom prst="rect">
            <a:avLst/>
          </a:prstGeom>
          <a:noFill/>
        </p:spPr>
        <p:txBody>
          <a:bodyPr wrap="none" rtlCol="0">
            <a:spAutoFit/>
          </a:bodyPr>
          <a:lstStyle/>
          <a:p>
            <a:r>
              <a:rPr lang="en-US" dirty="0">
                <a:solidFill>
                  <a:schemeClr val="tx1">
                    <a:lumMod val="75000"/>
                    <a:lumOff val="25000"/>
                  </a:schemeClr>
                </a:solidFill>
              </a:rPr>
              <a:t>O</a:t>
            </a:r>
          </a:p>
        </p:txBody>
      </p:sp>
    </p:spTree>
    <p:extLst>
      <p:ext uri="{BB962C8B-B14F-4D97-AF65-F5344CB8AC3E}">
        <p14:creationId xmlns:p14="http://schemas.microsoft.com/office/powerpoint/2010/main" val="84645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4" name="Rectangle 4"/>
          <p:cNvSpPr>
            <a:spLocks noGrp="1" noChangeArrowheads="1"/>
          </p:cNvSpPr>
          <p:nvPr>
            <p:ph type="title"/>
          </p:nvPr>
        </p:nvSpPr>
        <p:spPr/>
        <p:txBody>
          <a:bodyPr/>
          <a:lstStyle/>
          <a:p>
            <a:r>
              <a:rPr lang="en-US" sz="3200" dirty="0"/>
              <a:t>Mapping of Shared Subclasses (Multiple Inheritance)</a:t>
            </a:r>
          </a:p>
        </p:txBody>
      </p:sp>
      <p:sp>
        <p:nvSpPr>
          <p:cNvPr id="716805" name="Rectangle 5"/>
          <p:cNvSpPr>
            <a:spLocks noGrp="1" noChangeArrowheads="1"/>
          </p:cNvSpPr>
          <p:nvPr>
            <p:ph sz="quarter" idx="1"/>
          </p:nvPr>
        </p:nvSpPr>
        <p:spPr>
          <a:xfrm>
            <a:off x="457200" y="1600200"/>
            <a:ext cx="8229600" cy="4873752"/>
          </a:xfrm>
        </p:spPr>
        <p:txBody>
          <a:bodyPr/>
          <a:lstStyle/>
          <a:p>
            <a:pPr lvl="1"/>
            <a:r>
              <a:rPr lang="en-US" sz="2200" dirty="0"/>
              <a:t>A shared subclass, is a subclass of several classes, indicating multiple inheritance.</a:t>
            </a:r>
          </a:p>
          <a:p>
            <a:pPr lvl="1"/>
            <a:r>
              <a:rPr lang="en-US" sz="2200" dirty="0"/>
              <a:t> These classes must all have the same key attribute. WHY ?</a:t>
            </a:r>
          </a:p>
          <a:p>
            <a:pPr lvl="2"/>
            <a:r>
              <a:rPr lang="en-US" sz="1900" dirty="0"/>
              <a:t> </a:t>
            </a:r>
            <a:r>
              <a:rPr lang="en-US" dirty="0"/>
              <a:t>Otherwise, the shared subclass would be modeled as a category.</a:t>
            </a:r>
            <a:endParaRPr lang="en-US" sz="1900" dirty="0"/>
          </a:p>
          <a:p>
            <a:pPr lvl="1"/>
            <a:r>
              <a:rPr lang="en-US" sz="2200" dirty="0"/>
              <a:t>We can apply any of the options discussed before for Specialization\Generalization to a shared subclass, subject to the restriction.</a:t>
            </a:r>
          </a:p>
        </p:txBody>
      </p:sp>
      <p:sp>
        <p:nvSpPr>
          <p:cNvPr id="4" name="Slide Number Placeholder 3"/>
          <p:cNvSpPr>
            <a:spLocks noGrp="1"/>
          </p:cNvSpPr>
          <p:nvPr>
            <p:ph type="sldNum" sz="quarter" idx="15"/>
          </p:nvPr>
        </p:nvSpPr>
        <p:spPr/>
        <p:txBody>
          <a:bodyPr/>
          <a:lstStyle/>
          <a:p>
            <a:fld id="{73BA44D7-A8C7-4450-9FB5-2C407DF9DCC7}" type="slidenum">
              <a:rPr lang="en-US"/>
              <a:pPr/>
              <a:t>46</a:t>
            </a:fld>
            <a:endParaRPr lang="en-CA"/>
          </a:p>
        </p:txBody>
      </p:sp>
    </p:spTree>
    <p:extLst>
      <p:ext uri="{BB962C8B-B14F-4D97-AF65-F5344CB8AC3E}">
        <p14:creationId xmlns:p14="http://schemas.microsoft.com/office/powerpoint/2010/main" val="289865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16805">
                                            <p:txEl>
                                              <p:pRg st="2" end="2"/>
                                            </p:txEl>
                                          </p:spTgt>
                                        </p:tgtEl>
                                        <p:attrNameLst>
                                          <p:attrName>style.visibility</p:attrName>
                                        </p:attrNameLst>
                                      </p:cBhvr>
                                      <p:to>
                                        <p:strVal val="visible"/>
                                      </p:to>
                                    </p:set>
                                    <p:animEffect transition="in" filter="box(in)">
                                      <p:cBhvr>
                                        <p:cTn id="7" dur="500"/>
                                        <p:tgtEl>
                                          <p:spTgt spid="71680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16805">
                                            <p:txEl>
                                              <p:pRg st="3" end="3"/>
                                            </p:txEl>
                                          </p:spTgt>
                                        </p:tgtEl>
                                        <p:attrNameLst>
                                          <p:attrName>style.visibility</p:attrName>
                                        </p:attrNameLst>
                                      </p:cBhvr>
                                      <p:to>
                                        <p:strVal val="visible"/>
                                      </p:to>
                                    </p:set>
                                    <p:animEffect transition="in" filter="box(in)">
                                      <p:cBhvr>
                                        <p:cTn id="12" dur="500"/>
                                        <p:tgtEl>
                                          <p:spTgt spid="71680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a:xfrm>
            <a:off x="533400" y="304800"/>
            <a:ext cx="7772400" cy="990600"/>
          </a:xfrm>
        </p:spPr>
        <p:txBody>
          <a:bodyPr anchor="t"/>
          <a:lstStyle/>
          <a:p>
            <a:r>
              <a:rPr lang="en-US" sz="1800" b="1"/>
              <a:t>FIGURE 4.7</a:t>
            </a:r>
            <a:br>
              <a:rPr lang="en-US" sz="1800"/>
            </a:br>
            <a:r>
              <a:rPr lang="en-US" sz="1800"/>
              <a:t>A specialization lattice with multiple inheritance for a UNIVERSITY database.</a:t>
            </a:r>
            <a:endParaRPr lang="en-US"/>
          </a:p>
        </p:txBody>
      </p:sp>
      <p:pic>
        <p:nvPicPr>
          <p:cNvPr id="718851" name="Picture 3"/>
          <p:cNvPicPr>
            <a:picLocks noGrp="1" noChangeAspect="1" noChangeArrowheads="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2074983" y="1219200"/>
            <a:ext cx="4562876" cy="5254625"/>
          </a:xfrm>
        </p:spPr>
      </p:pic>
      <p:sp>
        <p:nvSpPr>
          <p:cNvPr id="4" name="Slide Number Placeholder 3"/>
          <p:cNvSpPr>
            <a:spLocks noGrp="1"/>
          </p:cNvSpPr>
          <p:nvPr>
            <p:ph type="sldNum" sz="quarter" idx="15"/>
          </p:nvPr>
        </p:nvSpPr>
        <p:spPr/>
        <p:txBody>
          <a:bodyPr/>
          <a:lstStyle/>
          <a:p>
            <a:fld id="{9617F8C8-58B5-48D8-ADE2-CBA999D26B55}" type="slidenum">
              <a:rPr lang="en-US"/>
              <a:pPr/>
              <a:t>47</a:t>
            </a:fld>
            <a:endParaRPr lang="en-CA"/>
          </a:p>
        </p:txBody>
      </p:sp>
    </p:spTree>
    <p:extLst>
      <p:ext uri="{BB962C8B-B14F-4D97-AF65-F5344CB8AC3E}">
        <p14:creationId xmlns:p14="http://schemas.microsoft.com/office/powerpoint/2010/main" val="18723252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a:xfrm>
            <a:off x="850900" y="406400"/>
            <a:ext cx="7173913" cy="1143000"/>
          </a:xfrm>
        </p:spPr>
        <p:txBody>
          <a:bodyPr anchor="t"/>
          <a:lstStyle/>
          <a:p>
            <a:r>
              <a:rPr lang="en-US" sz="1800" b="1"/>
              <a:t>FIGURE 7.5</a:t>
            </a:r>
            <a:br>
              <a:rPr lang="en-US" sz="1800" b="1"/>
            </a:br>
            <a:r>
              <a:rPr lang="en-US" sz="1800"/>
              <a:t>Mapping the EER specialization lattice in Figure 4.6 using multiple options.</a:t>
            </a:r>
            <a:endParaRPr lang="en-US"/>
          </a:p>
        </p:txBody>
      </p:sp>
      <p:pic>
        <p:nvPicPr>
          <p:cNvPr id="720899" name="Picture 3"/>
          <p:cNvPicPr>
            <a:picLocks noGrp="1" noChangeAspect="1" noChangeArrowheads="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457200" y="2531763"/>
            <a:ext cx="7467600" cy="3010498"/>
          </a:xfrm>
        </p:spPr>
      </p:pic>
      <p:sp>
        <p:nvSpPr>
          <p:cNvPr id="4" name="Slide Number Placeholder 3"/>
          <p:cNvSpPr>
            <a:spLocks noGrp="1"/>
          </p:cNvSpPr>
          <p:nvPr>
            <p:ph type="sldNum" sz="quarter" idx="15"/>
          </p:nvPr>
        </p:nvSpPr>
        <p:spPr/>
        <p:txBody>
          <a:bodyPr/>
          <a:lstStyle/>
          <a:p>
            <a:fld id="{923AE669-512B-4B68-B128-86AF06B62423}" type="slidenum">
              <a:rPr lang="en-US"/>
              <a:pPr/>
              <a:t>48</a:t>
            </a:fld>
            <a:endParaRPr lang="en-CA"/>
          </a:p>
        </p:txBody>
      </p:sp>
    </p:spTree>
    <p:extLst>
      <p:ext uri="{BB962C8B-B14F-4D97-AF65-F5344CB8AC3E}">
        <p14:creationId xmlns:p14="http://schemas.microsoft.com/office/powerpoint/2010/main" val="18367992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8" name="Rectangle 4"/>
          <p:cNvSpPr>
            <a:spLocks noGrp="1" noChangeArrowheads="1"/>
          </p:cNvSpPr>
          <p:nvPr>
            <p:ph type="title"/>
          </p:nvPr>
        </p:nvSpPr>
        <p:spPr>
          <a:xfrm>
            <a:off x="304800" y="228600"/>
            <a:ext cx="8382000" cy="1143000"/>
          </a:xfrm>
        </p:spPr>
        <p:txBody>
          <a:bodyPr>
            <a:normAutofit/>
          </a:bodyPr>
          <a:lstStyle/>
          <a:p>
            <a:r>
              <a:rPr lang="en-US" sz="3200" b="1" dirty="0"/>
              <a:t>Mapping of Union Types (Categories)</a:t>
            </a:r>
            <a:endParaRPr lang="en-US" sz="3200" dirty="0"/>
          </a:p>
        </p:txBody>
      </p:sp>
      <p:sp>
        <p:nvSpPr>
          <p:cNvPr id="722949" name="Rectangle 5"/>
          <p:cNvSpPr>
            <a:spLocks noGrp="1" noChangeArrowheads="1"/>
          </p:cNvSpPr>
          <p:nvPr>
            <p:ph sz="quarter" idx="1"/>
          </p:nvPr>
        </p:nvSpPr>
        <p:spPr/>
        <p:txBody>
          <a:bodyPr/>
          <a:lstStyle/>
          <a:p>
            <a:pPr>
              <a:lnSpc>
                <a:spcPct val="90000"/>
              </a:lnSpc>
            </a:pPr>
            <a:r>
              <a:rPr lang="en-US" dirty="0"/>
              <a:t>For mapping a category whose </a:t>
            </a:r>
            <a:r>
              <a:rPr lang="en-US" dirty="0" err="1"/>
              <a:t>superclass</a:t>
            </a:r>
            <a:r>
              <a:rPr lang="en-US" dirty="0"/>
              <a:t> have different keys, we specify a new key attribute, called a surrogate key. </a:t>
            </a:r>
          </a:p>
          <a:p>
            <a:pPr lvl="1">
              <a:lnSpc>
                <a:spcPct val="90000"/>
              </a:lnSpc>
              <a:buNone/>
            </a:pPr>
            <a:endParaRPr lang="en-US" dirty="0"/>
          </a:p>
        </p:txBody>
      </p:sp>
      <p:sp>
        <p:nvSpPr>
          <p:cNvPr id="4" name="Slide Number Placeholder 3"/>
          <p:cNvSpPr>
            <a:spLocks noGrp="1"/>
          </p:cNvSpPr>
          <p:nvPr>
            <p:ph type="sldNum" sz="quarter" idx="15"/>
          </p:nvPr>
        </p:nvSpPr>
        <p:spPr/>
        <p:txBody>
          <a:bodyPr/>
          <a:lstStyle/>
          <a:p>
            <a:fld id="{3048A737-4F36-4F55-89D5-4488DC6CEC19}" type="slidenum">
              <a:rPr lang="en-US"/>
              <a:pPr/>
              <a:t>49</a:t>
            </a:fld>
            <a:endParaRPr lang="en-CA"/>
          </a:p>
        </p:txBody>
      </p:sp>
    </p:spTree>
    <p:extLst>
      <p:ext uri="{BB962C8B-B14F-4D97-AF65-F5344CB8AC3E}">
        <p14:creationId xmlns:p14="http://schemas.microsoft.com/office/powerpoint/2010/main" val="34510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0" name="Rectangle 4"/>
          <p:cNvSpPr>
            <a:spLocks noGrp="1" noChangeArrowheads="1"/>
          </p:cNvSpPr>
          <p:nvPr>
            <p:ph type="title"/>
          </p:nvPr>
        </p:nvSpPr>
        <p:spPr/>
        <p:txBody>
          <a:bodyPr/>
          <a:lstStyle/>
          <a:p>
            <a:r>
              <a:rPr lang="en-US" sz="3200" b="1" dirty="0">
                <a:solidFill>
                  <a:schemeClr val="accent1">
                    <a:lumMod val="75000"/>
                  </a:schemeClr>
                </a:solidFill>
              </a:rPr>
              <a:t>ER\EER to Relational Mapping</a:t>
            </a:r>
            <a:endParaRPr lang="en-US" dirty="0">
              <a:solidFill>
                <a:schemeClr val="accent1">
                  <a:lumMod val="75000"/>
                </a:schemeClr>
              </a:solidFill>
            </a:endParaRPr>
          </a:p>
        </p:txBody>
      </p:sp>
      <p:sp>
        <p:nvSpPr>
          <p:cNvPr id="669701" name="Rectangle 5"/>
          <p:cNvSpPr>
            <a:spLocks noGrp="1" noChangeArrowheads="1"/>
          </p:cNvSpPr>
          <p:nvPr>
            <p:ph sz="quarter" idx="1"/>
          </p:nvPr>
        </p:nvSpPr>
        <p:spPr>
          <a:xfrm>
            <a:off x="457200" y="1600200"/>
            <a:ext cx="8229600" cy="4873752"/>
          </a:xfrm>
        </p:spPr>
        <p:txBody>
          <a:bodyPr/>
          <a:lstStyle/>
          <a:p>
            <a:pPr>
              <a:lnSpc>
                <a:spcPct val="80000"/>
              </a:lnSpc>
            </a:pPr>
            <a:r>
              <a:rPr lang="en-US" sz="2400" b="1" dirty="0"/>
              <a:t>ER-to-Relational Mapping Algorithm </a:t>
            </a:r>
          </a:p>
          <a:p>
            <a:pPr lvl="1">
              <a:lnSpc>
                <a:spcPct val="80000"/>
              </a:lnSpc>
            </a:pPr>
            <a:r>
              <a:rPr lang="en-US" sz="2100" dirty="0"/>
              <a:t>Step 1: Mapping of Regular Entity Types</a:t>
            </a:r>
          </a:p>
          <a:p>
            <a:pPr lvl="1">
              <a:lnSpc>
                <a:spcPct val="80000"/>
              </a:lnSpc>
            </a:pPr>
            <a:r>
              <a:rPr lang="en-US" sz="2100" dirty="0"/>
              <a:t>Step 2: Mapping of Weak Entity Types</a:t>
            </a:r>
          </a:p>
          <a:p>
            <a:pPr lvl="1">
              <a:lnSpc>
                <a:spcPct val="80000"/>
              </a:lnSpc>
            </a:pPr>
            <a:r>
              <a:rPr lang="en-US" sz="2100" dirty="0"/>
              <a:t>Step 3: Mapping of Binary 1:1 Relationship Types</a:t>
            </a:r>
          </a:p>
          <a:p>
            <a:pPr lvl="1">
              <a:lnSpc>
                <a:spcPct val="80000"/>
              </a:lnSpc>
            </a:pPr>
            <a:r>
              <a:rPr lang="en-US" sz="2100" dirty="0"/>
              <a:t>Step 4: Mapping of Binary 1:N Relationship Types</a:t>
            </a:r>
          </a:p>
          <a:p>
            <a:pPr lvl="1">
              <a:lnSpc>
                <a:spcPct val="80000"/>
              </a:lnSpc>
            </a:pPr>
            <a:r>
              <a:rPr lang="en-US" sz="2100" dirty="0"/>
              <a:t>Step 5: Mapping of Binary M:N Relationship Types</a:t>
            </a:r>
          </a:p>
          <a:p>
            <a:pPr lvl="1">
              <a:lnSpc>
                <a:spcPct val="80000"/>
              </a:lnSpc>
            </a:pPr>
            <a:r>
              <a:rPr lang="en-US" sz="2100" dirty="0"/>
              <a:t>Step 6: Mapping of </a:t>
            </a:r>
            <a:r>
              <a:rPr lang="en-US" sz="2100" dirty="0" err="1"/>
              <a:t>Multivalued</a:t>
            </a:r>
            <a:r>
              <a:rPr lang="en-US" sz="2100" dirty="0"/>
              <a:t> attributes</a:t>
            </a:r>
          </a:p>
          <a:p>
            <a:pPr lvl="1">
              <a:lnSpc>
                <a:spcPct val="80000"/>
              </a:lnSpc>
            </a:pPr>
            <a:r>
              <a:rPr lang="en-US" sz="2100" dirty="0"/>
              <a:t>Step 7: Mapping of N-</a:t>
            </a:r>
            <a:r>
              <a:rPr lang="en-US" sz="2100" dirty="0" err="1"/>
              <a:t>ary</a:t>
            </a:r>
            <a:r>
              <a:rPr lang="en-US" sz="2100" dirty="0"/>
              <a:t> Relationship Types</a:t>
            </a:r>
          </a:p>
          <a:p>
            <a:pPr lvl="1">
              <a:lnSpc>
                <a:spcPct val="80000"/>
              </a:lnSpc>
            </a:pPr>
            <a:endParaRPr lang="en-US" sz="2100" dirty="0"/>
          </a:p>
          <a:p>
            <a:pPr>
              <a:lnSpc>
                <a:spcPct val="80000"/>
              </a:lnSpc>
            </a:pPr>
            <a:r>
              <a:rPr lang="en-US" sz="2400" b="1" dirty="0"/>
              <a:t>Mapping EER Model Constructs to Relations </a:t>
            </a:r>
          </a:p>
          <a:p>
            <a:pPr lvl="1">
              <a:lnSpc>
                <a:spcPct val="80000"/>
              </a:lnSpc>
            </a:pPr>
            <a:r>
              <a:rPr lang="en-US" sz="2100" dirty="0"/>
              <a:t>Step 8: Mapping of Specialization or Generalization</a:t>
            </a:r>
          </a:p>
          <a:p>
            <a:pPr lvl="1">
              <a:lnSpc>
                <a:spcPct val="80000"/>
              </a:lnSpc>
            </a:pPr>
            <a:r>
              <a:rPr lang="en-US" sz="2100" dirty="0"/>
              <a:t>Step 9: Mapping of Union Types (Categories)</a:t>
            </a:r>
          </a:p>
        </p:txBody>
      </p:sp>
      <p:sp>
        <p:nvSpPr>
          <p:cNvPr id="4" name="Slide Number Placeholder 3"/>
          <p:cNvSpPr>
            <a:spLocks noGrp="1"/>
          </p:cNvSpPr>
          <p:nvPr>
            <p:ph type="sldNum" sz="quarter" idx="15"/>
          </p:nvPr>
        </p:nvSpPr>
        <p:spPr/>
        <p:txBody>
          <a:bodyPr/>
          <a:lstStyle/>
          <a:p>
            <a:fld id="{BB0862E5-CDE4-43A0-939C-59C33CE1617A}" type="slidenum">
              <a:rPr lang="en-US"/>
              <a:pPr/>
              <a:t>5</a:t>
            </a:fld>
            <a:endParaRPr lang="en-CA"/>
          </a:p>
        </p:txBody>
      </p:sp>
    </p:spTree>
    <p:extLst>
      <p:ext uri="{BB962C8B-B14F-4D97-AF65-F5344CB8AC3E}">
        <p14:creationId xmlns:p14="http://schemas.microsoft.com/office/powerpoint/2010/main" val="17345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970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970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970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970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970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970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970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69701">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69701">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6970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a:xfrm>
            <a:off x="533400" y="304800"/>
            <a:ext cx="8281988" cy="914400"/>
          </a:xfrm>
        </p:spPr>
        <p:txBody>
          <a:bodyPr anchor="t"/>
          <a:lstStyle/>
          <a:p>
            <a:r>
              <a:rPr lang="en-US" sz="1800" b="1"/>
              <a:t>FIGURE 4.8</a:t>
            </a:r>
            <a:br>
              <a:rPr lang="en-US" sz="1800"/>
            </a:br>
            <a:r>
              <a:rPr lang="en-US" sz="1800"/>
              <a:t>Two categories (union types): OWNER and REGISTERED_VEHICLE.</a:t>
            </a:r>
            <a:endParaRPr lang="en-US"/>
          </a:p>
        </p:txBody>
      </p:sp>
      <p:pic>
        <p:nvPicPr>
          <p:cNvPr id="724995" name="Picture 3"/>
          <p:cNvPicPr>
            <a:picLocks noGrp="1" noChangeAspect="1" noChangeArrowheads="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304800" y="1219200"/>
            <a:ext cx="3534259" cy="4873625"/>
          </a:xfrm>
        </p:spPr>
      </p:pic>
      <p:sp>
        <p:nvSpPr>
          <p:cNvPr id="4" name="Slide Number Placeholder 3"/>
          <p:cNvSpPr>
            <a:spLocks noGrp="1"/>
          </p:cNvSpPr>
          <p:nvPr>
            <p:ph type="sldNum" sz="quarter" idx="15"/>
          </p:nvPr>
        </p:nvSpPr>
        <p:spPr/>
        <p:txBody>
          <a:bodyPr/>
          <a:lstStyle/>
          <a:p>
            <a:fld id="{A61B94CC-4BA6-42E7-9EF1-9264490E6315}" type="slidenum">
              <a:rPr lang="en-US"/>
              <a:pPr/>
              <a:t>50</a:t>
            </a:fld>
            <a:endParaRPr lang="en-CA"/>
          </a:p>
        </p:txBody>
      </p:sp>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a:xfrm>
            <a:off x="4114800" y="1219200"/>
            <a:ext cx="3840803" cy="4873625"/>
          </a:xfrm>
          <a:prstGeom prst="rect">
            <a:avLst/>
          </a:prstGeom>
        </p:spPr>
      </p:pic>
      <p:sp>
        <p:nvSpPr>
          <p:cNvPr id="6" name="TextBox 5"/>
          <p:cNvSpPr txBox="1"/>
          <p:nvPr/>
        </p:nvSpPr>
        <p:spPr>
          <a:xfrm>
            <a:off x="7162800" y="1447800"/>
            <a:ext cx="764953" cy="276999"/>
          </a:xfrm>
          <a:prstGeom prst="rect">
            <a:avLst/>
          </a:prstGeom>
          <a:noFill/>
        </p:spPr>
        <p:txBody>
          <a:bodyPr wrap="none" rtlCol="0">
            <a:spAutoFit/>
          </a:bodyPr>
          <a:lstStyle/>
          <a:p>
            <a:r>
              <a:rPr lang="en-US" sz="1200" dirty="0"/>
              <a:t>OwnerId</a:t>
            </a:r>
          </a:p>
        </p:txBody>
      </p:sp>
    </p:spTree>
    <p:extLst>
      <p:ext uri="{BB962C8B-B14F-4D97-AF65-F5344CB8AC3E}">
        <p14:creationId xmlns:p14="http://schemas.microsoft.com/office/powerpoint/2010/main" val="320682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Mapping Exercise 1</a:t>
            </a:r>
            <a:endParaRPr lang="en-US" dirty="0"/>
          </a:p>
        </p:txBody>
      </p:sp>
      <p:pic>
        <p:nvPicPr>
          <p:cNvPr id="39938" name="Picture 2"/>
          <p:cNvPicPr>
            <a:picLocks noChangeAspect="1" noChangeArrowheads="1"/>
          </p:cNvPicPr>
          <p:nvPr/>
        </p:nvPicPr>
        <p:blipFill>
          <a:blip r:embed="rId2" cstate="print"/>
          <a:srcRect b="38322"/>
          <a:stretch>
            <a:fillRect/>
          </a:stretch>
        </p:blipFill>
        <p:spPr bwMode="auto">
          <a:xfrm>
            <a:off x="609600" y="1752600"/>
            <a:ext cx="7096125" cy="2590800"/>
          </a:xfrm>
          <a:prstGeom prst="rect">
            <a:avLst/>
          </a:prstGeom>
          <a:noFill/>
          <a:ln w="9525">
            <a:noFill/>
            <a:miter lim="800000"/>
            <a:headEnd/>
            <a:tailEnd/>
          </a:ln>
        </p:spPr>
      </p:pic>
      <p:pic>
        <p:nvPicPr>
          <p:cNvPr id="4" name="Picture 2"/>
          <p:cNvPicPr>
            <a:picLocks noChangeAspect="1" noChangeArrowheads="1"/>
          </p:cNvPicPr>
          <p:nvPr/>
        </p:nvPicPr>
        <p:blipFill>
          <a:blip r:embed="rId2" cstate="print"/>
          <a:srcRect t="58050"/>
          <a:stretch>
            <a:fillRect/>
          </a:stretch>
        </p:blipFill>
        <p:spPr bwMode="auto">
          <a:xfrm>
            <a:off x="762000" y="4410075"/>
            <a:ext cx="7096125" cy="1762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Mapping Exercise 2</a:t>
            </a:r>
            <a:endParaRPr lang="en-US" dirty="0"/>
          </a:p>
        </p:txBody>
      </p:sp>
      <p:pic>
        <p:nvPicPr>
          <p:cNvPr id="40962" name="Picture 2"/>
          <p:cNvPicPr>
            <a:picLocks noChangeAspect="1" noChangeArrowheads="1"/>
          </p:cNvPicPr>
          <p:nvPr/>
        </p:nvPicPr>
        <p:blipFill>
          <a:blip r:embed="rId2" cstate="print"/>
          <a:srcRect/>
          <a:stretch>
            <a:fillRect/>
          </a:stretch>
        </p:blipFill>
        <p:spPr bwMode="auto">
          <a:xfrm>
            <a:off x="685800" y="1676400"/>
            <a:ext cx="7381875" cy="4695825"/>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Mapping Exercise 2 -</a:t>
            </a:r>
            <a:r>
              <a:rPr lang="en-US" sz="2800" b="1" dirty="0"/>
              <a:t>RESULT</a:t>
            </a:r>
            <a:endParaRPr lang="en-US" sz="2800" dirty="0"/>
          </a:p>
        </p:txBody>
      </p:sp>
      <p:pic>
        <p:nvPicPr>
          <p:cNvPr id="41986" name="Picture 2"/>
          <p:cNvPicPr>
            <a:picLocks noChangeAspect="1" noChangeArrowheads="1"/>
          </p:cNvPicPr>
          <p:nvPr/>
        </p:nvPicPr>
        <p:blipFill>
          <a:blip r:embed="rId2" cstate="print"/>
          <a:srcRect/>
          <a:stretch>
            <a:fillRect/>
          </a:stretch>
        </p:blipFill>
        <p:spPr bwMode="auto">
          <a:xfrm>
            <a:off x="533400" y="1676400"/>
            <a:ext cx="7362825" cy="489585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Specialization Mapping Example</a:t>
            </a:r>
          </a:p>
        </p:txBody>
      </p:sp>
      <p:pic>
        <p:nvPicPr>
          <p:cNvPr id="43010" name="Picture 2"/>
          <p:cNvPicPr>
            <a:picLocks noChangeAspect="1" noChangeArrowheads="1"/>
          </p:cNvPicPr>
          <p:nvPr/>
        </p:nvPicPr>
        <p:blipFill>
          <a:blip r:embed="rId2" cstate="print"/>
          <a:srcRect b="36364"/>
          <a:stretch>
            <a:fillRect/>
          </a:stretch>
        </p:blipFill>
        <p:spPr bwMode="auto">
          <a:xfrm>
            <a:off x="685800" y="1676400"/>
            <a:ext cx="7572375" cy="2667000"/>
          </a:xfrm>
          <a:prstGeom prst="rect">
            <a:avLst/>
          </a:prstGeom>
          <a:noFill/>
          <a:ln w="9525">
            <a:noFill/>
            <a:miter lim="800000"/>
            <a:headEnd/>
            <a:tailEnd/>
          </a:ln>
        </p:spPr>
      </p:pic>
      <p:pic>
        <p:nvPicPr>
          <p:cNvPr id="4" name="Picture 2"/>
          <p:cNvPicPr>
            <a:picLocks noChangeAspect="1" noChangeArrowheads="1"/>
          </p:cNvPicPr>
          <p:nvPr/>
        </p:nvPicPr>
        <p:blipFill>
          <a:blip r:embed="rId2" cstate="print"/>
          <a:srcRect t="63636"/>
          <a:stretch>
            <a:fillRect/>
          </a:stretch>
        </p:blipFill>
        <p:spPr bwMode="auto">
          <a:xfrm>
            <a:off x="838200" y="4495800"/>
            <a:ext cx="7572375" cy="1524000"/>
          </a:xfrm>
          <a:prstGeom prst="rect">
            <a:avLst/>
          </a:prstGeom>
          <a:noFill/>
          <a:ln w="9525">
            <a:noFill/>
            <a:miter lim="800000"/>
            <a:headEnd/>
            <a:tailEnd/>
          </a:ln>
        </p:spPr>
      </p:pic>
      <p:sp>
        <p:nvSpPr>
          <p:cNvPr id="5" name="Rectangle 4"/>
          <p:cNvSpPr/>
          <p:nvPr/>
        </p:nvSpPr>
        <p:spPr>
          <a:xfrm>
            <a:off x="2514600" y="3276600"/>
            <a:ext cx="152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752600" y="3581400"/>
            <a:ext cx="1524000" cy="38100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152400"/>
            <a:ext cx="8229600" cy="838200"/>
          </a:xfrm>
        </p:spPr>
        <p:txBody>
          <a:bodyPr/>
          <a:lstStyle/>
          <a:p>
            <a:r>
              <a:rPr lang="en-US" altLang="zh-TW" b="1" dirty="0">
                <a:solidFill>
                  <a:schemeClr val="accent1">
                    <a:lumMod val="75000"/>
                  </a:schemeClr>
                </a:solidFill>
              </a:rPr>
              <a:t>Mapping – Strong Entity Set</a:t>
            </a:r>
          </a:p>
        </p:txBody>
      </p:sp>
      <p:graphicFrame>
        <p:nvGraphicFramePr>
          <p:cNvPr id="11379" name="Group 115"/>
          <p:cNvGraphicFramePr>
            <a:graphicFrameLocks noGrp="1"/>
          </p:cNvGraphicFramePr>
          <p:nvPr>
            <p:ph sz="quarter" idx="1"/>
          </p:nvPr>
        </p:nvGraphicFramePr>
        <p:xfrm>
          <a:off x="152400" y="5029200"/>
          <a:ext cx="3581400" cy="1188720"/>
        </p:xfrm>
        <a:graphic>
          <a:graphicData uri="http://schemas.openxmlformats.org/drawingml/2006/table">
            <a:tbl>
              <a:tblPr/>
              <a:tblGrid>
                <a:gridCol w="895350">
                  <a:extLst>
                    <a:ext uri="{9D8B030D-6E8A-4147-A177-3AD203B41FA5}">
                      <a16:colId xmlns:a16="http://schemas.microsoft.com/office/drawing/2014/main" val="20000"/>
                    </a:ext>
                  </a:extLst>
                </a:gridCol>
                <a:gridCol w="895350">
                  <a:extLst>
                    <a:ext uri="{9D8B030D-6E8A-4147-A177-3AD203B41FA5}">
                      <a16:colId xmlns:a16="http://schemas.microsoft.com/office/drawing/2014/main" val="20001"/>
                    </a:ext>
                  </a:extLst>
                </a:gridCol>
                <a:gridCol w="895350">
                  <a:extLst>
                    <a:ext uri="{9D8B030D-6E8A-4147-A177-3AD203B41FA5}">
                      <a16:colId xmlns:a16="http://schemas.microsoft.com/office/drawing/2014/main" val="20002"/>
                    </a:ext>
                  </a:extLst>
                </a:gridCol>
                <a:gridCol w="895350">
                  <a:extLst>
                    <a:ext uri="{9D8B030D-6E8A-4147-A177-3AD203B41FA5}">
                      <a16:colId xmlns:a16="http://schemas.microsoft.com/office/drawing/2014/main" val="20003"/>
                    </a:ext>
                  </a:extLst>
                </a:gridCol>
              </a:tblGrid>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charset="0"/>
                          <a:ea typeface="新細明體"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1382" name="Group 118"/>
          <p:cNvGraphicFramePr>
            <a:graphicFrameLocks noGrp="1"/>
          </p:cNvGraphicFramePr>
          <p:nvPr>
            <p:ph sz="quarter" idx="2"/>
          </p:nvPr>
        </p:nvGraphicFramePr>
        <p:xfrm>
          <a:off x="4953000" y="5029200"/>
          <a:ext cx="3886200" cy="118872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charset="0"/>
                          <a:ea typeface="新細明體"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Dept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Math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8888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Lee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CS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1290" name="Rectangle 26"/>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291" name="Text Box 27"/>
          <p:cNvSpPr txBox="1">
            <a:spLocks noChangeArrowheads="1"/>
          </p:cNvSpPr>
          <p:nvPr/>
        </p:nvSpPr>
        <p:spPr bwMode="auto">
          <a:xfrm>
            <a:off x="1524000" y="2133600"/>
            <a:ext cx="9906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Student</a:t>
            </a:r>
          </a:p>
        </p:txBody>
      </p:sp>
      <p:sp>
        <p:nvSpPr>
          <p:cNvPr id="11293" name="Oval 29"/>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294" name="Oval 30"/>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295" name="Oval 31"/>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296" name="Oval 32"/>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297" name="Line 33"/>
          <p:cNvSpPr>
            <a:spLocks noChangeShapeType="1"/>
          </p:cNvSpPr>
          <p:nvPr/>
        </p:nvSpPr>
        <p:spPr bwMode="auto">
          <a:xfrm>
            <a:off x="914400" y="1752600"/>
            <a:ext cx="533400" cy="457200"/>
          </a:xfrm>
          <a:prstGeom prst="line">
            <a:avLst/>
          </a:prstGeom>
          <a:noFill/>
          <a:ln w="9525">
            <a:solidFill>
              <a:schemeClr val="tx1"/>
            </a:solidFill>
            <a:round/>
            <a:headEnd/>
            <a:tailEnd/>
          </a:ln>
          <a:effectLst/>
        </p:spPr>
        <p:txBody>
          <a:bodyPr/>
          <a:lstStyle/>
          <a:p>
            <a:endParaRPr lang="en-US"/>
          </a:p>
        </p:txBody>
      </p:sp>
      <p:sp>
        <p:nvSpPr>
          <p:cNvPr id="11298" name="Line 34"/>
          <p:cNvSpPr>
            <a:spLocks noChangeShapeType="1"/>
          </p:cNvSpPr>
          <p:nvPr/>
        </p:nvSpPr>
        <p:spPr bwMode="auto">
          <a:xfrm flipH="1">
            <a:off x="2057400" y="1752600"/>
            <a:ext cx="381000" cy="304800"/>
          </a:xfrm>
          <a:prstGeom prst="line">
            <a:avLst/>
          </a:prstGeom>
          <a:noFill/>
          <a:ln w="9525">
            <a:solidFill>
              <a:schemeClr val="tx1"/>
            </a:solidFill>
            <a:round/>
            <a:headEnd/>
            <a:tailEnd/>
          </a:ln>
          <a:effectLst/>
        </p:spPr>
        <p:txBody>
          <a:bodyPr/>
          <a:lstStyle/>
          <a:p>
            <a:endParaRPr lang="en-US"/>
          </a:p>
        </p:txBody>
      </p:sp>
      <p:sp>
        <p:nvSpPr>
          <p:cNvPr id="11299" name="Line 35"/>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p:spPr>
        <p:txBody>
          <a:bodyPr/>
          <a:lstStyle/>
          <a:p>
            <a:endParaRPr lang="en-US"/>
          </a:p>
        </p:txBody>
      </p:sp>
      <p:sp>
        <p:nvSpPr>
          <p:cNvPr id="11300" name="Line 36"/>
          <p:cNvSpPr>
            <a:spLocks noChangeShapeType="1"/>
          </p:cNvSpPr>
          <p:nvPr/>
        </p:nvSpPr>
        <p:spPr bwMode="auto">
          <a:xfrm flipV="1">
            <a:off x="1143000" y="2514600"/>
            <a:ext cx="685800" cy="457200"/>
          </a:xfrm>
          <a:prstGeom prst="line">
            <a:avLst/>
          </a:prstGeom>
          <a:noFill/>
          <a:ln w="9525">
            <a:solidFill>
              <a:schemeClr val="tx1"/>
            </a:solidFill>
            <a:round/>
            <a:headEnd/>
            <a:tailEnd/>
          </a:ln>
          <a:effectLst/>
        </p:spPr>
        <p:txBody>
          <a:bodyPr/>
          <a:lstStyle/>
          <a:p>
            <a:endParaRPr lang="en-US"/>
          </a:p>
        </p:txBody>
      </p:sp>
      <p:sp>
        <p:nvSpPr>
          <p:cNvPr id="11301" name="Text Box 37"/>
          <p:cNvSpPr txBox="1">
            <a:spLocks noChangeArrowheads="1"/>
          </p:cNvSpPr>
          <p:nvPr/>
        </p:nvSpPr>
        <p:spPr bwMode="auto">
          <a:xfrm>
            <a:off x="533400" y="1295400"/>
            <a:ext cx="762000" cy="366713"/>
          </a:xfrm>
          <a:prstGeom prst="rect">
            <a:avLst/>
          </a:prstGeom>
          <a:noFill/>
          <a:ln w="9525">
            <a:noFill/>
            <a:miter lim="800000"/>
            <a:headEnd/>
            <a:tailEnd/>
          </a:ln>
          <a:effectLst/>
        </p:spPr>
        <p:txBody>
          <a:bodyPr>
            <a:spAutoFit/>
          </a:bodyPr>
          <a:lstStyle/>
          <a:p>
            <a:pPr>
              <a:spcBef>
                <a:spcPct val="50000"/>
              </a:spcBef>
            </a:pPr>
            <a:r>
              <a:rPr lang="en-US" altLang="zh-TW" u="sng" dirty="0">
                <a:solidFill>
                  <a:schemeClr val="bg1">
                    <a:lumMod val="95000"/>
                  </a:schemeClr>
                </a:solidFill>
              </a:rPr>
              <a:t>SID</a:t>
            </a:r>
          </a:p>
        </p:txBody>
      </p:sp>
      <p:sp>
        <p:nvSpPr>
          <p:cNvPr id="11302" name="Text Box 38"/>
          <p:cNvSpPr txBox="1">
            <a:spLocks noChangeArrowheads="1"/>
          </p:cNvSpPr>
          <p:nvPr/>
        </p:nvSpPr>
        <p:spPr bwMode="auto">
          <a:xfrm>
            <a:off x="2057400" y="1295400"/>
            <a:ext cx="838200" cy="366713"/>
          </a:xfrm>
          <a:prstGeom prst="rect">
            <a:avLst/>
          </a:prstGeom>
          <a:noFill/>
          <a:ln w="9525">
            <a:noFill/>
            <a:miter lim="800000"/>
            <a:headEnd/>
            <a:tailEnd/>
          </a:ln>
          <a:effectLst/>
        </p:spPr>
        <p:txBody>
          <a:bodyPr>
            <a:spAutoFit/>
          </a:bodyPr>
          <a:lstStyle/>
          <a:p>
            <a:pPr>
              <a:spcBef>
                <a:spcPct val="50000"/>
              </a:spcBef>
            </a:pPr>
            <a:r>
              <a:rPr lang="en-US" altLang="zh-TW" dirty="0">
                <a:solidFill>
                  <a:schemeClr val="bg1"/>
                </a:solidFill>
              </a:rPr>
              <a:t>Name</a:t>
            </a:r>
          </a:p>
        </p:txBody>
      </p:sp>
      <p:sp>
        <p:nvSpPr>
          <p:cNvPr id="11303" name="Text Box 39"/>
          <p:cNvSpPr txBox="1">
            <a:spLocks noChangeArrowheads="1"/>
          </p:cNvSpPr>
          <p:nvPr/>
        </p:nvSpPr>
        <p:spPr bwMode="auto">
          <a:xfrm>
            <a:off x="457200" y="2971800"/>
            <a:ext cx="7620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Major</a:t>
            </a:r>
          </a:p>
        </p:txBody>
      </p:sp>
      <p:sp>
        <p:nvSpPr>
          <p:cNvPr id="11304" name="Text Box 40"/>
          <p:cNvSpPr txBox="1">
            <a:spLocks noChangeArrowheads="1"/>
          </p:cNvSpPr>
          <p:nvPr/>
        </p:nvSpPr>
        <p:spPr bwMode="auto">
          <a:xfrm>
            <a:off x="2514600" y="3048000"/>
            <a:ext cx="6858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GPA</a:t>
            </a:r>
          </a:p>
        </p:txBody>
      </p:sp>
      <p:sp>
        <p:nvSpPr>
          <p:cNvPr id="11307" name="AutoShape 43"/>
          <p:cNvSpPr>
            <a:spLocks noChangeArrowheads="1"/>
          </p:cNvSpPr>
          <p:nvPr/>
        </p:nvSpPr>
        <p:spPr bwMode="auto">
          <a:xfrm>
            <a:off x="990600" y="35814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en-US"/>
          </a:p>
        </p:txBody>
      </p:sp>
      <p:sp>
        <p:nvSpPr>
          <p:cNvPr id="11310" name="AutoShape 46"/>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p:spPr>
        <p:txBody>
          <a:bodyPr wrap="none" anchor="ctr"/>
          <a:lstStyle/>
          <a:p>
            <a:endParaRPr lang="en-US"/>
          </a:p>
        </p:txBody>
      </p:sp>
      <p:sp>
        <p:nvSpPr>
          <p:cNvPr id="11311" name="Text Box 47"/>
          <p:cNvSpPr txBox="1">
            <a:spLocks noChangeArrowheads="1"/>
          </p:cNvSpPr>
          <p:nvPr/>
        </p:nvSpPr>
        <p:spPr bwMode="auto">
          <a:xfrm>
            <a:off x="4114800" y="2057400"/>
            <a:ext cx="9906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Advisor</a:t>
            </a:r>
          </a:p>
        </p:txBody>
      </p:sp>
      <p:sp>
        <p:nvSpPr>
          <p:cNvPr id="11312" name="Line 48"/>
          <p:cNvSpPr>
            <a:spLocks noChangeShapeType="1"/>
          </p:cNvSpPr>
          <p:nvPr/>
        </p:nvSpPr>
        <p:spPr bwMode="auto">
          <a:xfrm>
            <a:off x="2590800" y="2286000"/>
            <a:ext cx="1143000" cy="0"/>
          </a:xfrm>
          <a:prstGeom prst="line">
            <a:avLst/>
          </a:prstGeom>
          <a:noFill/>
          <a:ln w="9525">
            <a:solidFill>
              <a:schemeClr val="tx1"/>
            </a:solidFill>
            <a:round/>
            <a:headEnd/>
            <a:tailEnd/>
          </a:ln>
          <a:effectLst/>
        </p:spPr>
        <p:txBody>
          <a:bodyPr/>
          <a:lstStyle/>
          <a:p>
            <a:endParaRPr lang="en-US"/>
          </a:p>
        </p:txBody>
      </p:sp>
      <p:sp>
        <p:nvSpPr>
          <p:cNvPr id="11315" name="Rectangle 51"/>
          <p:cNvSpPr>
            <a:spLocks noChangeArrowheads="1"/>
          </p:cNvSpPr>
          <p:nvPr/>
        </p:nvSpPr>
        <p:spPr bwMode="auto">
          <a:xfrm>
            <a:off x="6553200" y="2057400"/>
            <a:ext cx="11430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316" name="Text Box 52"/>
          <p:cNvSpPr txBox="1">
            <a:spLocks noChangeArrowheads="1"/>
          </p:cNvSpPr>
          <p:nvPr/>
        </p:nvSpPr>
        <p:spPr bwMode="auto">
          <a:xfrm>
            <a:off x="6553200" y="2133600"/>
            <a:ext cx="12192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Professor</a:t>
            </a:r>
          </a:p>
        </p:txBody>
      </p:sp>
      <p:sp>
        <p:nvSpPr>
          <p:cNvPr id="11317" name="Line 53"/>
          <p:cNvSpPr>
            <a:spLocks noChangeShapeType="1"/>
          </p:cNvSpPr>
          <p:nvPr/>
        </p:nvSpPr>
        <p:spPr bwMode="auto">
          <a:xfrm>
            <a:off x="5410200" y="2286000"/>
            <a:ext cx="1143000" cy="0"/>
          </a:xfrm>
          <a:prstGeom prst="line">
            <a:avLst/>
          </a:prstGeom>
          <a:noFill/>
          <a:ln w="9525">
            <a:solidFill>
              <a:schemeClr val="tx1"/>
            </a:solidFill>
            <a:round/>
            <a:headEnd/>
            <a:tailEnd type="none" w="med" len="med"/>
          </a:ln>
          <a:effectLst/>
        </p:spPr>
        <p:txBody>
          <a:bodyPr/>
          <a:lstStyle/>
          <a:p>
            <a:endParaRPr lang="en-US"/>
          </a:p>
        </p:txBody>
      </p:sp>
      <p:sp>
        <p:nvSpPr>
          <p:cNvPr id="11318" name="Oval 54"/>
          <p:cNvSpPr>
            <a:spLocks noChangeArrowheads="1"/>
          </p:cNvSpPr>
          <p:nvPr/>
        </p:nvSpPr>
        <p:spPr bwMode="auto">
          <a:xfrm>
            <a:off x="54102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319" name="Text Box 55"/>
          <p:cNvSpPr txBox="1">
            <a:spLocks noChangeArrowheads="1"/>
          </p:cNvSpPr>
          <p:nvPr/>
        </p:nvSpPr>
        <p:spPr bwMode="auto">
          <a:xfrm>
            <a:off x="5638800" y="1295400"/>
            <a:ext cx="762000" cy="366713"/>
          </a:xfrm>
          <a:prstGeom prst="rect">
            <a:avLst/>
          </a:prstGeom>
          <a:noFill/>
          <a:ln w="9525">
            <a:noFill/>
            <a:miter lim="800000"/>
            <a:headEnd/>
            <a:tailEnd/>
          </a:ln>
          <a:effectLst/>
        </p:spPr>
        <p:txBody>
          <a:bodyPr>
            <a:spAutoFit/>
          </a:bodyPr>
          <a:lstStyle/>
          <a:p>
            <a:pPr>
              <a:spcBef>
                <a:spcPct val="50000"/>
              </a:spcBef>
            </a:pPr>
            <a:r>
              <a:rPr lang="en-US" altLang="zh-TW" u="sng">
                <a:solidFill>
                  <a:schemeClr val="bg1"/>
                </a:solidFill>
              </a:rPr>
              <a:t>SSN</a:t>
            </a:r>
          </a:p>
        </p:txBody>
      </p:sp>
      <p:sp>
        <p:nvSpPr>
          <p:cNvPr id="11322" name="Oval 58"/>
          <p:cNvSpPr>
            <a:spLocks noChangeArrowheads="1"/>
          </p:cNvSpPr>
          <p:nvPr/>
        </p:nvSpPr>
        <p:spPr bwMode="auto">
          <a:xfrm>
            <a:off x="73152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323" name="Text Box 59"/>
          <p:cNvSpPr txBox="1">
            <a:spLocks noChangeArrowheads="1"/>
          </p:cNvSpPr>
          <p:nvPr/>
        </p:nvSpPr>
        <p:spPr bwMode="auto">
          <a:xfrm>
            <a:off x="7467600" y="1295400"/>
            <a:ext cx="8382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Name</a:t>
            </a:r>
          </a:p>
        </p:txBody>
      </p:sp>
      <p:sp>
        <p:nvSpPr>
          <p:cNvPr id="11324" name="Oval 60"/>
          <p:cNvSpPr>
            <a:spLocks noChangeArrowheads="1"/>
          </p:cNvSpPr>
          <p:nvPr/>
        </p:nvSpPr>
        <p:spPr bwMode="auto">
          <a:xfrm>
            <a:off x="7620000" y="28194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325" name="Text Box 61"/>
          <p:cNvSpPr txBox="1">
            <a:spLocks noChangeArrowheads="1"/>
          </p:cNvSpPr>
          <p:nvPr/>
        </p:nvSpPr>
        <p:spPr bwMode="auto">
          <a:xfrm>
            <a:off x="7772400" y="2895600"/>
            <a:ext cx="7620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Dept</a:t>
            </a:r>
          </a:p>
        </p:txBody>
      </p:sp>
      <p:sp>
        <p:nvSpPr>
          <p:cNvPr id="11326" name="Line 62"/>
          <p:cNvSpPr>
            <a:spLocks noChangeShapeType="1"/>
          </p:cNvSpPr>
          <p:nvPr/>
        </p:nvSpPr>
        <p:spPr bwMode="auto">
          <a:xfrm>
            <a:off x="6172200" y="1752600"/>
            <a:ext cx="609600" cy="304800"/>
          </a:xfrm>
          <a:prstGeom prst="line">
            <a:avLst/>
          </a:prstGeom>
          <a:noFill/>
          <a:ln w="9525">
            <a:solidFill>
              <a:schemeClr val="tx1"/>
            </a:solidFill>
            <a:round/>
            <a:headEnd/>
            <a:tailEnd/>
          </a:ln>
          <a:effectLst/>
        </p:spPr>
        <p:txBody>
          <a:bodyPr/>
          <a:lstStyle/>
          <a:p>
            <a:endParaRPr lang="en-US"/>
          </a:p>
        </p:txBody>
      </p:sp>
      <p:sp>
        <p:nvSpPr>
          <p:cNvPr id="11327" name="Line 63"/>
          <p:cNvSpPr>
            <a:spLocks noChangeShapeType="1"/>
          </p:cNvSpPr>
          <p:nvPr/>
        </p:nvSpPr>
        <p:spPr bwMode="auto">
          <a:xfrm flipH="1">
            <a:off x="7239000" y="1752600"/>
            <a:ext cx="457200" cy="304800"/>
          </a:xfrm>
          <a:prstGeom prst="line">
            <a:avLst/>
          </a:prstGeom>
          <a:noFill/>
          <a:ln w="9525">
            <a:solidFill>
              <a:schemeClr val="tx1"/>
            </a:solidFill>
            <a:round/>
            <a:headEnd/>
            <a:tailEnd/>
          </a:ln>
          <a:effectLst/>
        </p:spPr>
        <p:txBody>
          <a:bodyPr/>
          <a:lstStyle/>
          <a:p>
            <a:endParaRPr lang="en-US"/>
          </a:p>
        </p:txBody>
      </p:sp>
      <p:sp>
        <p:nvSpPr>
          <p:cNvPr id="11328" name="Line 64"/>
          <p:cNvSpPr>
            <a:spLocks noChangeShapeType="1"/>
          </p:cNvSpPr>
          <p:nvPr/>
        </p:nvSpPr>
        <p:spPr bwMode="auto">
          <a:xfrm flipH="1" flipV="1">
            <a:off x="7467600" y="2514600"/>
            <a:ext cx="457200" cy="304800"/>
          </a:xfrm>
          <a:prstGeom prst="line">
            <a:avLst/>
          </a:prstGeom>
          <a:noFill/>
          <a:ln w="9525">
            <a:solidFill>
              <a:schemeClr val="tx1"/>
            </a:solidFill>
            <a:round/>
            <a:headEnd/>
            <a:tailEnd/>
          </a:ln>
          <a:effectLst/>
        </p:spPr>
        <p:txBody>
          <a:bodyPr/>
          <a:lstStyle/>
          <a:p>
            <a:endParaRPr lang="en-US"/>
          </a:p>
        </p:txBody>
      </p:sp>
      <p:sp>
        <p:nvSpPr>
          <p:cNvPr id="11329" name="AutoShape 65"/>
          <p:cNvSpPr>
            <a:spLocks noChangeArrowheads="1"/>
          </p:cNvSpPr>
          <p:nvPr/>
        </p:nvSpPr>
        <p:spPr bwMode="auto">
          <a:xfrm>
            <a:off x="5943600" y="35814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US" altLang="zh-TW" sz="3600" b="1" dirty="0">
                <a:solidFill>
                  <a:schemeClr val="accent1">
                    <a:lumMod val="75000"/>
                  </a:schemeClr>
                </a:solidFill>
              </a:rPr>
              <a:t>Mapping of Weak Entity</a:t>
            </a:r>
          </a:p>
        </p:txBody>
      </p:sp>
      <p:sp>
        <p:nvSpPr>
          <p:cNvPr id="14339" name="Rectangle 3"/>
          <p:cNvSpPr>
            <a:spLocks noGrp="1" noChangeArrowheads="1"/>
          </p:cNvSpPr>
          <p:nvPr>
            <p:ph type="body" sz="half" idx="1"/>
          </p:nvPr>
        </p:nvSpPr>
        <p:spPr>
          <a:xfrm>
            <a:off x="457200" y="1600200"/>
            <a:ext cx="8229600" cy="4876800"/>
          </a:xfrm>
        </p:spPr>
        <p:txBody>
          <a:bodyPr/>
          <a:lstStyle/>
          <a:p>
            <a:r>
              <a:rPr lang="en-US" altLang="zh-TW" dirty="0"/>
              <a:t>Weak Entity Set cannot exists alone</a:t>
            </a:r>
          </a:p>
          <a:p>
            <a:r>
              <a:rPr lang="en-US" altLang="zh-TW" dirty="0"/>
              <a:t>To build a table/schema for weak entity set</a:t>
            </a:r>
            <a:r>
              <a:rPr lang="en-US" altLang="zh-TW" sz="2800" dirty="0"/>
              <a:t> </a:t>
            </a:r>
          </a:p>
          <a:p>
            <a:pPr lvl="1"/>
            <a:r>
              <a:rPr lang="en-US" altLang="zh-TW" sz="2400" dirty="0"/>
              <a:t>Construct a table with one column for each attribute in the weak entity</a:t>
            </a:r>
          </a:p>
          <a:p>
            <a:pPr lvl="1"/>
            <a:r>
              <a:rPr lang="en-US" altLang="zh-TW" sz="2400" dirty="0"/>
              <a:t>Add a column for the primary key of the Owner of the Weak Entity</a:t>
            </a:r>
          </a:p>
          <a:p>
            <a:pPr lvl="1"/>
            <a:r>
              <a:rPr lang="en-US" altLang="zh-TW" sz="2400" dirty="0"/>
              <a:t>Primary Key of the weak entity = Discriminator + foreign key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animEffect transition="in" filter="box(in)">
                                      <p:cBhvr>
                                        <p:cTn id="7" dur="500"/>
                                        <p:tgtEl>
                                          <p:spTgt spid="1433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4339">
                                            <p:txEl>
                                              <p:pRg st="3" end="3"/>
                                            </p:txEl>
                                          </p:spTgt>
                                        </p:tgtEl>
                                        <p:attrNameLst>
                                          <p:attrName>style.visibility</p:attrName>
                                        </p:attrNameLst>
                                      </p:cBhvr>
                                      <p:to>
                                        <p:strVal val="visible"/>
                                      </p:to>
                                    </p:set>
                                    <p:animEffect transition="in" filter="box(in)">
                                      <p:cBhvr>
                                        <p:cTn id="12" dur="500"/>
                                        <p:tgtEl>
                                          <p:spTgt spid="1433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339">
                                            <p:txEl>
                                              <p:pRg st="4" end="4"/>
                                            </p:txEl>
                                          </p:spTgt>
                                        </p:tgtEl>
                                        <p:attrNameLst>
                                          <p:attrName>style.visibility</p:attrName>
                                        </p:attrNameLst>
                                      </p:cBhvr>
                                      <p:to>
                                        <p:strVal val="visible"/>
                                      </p:to>
                                    </p:set>
                                    <p:animEffect transition="in" filter="box(in)">
                                      <p:cBhvr>
                                        <p:cTn id="17" dur="500"/>
                                        <p:tgtEl>
                                          <p:spTgt spid="14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52400"/>
            <a:ext cx="8229600" cy="609600"/>
          </a:xfrm>
        </p:spPr>
        <p:txBody>
          <a:bodyPr>
            <a:normAutofit/>
          </a:bodyPr>
          <a:lstStyle/>
          <a:p>
            <a:r>
              <a:rPr lang="en-US" altLang="zh-TW" sz="3200" b="1" dirty="0">
                <a:solidFill>
                  <a:schemeClr val="accent1">
                    <a:lumMod val="75000"/>
                  </a:schemeClr>
                </a:solidFill>
              </a:rPr>
              <a:t>Mapping - Weak Entity Set</a:t>
            </a:r>
          </a:p>
        </p:txBody>
      </p:sp>
      <p:graphicFrame>
        <p:nvGraphicFramePr>
          <p:cNvPr id="15444" name="Group 84"/>
          <p:cNvGraphicFramePr>
            <a:graphicFrameLocks noGrp="1"/>
          </p:cNvGraphicFramePr>
          <p:nvPr>
            <p:ph sz="quarter" idx="1"/>
          </p:nvPr>
        </p:nvGraphicFramePr>
        <p:xfrm>
          <a:off x="4800600" y="4419600"/>
          <a:ext cx="3886200" cy="118872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454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a:ln>
                            <a:noFill/>
                          </a:ln>
                          <a:solidFill>
                            <a:schemeClr val="tx1"/>
                          </a:solidFill>
                          <a:effectLst/>
                          <a:latin typeface="Arial"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dirty="0">
                          <a:ln>
                            <a:noFill/>
                          </a:ln>
                          <a:solidFill>
                            <a:schemeClr val="tx1"/>
                          </a:solidFill>
                          <a:effectLst/>
                          <a:latin typeface="Arial" charset="0"/>
                          <a:ea typeface="新細明體" pitchFamily="18" charset="-120"/>
                        </a:rPr>
                        <a:t>SID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54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Bart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1234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454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charset="0"/>
                          <a:ea typeface="新細明體" pitchFamily="18" charset="-120"/>
                        </a:rPr>
                        <a:t>Lisa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charset="0"/>
                          <a:ea typeface="新細明體" pitchFamily="18" charset="-120"/>
                        </a:rPr>
                        <a:t>5678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5385" name="Rectangle 25"/>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386" name="Text Box 26"/>
          <p:cNvSpPr txBox="1">
            <a:spLocks noChangeArrowheads="1"/>
          </p:cNvSpPr>
          <p:nvPr/>
        </p:nvSpPr>
        <p:spPr bwMode="auto">
          <a:xfrm>
            <a:off x="1524000" y="2133600"/>
            <a:ext cx="9906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Student</a:t>
            </a:r>
          </a:p>
        </p:txBody>
      </p:sp>
      <p:sp>
        <p:nvSpPr>
          <p:cNvPr id="15387" name="Oval 27"/>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388" name="Oval 28"/>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389" name="Oval 29"/>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390" name="Oval 30"/>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391" name="Line 31"/>
          <p:cNvSpPr>
            <a:spLocks noChangeShapeType="1"/>
          </p:cNvSpPr>
          <p:nvPr/>
        </p:nvSpPr>
        <p:spPr bwMode="auto">
          <a:xfrm>
            <a:off x="914400" y="1752600"/>
            <a:ext cx="533400" cy="457200"/>
          </a:xfrm>
          <a:prstGeom prst="line">
            <a:avLst/>
          </a:prstGeom>
          <a:noFill/>
          <a:ln w="9525">
            <a:solidFill>
              <a:schemeClr val="tx1"/>
            </a:solidFill>
            <a:round/>
            <a:headEnd/>
            <a:tailEnd/>
          </a:ln>
          <a:effectLst/>
        </p:spPr>
        <p:txBody>
          <a:bodyPr/>
          <a:lstStyle/>
          <a:p>
            <a:endParaRPr lang="en-US"/>
          </a:p>
        </p:txBody>
      </p:sp>
      <p:sp>
        <p:nvSpPr>
          <p:cNvPr id="15392" name="Line 32"/>
          <p:cNvSpPr>
            <a:spLocks noChangeShapeType="1"/>
          </p:cNvSpPr>
          <p:nvPr/>
        </p:nvSpPr>
        <p:spPr bwMode="auto">
          <a:xfrm flipH="1">
            <a:off x="2057400" y="1752600"/>
            <a:ext cx="381000" cy="304800"/>
          </a:xfrm>
          <a:prstGeom prst="line">
            <a:avLst/>
          </a:prstGeom>
          <a:noFill/>
          <a:ln w="9525">
            <a:solidFill>
              <a:schemeClr val="tx1"/>
            </a:solidFill>
            <a:round/>
            <a:headEnd/>
            <a:tailEnd/>
          </a:ln>
          <a:effectLst/>
        </p:spPr>
        <p:txBody>
          <a:bodyPr/>
          <a:lstStyle/>
          <a:p>
            <a:endParaRPr lang="en-US"/>
          </a:p>
        </p:txBody>
      </p:sp>
      <p:sp>
        <p:nvSpPr>
          <p:cNvPr id="15393" name="Line 33"/>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p:spPr>
        <p:txBody>
          <a:bodyPr/>
          <a:lstStyle/>
          <a:p>
            <a:endParaRPr lang="en-US"/>
          </a:p>
        </p:txBody>
      </p:sp>
      <p:sp>
        <p:nvSpPr>
          <p:cNvPr id="15394" name="Line 34"/>
          <p:cNvSpPr>
            <a:spLocks noChangeShapeType="1"/>
          </p:cNvSpPr>
          <p:nvPr/>
        </p:nvSpPr>
        <p:spPr bwMode="auto">
          <a:xfrm flipV="1">
            <a:off x="1143000" y="2514600"/>
            <a:ext cx="685800" cy="457200"/>
          </a:xfrm>
          <a:prstGeom prst="line">
            <a:avLst/>
          </a:prstGeom>
          <a:noFill/>
          <a:ln w="9525">
            <a:solidFill>
              <a:schemeClr val="tx1"/>
            </a:solidFill>
            <a:round/>
            <a:headEnd/>
            <a:tailEnd/>
          </a:ln>
          <a:effectLst/>
        </p:spPr>
        <p:txBody>
          <a:bodyPr/>
          <a:lstStyle/>
          <a:p>
            <a:endParaRPr lang="en-US"/>
          </a:p>
        </p:txBody>
      </p:sp>
      <p:sp>
        <p:nvSpPr>
          <p:cNvPr id="15395" name="Text Box 35"/>
          <p:cNvSpPr txBox="1">
            <a:spLocks noChangeArrowheads="1"/>
          </p:cNvSpPr>
          <p:nvPr/>
        </p:nvSpPr>
        <p:spPr bwMode="auto">
          <a:xfrm>
            <a:off x="533400" y="1295400"/>
            <a:ext cx="762000" cy="366713"/>
          </a:xfrm>
          <a:prstGeom prst="rect">
            <a:avLst/>
          </a:prstGeom>
          <a:noFill/>
          <a:ln w="9525">
            <a:noFill/>
            <a:miter lim="800000"/>
            <a:headEnd/>
            <a:tailEnd/>
          </a:ln>
          <a:effectLst/>
        </p:spPr>
        <p:txBody>
          <a:bodyPr>
            <a:spAutoFit/>
          </a:bodyPr>
          <a:lstStyle/>
          <a:p>
            <a:pPr>
              <a:spcBef>
                <a:spcPct val="50000"/>
              </a:spcBef>
            </a:pPr>
            <a:r>
              <a:rPr lang="en-US" altLang="zh-TW" u="sng" dirty="0">
                <a:solidFill>
                  <a:schemeClr val="bg1"/>
                </a:solidFill>
              </a:rPr>
              <a:t>SID</a:t>
            </a:r>
          </a:p>
        </p:txBody>
      </p:sp>
      <p:sp>
        <p:nvSpPr>
          <p:cNvPr id="15396" name="Text Box 36"/>
          <p:cNvSpPr txBox="1">
            <a:spLocks noChangeArrowheads="1"/>
          </p:cNvSpPr>
          <p:nvPr/>
        </p:nvSpPr>
        <p:spPr bwMode="auto">
          <a:xfrm>
            <a:off x="2057400" y="1295400"/>
            <a:ext cx="8382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Name</a:t>
            </a:r>
          </a:p>
        </p:txBody>
      </p:sp>
      <p:sp>
        <p:nvSpPr>
          <p:cNvPr id="15397" name="Text Box 37"/>
          <p:cNvSpPr txBox="1">
            <a:spLocks noChangeArrowheads="1"/>
          </p:cNvSpPr>
          <p:nvPr/>
        </p:nvSpPr>
        <p:spPr bwMode="auto">
          <a:xfrm>
            <a:off x="457200" y="2971800"/>
            <a:ext cx="7620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Major</a:t>
            </a:r>
          </a:p>
        </p:txBody>
      </p:sp>
      <p:sp>
        <p:nvSpPr>
          <p:cNvPr id="15398" name="Text Box 38"/>
          <p:cNvSpPr txBox="1">
            <a:spLocks noChangeArrowheads="1"/>
          </p:cNvSpPr>
          <p:nvPr/>
        </p:nvSpPr>
        <p:spPr bwMode="auto">
          <a:xfrm>
            <a:off x="2514600" y="3048000"/>
            <a:ext cx="6858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GPA</a:t>
            </a:r>
          </a:p>
        </p:txBody>
      </p:sp>
      <p:sp>
        <p:nvSpPr>
          <p:cNvPr id="15400" name="AutoShape 40"/>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p:spPr>
        <p:txBody>
          <a:bodyPr wrap="none" anchor="ctr"/>
          <a:lstStyle/>
          <a:p>
            <a:endParaRPr lang="en-US"/>
          </a:p>
        </p:txBody>
      </p:sp>
      <p:sp>
        <p:nvSpPr>
          <p:cNvPr id="15403" name="Rectangle 43"/>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408" name="Oval 48"/>
          <p:cNvSpPr>
            <a:spLocks noChangeArrowheads="1"/>
          </p:cNvSpPr>
          <p:nvPr/>
        </p:nvSpPr>
        <p:spPr bwMode="auto">
          <a:xfrm>
            <a:off x="7315200" y="12192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409" name="Text Box 49"/>
          <p:cNvSpPr txBox="1">
            <a:spLocks noChangeArrowheads="1"/>
          </p:cNvSpPr>
          <p:nvPr/>
        </p:nvSpPr>
        <p:spPr bwMode="auto">
          <a:xfrm>
            <a:off x="7467600" y="1295400"/>
            <a:ext cx="8382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Name</a:t>
            </a:r>
          </a:p>
        </p:txBody>
      </p:sp>
      <p:sp>
        <p:nvSpPr>
          <p:cNvPr id="15410" name="Oval 50"/>
          <p:cNvSpPr>
            <a:spLocks noChangeArrowheads="1"/>
          </p:cNvSpPr>
          <p:nvPr/>
        </p:nvSpPr>
        <p:spPr bwMode="auto">
          <a:xfrm>
            <a:off x="5486400" y="1066800"/>
            <a:ext cx="1066800" cy="533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411" name="Text Box 51"/>
          <p:cNvSpPr txBox="1">
            <a:spLocks noChangeArrowheads="1"/>
          </p:cNvSpPr>
          <p:nvPr/>
        </p:nvSpPr>
        <p:spPr bwMode="auto">
          <a:xfrm>
            <a:off x="5638800" y="1143000"/>
            <a:ext cx="7620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Age</a:t>
            </a:r>
          </a:p>
        </p:txBody>
      </p:sp>
      <p:sp>
        <p:nvSpPr>
          <p:cNvPr id="15413" name="Line 53"/>
          <p:cNvSpPr>
            <a:spLocks noChangeShapeType="1"/>
          </p:cNvSpPr>
          <p:nvPr/>
        </p:nvSpPr>
        <p:spPr bwMode="auto">
          <a:xfrm flipH="1">
            <a:off x="7239000" y="1752600"/>
            <a:ext cx="457200" cy="304800"/>
          </a:xfrm>
          <a:prstGeom prst="line">
            <a:avLst/>
          </a:prstGeom>
          <a:noFill/>
          <a:ln w="9525">
            <a:solidFill>
              <a:schemeClr val="tx1"/>
            </a:solidFill>
            <a:round/>
            <a:headEnd/>
            <a:tailEnd/>
          </a:ln>
          <a:effectLst/>
        </p:spPr>
        <p:txBody>
          <a:bodyPr/>
          <a:lstStyle/>
          <a:p>
            <a:endParaRPr lang="en-US"/>
          </a:p>
        </p:txBody>
      </p:sp>
      <p:sp>
        <p:nvSpPr>
          <p:cNvPr id="15415" name="AutoShape 55"/>
          <p:cNvSpPr>
            <a:spLocks noChangeArrowheads="1"/>
          </p:cNvSpPr>
          <p:nvPr/>
        </p:nvSpPr>
        <p:spPr bwMode="auto">
          <a:xfrm>
            <a:off x="5943600" y="32004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p:spPr>
        <p:txBody>
          <a:bodyPr vert="eaVert" wrap="none" anchor="ctr"/>
          <a:lstStyle/>
          <a:p>
            <a:endParaRPr lang="en-US"/>
          </a:p>
        </p:txBody>
      </p:sp>
      <p:sp>
        <p:nvSpPr>
          <p:cNvPr id="15435" name="Line 75"/>
          <p:cNvSpPr>
            <a:spLocks noChangeShapeType="1"/>
          </p:cNvSpPr>
          <p:nvPr/>
        </p:nvSpPr>
        <p:spPr bwMode="auto">
          <a:xfrm>
            <a:off x="5257800" y="2286000"/>
            <a:ext cx="1295400" cy="0"/>
          </a:xfrm>
          <a:prstGeom prst="line">
            <a:avLst/>
          </a:prstGeom>
          <a:noFill/>
          <a:ln w="9525">
            <a:solidFill>
              <a:schemeClr val="tx1"/>
            </a:solidFill>
            <a:round/>
            <a:headEnd/>
            <a:tailEnd/>
          </a:ln>
          <a:effectLst/>
        </p:spPr>
        <p:txBody>
          <a:bodyPr/>
          <a:lstStyle/>
          <a:p>
            <a:endParaRPr lang="en-US"/>
          </a:p>
        </p:txBody>
      </p:sp>
      <p:sp>
        <p:nvSpPr>
          <p:cNvPr id="15436" name="Line 76"/>
          <p:cNvSpPr>
            <a:spLocks noChangeShapeType="1"/>
          </p:cNvSpPr>
          <p:nvPr/>
        </p:nvSpPr>
        <p:spPr bwMode="auto">
          <a:xfrm>
            <a:off x="5257800" y="2362200"/>
            <a:ext cx="1295400" cy="0"/>
          </a:xfrm>
          <a:prstGeom prst="line">
            <a:avLst/>
          </a:prstGeom>
          <a:noFill/>
          <a:ln w="9525">
            <a:solidFill>
              <a:schemeClr val="tx1"/>
            </a:solidFill>
            <a:round/>
            <a:headEnd/>
            <a:tailEnd/>
          </a:ln>
          <a:effectLst/>
        </p:spPr>
        <p:txBody>
          <a:bodyPr/>
          <a:lstStyle/>
          <a:p>
            <a:endParaRPr lang="en-US"/>
          </a:p>
        </p:txBody>
      </p:sp>
      <p:sp>
        <p:nvSpPr>
          <p:cNvPr id="15437" name="Line 77"/>
          <p:cNvSpPr>
            <a:spLocks noChangeShapeType="1"/>
          </p:cNvSpPr>
          <p:nvPr/>
        </p:nvSpPr>
        <p:spPr bwMode="auto">
          <a:xfrm>
            <a:off x="7543800" y="1600200"/>
            <a:ext cx="685800" cy="0"/>
          </a:xfrm>
          <a:prstGeom prst="line">
            <a:avLst/>
          </a:prstGeom>
          <a:noFill/>
          <a:ln w="9525">
            <a:solidFill>
              <a:schemeClr val="tx1"/>
            </a:solidFill>
            <a:prstDash val="dash"/>
            <a:round/>
            <a:headEnd/>
            <a:tailEnd/>
          </a:ln>
          <a:effectLst/>
        </p:spPr>
        <p:txBody>
          <a:bodyPr/>
          <a:lstStyle/>
          <a:p>
            <a:endParaRPr lang="en-US"/>
          </a:p>
        </p:txBody>
      </p:sp>
      <p:sp>
        <p:nvSpPr>
          <p:cNvPr id="15438" name="Line 78"/>
          <p:cNvSpPr>
            <a:spLocks noChangeShapeType="1"/>
          </p:cNvSpPr>
          <p:nvPr/>
        </p:nvSpPr>
        <p:spPr bwMode="auto">
          <a:xfrm>
            <a:off x="6477000" y="1447800"/>
            <a:ext cx="304800" cy="609600"/>
          </a:xfrm>
          <a:prstGeom prst="line">
            <a:avLst/>
          </a:prstGeom>
          <a:noFill/>
          <a:ln w="9525">
            <a:solidFill>
              <a:schemeClr val="tx1"/>
            </a:solidFill>
            <a:round/>
            <a:headEnd/>
            <a:tailEnd/>
          </a:ln>
          <a:effectLst/>
        </p:spPr>
        <p:txBody>
          <a:bodyPr/>
          <a:lstStyle/>
          <a:p>
            <a:endParaRPr lang="en-US"/>
          </a:p>
        </p:txBody>
      </p:sp>
      <p:sp>
        <p:nvSpPr>
          <p:cNvPr id="15439" name="Line 79"/>
          <p:cNvSpPr>
            <a:spLocks noChangeShapeType="1"/>
          </p:cNvSpPr>
          <p:nvPr/>
        </p:nvSpPr>
        <p:spPr bwMode="auto">
          <a:xfrm flipH="1">
            <a:off x="2590800" y="2286000"/>
            <a:ext cx="1143000" cy="0"/>
          </a:xfrm>
          <a:prstGeom prst="line">
            <a:avLst/>
          </a:prstGeom>
          <a:noFill/>
          <a:ln w="9525">
            <a:solidFill>
              <a:schemeClr val="tx1"/>
            </a:solidFill>
            <a:round/>
            <a:headEnd/>
            <a:tailEnd type="none" w="med" len="med"/>
          </a:ln>
          <a:effectLst/>
        </p:spPr>
        <p:txBody>
          <a:bodyPr/>
          <a:lstStyle/>
          <a:p>
            <a:endParaRPr lang="en-US"/>
          </a:p>
        </p:txBody>
      </p:sp>
      <p:sp>
        <p:nvSpPr>
          <p:cNvPr id="15445" name="Rectangle 85"/>
          <p:cNvSpPr>
            <a:spLocks noChangeArrowheads="1"/>
          </p:cNvSpPr>
          <p:nvPr/>
        </p:nvSpPr>
        <p:spPr bwMode="auto">
          <a:xfrm>
            <a:off x="6629400" y="2133600"/>
            <a:ext cx="1066800" cy="3810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404" name="Text Box 44"/>
          <p:cNvSpPr txBox="1">
            <a:spLocks noChangeArrowheads="1"/>
          </p:cNvSpPr>
          <p:nvPr/>
        </p:nvSpPr>
        <p:spPr bwMode="auto">
          <a:xfrm>
            <a:off x="6629400" y="2133600"/>
            <a:ext cx="12192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Children</a:t>
            </a:r>
          </a:p>
        </p:txBody>
      </p:sp>
      <p:sp>
        <p:nvSpPr>
          <p:cNvPr id="15446" name="AutoShape 86"/>
          <p:cNvSpPr>
            <a:spLocks noChangeArrowheads="1"/>
          </p:cNvSpPr>
          <p:nvPr/>
        </p:nvSpPr>
        <p:spPr bwMode="auto">
          <a:xfrm>
            <a:off x="3886200" y="1981200"/>
            <a:ext cx="1371600" cy="609600"/>
          </a:xfrm>
          <a:prstGeom prst="flowChartDecision">
            <a:avLst/>
          </a:prstGeom>
          <a:solidFill>
            <a:schemeClr val="accent1"/>
          </a:solidFill>
          <a:ln w="9525">
            <a:solidFill>
              <a:schemeClr val="tx1"/>
            </a:solidFill>
            <a:miter lim="800000"/>
            <a:headEnd/>
            <a:tailEnd/>
          </a:ln>
          <a:effectLst/>
        </p:spPr>
        <p:txBody>
          <a:bodyPr wrap="none" anchor="ctr"/>
          <a:lstStyle/>
          <a:p>
            <a:endParaRPr lang="en-US"/>
          </a:p>
        </p:txBody>
      </p:sp>
      <p:sp>
        <p:nvSpPr>
          <p:cNvPr id="15401" name="Text Box 41"/>
          <p:cNvSpPr txBox="1">
            <a:spLocks noChangeArrowheads="1"/>
          </p:cNvSpPr>
          <p:nvPr/>
        </p:nvSpPr>
        <p:spPr bwMode="auto">
          <a:xfrm>
            <a:off x="4191000" y="2133600"/>
            <a:ext cx="762000" cy="366713"/>
          </a:xfrm>
          <a:prstGeom prst="rect">
            <a:avLst/>
          </a:prstGeom>
          <a:noFill/>
          <a:ln w="9525">
            <a:noFill/>
            <a:miter lim="800000"/>
            <a:headEnd/>
            <a:tailEnd/>
          </a:ln>
          <a:effectLst/>
        </p:spPr>
        <p:txBody>
          <a:bodyPr>
            <a:spAutoFit/>
          </a:bodyPr>
          <a:lstStyle/>
          <a:p>
            <a:pPr>
              <a:spcBef>
                <a:spcPct val="50000"/>
              </a:spcBef>
            </a:pPr>
            <a:r>
              <a:rPr lang="en-US" altLang="zh-TW">
                <a:solidFill>
                  <a:schemeClr val="bg1"/>
                </a:solidFill>
              </a:rPr>
              <a:t>owns</a:t>
            </a:r>
          </a:p>
        </p:txBody>
      </p:sp>
      <p:sp>
        <p:nvSpPr>
          <p:cNvPr id="15447" name="Text Box 87"/>
          <p:cNvSpPr txBox="1">
            <a:spLocks noChangeArrowheads="1"/>
          </p:cNvSpPr>
          <p:nvPr/>
        </p:nvSpPr>
        <p:spPr bwMode="auto">
          <a:xfrm>
            <a:off x="381000" y="6172200"/>
            <a:ext cx="8305800" cy="366713"/>
          </a:xfrm>
          <a:prstGeom prst="rect">
            <a:avLst/>
          </a:prstGeom>
          <a:noFill/>
          <a:ln w="9525">
            <a:noFill/>
            <a:miter lim="800000"/>
            <a:headEnd/>
            <a:tailEnd/>
          </a:ln>
          <a:effectLst/>
        </p:spPr>
        <p:txBody>
          <a:bodyPr>
            <a:spAutoFit/>
          </a:bodyPr>
          <a:lstStyle/>
          <a:p>
            <a:pPr>
              <a:spcBef>
                <a:spcPct val="50000"/>
              </a:spcBef>
            </a:pPr>
            <a:r>
              <a:rPr lang="en-US" altLang="zh-TW"/>
              <a:t>* Primary key of </a:t>
            </a:r>
            <a:r>
              <a:rPr lang="en-US" altLang="zh-TW" i="1"/>
              <a:t>Children</a:t>
            </a:r>
            <a:r>
              <a:rPr lang="en-US" altLang="zh-TW"/>
              <a:t> is </a:t>
            </a:r>
            <a:r>
              <a:rPr lang="en-US" altLang="zh-TW" i="1"/>
              <a:t>Parent_SID</a:t>
            </a:r>
            <a:r>
              <a:rPr lang="en-US" altLang="zh-TW"/>
              <a:t> + </a:t>
            </a:r>
            <a:r>
              <a:rPr lang="en-US" altLang="zh-TW" i="1"/>
              <a:t>Name</a:t>
            </a:r>
            <a:r>
              <a:rPr lang="en-US" altLang="zh-TW"/>
              <a:t> </a:t>
            </a:r>
          </a:p>
        </p:txBody>
      </p:sp>
      <p:sp>
        <p:nvSpPr>
          <p:cNvPr id="55" name="Rectangle 54"/>
          <p:cNvSpPr/>
          <p:nvPr/>
        </p:nvSpPr>
        <p:spPr>
          <a:xfrm>
            <a:off x="0" y="3886200"/>
            <a:ext cx="4572000" cy="1723549"/>
          </a:xfrm>
          <a:prstGeom prst="rect">
            <a:avLst/>
          </a:prstGeom>
        </p:spPr>
        <p:txBody>
          <a:bodyPr>
            <a:spAutoFit/>
          </a:bodyPr>
          <a:lstStyle/>
          <a:p>
            <a:pPr lvl="1"/>
            <a:r>
              <a:rPr lang="en-US" altLang="zh-TW" b="1" dirty="0"/>
              <a:t>Mapping Rule</a:t>
            </a:r>
          </a:p>
          <a:p>
            <a:pPr lvl="1"/>
            <a:endParaRPr lang="en-US" altLang="zh-TW" sz="800" b="1" dirty="0"/>
          </a:p>
          <a:p>
            <a:pPr lvl="1">
              <a:buFont typeface="Wingdings" pitchFamily="2" charset="2"/>
              <a:buChar char="q"/>
            </a:pPr>
            <a:r>
              <a:rPr lang="en-US" altLang="zh-TW" dirty="0"/>
              <a:t>Construct a table with one column for each attribute in the weak entity</a:t>
            </a:r>
          </a:p>
          <a:p>
            <a:pPr lvl="1">
              <a:buFont typeface="Wingdings" pitchFamily="2" charset="2"/>
              <a:buChar char="q"/>
            </a:pPr>
            <a:endParaRPr lang="en-US" altLang="zh-TW" sz="800" dirty="0"/>
          </a:p>
          <a:p>
            <a:pPr lvl="1">
              <a:buFont typeface="Wingdings" pitchFamily="2" charset="2"/>
              <a:buChar char="q"/>
            </a:pPr>
            <a:r>
              <a:rPr lang="en-US" altLang="zh-TW" dirty="0"/>
              <a:t>Add primary key of the Owner Entity 	in the table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z="2800" b="1" dirty="0">
                <a:solidFill>
                  <a:schemeClr val="accent1">
                    <a:lumMod val="75000"/>
                  </a:schemeClr>
                </a:solidFill>
              </a:rPr>
              <a:t>Mapping - Weak Entity Set</a:t>
            </a:r>
            <a:endParaRPr lang="en-US" dirty="0"/>
          </a:p>
        </p:txBody>
      </p:sp>
      <p:pic>
        <p:nvPicPr>
          <p:cNvPr id="38914" name="Picture 2"/>
          <p:cNvPicPr>
            <a:picLocks noChangeAspect="1" noChangeArrowheads="1"/>
          </p:cNvPicPr>
          <p:nvPr/>
        </p:nvPicPr>
        <p:blipFill>
          <a:blip r:embed="rId2" cstate="print"/>
          <a:srcRect b="28571"/>
          <a:stretch>
            <a:fillRect/>
          </a:stretch>
        </p:blipFill>
        <p:spPr bwMode="auto">
          <a:xfrm>
            <a:off x="685800" y="1600200"/>
            <a:ext cx="7419975" cy="3429000"/>
          </a:xfrm>
          <a:prstGeom prst="rect">
            <a:avLst/>
          </a:prstGeom>
          <a:noFill/>
          <a:ln w="9525">
            <a:noFill/>
            <a:miter lim="800000"/>
            <a:headEnd/>
            <a:tailEnd/>
          </a:ln>
        </p:spPr>
      </p:pic>
      <p:pic>
        <p:nvPicPr>
          <p:cNvPr id="4" name="Picture 2"/>
          <p:cNvPicPr>
            <a:picLocks noChangeAspect="1" noChangeArrowheads="1"/>
          </p:cNvPicPr>
          <p:nvPr/>
        </p:nvPicPr>
        <p:blipFill>
          <a:blip r:embed="rId2" cstate="print"/>
          <a:srcRect t="71429"/>
          <a:stretch>
            <a:fillRect/>
          </a:stretch>
        </p:blipFill>
        <p:spPr bwMode="auto">
          <a:xfrm>
            <a:off x="762000" y="5105400"/>
            <a:ext cx="7419975" cy="1371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3710</TotalTime>
  <Words>2117</Words>
  <Application>Microsoft Office PowerPoint</Application>
  <PresentationFormat>On-screen Show (4:3)</PresentationFormat>
  <Paragraphs>493</Paragraphs>
  <Slides>54</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Century Schoolbook</vt:lpstr>
      <vt:lpstr>Times New Roman</vt:lpstr>
      <vt:lpstr>Wingdings</vt:lpstr>
      <vt:lpstr>Wingdings 2</vt:lpstr>
      <vt:lpstr>Oriel</vt:lpstr>
      <vt:lpstr>Mapping ER-EER to Relational Model</vt:lpstr>
      <vt:lpstr>Relational Model Review - Concepts</vt:lpstr>
      <vt:lpstr>Review - Example</vt:lpstr>
      <vt:lpstr>ER to Relational Mapping</vt:lpstr>
      <vt:lpstr>ER\EER to Relational Mapping</vt:lpstr>
      <vt:lpstr>Mapping – Strong Entity Set</vt:lpstr>
      <vt:lpstr>Mapping of Weak Entity</vt:lpstr>
      <vt:lpstr>Mapping - Weak Entity Set</vt:lpstr>
      <vt:lpstr>Mapping - Weak Entity Set</vt:lpstr>
      <vt:lpstr>Mapping of Relationships</vt:lpstr>
      <vt:lpstr>Mapping Relationship Set Unary/Binary Relationship</vt:lpstr>
      <vt:lpstr>Example: Relationship Relation</vt:lpstr>
      <vt:lpstr>Example: Foreign Key Approach</vt:lpstr>
      <vt:lpstr>FIGURE 7.1 The ER conceptual schema diagram for the COMPANY database.</vt:lpstr>
      <vt:lpstr>Representing Relationship Set Unary/Binary Relationship</vt:lpstr>
      <vt:lpstr>Example – 1:N Relationship Set</vt:lpstr>
      <vt:lpstr>FIGURE 7.1 The ER conceptual schema diagram for the COMPANY database.</vt:lpstr>
      <vt:lpstr>Representing Relationship Set Unary/Binary Relationship</vt:lpstr>
      <vt:lpstr>FIGURE 7.1 The ER conceptual schema diagram for the COMPANY database.</vt:lpstr>
      <vt:lpstr>Representing Relationship Set N-ary Relationship</vt:lpstr>
      <vt:lpstr>Example – N-ary Relationship Set</vt:lpstr>
      <vt:lpstr>FIGURE 4.11 Ternary relationship types. (a) The SUPPLY relationship. </vt:lpstr>
      <vt:lpstr>Representing Relationship Set Identifying Relationship</vt:lpstr>
      <vt:lpstr>Representing Composite Attribute</vt:lpstr>
      <vt:lpstr>Representing Multivalue Attribute</vt:lpstr>
      <vt:lpstr>Example – Multivalue attribute</vt:lpstr>
      <vt:lpstr>Example – Multivalue attribute</vt:lpstr>
      <vt:lpstr>Correspondence between ER Model &amp; Relational Model</vt:lpstr>
      <vt:lpstr>ER to Relational: Example Football Club</vt:lpstr>
      <vt:lpstr>Example Step1</vt:lpstr>
      <vt:lpstr>Example Step 2 &amp;3</vt:lpstr>
      <vt:lpstr>Example Step 4</vt:lpstr>
      <vt:lpstr>Example Step 4</vt:lpstr>
      <vt:lpstr>Example Step 5</vt:lpstr>
      <vt:lpstr>Example – Final Relation</vt:lpstr>
      <vt:lpstr>Correspondence between ER Model &amp; Relational Model</vt:lpstr>
      <vt:lpstr>Mapping EER Model Constructs to Relations </vt:lpstr>
      <vt:lpstr>Mapping EER Model Constructs to Relations </vt:lpstr>
      <vt:lpstr>Attribute-defined specialization on JobType</vt:lpstr>
      <vt:lpstr>Mapping EER Model Constructs to Relations </vt:lpstr>
      <vt:lpstr> Generalizing CAR and TRUCK into the superclass VEHICLE.</vt:lpstr>
      <vt:lpstr>Mapping EER Model Constructs to Relations</vt:lpstr>
      <vt:lpstr>Attribute-defined specialization on JobType</vt:lpstr>
      <vt:lpstr>Mapping EER Model Constructs to Relations</vt:lpstr>
      <vt:lpstr>FIGURE 4.5 EER diagram notation for an overlapping specialization.</vt:lpstr>
      <vt:lpstr>Mapping of Shared Subclasses (Multiple Inheritance)</vt:lpstr>
      <vt:lpstr>FIGURE 4.7 A specialization lattice with multiple inheritance for a UNIVERSITY database.</vt:lpstr>
      <vt:lpstr>FIGURE 7.5 Mapping the EER specialization lattice in Figure 4.6 using multiple options.</vt:lpstr>
      <vt:lpstr>Mapping of Union Types (Categories)</vt:lpstr>
      <vt:lpstr>FIGURE 4.8 Two categories (union types): OWNER and REGISTERED_VEHICLE.</vt:lpstr>
      <vt:lpstr>Mapping Exercise 1</vt:lpstr>
      <vt:lpstr>Mapping Exercise 2</vt:lpstr>
      <vt:lpstr>Mapping Exercise 2 -RESULT</vt:lpstr>
      <vt:lpstr>Specialization Mapping Example</vt:lpstr>
    </vt:vector>
  </TitlesOfParts>
  <Company>Capsule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translate ER Model to Relational Model</dc:title>
  <dc:creator>Randy</dc:creator>
  <cp:lastModifiedBy>Uzair Naqvi</cp:lastModifiedBy>
  <cp:revision>209</cp:revision>
  <dcterms:created xsi:type="dcterms:W3CDTF">2006-09-18T21:40:29Z</dcterms:created>
  <dcterms:modified xsi:type="dcterms:W3CDTF">2022-05-26T14:41:21Z</dcterms:modified>
</cp:coreProperties>
</file>