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90" r:id="rId10"/>
    <p:sldId id="291" r:id="rId11"/>
    <p:sldId id="292" r:id="rId12"/>
    <p:sldId id="293" r:id="rId13"/>
    <p:sldId id="265" r:id="rId14"/>
    <p:sldId id="260" r:id="rId15"/>
    <p:sldId id="266" r:id="rId16"/>
    <p:sldId id="295" r:id="rId17"/>
    <p:sldId id="296" r:id="rId18"/>
    <p:sldId id="311" r:id="rId19"/>
    <p:sldId id="298" r:id="rId20"/>
    <p:sldId id="261" r:id="rId21"/>
    <p:sldId id="282" r:id="rId22"/>
    <p:sldId id="300" r:id="rId23"/>
    <p:sldId id="301" r:id="rId24"/>
    <p:sldId id="302" r:id="rId25"/>
    <p:sldId id="303" r:id="rId26"/>
    <p:sldId id="312" r:id="rId27"/>
    <p:sldId id="305" r:id="rId28"/>
    <p:sldId id="270" r:id="rId29"/>
    <p:sldId id="271" r:id="rId30"/>
    <p:sldId id="307" r:id="rId31"/>
    <p:sldId id="309" r:id="rId32"/>
    <p:sldId id="310" r:id="rId33"/>
    <p:sldId id="273" r:id="rId34"/>
    <p:sldId id="274" r:id="rId35"/>
    <p:sldId id="280" r:id="rId36"/>
    <p:sldId id="275" r:id="rId37"/>
    <p:sldId id="276" r:id="rId38"/>
    <p:sldId id="277" r:id="rId39"/>
    <p:sldId id="279" r:id="rId40"/>
    <p:sldId id="278" r:id="rId41"/>
    <p:sldId id="285" r:id="rId42"/>
    <p:sldId id="286" r:id="rId43"/>
    <p:sldId id="287" r:id="rId44"/>
    <p:sldId id="28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FF00FF"/>
    <a:srgbClr val="24B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 – Functions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&lt;&lt;x[3];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86635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60875" y="6152340"/>
            <a:ext cx="892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Prints 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7215" y="4343400"/>
            <a:ext cx="40585" cy="18089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65766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105400" y="3429000"/>
            <a:ext cx="1981200" cy="2895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= new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32256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87000"/>
              </p:ext>
            </p:extLst>
          </p:nvPr>
        </p:nvGraphicFramePr>
        <p:xfrm>
          <a:off x="6057900" y="5544205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X124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5638800"/>
            <a:ext cx="190500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5638800"/>
            <a:ext cx="26886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memory allocated.</a:t>
            </a:r>
          </a:p>
          <a:p>
            <a:r>
              <a:rPr lang="en-US" dirty="0" smtClean="0"/>
              <a:t>Base address of prev. array</a:t>
            </a:r>
          </a:p>
          <a:p>
            <a:r>
              <a:rPr lang="en-US" dirty="0" smtClean="0"/>
              <a:t>Lost.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51538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the behavior of following code. Identify exact problem(if any) and line.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= new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[10]; //Logical Error: Memory Leakage, array of 5 integers allocated above has been lost. </a:t>
            </a:r>
            <a:r>
              <a:rPr lang="en-US" sz="2400" b="1" dirty="0" smtClean="0">
                <a:solidFill>
                  <a:srgbClr val="C00000"/>
                </a:solidFill>
              </a:rPr>
              <a:t>(This is not an exception so the program will execute and terminate successfully.)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– Solution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</a:t>
            </a:r>
          </a:p>
          <a:p>
            <a:pPr marL="0" indent="0">
              <a:buNone/>
            </a:pPr>
            <a:r>
              <a:rPr lang="en-US" dirty="0"/>
              <a:t>x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If(x != 0){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delete[] 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//X </a:t>
            </a:r>
            <a:r>
              <a:rPr lang="en-US" b="1" dirty="0">
                <a:solidFill>
                  <a:srgbClr val="C00000"/>
                </a:solidFill>
              </a:rPr>
              <a:t>= 0</a:t>
            </a:r>
            <a:r>
              <a:rPr lang="en-US" b="1" dirty="0" smtClean="0">
                <a:solidFill>
                  <a:srgbClr val="C00000"/>
                </a:solidFill>
              </a:rPr>
              <a:t>;}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50533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5829300"/>
            <a:ext cx="1862394" cy="1905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6324600"/>
            <a:ext cx="2193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nd</a:t>
            </a:r>
            <a:r>
              <a:rPr lang="en-US" dirty="0" smtClean="0">
                <a:solidFill>
                  <a:srgbClr val="C00000"/>
                </a:solidFill>
              </a:rPr>
              <a:t> array </a:t>
            </a:r>
            <a:r>
              <a:rPr lang="en-US" dirty="0" err="1" smtClean="0">
                <a:solidFill>
                  <a:srgbClr val="C00000"/>
                </a:solidFill>
              </a:rPr>
              <a:t>deallocated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215"/>
              </p:ext>
            </p:extLst>
          </p:nvPr>
        </p:nvGraphicFramePr>
        <p:xfrm>
          <a:off x="6057900" y="5544205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X124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73107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6891594" y="5638800"/>
            <a:ext cx="1414206" cy="1028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0400" y="5562600"/>
            <a:ext cx="1295400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y = x;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smtClean="0"/>
              <a:t>Delete[] x;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&lt;&lt;y[3];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</a:p>
        </p:txBody>
      </p:sp>
    </p:spTree>
    <p:extLst>
      <p:ext uri="{BB962C8B-B14F-4D97-AF65-F5344CB8AC3E}">
        <p14:creationId xmlns:p14="http://schemas.microsoft.com/office/powerpoint/2010/main" val="8722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x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[5]; </a:t>
            </a:r>
            <a:r>
              <a:rPr lang="en-US" dirty="0"/>
              <a:t>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61919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78265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6324600"/>
            <a:ext cx="283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 integers allocated on heap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y = x;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01688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69317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9172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6324600"/>
            <a:ext cx="334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 of </a:t>
            </a:r>
            <a:r>
              <a:rPr lang="en-US" dirty="0" err="1" smtClean="0">
                <a:solidFill>
                  <a:srgbClr val="C00000"/>
                </a:solidFill>
              </a:rPr>
              <a:t>baseAddrss</a:t>
            </a:r>
            <a:r>
              <a:rPr lang="en-US" dirty="0" smtClean="0">
                <a:solidFill>
                  <a:srgbClr val="C00000"/>
                </a:solidFill>
              </a:rPr>
              <a:t> x </a:t>
            </a:r>
            <a:r>
              <a:rPr lang="en-US" dirty="0" err="1" smtClean="0">
                <a:solidFill>
                  <a:srgbClr val="C00000"/>
                </a:solidFill>
              </a:rPr>
              <a:t>deallocated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4586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0" y="3657600"/>
            <a:ext cx="12192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81800" y="3657600"/>
            <a:ext cx="13716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&lt;&lt;y[3];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01279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64744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0" y="3657600"/>
            <a:ext cx="12192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81800" y="3657600"/>
            <a:ext cx="13716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6324600"/>
            <a:ext cx="4872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 is dangling pointer, trying illegal memory access.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y = x;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smtClean="0"/>
              <a:t>Delete[] x;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&lt;&lt;y[3]; //Error: y is Dangling Pointer, trying illegal memory access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</a:p>
        </p:txBody>
      </p:sp>
    </p:spTree>
    <p:extLst>
      <p:ext uri="{BB962C8B-B14F-4D97-AF65-F5344CB8AC3E}">
        <p14:creationId xmlns:p14="http://schemas.microsoft.com/office/powerpoint/2010/main" val="12363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– 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Operator</a:t>
            </a:r>
          </a:p>
          <a:p>
            <a:r>
              <a:rPr lang="en-US" dirty="0" smtClean="0"/>
              <a:t>Dereference Operator</a:t>
            </a:r>
          </a:p>
          <a:p>
            <a:r>
              <a:rPr lang="en-US" dirty="0" smtClean="0"/>
              <a:t>Null Reference Exception</a:t>
            </a:r>
          </a:p>
          <a:p>
            <a:r>
              <a:rPr lang="en-US" dirty="0" smtClean="0"/>
              <a:t>Dangling Pointer</a:t>
            </a:r>
          </a:p>
          <a:p>
            <a:r>
              <a:rPr lang="en-US" dirty="0" smtClean="0"/>
              <a:t>Illegal Memory Access with Dangling Pointer</a:t>
            </a:r>
          </a:p>
          <a:p>
            <a:r>
              <a:rPr lang="en-US" dirty="0" smtClean="0"/>
              <a:t>Why Size of all pointers is 4 Bytes?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/>
              <a:t>(</a:t>
            </a:r>
            <a:r>
              <a:rPr lang="en-US" dirty="0" smtClean="0"/>
              <a:t>5); //allocates one integer on heap and initializes it to 5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87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051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1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(5); </a:t>
            </a:r>
            <a:r>
              <a:rPr lang="en-US" dirty="0"/>
              <a:t>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1138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71018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324600"/>
            <a:ext cx="3826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Allocated space is highlighted in green.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70132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4114800"/>
            <a:ext cx="1786194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324600"/>
            <a:ext cx="4339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Content of a (i.e. 10) copied at location x100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5707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1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bptr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88556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5866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Delete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61735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6324600"/>
            <a:ext cx="2133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Memory </a:t>
            </a:r>
            <a:r>
              <a:rPr lang="en-US" dirty="0" err="1" smtClean="0">
                <a:solidFill>
                  <a:srgbClr val="C00000"/>
                </a:solidFill>
              </a:rPr>
              <a:t>deallocated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56998"/>
              </p:ext>
            </p:extLst>
          </p:nvPr>
        </p:nvGraphicFramePr>
        <p:xfrm>
          <a:off x="6705600" y="343916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3024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01385"/>
              </p:ext>
            </p:extLst>
          </p:nvPr>
        </p:nvGraphicFramePr>
        <p:xfrm>
          <a:off x="6705600" y="343916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76400"/>
            <a:ext cx="82296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(5); //allocates one integer on heap and initializes it to 5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*</a:t>
            </a:r>
            <a:r>
              <a:rPr lang="en-US" b="1" dirty="0" err="1" smtClean="0">
                <a:solidFill>
                  <a:srgbClr val="C00000"/>
                </a:solidFill>
              </a:rPr>
              <a:t>bptr</a:t>
            </a:r>
            <a:r>
              <a:rPr lang="en-US" b="1" dirty="0" smtClean="0">
                <a:solidFill>
                  <a:srgbClr val="C00000"/>
                </a:solidFill>
              </a:rPr>
              <a:t> = a*5;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6324600"/>
            <a:ext cx="5385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Bptr</a:t>
            </a:r>
            <a:r>
              <a:rPr lang="en-US" dirty="0" smtClean="0">
                <a:solidFill>
                  <a:srgbClr val="C00000"/>
                </a:solidFill>
              </a:rPr>
              <a:t> is Dangling Pointer. Trying to access illegal memory.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/>
              <a:t>(</a:t>
            </a:r>
            <a:r>
              <a:rPr lang="en-US" dirty="0" smtClean="0"/>
              <a:t>5); //allocates one integer on heap and initializes it to 5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*</a:t>
            </a:r>
            <a:r>
              <a:rPr lang="en-US" b="1" dirty="0" err="1" smtClean="0">
                <a:solidFill>
                  <a:srgbClr val="C00000"/>
                </a:solidFill>
              </a:rPr>
              <a:t>bptr</a:t>
            </a:r>
            <a:r>
              <a:rPr lang="en-US" b="1" dirty="0" smtClean="0">
                <a:solidFill>
                  <a:srgbClr val="C00000"/>
                </a:solidFill>
              </a:rPr>
              <a:t> = a*5; //Error: </a:t>
            </a:r>
            <a:r>
              <a:rPr lang="en-US" b="1" dirty="0" err="1" smtClean="0">
                <a:solidFill>
                  <a:srgbClr val="C00000"/>
                </a:solidFill>
              </a:rPr>
              <a:t>bptr</a:t>
            </a:r>
            <a:r>
              <a:rPr lang="en-US" b="1" dirty="0" smtClean="0">
                <a:solidFill>
                  <a:srgbClr val="C00000"/>
                </a:solidFill>
              </a:rPr>
              <a:t> is dangling pointer, trying to access illegal memory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14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a=999;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 //taking one integer from //heap</a:t>
            </a:r>
          </a:p>
          <a:p>
            <a:pPr marL="0" indent="0">
              <a:buNone/>
            </a:pPr>
            <a:r>
              <a:rPr lang="en-US" dirty="0" err="1" smtClean="0"/>
              <a:t>aptr</a:t>
            </a:r>
            <a:r>
              <a:rPr lang="en-US" dirty="0" smtClean="0"/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a=999;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aptr</a:t>
            </a:r>
            <a:r>
              <a:rPr lang="en-US" dirty="0" smtClean="0"/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10281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(0x10)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2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–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Activity – Behavior of Code Snippets</a:t>
            </a:r>
          </a:p>
          <a:p>
            <a:r>
              <a:rPr lang="en-US" dirty="0" smtClean="0"/>
              <a:t>Motivation behind Dynamic Allocation</a:t>
            </a:r>
          </a:p>
          <a:p>
            <a:r>
              <a:rPr lang="en-US" dirty="0" smtClean="0"/>
              <a:t>Functionality of Operator new</a:t>
            </a:r>
          </a:p>
          <a:p>
            <a:r>
              <a:rPr lang="en-US" dirty="0" smtClean="0"/>
              <a:t>Data Access using</a:t>
            </a:r>
          </a:p>
          <a:p>
            <a:pPr lvl="1"/>
            <a:r>
              <a:rPr lang="en-US" dirty="0" smtClean="0"/>
              <a:t>Subscript Operator, </a:t>
            </a:r>
            <a:r>
              <a:rPr lang="en-US" dirty="0" err="1" smtClean="0"/>
              <a:t>arr</a:t>
            </a:r>
            <a:r>
              <a:rPr lang="en-US" dirty="0" smtClean="0"/>
              <a:t>[i]</a:t>
            </a:r>
          </a:p>
          <a:p>
            <a:pPr lvl="1"/>
            <a:r>
              <a:rPr lang="en-US" dirty="0" smtClean="0"/>
              <a:t>Offset Notation, *(</a:t>
            </a:r>
            <a:r>
              <a:rPr lang="en-US" dirty="0" err="1" smtClean="0"/>
              <a:t>arr+i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Memory </a:t>
            </a:r>
            <a:r>
              <a:rPr lang="en-US" sz="3200" dirty="0" err="1" smtClean="0"/>
              <a:t>Deallocation</a:t>
            </a:r>
            <a:r>
              <a:rPr lang="en-US" sz="3200" dirty="0" smtClean="0"/>
              <a:t>, delete Operator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Memory Leakage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/>
              <a:t>aptr</a:t>
            </a:r>
            <a:r>
              <a:rPr lang="en-US" dirty="0" smtClean="0"/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20069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(0x10)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83118"/>
              </p:ext>
            </p:extLst>
          </p:nvPr>
        </p:nvGraphicFramePr>
        <p:xfrm>
          <a:off x="6629400" y="3200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72200" y="3657600"/>
            <a:ext cx="160020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5867400"/>
            <a:ext cx="381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One integer allocated on heap.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35150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(0x10)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88925"/>
              </p:ext>
            </p:extLst>
          </p:nvPr>
        </p:nvGraphicFramePr>
        <p:xfrm>
          <a:off x="6629400" y="3200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96000" y="5715000"/>
            <a:ext cx="762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5867400"/>
            <a:ext cx="381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Memory leaked.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a=999;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 //taking one integer from //heap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aptr</a:t>
            </a:r>
            <a:r>
              <a:rPr lang="en-US" b="1" dirty="0" smtClean="0">
                <a:solidFill>
                  <a:srgbClr val="C00000"/>
                </a:solidFill>
              </a:rPr>
              <a:t> = &amp;a;//Logical Error: Memory Leakage.</a:t>
            </a:r>
            <a:r>
              <a:rPr lang="en-US" sz="2400" b="1" dirty="0" smtClean="0">
                <a:solidFill>
                  <a:srgbClr val="C00000"/>
                </a:solidFill>
              </a:rPr>
              <a:t>(This is not exception so next line will print value 999 and program will terminate successfully)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use Functions?</a:t>
            </a:r>
          </a:p>
          <a:p>
            <a:pPr lvl="1"/>
            <a:r>
              <a:rPr lang="en-US" dirty="0" smtClean="0"/>
              <a:t>Divide and Conquer Approach</a:t>
            </a:r>
          </a:p>
          <a:p>
            <a:pPr lvl="1"/>
            <a:r>
              <a:rPr lang="en-US" dirty="0" smtClean="0"/>
              <a:t>Software Reusability</a:t>
            </a:r>
          </a:p>
          <a:p>
            <a:pPr lvl="1"/>
            <a:r>
              <a:rPr lang="en-US" smtClean="0"/>
              <a:t>Avoid Repetition </a:t>
            </a:r>
            <a:r>
              <a:rPr lang="en-US" dirty="0" smtClean="0"/>
              <a:t>of Code</a:t>
            </a:r>
          </a:p>
          <a:p>
            <a:pPr lvl="1"/>
            <a:r>
              <a:rPr lang="en-US" dirty="0" smtClean="0"/>
              <a:t>Dividing a program into meaningful functions makes it easier to debug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 Call Stack</a:t>
            </a:r>
          </a:p>
          <a:p>
            <a:r>
              <a:rPr lang="en-US" dirty="0" smtClean="0"/>
              <a:t>Activation Record/Stack Frame</a:t>
            </a:r>
          </a:p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Function Call Overhead</a:t>
            </a:r>
          </a:p>
          <a:p>
            <a:pPr lvl="1"/>
            <a:r>
              <a:rPr lang="en-US" dirty="0" smtClean="0"/>
              <a:t>Creation of A.R.</a:t>
            </a:r>
          </a:p>
          <a:p>
            <a:pPr lvl="1"/>
            <a:r>
              <a:rPr lang="en-US" dirty="0" smtClean="0"/>
              <a:t>Push on Stack</a:t>
            </a:r>
          </a:p>
          <a:p>
            <a:pPr lvl="1"/>
            <a:r>
              <a:rPr lang="en-US" dirty="0" smtClean="0"/>
              <a:t>Pop from Stack</a:t>
            </a:r>
          </a:p>
          <a:p>
            <a:r>
              <a:rPr lang="en-US" dirty="0" smtClean="0"/>
              <a:t>Inline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68420"/>
              </p:ext>
            </p:extLst>
          </p:nvPr>
        </p:nvGraphicFramePr>
        <p:xfrm>
          <a:off x="5943600" y="1524000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Parameter_n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Parameter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Parameter1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  <p:sp>
        <p:nvSpPr>
          <p:cNvPr id="6" name="Left Brace 5"/>
          <p:cNvSpPr/>
          <p:nvPr/>
        </p:nvSpPr>
        <p:spPr>
          <a:xfrm>
            <a:off x="5533644" y="2667000"/>
            <a:ext cx="381000" cy="36576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74197" y="4172634"/>
            <a:ext cx="1872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Activation Record</a:t>
            </a:r>
          </a:p>
          <a:p>
            <a:r>
              <a:rPr lang="en-US" b="1" dirty="0" smtClean="0"/>
              <a:t>Of Function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Sum(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um 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c)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- Used when purpose of function is same but </a:t>
            </a:r>
            <a:r>
              <a:rPr lang="en-US" dirty="0" smtClean="0">
                <a:solidFill>
                  <a:srgbClr val="0000FF"/>
                </a:solidFill>
              </a:rPr>
              <a:t>signature</a:t>
            </a:r>
            <a:r>
              <a:rPr lang="en-US" dirty="0" smtClean="0"/>
              <a:t> or steps are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void </a:t>
            </a:r>
            <a:r>
              <a:rPr lang="en-US" sz="1600" b="1" dirty="0"/>
              <a:t>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TestParameters</a:t>
            </a:r>
            <a:r>
              <a:rPr lang="en-US" sz="1600" b="1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Fun1(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nAfter</a:t>
            </a:r>
            <a:r>
              <a:rPr lang="en-US" sz="1600" b="1" dirty="0" smtClean="0"/>
              <a:t> Fun1().\n"; //Line Address </a:t>
            </a:r>
            <a:r>
              <a:rPr lang="en-US" sz="1600" b="1" dirty="0" err="1" smtClean="0"/>
              <a:t>xCDFE</a:t>
            </a: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cout&lt;&lt;"\n\</a:t>
            </a:r>
            <a:r>
              <a:rPr lang="fr-FR" sz="1600" b="1" dirty="0" err="1" smtClean="0"/>
              <a:t>n&amp;a</a:t>
            </a:r>
            <a:r>
              <a:rPr lang="fr-FR" sz="1600" b="1" dirty="0" smtClean="0"/>
              <a:t> =\t"&lt;&lt;&amp;a&lt;&lt;"\</a:t>
            </a:r>
            <a:r>
              <a:rPr lang="fr-FR" sz="1600" b="1" dirty="0" err="1" smtClean="0"/>
              <a:t>t&amp;b</a:t>
            </a:r>
            <a:r>
              <a:rPr lang="fr-FR" sz="1600" b="1" dirty="0" smtClean="0"/>
              <a:t> =\t"&lt;&lt;&amp;b&lt;&lt;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TestParameters</a:t>
            </a:r>
            <a:r>
              <a:rPr lang="en-US" sz="1600" b="1" dirty="0" smtClean="0"/>
              <a:t>();</a:t>
            </a:r>
          </a:p>
          <a:p>
            <a:pPr marL="0" indent="0">
              <a:buNone/>
            </a:pPr>
            <a:r>
              <a:rPr lang="en-US" sz="1600" b="1" dirty="0"/>
              <a:t>} </a:t>
            </a:r>
            <a:r>
              <a:rPr lang="en-US" sz="1600" b="1"/>
              <a:t>//</a:t>
            </a:r>
            <a:r>
              <a:rPr lang="en-US" sz="1600" b="1" smtClean="0"/>
              <a:t>0xBDF</a:t>
            </a:r>
            <a:endParaRPr lang="en-US" sz="1600" b="1" dirty="0"/>
          </a:p>
          <a:p>
            <a:pPr marL="0" indent="0">
              <a:buFont typeface="Arial" pitchFamily="34" charset="0"/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753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void 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z = 999;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TestParameters</a:t>
            </a:r>
            <a:r>
              <a:rPr lang="en-US" sz="1600" b="1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Fun1(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nAfter</a:t>
            </a:r>
            <a:r>
              <a:rPr lang="en-US" sz="1600" b="1" dirty="0" smtClean="0"/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cout&lt;&lt;"\n\</a:t>
            </a:r>
            <a:r>
              <a:rPr lang="fr-FR" sz="1600" b="1" dirty="0" err="1" smtClean="0"/>
              <a:t>n&amp;a</a:t>
            </a:r>
            <a:r>
              <a:rPr lang="fr-FR" sz="1600" b="1" dirty="0" smtClean="0"/>
              <a:t> =\t"&lt;&lt;&amp;a&lt;&lt;"\</a:t>
            </a:r>
            <a:r>
              <a:rPr lang="fr-FR" sz="1600" b="1" dirty="0" err="1" smtClean="0"/>
              <a:t>t&amp;b</a:t>
            </a:r>
            <a:r>
              <a:rPr lang="fr-FR" sz="1600" b="1" dirty="0" smtClean="0"/>
              <a:t> =\t"&lt;&lt;&amp;b&lt;&lt;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TestParameters</a:t>
            </a:r>
            <a:r>
              <a:rPr lang="en-US" sz="16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58819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5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void 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z = 999;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void </a:t>
            </a:r>
            <a:r>
              <a:rPr lang="en-US" sz="1600" b="1" dirty="0" err="1" smtClean="0">
                <a:solidFill>
                  <a:srgbClr val="C00000"/>
                </a:solidFill>
              </a:rPr>
              <a:t>TestParameters</a:t>
            </a:r>
            <a:r>
              <a:rPr lang="en-US" sz="1600" b="1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</a:rPr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</a:rPr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cout</a:t>
            </a:r>
            <a:r>
              <a:rPr lang="en-US" sz="1600" b="1" dirty="0" smtClean="0">
                <a:solidFill>
                  <a:srgbClr val="C00000"/>
                </a:solidFill>
              </a:rPr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cout&lt;&lt;"a =\t"&lt;&lt;a&lt;&lt;"\</a:t>
            </a:r>
            <a:r>
              <a:rPr lang="fr-FR" sz="1600" b="1" dirty="0" err="1" smtClean="0">
                <a:solidFill>
                  <a:srgbClr val="C00000"/>
                </a:solidFill>
              </a:rPr>
              <a:t>tb</a:t>
            </a:r>
            <a:r>
              <a:rPr lang="fr-FR" sz="1600" b="1" dirty="0" smtClean="0">
                <a:solidFill>
                  <a:srgbClr val="C00000"/>
                </a:solidFill>
              </a:rPr>
              <a:t> =\t"&lt;&lt;b&lt;&lt;</a:t>
            </a:r>
            <a:r>
              <a:rPr lang="fr-FR" sz="1600" b="1" dirty="0" err="1" smtClean="0">
                <a:solidFill>
                  <a:srgbClr val="C00000"/>
                </a:solidFill>
              </a:rPr>
              <a:t>endl</a:t>
            </a:r>
            <a:r>
              <a:rPr lang="fr-FR" sz="1600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Fun1(</a:t>
            </a:r>
            <a:r>
              <a:rPr lang="en-US" sz="1600" b="1" dirty="0" err="1" smtClean="0">
                <a:solidFill>
                  <a:srgbClr val="C00000"/>
                </a:solidFill>
              </a:rPr>
              <a:t>a,b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cout</a:t>
            </a:r>
            <a:r>
              <a:rPr lang="en-US" sz="1600" b="1" dirty="0" smtClean="0">
                <a:solidFill>
                  <a:srgbClr val="C00000"/>
                </a:solidFill>
              </a:rPr>
              <a:t>&lt;&lt;"\n\</a:t>
            </a:r>
            <a:r>
              <a:rPr lang="en-US" sz="1600" b="1" dirty="0" err="1" smtClean="0">
                <a:solidFill>
                  <a:srgbClr val="C00000"/>
                </a:solidFill>
              </a:rPr>
              <a:t>nAfter</a:t>
            </a:r>
            <a:r>
              <a:rPr lang="en-US" sz="1600" b="1" dirty="0" smtClean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cout&lt;&lt;"a =\t"&lt;&lt;a&lt;&lt;"\</a:t>
            </a:r>
            <a:r>
              <a:rPr lang="fr-FR" sz="1600" b="1" dirty="0" err="1" smtClean="0">
                <a:solidFill>
                  <a:srgbClr val="C00000"/>
                </a:solidFill>
              </a:rPr>
              <a:t>tb</a:t>
            </a:r>
            <a:r>
              <a:rPr lang="fr-FR" sz="1600" b="1" dirty="0" smtClean="0">
                <a:solidFill>
                  <a:srgbClr val="C00000"/>
                </a:solidFill>
              </a:rPr>
              <a:t> =\t"&lt;&lt;b&lt;&lt;</a:t>
            </a:r>
            <a:r>
              <a:rPr lang="fr-FR" sz="1600" b="1" dirty="0" err="1" smtClean="0">
                <a:solidFill>
                  <a:srgbClr val="C00000"/>
                </a:solidFill>
              </a:rPr>
              <a:t>endl</a:t>
            </a:r>
            <a:r>
              <a:rPr lang="fr-FR" sz="1600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cout&lt;&lt;"\n\</a:t>
            </a:r>
            <a:r>
              <a:rPr lang="fr-FR" sz="1600" b="1" dirty="0" err="1" smtClean="0">
                <a:solidFill>
                  <a:srgbClr val="C00000"/>
                </a:solidFill>
              </a:rPr>
              <a:t>n&amp;a</a:t>
            </a:r>
            <a:r>
              <a:rPr lang="fr-FR" sz="1600" b="1" dirty="0" smtClean="0">
                <a:solidFill>
                  <a:srgbClr val="C00000"/>
                </a:solidFill>
              </a:rPr>
              <a:t> =\t"&lt;&lt;&amp;a&lt;&lt;"\</a:t>
            </a:r>
            <a:r>
              <a:rPr lang="fr-FR" sz="1600" b="1" dirty="0" err="1" smtClean="0">
                <a:solidFill>
                  <a:srgbClr val="C00000"/>
                </a:solidFill>
              </a:rPr>
              <a:t>t&amp;b</a:t>
            </a:r>
            <a:r>
              <a:rPr lang="fr-FR" sz="1600" b="1" dirty="0" smtClean="0">
                <a:solidFill>
                  <a:srgbClr val="C00000"/>
                </a:solidFill>
              </a:rPr>
              <a:t> =\t"&lt;&lt;&amp;b&lt;&lt;</a:t>
            </a:r>
            <a:r>
              <a:rPr lang="fr-FR" sz="1600" b="1" dirty="0" err="1" smtClean="0">
                <a:solidFill>
                  <a:srgbClr val="C00000"/>
                </a:solidFill>
              </a:rPr>
              <a:t>endl</a:t>
            </a:r>
            <a:r>
              <a:rPr lang="fr-FR" sz="1600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TestParameters</a:t>
            </a:r>
            <a:r>
              <a:rPr lang="en-US" sz="16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1678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 = 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8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void Fun1(</a:t>
            </a: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&amp; 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z = 999;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&lt;&lt;"\n\</a:t>
            </a:r>
            <a:r>
              <a:rPr lang="en-US" sz="1600" b="1" dirty="0" err="1">
                <a:solidFill>
                  <a:srgbClr val="C00000"/>
                </a:solidFill>
              </a:rPr>
              <a:t>nEntered</a:t>
            </a:r>
            <a:r>
              <a:rPr lang="en-US" sz="1600" b="1" dirty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cout&lt;&lt;"x =\t"&lt;&lt;x&lt;&lt;"\</a:t>
            </a:r>
            <a:r>
              <a:rPr lang="fr-FR" sz="1600" b="1" dirty="0" err="1">
                <a:solidFill>
                  <a:srgbClr val="C00000"/>
                </a:solidFill>
              </a:rPr>
              <a:t>ty</a:t>
            </a:r>
            <a:r>
              <a:rPr lang="fr-FR" sz="1600" b="1" dirty="0">
                <a:solidFill>
                  <a:srgbClr val="C00000"/>
                </a:solidFill>
              </a:rPr>
              <a:t> =\t"&lt;&lt;y&lt;&lt;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x = 111;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y = 222;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&lt;&lt;"\n\</a:t>
            </a:r>
            <a:r>
              <a:rPr lang="en-US" sz="1600" b="1" dirty="0" err="1">
                <a:solidFill>
                  <a:srgbClr val="C00000"/>
                </a:solidFill>
              </a:rPr>
              <a:t>nLeaving</a:t>
            </a:r>
            <a:r>
              <a:rPr lang="en-US" sz="1600" b="1" dirty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cout&lt;&lt;"x =\t"&lt;&lt;x&lt;&lt;"\</a:t>
            </a:r>
            <a:r>
              <a:rPr lang="fr-FR" sz="1600" b="1" dirty="0" err="1">
                <a:solidFill>
                  <a:srgbClr val="C00000"/>
                </a:solidFill>
              </a:rPr>
              <a:t>ty</a:t>
            </a:r>
            <a:r>
              <a:rPr lang="fr-FR" sz="1600" b="1" dirty="0">
                <a:solidFill>
                  <a:srgbClr val="C00000"/>
                </a:solidFill>
              </a:rPr>
              <a:t> =\t"&lt;&lt;y&lt;&lt;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cout&lt;&lt;"\n\</a:t>
            </a:r>
            <a:r>
              <a:rPr lang="fr-FR" sz="1600" b="1" dirty="0" err="1">
                <a:solidFill>
                  <a:srgbClr val="C00000"/>
                </a:solidFill>
              </a:rPr>
              <a:t>n&amp;x</a:t>
            </a:r>
            <a:r>
              <a:rPr lang="fr-FR" sz="1600" b="1" dirty="0">
                <a:solidFill>
                  <a:srgbClr val="C00000"/>
                </a:solidFill>
              </a:rPr>
              <a:t> =\t"&lt;&lt;&amp;x&lt;&lt;"\</a:t>
            </a:r>
            <a:r>
              <a:rPr lang="fr-FR" sz="1600" b="1" dirty="0" err="1">
                <a:solidFill>
                  <a:srgbClr val="C00000"/>
                </a:solidFill>
              </a:rPr>
              <a:t>t&amp;y</a:t>
            </a:r>
            <a:r>
              <a:rPr lang="fr-FR" sz="1600" b="1" dirty="0">
                <a:solidFill>
                  <a:srgbClr val="C00000"/>
                </a:solidFill>
              </a:rPr>
              <a:t>=\t"&lt;&lt;&amp;y&lt;&lt;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TestParameters</a:t>
            </a:r>
            <a:r>
              <a:rPr lang="en-US" sz="1600" b="1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Fun1(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nAfter</a:t>
            </a:r>
            <a:r>
              <a:rPr lang="en-US" sz="1600" b="1" dirty="0" smtClean="0"/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cout&lt;&lt;"\n\</a:t>
            </a:r>
            <a:r>
              <a:rPr lang="fr-FR" sz="1600" b="1" dirty="0" err="1" smtClean="0"/>
              <a:t>n&amp;a</a:t>
            </a:r>
            <a:r>
              <a:rPr lang="fr-FR" sz="1600" b="1" dirty="0" smtClean="0"/>
              <a:t> =\t"&lt;&lt;&amp;a&lt;&lt;"\</a:t>
            </a:r>
            <a:r>
              <a:rPr lang="fr-FR" sz="1600" b="1" dirty="0" err="1" smtClean="0"/>
              <a:t>t&amp;b</a:t>
            </a:r>
            <a:r>
              <a:rPr lang="fr-FR" sz="1600" b="1" dirty="0" smtClean="0"/>
              <a:t> =\t"&lt;&lt;&amp;b&lt;&lt;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TestParameters</a:t>
            </a:r>
            <a:r>
              <a:rPr lang="en-US" sz="16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77790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z = 999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x = 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C00CC"/>
                          </a:solidFill>
                        </a:rPr>
                        <a:t>(Y)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 = 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9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–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and Logical Operations with Pointers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++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--</a:t>
            </a:r>
          </a:p>
          <a:p>
            <a:pPr lvl="1"/>
            <a:r>
              <a:rPr lang="en-US" dirty="0" smtClean="0"/>
              <a:t>Ptr+1</a:t>
            </a:r>
          </a:p>
          <a:p>
            <a:pPr lvl="1"/>
            <a:r>
              <a:rPr lang="en-US" dirty="0" smtClean="0"/>
              <a:t>Ptr1 &lt; Ptr2</a:t>
            </a:r>
          </a:p>
        </p:txBody>
      </p:sp>
    </p:spTree>
    <p:extLst>
      <p:ext uri="{BB962C8B-B14F-4D97-AF65-F5344CB8AC3E}">
        <p14:creationId xmlns:p14="http://schemas.microsoft.com/office/powerpoint/2010/main" val="2465471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/>
              <a:t>b = </a:t>
            </a:r>
            <a:r>
              <a:rPr lang="en-US" sz="1600" b="1" dirty="0" err="1"/>
              <a:t>ReturnSomething</a:t>
            </a:r>
            <a:r>
              <a:rPr lang="en-US" sz="1600" b="1" dirty="0" smtClean="0"/>
              <a:t>();//0xBD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smtClean="0"/>
              <a:t>}//0xABC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82707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???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76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/>
              <a:t>b = </a:t>
            </a:r>
            <a:r>
              <a:rPr lang="en-US" sz="1600" b="1" dirty="0" err="1"/>
              <a:t>ReturnSomething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72415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b = </a:t>
            </a:r>
            <a:r>
              <a:rPr lang="en-US" sz="1600" b="1" dirty="0" err="1">
                <a:solidFill>
                  <a:srgbClr val="C00000"/>
                </a:solidFill>
              </a:rPr>
              <a:t>ReturnSomething</a:t>
            </a:r>
            <a:r>
              <a:rPr lang="en-US" sz="1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17447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1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b = </a:t>
            </a:r>
            <a:r>
              <a:rPr lang="en-US" sz="1600" b="1" dirty="0" err="1">
                <a:solidFill>
                  <a:srgbClr val="C00000"/>
                </a:solidFill>
              </a:rPr>
              <a:t>ReturnSomething</a:t>
            </a:r>
            <a:r>
              <a:rPr lang="en-US" sz="1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&lt;&lt;"b = "&lt;&lt;b&lt;&lt;</a:t>
            </a:r>
            <a:r>
              <a:rPr lang="en-US" sz="1600" b="1" dirty="0" err="1">
                <a:solidFill>
                  <a:srgbClr val="C00000"/>
                </a:solidFill>
              </a:rPr>
              <a:t>endl</a:t>
            </a:r>
            <a:r>
              <a:rPr lang="en-US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1893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5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VS Pass By Reference</a:t>
            </a:r>
          </a:p>
          <a:p>
            <a:pPr lvl="1"/>
            <a:r>
              <a:rPr lang="en-US" dirty="0" smtClean="0"/>
              <a:t>Pros and Cons???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Discussion</a:t>
            </a:r>
          </a:p>
          <a:p>
            <a:r>
              <a:rPr lang="en-US" dirty="0" smtClean="0"/>
              <a:t>Lab Manual Discussion</a:t>
            </a:r>
          </a:p>
          <a:p>
            <a:pPr lvl="1"/>
            <a:r>
              <a:rPr lang="en-US" dirty="0" smtClean="0"/>
              <a:t>Practice Problems</a:t>
            </a:r>
          </a:p>
          <a:p>
            <a:r>
              <a:rPr lang="en-US" dirty="0" smtClean="0"/>
              <a:t>Coding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New/Delete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 //allocates one integer on heap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/>
              <a:t>[</a:t>
            </a:r>
            <a:r>
              <a:rPr lang="en-US" dirty="0" smtClean="0"/>
              <a:t>5]; //allocates 5 integers on heap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 smtClean="0"/>
              <a:t>(5);//allocates one integer on heap and initializes it to value 5.</a:t>
            </a:r>
          </a:p>
          <a:p>
            <a:r>
              <a:rPr lang="en-US" dirty="0" smtClean="0"/>
              <a:t>Delete x; // </a:t>
            </a:r>
            <a:r>
              <a:rPr lang="en-US" dirty="0" err="1" smtClean="0"/>
              <a:t>Deallocates</a:t>
            </a:r>
            <a:r>
              <a:rPr lang="en-US" dirty="0" smtClean="0"/>
              <a:t> one integer</a:t>
            </a:r>
          </a:p>
          <a:p>
            <a:r>
              <a:rPr lang="en-US" dirty="0" smtClean="0"/>
              <a:t>Delete[] </a:t>
            </a:r>
            <a:r>
              <a:rPr lang="en-US" dirty="0" err="1" smtClean="0"/>
              <a:t>arr</a:t>
            </a:r>
            <a:r>
              <a:rPr lang="en-US" dirty="0" smtClean="0"/>
              <a:t>; //</a:t>
            </a:r>
            <a:r>
              <a:rPr lang="en-US" dirty="0" err="1" smtClean="0"/>
              <a:t>Deallocates</a:t>
            </a:r>
            <a:r>
              <a:rPr lang="en-US" dirty="0" smtClean="0"/>
              <a:t>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 smtClean="0"/>
              <a:t>Determine the behavior of following code. Identify exact problem(if any) and line.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&lt;&lt;x[3];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  // if(x !=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* x = new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[5];</a:t>
            </a:r>
            <a:r>
              <a:rPr lang="en-US" dirty="0" smtClean="0"/>
              <a:t>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8083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71012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3352800"/>
            <a:ext cx="1905000" cy="2971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95" y="6516100"/>
            <a:ext cx="388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Allocated space is highlighted in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37451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70849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105400" y="3429000"/>
            <a:ext cx="1981200" cy="2895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3035</Words>
  <Application>Microsoft Office PowerPoint</Application>
  <PresentationFormat>On-screen Show (4:3)</PresentationFormat>
  <Paragraphs>787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Lecture 3 – Functions Revision</vt:lpstr>
      <vt:lpstr>Revision – Lecture 1</vt:lpstr>
      <vt:lpstr>Revision – Lecture 2</vt:lpstr>
      <vt:lpstr>Revision – Lecture 2</vt:lpstr>
      <vt:lpstr>Revision</vt:lpstr>
      <vt:lpstr>New/Delete Operator</vt:lpstr>
      <vt:lpstr>Class Activity 1</vt:lpstr>
      <vt:lpstr>Class Activity 1 - Solution</vt:lpstr>
      <vt:lpstr>Class Activity 1 - Solution</vt:lpstr>
      <vt:lpstr>Class Activity 1 - Solution</vt:lpstr>
      <vt:lpstr>Class Activity 1 - Solution</vt:lpstr>
      <vt:lpstr>Class Activity 1 - Answer</vt:lpstr>
      <vt:lpstr>Class Activity 1 – Solution (contd.)</vt:lpstr>
      <vt:lpstr>Class Activity 2</vt:lpstr>
      <vt:lpstr>Class Activity 2 – Solution</vt:lpstr>
      <vt:lpstr>Class Activity 2 – Solution</vt:lpstr>
      <vt:lpstr>Class Activity 2 – Solution</vt:lpstr>
      <vt:lpstr>Class Activity 2 – Solution</vt:lpstr>
      <vt:lpstr>Class Activity 2 - Answer</vt:lpstr>
      <vt:lpstr>Class Activity 3</vt:lpstr>
      <vt:lpstr>Class Activity 3</vt:lpstr>
      <vt:lpstr>Class Activity 3</vt:lpstr>
      <vt:lpstr>Class Activity 3</vt:lpstr>
      <vt:lpstr>Class Activity 3</vt:lpstr>
      <vt:lpstr>Class Activity 3</vt:lpstr>
      <vt:lpstr>Class Activity 3</vt:lpstr>
      <vt:lpstr>Class Activity 3 - Answer</vt:lpstr>
      <vt:lpstr>Class Activity 4</vt:lpstr>
      <vt:lpstr>Class Activity 4</vt:lpstr>
      <vt:lpstr>Class Activity 4</vt:lpstr>
      <vt:lpstr>Class Activity 4</vt:lpstr>
      <vt:lpstr>Class Activity 4</vt:lpstr>
      <vt:lpstr>Functions</vt:lpstr>
      <vt:lpstr>Function Calls</vt:lpstr>
      <vt:lpstr>Function Overloading</vt:lpstr>
      <vt:lpstr>Function Calls (contd.)</vt:lpstr>
      <vt:lpstr>Function Calls (contd.)</vt:lpstr>
      <vt:lpstr>Function Calls (contd.)</vt:lpstr>
      <vt:lpstr>Function Calls (contd.)</vt:lpstr>
      <vt:lpstr>Function Calls – Return Values</vt:lpstr>
      <vt:lpstr>Function Calls – Return Values</vt:lpstr>
      <vt:lpstr>Function Calls – Return Values</vt:lpstr>
      <vt:lpstr>Function Calls – Return Values</vt:lpstr>
      <vt:lpstr>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Admin</dc:creator>
  <cp:lastModifiedBy>Admin</cp:lastModifiedBy>
  <cp:revision>118</cp:revision>
  <dcterms:created xsi:type="dcterms:W3CDTF">2006-08-16T00:00:00Z</dcterms:created>
  <dcterms:modified xsi:type="dcterms:W3CDTF">2022-02-23T05:10:07Z</dcterms:modified>
</cp:coreProperties>
</file>