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45" autoAdjust="0"/>
  </p:normalViewPr>
  <p:slideViewPr>
    <p:cSldViewPr>
      <p:cViewPr varScale="1">
        <p:scale>
          <a:sx n="37" d="100"/>
          <a:sy n="37" d="100"/>
        </p:scale>
        <p:origin x="169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1CD21-66C6-4419-8F03-8E0325D44089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F7A0-BFEC-43D6-ADAA-D151550C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4F7A0-BFEC-43D6-ADAA-D151550CD4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4F7A0-BFEC-43D6-ADAA-D151550CD4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dispatcher in Operating System</a:t>
            </a:r>
            <a:r>
              <a:rPr lang="en-US" sz="1200" b="0" i="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 is a module that selects the process from the ready queue for allotting it the CPU (Processor).</a:t>
            </a:r>
            <a:endParaRPr lang="en-US" altLang="en-US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4F7A0-BFEC-43D6-ADAA-D151550CD4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4F7A0-BFEC-43D6-ADAA-D151550CD4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</a:rPr>
              <a:t>-CPU utilisation should range from 40% to 90% in lightly and heavily-loaded systems respectively. </a:t>
            </a:r>
          </a:p>
          <a:p>
            <a:r>
              <a:rPr lang="en-GB" dirty="0">
                <a:latin typeface="Times New Roman" pitchFamily="18" charset="0"/>
              </a:rPr>
              <a:t>-Turnaround time = time to get into memory + time in ready queue + time executing on CPU and doing I/O.</a:t>
            </a:r>
          </a:p>
          <a:p>
            <a:r>
              <a:rPr lang="en-GB" dirty="0">
                <a:latin typeface="Times New Roman" pitchFamily="18" charset="0"/>
              </a:rPr>
              <a:t>-</a:t>
            </a:r>
            <a:r>
              <a:rPr lang="en-GB" b="1" dirty="0">
                <a:latin typeface="Times New Roman" pitchFamily="18" charset="0"/>
              </a:rPr>
              <a:t>The scheduling algo doesn’t affect the time spent executing/doing I/O. It only affects time spent waiting</a:t>
            </a:r>
          </a:p>
          <a:p>
            <a:r>
              <a:rPr lang="en-GB" b="1" dirty="0">
                <a:latin typeface="Times New Roman" pitchFamily="18" charset="0"/>
              </a:rPr>
              <a:t>in the ready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4F7A0-BFEC-43D6-ADAA-D151550CD4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latin typeface="Times New Roman" pitchFamily="18" charset="0"/>
              </a:rPr>
              <a:t>What </a:t>
            </a:r>
            <a:r>
              <a:rPr lang="en-GB" b="1" dirty="0">
                <a:latin typeface="Times New Roman" pitchFamily="18" charset="0"/>
              </a:rPr>
              <a:t>do we want ?</a:t>
            </a:r>
            <a:br>
              <a:rPr lang="en-GB" dirty="0">
                <a:latin typeface="Times New Roman" pitchFamily="18" charset="0"/>
              </a:rPr>
            </a:br>
            <a:r>
              <a:rPr lang="en-US" altLang="en-US" dirty="0"/>
              <a:t>Max CPU utilization</a:t>
            </a:r>
          </a:p>
          <a:p>
            <a:r>
              <a:rPr lang="en-US" altLang="en-US" dirty="0"/>
              <a:t>Max throughput</a:t>
            </a:r>
          </a:p>
          <a:p>
            <a:r>
              <a:rPr lang="en-US" altLang="en-US" dirty="0"/>
              <a:t>Min turnaround time </a:t>
            </a:r>
          </a:p>
          <a:p>
            <a:r>
              <a:rPr lang="en-US" altLang="en-US" dirty="0"/>
              <a:t>Min waiting time </a:t>
            </a:r>
          </a:p>
          <a:p>
            <a:r>
              <a:rPr lang="en-US" altLang="en-US" dirty="0"/>
              <a:t>Min response time</a:t>
            </a:r>
          </a:p>
          <a:p>
            <a:endParaRPr lang="en-GB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4F7A0-BFEC-43D6-ADAA-D151550CD4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724" y="622968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0917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7"/>
                </a:moveTo>
                <a:lnTo>
                  <a:pt x="5266" y="153685"/>
                </a:lnTo>
                <a:lnTo>
                  <a:pt x="20268" y="111713"/>
                </a:lnTo>
                <a:lnTo>
                  <a:pt x="43807" y="74688"/>
                </a:lnTo>
                <a:lnTo>
                  <a:pt x="74688" y="43807"/>
                </a:lnTo>
                <a:lnTo>
                  <a:pt x="111713" y="20267"/>
                </a:lnTo>
                <a:lnTo>
                  <a:pt x="153684" y="5266"/>
                </a:lnTo>
                <a:lnTo>
                  <a:pt x="199406" y="0"/>
                </a:lnTo>
                <a:lnTo>
                  <a:pt x="238490" y="3866"/>
                </a:lnTo>
                <a:lnTo>
                  <a:pt x="275716" y="15178"/>
                </a:lnTo>
                <a:lnTo>
                  <a:pt x="310037" y="33502"/>
                </a:lnTo>
                <a:lnTo>
                  <a:pt x="340408" y="58404"/>
                </a:lnTo>
                <a:lnTo>
                  <a:pt x="365310" y="88775"/>
                </a:lnTo>
                <a:lnTo>
                  <a:pt x="383634" y="123097"/>
                </a:lnTo>
                <a:lnTo>
                  <a:pt x="394946" y="160323"/>
                </a:lnTo>
                <a:lnTo>
                  <a:pt x="398813" y="199407"/>
                </a:lnTo>
                <a:lnTo>
                  <a:pt x="393547" y="245129"/>
                </a:lnTo>
                <a:lnTo>
                  <a:pt x="378545" y="287101"/>
                </a:lnTo>
                <a:lnTo>
                  <a:pt x="355006" y="324126"/>
                </a:lnTo>
                <a:lnTo>
                  <a:pt x="324125" y="355007"/>
                </a:lnTo>
                <a:lnTo>
                  <a:pt x="287100" y="378546"/>
                </a:lnTo>
                <a:lnTo>
                  <a:pt x="245129" y="393548"/>
                </a:lnTo>
                <a:lnTo>
                  <a:pt x="199406" y="398814"/>
                </a:lnTo>
                <a:lnTo>
                  <a:pt x="153684" y="393548"/>
                </a:lnTo>
                <a:lnTo>
                  <a:pt x="111713" y="378546"/>
                </a:lnTo>
                <a:lnTo>
                  <a:pt x="74688" y="355007"/>
                </a:lnTo>
                <a:lnTo>
                  <a:pt x="43807" y="324126"/>
                </a:lnTo>
                <a:lnTo>
                  <a:pt x="20268" y="287101"/>
                </a:lnTo>
                <a:lnTo>
                  <a:pt x="5266" y="245129"/>
                </a:lnTo>
                <a:lnTo>
                  <a:pt x="0" y="199407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724" y="6229680"/>
            <a:ext cx="457200" cy="457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30917" y="625887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407"/>
                </a:moveTo>
                <a:lnTo>
                  <a:pt x="5266" y="153685"/>
                </a:lnTo>
                <a:lnTo>
                  <a:pt x="20268" y="111713"/>
                </a:lnTo>
                <a:lnTo>
                  <a:pt x="43807" y="74688"/>
                </a:lnTo>
                <a:lnTo>
                  <a:pt x="74688" y="43807"/>
                </a:lnTo>
                <a:lnTo>
                  <a:pt x="111713" y="20267"/>
                </a:lnTo>
                <a:lnTo>
                  <a:pt x="153684" y="5266"/>
                </a:lnTo>
                <a:lnTo>
                  <a:pt x="199406" y="0"/>
                </a:lnTo>
                <a:lnTo>
                  <a:pt x="238490" y="3866"/>
                </a:lnTo>
                <a:lnTo>
                  <a:pt x="275716" y="15178"/>
                </a:lnTo>
                <a:lnTo>
                  <a:pt x="310037" y="33502"/>
                </a:lnTo>
                <a:lnTo>
                  <a:pt x="340408" y="58404"/>
                </a:lnTo>
                <a:lnTo>
                  <a:pt x="365310" y="88775"/>
                </a:lnTo>
                <a:lnTo>
                  <a:pt x="383634" y="123097"/>
                </a:lnTo>
                <a:lnTo>
                  <a:pt x="394946" y="160323"/>
                </a:lnTo>
                <a:lnTo>
                  <a:pt x="398813" y="199407"/>
                </a:lnTo>
                <a:lnTo>
                  <a:pt x="393547" y="245129"/>
                </a:lnTo>
                <a:lnTo>
                  <a:pt x="378545" y="287101"/>
                </a:lnTo>
                <a:lnTo>
                  <a:pt x="355006" y="324126"/>
                </a:lnTo>
                <a:lnTo>
                  <a:pt x="324125" y="355007"/>
                </a:lnTo>
                <a:lnTo>
                  <a:pt x="287100" y="378546"/>
                </a:lnTo>
                <a:lnTo>
                  <a:pt x="245129" y="393548"/>
                </a:lnTo>
                <a:lnTo>
                  <a:pt x="199406" y="398814"/>
                </a:lnTo>
                <a:lnTo>
                  <a:pt x="153684" y="393548"/>
                </a:lnTo>
                <a:lnTo>
                  <a:pt x="111713" y="378546"/>
                </a:lnTo>
                <a:lnTo>
                  <a:pt x="74688" y="355007"/>
                </a:lnTo>
                <a:lnTo>
                  <a:pt x="43807" y="324126"/>
                </a:lnTo>
                <a:lnTo>
                  <a:pt x="20268" y="287101"/>
                </a:lnTo>
                <a:lnTo>
                  <a:pt x="5266" y="245129"/>
                </a:lnTo>
                <a:lnTo>
                  <a:pt x="0" y="199407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873" y="658876"/>
            <a:ext cx="9906253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4428" y="1990344"/>
            <a:ext cx="9843142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5020" y="6338230"/>
            <a:ext cx="272415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834" y="1346946"/>
            <a:ext cx="10222992" cy="806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0834" y="1484779"/>
            <a:ext cx="10223500" cy="3665220"/>
            <a:chOff x="920834" y="1484779"/>
            <a:chExt cx="10223500" cy="36652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834" y="4299696"/>
              <a:ext cx="10222992" cy="806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834" y="1484779"/>
              <a:ext cx="10222992" cy="36650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57306" y="4177012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60"/>
                  </a:moveTo>
                  <a:lnTo>
                    <a:pt x="2537" y="385250"/>
                  </a:lnTo>
                  <a:lnTo>
                    <a:pt x="9972" y="339609"/>
                  </a:lnTo>
                  <a:lnTo>
                    <a:pt x="22042" y="295701"/>
                  </a:lnTo>
                  <a:lnTo>
                    <a:pt x="38482" y="253790"/>
                  </a:lnTo>
                  <a:lnTo>
                    <a:pt x="59029" y="214139"/>
                  </a:lnTo>
                  <a:lnTo>
                    <a:pt x="83420" y="177014"/>
                  </a:lnTo>
                  <a:lnTo>
                    <a:pt x="111390" y="142676"/>
                  </a:lnTo>
                  <a:lnTo>
                    <a:pt x="142676" y="111390"/>
                  </a:lnTo>
                  <a:lnTo>
                    <a:pt x="177014" y="83420"/>
                  </a:lnTo>
                  <a:lnTo>
                    <a:pt x="214140" y="59029"/>
                  </a:lnTo>
                  <a:lnTo>
                    <a:pt x="253790" y="38482"/>
                  </a:lnTo>
                  <a:lnTo>
                    <a:pt x="295701" y="22042"/>
                  </a:lnTo>
                  <a:lnTo>
                    <a:pt x="339609" y="9972"/>
                  </a:lnTo>
                  <a:lnTo>
                    <a:pt x="385250" y="2537"/>
                  </a:lnTo>
                  <a:lnTo>
                    <a:pt x="432361" y="0"/>
                  </a:lnTo>
                  <a:lnTo>
                    <a:pt x="481147" y="2759"/>
                  </a:lnTo>
                  <a:lnTo>
                    <a:pt x="528934" y="10921"/>
                  </a:lnTo>
                  <a:lnTo>
                    <a:pt x="575300" y="24311"/>
                  </a:lnTo>
                  <a:lnTo>
                    <a:pt x="619822" y="42752"/>
                  </a:lnTo>
                  <a:lnTo>
                    <a:pt x="662075" y="66070"/>
                  </a:lnTo>
                  <a:lnTo>
                    <a:pt x="701638" y="94090"/>
                  </a:lnTo>
                  <a:lnTo>
                    <a:pt x="738086" y="126635"/>
                  </a:lnTo>
                  <a:lnTo>
                    <a:pt x="770632" y="163083"/>
                  </a:lnTo>
                  <a:lnTo>
                    <a:pt x="798651" y="202646"/>
                  </a:lnTo>
                  <a:lnTo>
                    <a:pt x="821969" y="244899"/>
                  </a:lnTo>
                  <a:lnTo>
                    <a:pt x="840411" y="289421"/>
                  </a:lnTo>
                  <a:lnTo>
                    <a:pt x="853800" y="335787"/>
                  </a:lnTo>
                  <a:lnTo>
                    <a:pt x="861963" y="383574"/>
                  </a:lnTo>
                  <a:lnTo>
                    <a:pt x="864722" y="432360"/>
                  </a:lnTo>
                  <a:lnTo>
                    <a:pt x="862185" y="479471"/>
                  </a:lnTo>
                  <a:lnTo>
                    <a:pt x="854750" y="525112"/>
                  </a:lnTo>
                  <a:lnTo>
                    <a:pt x="842680" y="569020"/>
                  </a:lnTo>
                  <a:lnTo>
                    <a:pt x="826240" y="610931"/>
                  </a:lnTo>
                  <a:lnTo>
                    <a:pt x="805692" y="650581"/>
                  </a:lnTo>
                  <a:lnTo>
                    <a:pt x="781302" y="687707"/>
                  </a:lnTo>
                  <a:lnTo>
                    <a:pt x="753331" y="722045"/>
                  </a:lnTo>
                  <a:lnTo>
                    <a:pt x="722046" y="753331"/>
                  </a:lnTo>
                  <a:lnTo>
                    <a:pt x="687708" y="781301"/>
                  </a:lnTo>
                  <a:lnTo>
                    <a:pt x="650582" y="805692"/>
                  </a:lnTo>
                  <a:lnTo>
                    <a:pt x="610931" y="826239"/>
                  </a:lnTo>
                  <a:lnTo>
                    <a:pt x="569020" y="842679"/>
                  </a:lnTo>
                  <a:lnTo>
                    <a:pt x="525112" y="854749"/>
                  </a:lnTo>
                  <a:lnTo>
                    <a:pt x="479471" y="862184"/>
                  </a:lnTo>
                  <a:lnTo>
                    <a:pt x="432361" y="864721"/>
                  </a:lnTo>
                  <a:lnTo>
                    <a:pt x="385250" y="862184"/>
                  </a:lnTo>
                  <a:lnTo>
                    <a:pt x="339609" y="854749"/>
                  </a:lnTo>
                  <a:lnTo>
                    <a:pt x="295701" y="842679"/>
                  </a:lnTo>
                  <a:lnTo>
                    <a:pt x="253790" y="826239"/>
                  </a:lnTo>
                  <a:lnTo>
                    <a:pt x="214140" y="805692"/>
                  </a:lnTo>
                  <a:lnTo>
                    <a:pt x="177014" y="781301"/>
                  </a:lnTo>
                  <a:lnTo>
                    <a:pt x="142676" y="753331"/>
                  </a:lnTo>
                  <a:lnTo>
                    <a:pt x="111390" y="722045"/>
                  </a:lnTo>
                  <a:lnTo>
                    <a:pt x="83420" y="687707"/>
                  </a:lnTo>
                  <a:lnTo>
                    <a:pt x="59029" y="650581"/>
                  </a:lnTo>
                  <a:lnTo>
                    <a:pt x="38482" y="610931"/>
                  </a:lnTo>
                  <a:lnTo>
                    <a:pt x="22042" y="569020"/>
                  </a:lnTo>
                  <a:lnTo>
                    <a:pt x="9972" y="525112"/>
                  </a:lnTo>
                  <a:lnTo>
                    <a:pt x="2537" y="479471"/>
                  </a:lnTo>
                  <a:lnTo>
                    <a:pt x="0" y="43236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4585" y="1484140"/>
            <a:ext cx="6955155" cy="265938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2405"/>
              </a:spcBef>
            </a:pPr>
            <a:r>
              <a:rPr sz="9600" spc="434" dirty="0"/>
              <a:t>OPER</a:t>
            </a:r>
            <a:r>
              <a:rPr sz="9600" spc="520" dirty="0"/>
              <a:t>A</a:t>
            </a:r>
            <a:r>
              <a:rPr sz="9600" spc="375" dirty="0"/>
              <a:t>TING  </a:t>
            </a:r>
            <a:r>
              <a:rPr sz="9600" spc="355" dirty="0"/>
              <a:t>SYSTEMS</a:t>
            </a:r>
            <a:endParaRPr sz="9600"/>
          </a:p>
        </p:txBody>
      </p:sp>
      <p:sp>
        <p:nvSpPr>
          <p:cNvPr id="9" name="object 9"/>
          <p:cNvSpPr txBox="1"/>
          <p:nvPr/>
        </p:nvSpPr>
        <p:spPr>
          <a:xfrm>
            <a:off x="10078878" y="4369090"/>
            <a:ext cx="22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pc="155" dirty="0"/>
              <a:t>FIRST-COME,</a:t>
            </a:r>
            <a:r>
              <a:rPr spc="-215" dirty="0"/>
              <a:t> </a:t>
            </a:r>
            <a:r>
              <a:rPr spc="50" dirty="0"/>
              <a:t>FIRST-SERVED</a:t>
            </a:r>
            <a:r>
              <a:rPr spc="105" dirty="0"/>
              <a:t> </a:t>
            </a:r>
            <a:r>
              <a:rPr spc="165" dirty="0"/>
              <a:t>(FCFS) </a:t>
            </a:r>
            <a:r>
              <a:rPr spc="-869" dirty="0"/>
              <a:t> </a:t>
            </a:r>
            <a:r>
              <a:rPr spc="235" dirty="0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538984"/>
            <a:ext cx="9831705" cy="2006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5080" indent="-151765" algn="just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 </a:t>
            </a:r>
            <a:r>
              <a:rPr sz="2000" spc="125" dirty="0">
                <a:latin typeface="Cambria"/>
                <a:cs typeface="Cambria"/>
              </a:rPr>
              <a:t>FCFS </a:t>
            </a:r>
            <a:r>
              <a:rPr sz="2000" spc="95" dirty="0">
                <a:latin typeface="Cambria"/>
                <a:cs typeface="Cambria"/>
              </a:rPr>
              <a:t>scheduling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105" dirty="0">
                <a:latin typeface="Cambria"/>
                <a:cs typeface="Cambria"/>
              </a:rPr>
              <a:t>used,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50" dirty="0">
                <a:latin typeface="Cambria"/>
                <a:cs typeface="Cambria"/>
              </a:rPr>
              <a:t>convoy </a:t>
            </a:r>
            <a:r>
              <a:rPr sz="2000" spc="70" dirty="0">
                <a:latin typeface="Cambria"/>
                <a:cs typeface="Cambria"/>
              </a:rPr>
              <a:t>effect </a:t>
            </a:r>
            <a:r>
              <a:rPr sz="2000" spc="75" dirty="0">
                <a:latin typeface="Cambria"/>
                <a:cs typeface="Cambria"/>
              </a:rPr>
              <a:t>occurs </a:t>
            </a:r>
            <a:r>
              <a:rPr sz="2000" spc="45" dirty="0">
                <a:latin typeface="Cambria"/>
                <a:cs typeface="Cambria"/>
              </a:rPr>
              <a:t>when </a:t>
            </a:r>
            <a:r>
              <a:rPr sz="2000" spc="25" dirty="0">
                <a:latin typeface="Cambria"/>
                <a:cs typeface="Cambria"/>
              </a:rPr>
              <a:t>short 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 </a:t>
            </a:r>
            <a:r>
              <a:rPr sz="2000" spc="-5" dirty="0">
                <a:latin typeface="Cambria"/>
                <a:cs typeface="Cambria"/>
              </a:rPr>
              <a:t>wait </a:t>
            </a:r>
            <a:r>
              <a:rPr sz="2000" spc="95" dirty="0">
                <a:latin typeface="Cambria"/>
                <a:cs typeface="Cambria"/>
              </a:rPr>
              <a:t>behind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100" dirty="0">
                <a:latin typeface="Cambria"/>
                <a:cs typeface="Cambria"/>
              </a:rPr>
              <a:t>long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75" dirty="0">
                <a:latin typeface="Cambria"/>
                <a:cs typeface="Cambria"/>
              </a:rPr>
              <a:t>use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55" dirty="0">
                <a:latin typeface="Cambria"/>
                <a:cs typeface="Cambria"/>
              </a:rPr>
              <a:t>enter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ready </a:t>
            </a:r>
            <a:r>
              <a:rPr sz="2000" spc="100" dirty="0">
                <a:latin typeface="Cambria"/>
                <a:cs typeface="Cambria"/>
              </a:rPr>
              <a:t>queue </a:t>
            </a:r>
            <a:r>
              <a:rPr sz="2000" spc="20" dirty="0">
                <a:latin typeface="Cambria"/>
                <a:cs typeface="Cambria"/>
              </a:rPr>
              <a:t>in 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0" dirty="0">
                <a:latin typeface="Cambria"/>
                <a:cs typeface="Cambria"/>
              </a:rPr>
              <a:t> convoy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after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completing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their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I/O.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Segoe UI Symbol"/>
              <a:buChar char="▪"/>
            </a:pPr>
            <a:endParaRPr sz="2300">
              <a:latin typeface="Cambria"/>
              <a:cs typeface="Cambria"/>
            </a:endParaRPr>
          </a:p>
          <a:p>
            <a:pPr marL="163830" marR="7620" indent="-151765" algn="just">
              <a:lnSpc>
                <a:spcPts val="2160"/>
              </a:lnSpc>
              <a:spcBef>
                <a:spcPts val="1864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25" dirty="0">
                <a:latin typeface="Cambria"/>
                <a:cs typeface="Cambria"/>
              </a:rPr>
              <a:t>This </a:t>
            </a:r>
            <a:r>
              <a:rPr sz="2000" spc="20" dirty="0">
                <a:latin typeface="Cambria"/>
                <a:cs typeface="Cambria"/>
              </a:rPr>
              <a:t>results </a:t>
            </a:r>
            <a:r>
              <a:rPr sz="2000" spc="25" dirty="0">
                <a:latin typeface="Cambria"/>
                <a:cs typeface="Cambria"/>
              </a:rPr>
              <a:t>in lower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110" dirty="0">
                <a:latin typeface="Cambria"/>
                <a:cs typeface="Cambria"/>
              </a:rPr>
              <a:t>device </a:t>
            </a:r>
            <a:r>
              <a:rPr sz="2000" spc="10" dirty="0">
                <a:latin typeface="Cambria"/>
                <a:cs typeface="Cambria"/>
              </a:rPr>
              <a:t>utilization </a:t>
            </a:r>
            <a:r>
              <a:rPr sz="2000" spc="15" dirty="0">
                <a:latin typeface="Cambria"/>
                <a:cs typeface="Cambria"/>
              </a:rPr>
              <a:t>than </a:t>
            </a:r>
            <a:r>
              <a:rPr sz="2000" spc="60" dirty="0">
                <a:latin typeface="Cambria"/>
                <a:cs typeface="Cambria"/>
              </a:rPr>
              <a:t>might </a:t>
            </a:r>
            <a:r>
              <a:rPr sz="2000" spc="180" dirty="0">
                <a:latin typeface="Cambria"/>
                <a:cs typeface="Cambria"/>
              </a:rPr>
              <a:t>be </a:t>
            </a:r>
            <a:r>
              <a:rPr sz="2000" spc="90" dirty="0">
                <a:latin typeface="Cambria"/>
                <a:cs typeface="Cambria"/>
              </a:rPr>
              <a:t>possible </a:t>
            </a:r>
            <a:r>
              <a:rPr sz="2000" dirty="0">
                <a:latin typeface="Cambria"/>
                <a:cs typeface="Cambria"/>
              </a:rPr>
              <a:t>if </a:t>
            </a:r>
            <a:r>
              <a:rPr sz="2000" spc="40" dirty="0">
                <a:latin typeface="Cambria"/>
                <a:cs typeface="Cambria"/>
              </a:rPr>
              <a:t>shorter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were</a:t>
            </a:r>
            <a:r>
              <a:rPr sz="2000" spc="55" dirty="0">
                <a:latin typeface="Cambria"/>
                <a:cs typeface="Cambria"/>
              </a:rPr>
              <a:t> allowed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go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first.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933196"/>
            <a:ext cx="8364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SHORTEST-JOB-FIRST</a:t>
            </a:r>
            <a:r>
              <a:rPr spc="40" dirty="0"/>
              <a:t> </a:t>
            </a:r>
            <a:r>
              <a:rPr spc="229" dirty="0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112264"/>
            <a:ext cx="9841865" cy="38354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3302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available,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assigned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has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smallest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burst.</a:t>
            </a:r>
            <a:endParaRPr sz="2000">
              <a:latin typeface="Cambria"/>
              <a:cs typeface="Cambria"/>
            </a:endParaRPr>
          </a:p>
          <a:p>
            <a:pPr marL="163830" marR="3302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5" dirty="0">
                <a:latin typeface="Cambria"/>
                <a:cs typeface="Cambria"/>
              </a:rPr>
              <a:t>If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two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same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break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tie.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real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difficulty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knowing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CPU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request.</a:t>
            </a:r>
            <a:endParaRPr sz="2000">
              <a:latin typeface="Cambria"/>
              <a:cs typeface="Cambria"/>
            </a:endParaRPr>
          </a:p>
          <a:p>
            <a:pPr marL="163830" marR="3873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long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term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batch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system,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we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use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limit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specifies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submits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job.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short-term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no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way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next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burst.</a:t>
            </a:r>
            <a:endParaRPr sz="2000">
              <a:latin typeface="Cambria"/>
              <a:cs typeface="Cambria"/>
            </a:endParaRPr>
          </a:p>
          <a:p>
            <a:pPr marL="163830" marR="4953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60" dirty="0">
                <a:latin typeface="Cambria"/>
                <a:cs typeface="Cambria"/>
              </a:rPr>
              <a:t>One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approach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try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approximate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scheduling,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assuming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will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similar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length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previous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ones.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933196"/>
            <a:ext cx="8364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SHORTEST-JOB-FIRST</a:t>
            </a:r>
            <a:r>
              <a:rPr spc="40" dirty="0"/>
              <a:t> </a:t>
            </a:r>
            <a:r>
              <a:rPr spc="229" dirty="0"/>
              <a:t>SCHEDULING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1990344"/>
            <a:ext cx="9841865" cy="3530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algorithm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either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preemptive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or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non-preemptive.</a:t>
            </a:r>
            <a:endParaRPr sz="2000">
              <a:latin typeface="Cambria"/>
              <a:cs typeface="Cambria"/>
            </a:endParaRPr>
          </a:p>
          <a:p>
            <a:pPr marL="163830" marR="39370" indent="-151765" algn="just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 </a:t>
            </a:r>
            <a:r>
              <a:rPr sz="2000" spc="100" dirty="0">
                <a:latin typeface="Cambria"/>
                <a:cs typeface="Cambria"/>
              </a:rPr>
              <a:t>choice </a:t>
            </a:r>
            <a:r>
              <a:rPr sz="2000" spc="65" dirty="0">
                <a:latin typeface="Cambria"/>
                <a:cs typeface="Cambria"/>
              </a:rPr>
              <a:t>arises </a:t>
            </a:r>
            <a:r>
              <a:rPr sz="2000" spc="45" dirty="0">
                <a:latin typeface="Cambria"/>
                <a:cs typeface="Cambria"/>
              </a:rPr>
              <a:t>when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45" dirty="0">
                <a:latin typeface="Cambria"/>
                <a:cs typeface="Cambria"/>
              </a:rPr>
              <a:t>new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spc="55" dirty="0">
                <a:latin typeface="Cambria"/>
                <a:cs typeface="Cambria"/>
              </a:rPr>
              <a:t>arrives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ready </a:t>
            </a:r>
            <a:r>
              <a:rPr sz="2000" spc="100" dirty="0">
                <a:latin typeface="Cambria"/>
                <a:cs typeface="Cambria"/>
              </a:rPr>
              <a:t>queue </a:t>
            </a:r>
            <a:r>
              <a:rPr sz="2000" spc="40" dirty="0">
                <a:latin typeface="Cambria"/>
                <a:cs typeface="Cambria"/>
              </a:rPr>
              <a:t>while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45" dirty="0">
                <a:latin typeface="Cambria"/>
                <a:cs typeface="Cambria"/>
              </a:rPr>
              <a:t>previous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executing.</a:t>
            </a:r>
            <a:endParaRPr sz="2000">
              <a:latin typeface="Cambria"/>
              <a:cs typeface="Cambria"/>
            </a:endParaRPr>
          </a:p>
          <a:p>
            <a:pPr marL="163830" marR="14604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new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may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shorter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next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spc="30" dirty="0">
                <a:latin typeface="Cambria"/>
                <a:cs typeface="Cambria"/>
              </a:rPr>
              <a:t>burst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than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left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 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currently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>
              <a:latin typeface="Cambria"/>
              <a:cs typeface="Cambria"/>
            </a:endParaRPr>
          </a:p>
          <a:p>
            <a:pPr marL="163830" marR="3556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50" dirty="0">
                <a:latin typeface="Cambria"/>
                <a:cs typeface="Cambria"/>
              </a:rPr>
              <a:t>A </a:t>
            </a:r>
            <a:r>
              <a:rPr sz="2000" spc="65" dirty="0">
                <a:latin typeface="Cambria"/>
                <a:cs typeface="Cambria"/>
              </a:rPr>
              <a:t>preemptive </a:t>
            </a:r>
            <a:r>
              <a:rPr sz="2000" spc="30" dirty="0">
                <a:latin typeface="Cambria"/>
                <a:cs typeface="Cambria"/>
              </a:rPr>
              <a:t>SJF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65" dirty="0">
                <a:latin typeface="Cambria"/>
                <a:cs typeface="Cambria"/>
              </a:rPr>
              <a:t>preempts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currently </a:t>
            </a:r>
            <a:r>
              <a:rPr sz="2000" spc="85" dirty="0">
                <a:latin typeface="Cambria"/>
                <a:cs typeface="Cambria"/>
              </a:rPr>
              <a:t>executing </a:t>
            </a:r>
            <a:r>
              <a:rPr sz="2000" spc="90" dirty="0">
                <a:latin typeface="Cambria"/>
                <a:cs typeface="Cambria"/>
              </a:rPr>
              <a:t>process, </a:t>
            </a:r>
            <a:r>
              <a:rPr sz="2000" spc="50" dirty="0">
                <a:latin typeface="Cambria"/>
                <a:cs typeface="Cambria"/>
              </a:rPr>
              <a:t>whereas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non-preemptive </a:t>
            </a:r>
            <a:r>
              <a:rPr sz="2000" spc="30" dirty="0">
                <a:latin typeface="Cambria"/>
                <a:cs typeface="Cambria"/>
              </a:rPr>
              <a:t>SJF </a:t>
            </a:r>
            <a:r>
              <a:rPr sz="2000" spc="55" dirty="0">
                <a:latin typeface="Cambria"/>
                <a:cs typeface="Cambria"/>
              </a:rPr>
              <a:t>algorithm </a:t>
            </a:r>
            <a:r>
              <a:rPr sz="2000" spc="20" dirty="0">
                <a:latin typeface="Cambria"/>
                <a:cs typeface="Cambria"/>
              </a:rPr>
              <a:t>will </a:t>
            </a:r>
            <a:r>
              <a:rPr sz="2000" spc="25" dirty="0">
                <a:latin typeface="Cambria"/>
                <a:cs typeface="Cambria"/>
              </a:rPr>
              <a:t>allow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currently </a:t>
            </a:r>
            <a:r>
              <a:rPr sz="2000" spc="55" dirty="0">
                <a:latin typeface="Cambria"/>
                <a:cs typeface="Cambria"/>
              </a:rPr>
              <a:t>running </a:t>
            </a:r>
            <a:r>
              <a:rPr sz="2000" spc="80" dirty="0">
                <a:latin typeface="Cambria"/>
                <a:cs typeface="Cambria"/>
              </a:rPr>
              <a:t>process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25" dirty="0">
                <a:latin typeface="Cambria"/>
                <a:cs typeface="Cambria"/>
              </a:rPr>
              <a:t>finish </a:t>
            </a:r>
            <a:r>
              <a:rPr sz="2000" spc="-5" dirty="0">
                <a:latin typeface="Cambria"/>
                <a:cs typeface="Cambria"/>
              </a:rPr>
              <a:t>its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burst.</a:t>
            </a:r>
            <a:endParaRPr sz="2000">
              <a:latin typeface="Cambria"/>
              <a:cs typeface="Cambria"/>
            </a:endParaRPr>
          </a:p>
          <a:p>
            <a:pPr marL="163830" marR="5080" indent="-151765" algn="just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50" dirty="0">
                <a:latin typeface="Cambria"/>
                <a:cs typeface="Cambria"/>
              </a:rPr>
              <a:t>Preemptive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SJF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sometimes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called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shortest</a:t>
            </a:r>
            <a:r>
              <a:rPr sz="2000" spc="40" dirty="0">
                <a:latin typeface="Cambria"/>
                <a:cs typeface="Cambria"/>
              </a:rPr>
              <a:t> remaining-time-first 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9750" y="3308669"/>
            <a:ext cx="1155065" cy="80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95"/>
              </a:lnSpc>
            </a:pPr>
            <a:r>
              <a:rPr sz="5400" spc="204" dirty="0">
                <a:latin typeface="Cambria"/>
                <a:cs typeface="Cambria"/>
              </a:rPr>
              <a:t>ESS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352" y="3259804"/>
            <a:ext cx="5913248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0" dirty="0">
                <a:latin typeface="Cambria"/>
                <a:cs typeface="Cambria"/>
              </a:rPr>
              <a:t>LIFE</a:t>
            </a:r>
            <a:r>
              <a:rPr sz="5400" spc="125" dirty="0">
                <a:latin typeface="Cambria"/>
                <a:cs typeface="Cambria"/>
              </a:rPr>
              <a:t> </a:t>
            </a:r>
            <a:r>
              <a:rPr sz="5400" spc="434" dirty="0">
                <a:latin typeface="Cambria"/>
                <a:cs typeface="Cambria"/>
              </a:rPr>
              <a:t>OF</a:t>
            </a:r>
            <a:r>
              <a:rPr sz="5400" spc="125" dirty="0">
                <a:latin typeface="Cambria"/>
                <a:cs typeface="Cambria"/>
              </a:rPr>
              <a:t> </a:t>
            </a:r>
            <a:r>
              <a:rPr sz="5400" spc="405" dirty="0">
                <a:latin typeface="Cambria"/>
                <a:cs typeface="Cambria"/>
              </a:rPr>
              <a:t>A</a:t>
            </a:r>
            <a:r>
              <a:rPr sz="5400" spc="130" dirty="0">
                <a:latin typeface="Cambria"/>
                <a:cs typeface="Cambria"/>
              </a:rPr>
              <a:t> </a:t>
            </a:r>
            <a:r>
              <a:rPr sz="5400" spc="415" dirty="0">
                <a:latin typeface="Cambria"/>
                <a:cs typeface="Cambria"/>
              </a:rPr>
              <a:t>PROC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353693"/>
            <a:ext cx="3601328" cy="58122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4919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60" dirty="0"/>
              <a:t>CPU</a:t>
            </a:r>
            <a:r>
              <a:rPr sz="4800" spc="70" dirty="0"/>
              <a:t> </a:t>
            </a:r>
            <a:r>
              <a:rPr sz="4800" spc="215" dirty="0"/>
              <a:t>SCHEDULER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74428" y="2112264"/>
            <a:ext cx="9834880" cy="34086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14604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85" dirty="0">
                <a:latin typeface="Cambria"/>
                <a:cs typeface="Cambria"/>
              </a:rPr>
              <a:t>Whenever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becomes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idle,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operating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system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must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select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one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executed.</a:t>
            </a:r>
            <a:endParaRPr sz="2000" dirty="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short-term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scheduler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(i.e.,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scheduler)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selects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give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CPU.</a:t>
            </a:r>
            <a:endParaRPr sz="2000" dirty="0">
              <a:latin typeface="Cambria"/>
              <a:cs typeface="Cambria"/>
            </a:endParaRPr>
          </a:p>
          <a:p>
            <a:pPr marL="163830" marR="2857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-55" dirty="0">
                <a:latin typeface="Cambria"/>
                <a:cs typeface="Cambria"/>
              </a:rPr>
              <a:t>It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selects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among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memory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are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execute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invokes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dispatcher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have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allocated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selected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process.</a:t>
            </a:r>
            <a:endParaRPr sz="2000" dirty="0">
              <a:latin typeface="Cambria"/>
              <a:cs typeface="Cambria"/>
            </a:endParaRPr>
          </a:p>
          <a:p>
            <a:pPr marL="163830" marR="59055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488315" algn="l"/>
                <a:tab pos="1304290" algn="l"/>
                <a:tab pos="2184400" algn="l"/>
                <a:tab pos="2742565" algn="l"/>
                <a:tab pos="3199130" algn="l"/>
                <a:tab pos="4905375" algn="l"/>
                <a:tab pos="5302885" algn="l"/>
                <a:tab pos="5584825" algn="l"/>
                <a:tab pos="6293485" algn="l"/>
                <a:tab pos="7504430" algn="l"/>
                <a:tab pos="8559800" algn="l"/>
                <a:tab pos="9487535" algn="l"/>
              </a:tabLst>
            </a:pPr>
            <a:r>
              <a:rPr sz="2000" spc="15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120" dirty="0">
                <a:latin typeface="Cambria"/>
                <a:cs typeface="Cambria"/>
              </a:rPr>
              <a:t>ea</a:t>
            </a:r>
            <a:r>
              <a:rPr sz="2000" spc="90" dirty="0">
                <a:latin typeface="Cambria"/>
                <a:cs typeface="Cambria"/>
              </a:rPr>
              <a:t>d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0" dirty="0">
                <a:latin typeface="Cambria"/>
                <a:cs typeface="Cambria"/>
              </a:rPr>
              <a:t>queu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ca</a:t>
            </a:r>
            <a:r>
              <a:rPr sz="2000" spc="10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85" dirty="0">
                <a:latin typeface="Cambria"/>
                <a:cs typeface="Cambria"/>
              </a:rPr>
              <a:t>b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implemente</a:t>
            </a:r>
            <a:r>
              <a:rPr sz="2000" spc="9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a</a:t>
            </a:r>
            <a:r>
              <a:rPr sz="2000" spc="6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FIF</a:t>
            </a:r>
            <a:r>
              <a:rPr sz="2000" spc="10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0" dirty="0">
                <a:latin typeface="Cambria"/>
                <a:cs typeface="Cambria"/>
              </a:rPr>
              <a:t>queu</a:t>
            </a:r>
            <a:r>
              <a:rPr sz="2000" spc="50" dirty="0">
                <a:latin typeface="Cambria"/>
                <a:cs typeface="Cambria"/>
              </a:rPr>
              <a:t>e</a:t>
            </a:r>
            <a:r>
              <a:rPr sz="2000" spc="17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140" dirty="0">
                <a:latin typeface="Cambria"/>
                <a:cs typeface="Cambria"/>
              </a:rPr>
              <a:t>r</a:t>
            </a:r>
            <a:r>
              <a:rPr sz="2000" spc="165" dirty="0">
                <a:latin typeface="Cambria"/>
                <a:cs typeface="Cambria"/>
              </a:rPr>
              <a:t>e</a:t>
            </a:r>
            <a:r>
              <a:rPr sz="2000" spc="125" dirty="0">
                <a:latin typeface="Cambria"/>
                <a:cs typeface="Cambria"/>
              </a:rPr>
              <a:t>e</a:t>
            </a:r>
            <a:r>
              <a:rPr sz="2000" spc="17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o</a:t>
            </a:r>
            <a:r>
              <a:rPr sz="2000" spc="4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simp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an  </a:t>
            </a:r>
            <a:r>
              <a:rPr sz="2000" spc="60" dirty="0">
                <a:latin typeface="Cambria"/>
                <a:cs typeface="Cambria"/>
              </a:rPr>
              <a:t>unordered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linked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list.</a:t>
            </a:r>
            <a:endParaRPr sz="2000" dirty="0">
              <a:latin typeface="Cambria"/>
              <a:cs typeface="Cambria"/>
            </a:endParaRPr>
          </a:p>
          <a:p>
            <a:pPr marL="163830" marR="61594" indent="-151765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records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(nodes)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queue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are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generally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control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blocks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(PCBs)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processes.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3694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5" dirty="0"/>
              <a:t>DIS</a:t>
            </a:r>
            <a:r>
              <a:rPr sz="4800" spc="-335" dirty="0"/>
              <a:t>P</a:t>
            </a:r>
            <a:r>
              <a:rPr sz="4800" spc="260" dirty="0"/>
              <a:t>A</a:t>
            </a:r>
            <a:r>
              <a:rPr sz="4800" spc="215" dirty="0"/>
              <a:t>TCHER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050090" y="2112264"/>
            <a:ext cx="9991725" cy="32867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8290" marR="3302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28892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dispatcher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kernel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module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takes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control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current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gives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selected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by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short-term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scheduler.</a:t>
            </a:r>
            <a:endParaRPr sz="2000" dirty="0">
              <a:latin typeface="Cambria"/>
              <a:cs typeface="Cambria"/>
            </a:endParaRPr>
          </a:p>
          <a:p>
            <a:pPr marL="288290" indent="-152400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288925" algn="l"/>
              </a:tabLst>
            </a:pPr>
            <a:r>
              <a:rPr sz="2000" spc="25" dirty="0">
                <a:latin typeface="Cambria"/>
                <a:cs typeface="Cambria"/>
              </a:rPr>
              <a:t>This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function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involves:</a:t>
            </a:r>
            <a:endParaRPr sz="2000" dirty="0">
              <a:latin typeface="Cambria"/>
              <a:cs typeface="Cambria"/>
            </a:endParaRPr>
          </a:p>
          <a:p>
            <a:pPr marL="288290" marR="67945" indent="-276225">
              <a:lnSpc>
                <a:spcPts val="2160"/>
              </a:lnSpc>
              <a:spcBef>
                <a:spcPts val="1230"/>
              </a:spcBef>
            </a:pPr>
            <a:r>
              <a:rPr sz="1700" spc="22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1700" spc="120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000" spc="55" dirty="0">
                <a:latin typeface="Cambria"/>
                <a:cs typeface="Cambria"/>
              </a:rPr>
              <a:t>Switching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context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(i.e.,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saving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context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current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restoring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context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newly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selected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process)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700" spc="22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1700" spc="100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000" spc="55" dirty="0">
                <a:latin typeface="Cambria"/>
                <a:cs typeface="Cambria"/>
              </a:rPr>
              <a:t>Switching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mode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spc="220" dirty="0">
                <a:solidFill>
                  <a:srgbClr val="9E3611"/>
                </a:solidFill>
                <a:latin typeface="Segoe UI Symbol"/>
                <a:cs typeface="Segoe UI Symbol"/>
              </a:rPr>
              <a:t>✔</a:t>
            </a:r>
            <a:r>
              <a:rPr sz="1700" spc="114" dirty="0">
                <a:solidFill>
                  <a:srgbClr val="9E3611"/>
                </a:solidFill>
                <a:latin typeface="Segoe UI Symbol"/>
                <a:cs typeface="Segoe UI Symbol"/>
              </a:rPr>
              <a:t> </a:t>
            </a:r>
            <a:r>
              <a:rPr sz="2000" spc="70" dirty="0">
                <a:latin typeface="Cambria"/>
                <a:cs typeface="Cambria"/>
              </a:rPr>
              <a:t>Jumping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proper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location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program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restart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program</a:t>
            </a:r>
            <a:endParaRPr sz="2000" dirty="0">
              <a:latin typeface="Cambria"/>
              <a:cs typeface="Cambria"/>
            </a:endParaRPr>
          </a:p>
          <a:p>
            <a:pPr marL="288290" marR="50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28892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takes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for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dispatcher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stop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one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start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another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running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is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known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dispatch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latency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pc="105" dirty="0"/>
              <a:t>PREEMPTIVE </a:t>
            </a:r>
            <a:r>
              <a:rPr spc="235" dirty="0"/>
              <a:t>AND</a:t>
            </a:r>
            <a:r>
              <a:rPr spc="110" dirty="0"/>
              <a:t> </a:t>
            </a:r>
            <a:r>
              <a:rPr spc="140" dirty="0"/>
              <a:t>NON-PREEMPTIVE </a:t>
            </a:r>
            <a:r>
              <a:rPr spc="-865" dirty="0"/>
              <a:t> </a:t>
            </a:r>
            <a:r>
              <a:rPr spc="229" dirty="0"/>
              <a:t>SCHEDULING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070848" y="2112264"/>
            <a:ext cx="995870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151765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267970" algn="l"/>
              </a:tabLst>
            </a:pP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can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take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place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under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following</a:t>
            </a:r>
            <a:r>
              <a:rPr sz="2000" spc="55" dirty="0">
                <a:latin typeface="Cambria"/>
                <a:cs typeface="Cambria"/>
              </a:rPr>
              <a:t> circumstances: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 marL="541655" marR="5080" indent="-529590">
              <a:lnSpc>
                <a:spcPts val="2160"/>
              </a:lnSpc>
              <a:spcBef>
                <a:spcPts val="1775"/>
              </a:spcBef>
              <a:buClr>
                <a:srgbClr val="9E3611"/>
              </a:buClr>
              <a:buSzPct val="85000"/>
              <a:buAutoNum type="arabicPeriod"/>
              <a:tabLst>
                <a:tab pos="541655" algn="l"/>
                <a:tab pos="542290" algn="l"/>
                <a:tab pos="1388745" algn="l"/>
                <a:tab pos="1679575" algn="l"/>
                <a:tab pos="2746375" algn="l"/>
                <a:tab pos="3905250" algn="l"/>
                <a:tab pos="4596765" algn="l"/>
                <a:tab pos="5120005" algn="l"/>
                <a:tab pos="6195695" algn="l"/>
                <a:tab pos="6901815" algn="l"/>
                <a:tab pos="7279640" algn="l"/>
                <a:tab pos="7802880" algn="l"/>
                <a:tab pos="8813165" algn="l"/>
                <a:tab pos="951928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0" dirty="0">
                <a:latin typeface="Cambria"/>
                <a:cs typeface="Cambria"/>
              </a:rPr>
              <a:t>switches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f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50" dirty="0">
                <a:latin typeface="Cambria"/>
                <a:cs typeface="Cambria"/>
              </a:rPr>
              <a:t>o</a:t>
            </a:r>
            <a:r>
              <a:rPr sz="2000" spc="90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r</a:t>
            </a:r>
            <a:r>
              <a:rPr sz="2000" spc="60" dirty="0">
                <a:latin typeface="Cambria"/>
                <a:cs typeface="Cambria"/>
              </a:rPr>
              <a:t>unnin</a:t>
            </a:r>
            <a:r>
              <a:rPr sz="2000" spc="6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5" dirty="0">
                <a:latin typeface="Cambria"/>
                <a:cs typeface="Cambria"/>
              </a:rPr>
              <a:t>w</a:t>
            </a:r>
            <a:r>
              <a:rPr sz="2000" spc="50" dirty="0">
                <a:latin typeface="Cambria"/>
                <a:cs typeface="Cambria"/>
              </a:rPr>
              <a:t>aitin</a:t>
            </a:r>
            <a:r>
              <a:rPr sz="2000" spc="70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(</a:t>
            </a:r>
            <a:r>
              <a:rPr sz="2000" spc="20" dirty="0">
                <a:latin typeface="Cambria"/>
                <a:cs typeface="Cambria"/>
              </a:rPr>
              <a:t>f</a:t>
            </a:r>
            <a:r>
              <a:rPr sz="2000" spc="25" dirty="0">
                <a:latin typeface="Cambria"/>
                <a:cs typeface="Cambria"/>
              </a:rPr>
              <a:t>or  </a:t>
            </a:r>
            <a:r>
              <a:rPr sz="2000" spc="110" dirty="0">
                <a:latin typeface="Cambria"/>
                <a:cs typeface="Cambria"/>
              </a:rPr>
              <a:t>example,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50" dirty="0">
                <a:latin typeface="Cambria"/>
                <a:cs typeface="Cambria"/>
              </a:rPr>
              <a:t>I/O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request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)</a:t>
            </a:r>
            <a:r>
              <a:rPr sz="2000" spc="55" dirty="0">
                <a:latin typeface="Cambria"/>
                <a:cs typeface="Cambria"/>
              </a:rPr>
              <a:t> (</a:t>
            </a:r>
            <a:r>
              <a:rPr sz="2000" b="1" spc="55" dirty="0">
                <a:solidFill>
                  <a:srgbClr val="FF0000"/>
                </a:solidFill>
                <a:latin typeface="Cambria"/>
                <a:cs typeface="Cambria"/>
              </a:rPr>
              <a:t>Non-Preemptive</a:t>
            </a:r>
            <a:r>
              <a:rPr sz="2000" spc="55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541655" marR="19685" indent="-52959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AutoNum type="arabicPeriod"/>
              <a:tabLst>
                <a:tab pos="541655" algn="l"/>
                <a:tab pos="542290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switches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running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(for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example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when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30" dirty="0">
                <a:latin typeface="Cambria"/>
                <a:cs typeface="Cambria"/>
              </a:rPr>
              <a:t>interrupt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occurs).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(</a:t>
            </a:r>
            <a:r>
              <a:rPr sz="2000" b="1" spc="50" dirty="0">
                <a:solidFill>
                  <a:srgbClr val="FF0000"/>
                </a:solidFill>
                <a:latin typeface="Cambria"/>
                <a:cs typeface="Cambria"/>
              </a:rPr>
              <a:t>Preemptive</a:t>
            </a:r>
            <a:r>
              <a:rPr sz="2000" spc="5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541655" marR="31750" indent="-529590">
              <a:lnSpc>
                <a:spcPts val="2160"/>
              </a:lnSpc>
              <a:spcBef>
                <a:spcPts val="1200"/>
              </a:spcBef>
              <a:buClr>
                <a:srgbClr val="9E3611"/>
              </a:buClr>
              <a:buSzPct val="85000"/>
              <a:buAutoNum type="arabicPeriod"/>
              <a:tabLst>
                <a:tab pos="541655" algn="l"/>
                <a:tab pos="542290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switches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waiting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state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(for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example,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completion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I/O).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(</a:t>
            </a:r>
            <a:r>
              <a:rPr sz="2000" b="1" spc="50" dirty="0">
                <a:solidFill>
                  <a:srgbClr val="FF0000"/>
                </a:solidFill>
                <a:latin typeface="Cambria"/>
                <a:cs typeface="Cambria"/>
              </a:rPr>
              <a:t>Preemptive</a:t>
            </a:r>
            <a:r>
              <a:rPr sz="2000" spc="5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541655" indent="-529590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AutoNum type="arabicPeriod"/>
              <a:tabLst>
                <a:tab pos="541655" algn="l"/>
                <a:tab pos="542290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0" dirty="0">
                <a:latin typeface="Cambria"/>
                <a:cs typeface="Cambria"/>
              </a:rPr>
              <a:t> terminates.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</a:t>
            </a:r>
            <a:r>
              <a:rPr sz="2000" b="1" spc="55" dirty="0">
                <a:solidFill>
                  <a:srgbClr val="FF0000"/>
                </a:solidFill>
                <a:latin typeface="Cambria"/>
                <a:cs typeface="Cambria"/>
              </a:rPr>
              <a:t>Non-Preemptive</a:t>
            </a:r>
            <a:r>
              <a:rPr sz="2000" spc="55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2959100">
              <a:lnSpc>
                <a:spcPct val="100000"/>
              </a:lnSpc>
              <a:spcBef>
                <a:spcPts val="960"/>
              </a:spcBef>
            </a:pPr>
            <a:r>
              <a:rPr sz="2000" spc="50" dirty="0">
                <a:solidFill>
                  <a:srgbClr val="0070C0"/>
                </a:solidFill>
                <a:latin typeface="Cambria"/>
                <a:cs typeface="Cambria"/>
              </a:rPr>
              <a:t>Preemptive</a:t>
            </a:r>
            <a:r>
              <a:rPr sz="2000" spc="4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70C0"/>
                </a:solidFill>
                <a:latin typeface="Cambria"/>
                <a:cs typeface="Cambria"/>
              </a:rPr>
              <a:t>scheduling</a:t>
            </a:r>
            <a:r>
              <a:rPr sz="2000" spc="5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70C0"/>
                </a:solidFill>
                <a:latin typeface="Cambria"/>
                <a:cs typeface="Cambria"/>
              </a:rPr>
              <a:t>incurs </a:t>
            </a:r>
            <a:r>
              <a:rPr sz="2000" spc="85" dirty="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70C0"/>
                </a:solidFill>
                <a:latin typeface="Cambria"/>
                <a:cs typeface="Cambria"/>
              </a:rPr>
              <a:t> cost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98855"/>
            <a:ext cx="6229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4" dirty="0"/>
              <a:t>SCHEDULING</a:t>
            </a:r>
            <a:r>
              <a:rPr sz="4400" spc="40" dirty="0"/>
              <a:t> </a:t>
            </a:r>
            <a:r>
              <a:rPr sz="4400" spc="130" dirty="0"/>
              <a:t>CRITERIA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80739" y="2105355"/>
            <a:ext cx="9848215" cy="32759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7480" marR="27940" indent="-145415" algn="just">
              <a:lnSpc>
                <a:spcPct val="90300"/>
              </a:lnSpc>
              <a:spcBef>
                <a:spcPts val="380"/>
              </a:spcBef>
              <a:buClr>
                <a:srgbClr val="9E3611"/>
              </a:buClr>
              <a:buSzPct val="83333"/>
              <a:buFont typeface="Segoe UI Symbol"/>
              <a:buChar char="▪"/>
              <a:tabLst>
                <a:tab pos="158115" algn="l"/>
              </a:tabLst>
            </a:pPr>
            <a:r>
              <a:rPr sz="2400" b="1" spc="204" dirty="0">
                <a:latin typeface="Cambria"/>
                <a:cs typeface="Cambria"/>
              </a:rPr>
              <a:t>CPU </a:t>
            </a:r>
            <a:r>
              <a:rPr sz="2400" b="1" spc="55" dirty="0">
                <a:latin typeface="Cambria"/>
                <a:cs typeface="Cambria"/>
              </a:rPr>
              <a:t>utilization</a:t>
            </a:r>
            <a:r>
              <a:rPr sz="2000" spc="55" dirty="0">
                <a:latin typeface="Cambria"/>
                <a:cs typeface="Cambria"/>
              </a:rPr>
              <a:t>—We </a:t>
            </a:r>
            <a:r>
              <a:rPr sz="2000" spc="-5" dirty="0">
                <a:latin typeface="Cambria"/>
                <a:cs typeface="Cambria"/>
              </a:rPr>
              <a:t>want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125" dirty="0">
                <a:latin typeface="Cambria"/>
                <a:cs typeface="Cambria"/>
              </a:rPr>
              <a:t>keep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spc="65" dirty="0">
                <a:latin typeface="Cambria"/>
                <a:cs typeface="Cambria"/>
              </a:rPr>
              <a:t>as </a:t>
            </a:r>
            <a:r>
              <a:rPr sz="2000" spc="90" dirty="0">
                <a:latin typeface="Cambria"/>
                <a:cs typeface="Cambria"/>
              </a:rPr>
              <a:t>busy </a:t>
            </a:r>
            <a:r>
              <a:rPr sz="2000" spc="65" dirty="0">
                <a:latin typeface="Cambria"/>
                <a:cs typeface="Cambria"/>
              </a:rPr>
              <a:t>as </a:t>
            </a:r>
            <a:r>
              <a:rPr sz="2000" spc="95" dirty="0">
                <a:latin typeface="Cambria"/>
                <a:cs typeface="Cambria"/>
              </a:rPr>
              <a:t>possible. </a:t>
            </a:r>
            <a:r>
              <a:rPr sz="2000" dirty="0">
                <a:latin typeface="Cambria"/>
                <a:cs typeface="Cambria"/>
              </a:rPr>
              <a:t>In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45" dirty="0">
                <a:latin typeface="Cambria"/>
                <a:cs typeface="Cambria"/>
              </a:rPr>
              <a:t>real </a:t>
            </a:r>
            <a:r>
              <a:rPr sz="2000" spc="65" dirty="0">
                <a:latin typeface="Cambria"/>
                <a:cs typeface="Cambria"/>
              </a:rPr>
              <a:t>system </a:t>
            </a:r>
            <a:r>
              <a:rPr sz="2000" spc="-30" dirty="0">
                <a:latin typeface="Cambria"/>
                <a:cs typeface="Cambria"/>
              </a:rPr>
              <a:t>it 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should </a:t>
            </a:r>
            <a:r>
              <a:rPr sz="2000" spc="85" dirty="0">
                <a:latin typeface="Cambria"/>
                <a:cs typeface="Cambria"/>
              </a:rPr>
              <a:t>range </a:t>
            </a:r>
            <a:r>
              <a:rPr sz="2000" spc="10" dirty="0">
                <a:latin typeface="Cambria"/>
                <a:cs typeface="Cambria"/>
              </a:rPr>
              <a:t>from </a:t>
            </a:r>
            <a:r>
              <a:rPr sz="2000" spc="-30" dirty="0">
                <a:latin typeface="Cambria"/>
                <a:cs typeface="Cambria"/>
              </a:rPr>
              <a:t>40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percent </a:t>
            </a:r>
            <a:r>
              <a:rPr sz="2000" spc="20" dirty="0">
                <a:latin typeface="Cambria"/>
                <a:cs typeface="Cambria"/>
              </a:rPr>
              <a:t>(for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55" dirty="0">
                <a:latin typeface="Cambria"/>
                <a:cs typeface="Cambria"/>
              </a:rPr>
              <a:t>lightly </a:t>
            </a:r>
            <a:r>
              <a:rPr sz="2000" spc="105" dirty="0">
                <a:latin typeface="Cambria"/>
                <a:cs typeface="Cambria"/>
              </a:rPr>
              <a:t>loaded </a:t>
            </a:r>
            <a:r>
              <a:rPr sz="2000" spc="50" dirty="0">
                <a:latin typeface="Cambria"/>
                <a:cs typeface="Cambria"/>
              </a:rPr>
              <a:t>system)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30" dirty="0">
                <a:latin typeface="Cambria"/>
                <a:cs typeface="Cambria"/>
              </a:rPr>
              <a:t>90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percent </a:t>
            </a:r>
            <a:r>
              <a:rPr sz="2000" spc="20" dirty="0">
                <a:latin typeface="Cambria"/>
                <a:cs typeface="Cambria"/>
              </a:rPr>
              <a:t>(for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heavily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used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system)</a:t>
            </a:r>
            <a:endParaRPr sz="2000">
              <a:latin typeface="Cambria"/>
              <a:cs typeface="Cambria"/>
            </a:endParaRPr>
          </a:p>
          <a:p>
            <a:pPr marL="157480" marR="55880" indent="-145415" algn="just">
              <a:lnSpc>
                <a:spcPct val="90300"/>
              </a:lnSpc>
              <a:spcBef>
                <a:spcPts val="1185"/>
              </a:spcBef>
              <a:buClr>
                <a:srgbClr val="9E3611"/>
              </a:buClr>
              <a:buSzPct val="83333"/>
              <a:buFont typeface="Segoe UI Symbol"/>
              <a:buChar char="▪"/>
              <a:tabLst>
                <a:tab pos="158115" algn="l"/>
              </a:tabLst>
            </a:pPr>
            <a:r>
              <a:rPr sz="2400" b="1" spc="40" dirty="0">
                <a:latin typeface="Cambria"/>
                <a:cs typeface="Cambria"/>
              </a:rPr>
              <a:t>Throughput</a:t>
            </a:r>
            <a:r>
              <a:rPr sz="2000" spc="40" dirty="0">
                <a:latin typeface="Cambria"/>
                <a:cs typeface="Cambria"/>
              </a:rPr>
              <a:t>—If </a:t>
            </a:r>
            <a:r>
              <a:rPr sz="2000" spc="150" dirty="0">
                <a:latin typeface="Cambria"/>
                <a:cs typeface="Cambria"/>
              </a:rPr>
              <a:t>CPU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90" dirty="0">
                <a:latin typeface="Cambria"/>
                <a:cs typeface="Cambria"/>
              </a:rPr>
              <a:t>busy </a:t>
            </a:r>
            <a:r>
              <a:rPr sz="2000" spc="85" dirty="0">
                <a:latin typeface="Cambria"/>
                <a:cs typeface="Cambria"/>
              </a:rPr>
              <a:t>executing processes </a:t>
            </a:r>
            <a:r>
              <a:rPr sz="2000" spc="35" dirty="0">
                <a:latin typeface="Cambria"/>
                <a:cs typeface="Cambria"/>
              </a:rPr>
              <a:t>then </a:t>
            </a:r>
            <a:r>
              <a:rPr sz="2000" spc="10" dirty="0">
                <a:latin typeface="Cambria"/>
                <a:cs typeface="Cambria"/>
              </a:rPr>
              <a:t>work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130" dirty="0">
                <a:latin typeface="Cambria"/>
                <a:cs typeface="Cambria"/>
              </a:rPr>
              <a:t>being </a:t>
            </a:r>
            <a:r>
              <a:rPr sz="2000" spc="110" dirty="0">
                <a:latin typeface="Cambria"/>
                <a:cs typeface="Cambria"/>
              </a:rPr>
              <a:t>done. </a:t>
            </a:r>
            <a:r>
              <a:rPr sz="2000" spc="160" dirty="0">
                <a:latin typeface="Cambria"/>
                <a:cs typeface="Cambria"/>
              </a:rPr>
              <a:t>One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measure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work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number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processes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completed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per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called, 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throughput.</a:t>
            </a:r>
            <a:r>
              <a:rPr sz="2000" spc="-2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We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want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maximize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throughput.</a:t>
            </a:r>
            <a:endParaRPr sz="2000">
              <a:latin typeface="Cambria"/>
              <a:cs typeface="Cambria"/>
            </a:endParaRPr>
          </a:p>
          <a:p>
            <a:pPr marL="157480" marR="5080" indent="-145415">
              <a:lnSpc>
                <a:spcPct val="90200"/>
              </a:lnSpc>
              <a:spcBef>
                <a:spcPts val="1185"/>
              </a:spcBef>
              <a:buClr>
                <a:srgbClr val="9E3611"/>
              </a:buClr>
              <a:buSzPct val="83333"/>
              <a:buFont typeface="Segoe UI Symbol"/>
              <a:buChar char="▪"/>
              <a:tabLst>
                <a:tab pos="158115" algn="l"/>
                <a:tab pos="2098675" algn="l"/>
              </a:tabLst>
            </a:pPr>
            <a:r>
              <a:rPr sz="2400" b="1" spc="55" dirty="0">
                <a:latin typeface="Cambria"/>
                <a:cs typeface="Cambria"/>
              </a:rPr>
              <a:t>Turnaround	</a:t>
            </a:r>
            <a:r>
              <a:rPr sz="2400" b="1" spc="70" dirty="0">
                <a:latin typeface="Cambria"/>
                <a:cs typeface="Cambria"/>
              </a:rPr>
              <a:t>time</a:t>
            </a:r>
            <a:r>
              <a:rPr sz="2000" spc="70" dirty="0">
                <a:latin typeface="Cambria"/>
                <a:cs typeface="Cambria"/>
              </a:rPr>
              <a:t>—The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interval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submission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completion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turnaround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time.</a:t>
            </a:r>
            <a:r>
              <a:rPr sz="2000" spc="-1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Turnaround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sum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90" dirty="0">
                <a:latin typeface="Cambria"/>
                <a:cs typeface="Cambria"/>
              </a:rPr>
              <a:t> periods </a:t>
            </a:r>
            <a:r>
              <a:rPr sz="2000" spc="60" dirty="0">
                <a:latin typeface="Cambria"/>
                <a:cs typeface="Cambria"/>
              </a:rPr>
              <a:t>spent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waiting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get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into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memory,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waiting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executing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on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and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doing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I/O.</a:t>
            </a:r>
            <a:r>
              <a:rPr sz="2000" spc="-2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We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want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minimize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turnaround</a:t>
            </a:r>
            <a:r>
              <a:rPr sz="2000" spc="60" dirty="0">
                <a:latin typeface="Cambria"/>
                <a:cs typeface="Cambria"/>
              </a:rPr>
              <a:t> time.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724" y="6229680"/>
            <a:ext cx="457200" cy="457200"/>
            <a:chOff x="11401724" y="6229680"/>
            <a:chExt cx="457200" cy="457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724" y="6229680"/>
              <a:ext cx="457200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917" y="625887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407"/>
                  </a:moveTo>
                  <a:lnTo>
                    <a:pt x="5266" y="153685"/>
                  </a:lnTo>
                  <a:lnTo>
                    <a:pt x="20268" y="111713"/>
                  </a:lnTo>
                  <a:lnTo>
                    <a:pt x="43807" y="74688"/>
                  </a:lnTo>
                  <a:lnTo>
                    <a:pt x="74688" y="43807"/>
                  </a:lnTo>
                  <a:lnTo>
                    <a:pt x="111713" y="20267"/>
                  </a:lnTo>
                  <a:lnTo>
                    <a:pt x="153684" y="5266"/>
                  </a:lnTo>
                  <a:lnTo>
                    <a:pt x="199406" y="0"/>
                  </a:lnTo>
                  <a:lnTo>
                    <a:pt x="238490" y="3866"/>
                  </a:lnTo>
                  <a:lnTo>
                    <a:pt x="275716" y="15178"/>
                  </a:lnTo>
                  <a:lnTo>
                    <a:pt x="310037" y="33502"/>
                  </a:lnTo>
                  <a:lnTo>
                    <a:pt x="340408" y="58404"/>
                  </a:lnTo>
                  <a:lnTo>
                    <a:pt x="365310" y="88775"/>
                  </a:lnTo>
                  <a:lnTo>
                    <a:pt x="383634" y="123097"/>
                  </a:lnTo>
                  <a:lnTo>
                    <a:pt x="394946" y="160323"/>
                  </a:lnTo>
                  <a:lnTo>
                    <a:pt x="398813" y="199407"/>
                  </a:lnTo>
                  <a:lnTo>
                    <a:pt x="393547" y="245129"/>
                  </a:lnTo>
                  <a:lnTo>
                    <a:pt x="378545" y="287101"/>
                  </a:lnTo>
                  <a:lnTo>
                    <a:pt x="355006" y="324126"/>
                  </a:lnTo>
                  <a:lnTo>
                    <a:pt x="324125" y="355007"/>
                  </a:lnTo>
                  <a:lnTo>
                    <a:pt x="287100" y="378546"/>
                  </a:lnTo>
                  <a:lnTo>
                    <a:pt x="245129" y="393548"/>
                  </a:lnTo>
                  <a:lnTo>
                    <a:pt x="199406" y="398814"/>
                  </a:lnTo>
                  <a:lnTo>
                    <a:pt x="153684" y="393548"/>
                  </a:lnTo>
                  <a:lnTo>
                    <a:pt x="111713" y="378546"/>
                  </a:lnTo>
                  <a:lnTo>
                    <a:pt x="74688" y="355007"/>
                  </a:lnTo>
                  <a:lnTo>
                    <a:pt x="43807" y="324126"/>
                  </a:lnTo>
                  <a:lnTo>
                    <a:pt x="20268" y="287101"/>
                  </a:lnTo>
                  <a:lnTo>
                    <a:pt x="5266" y="245129"/>
                  </a:lnTo>
                  <a:lnTo>
                    <a:pt x="0" y="1994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2873" y="898855"/>
            <a:ext cx="6229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4" dirty="0"/>
              <a:t>SCHEDULING</a:t>
            </a:r>
            <a:r>
              <a:rPr sz="4400" spc="40" dirty="0"/>
              <a:t> </a:t>
            </a:r>
            <a:r>
              <a:rPr sz="4400" spc="130" dirty="0"/>
              <a:t>CRITERIA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1180739" y="2532075"/>
            <a:ext cx="9827895" cy="23977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57480" marR="123189" indent="-145415" algn="just">
              <a:lnSpc>
                <a:spcPct val="90600"/>
              </a:lnSpc>
              <a:spcBef>
                <a:spcPts val="370"/>
              </a:spcBef>
              <a:buClr>
                <a:srgbClr val="9E3611"/>
              </a:buClr>
              <a:buSzPct val="83333"/>
              <a:buFont typeface="Segoe UI Symbol"/>
              <a:buChar char="▪"/>
              <a:tabLst>
                <a:tab pos="158115" algn="l"/>
              </a:tabLst>
            </a:pPr>
            <a:r>
              <a:rPr sz="2400" b="1" spc="50" dirty="0">
                <a:latin typeface="Cambria"/>
                <a:cs typeface="Cambria"/>
              </a:rPr>
              <a:t>Waiting </a:t>
            </a:r>
            <a:r>
              <a:rPr sz="2400" b="1" spc="55" dirty="0">
                <a:latin typeface="Cambria"/>
                <a:cs typeface="Cambria"/>
              </a:rPr>
              <a:t>time—</a:t>
            </a:r>
            <a:r>
              <a:rPr sz="2000" spc="55" dirty="0">
                <a:latin typeface="Cambria"/>
                <a:cs typeface="Cambria"/>
              </a:rPr>
              <a:t>Waiting </a:t>
            </a:r>
            <a:r>
              <a:rPr sz="2000" spc="40" dirty="0">
                <a:latin typeface="Cambria"/>
                <a:cs typeface="Cambria"/>
              </a:rPr>
              <a:t>time is the time </a:t>
            </a:r>
            <a:r>
              <a:rPr sz="2000" spc="60" dirty="0">
                <a:latin typeface="Cambria"/>
                <a:cs typeface="Cambria"/>
              </a:rPr>
              <a:t>spent </a:t>
            </a:r>
            <a:r>
              <a:rPr sz="2000" spc="40" dirty="0">
                <a:latin typeface="Cambria"/>
                <a:cs typeface="Cambria"/>
              </a:rPr>
              <a:t>waiting </a:t>
            </a:r>
            <a:r>
              <a:rPr sz="2000" spc="25" dirty="0">
                <a:latin typeface="Cambria"/>
                <a:cs typeface="Cambria"/>
              </a:rPr>
              <a:t>in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ready </a:t>
            </a:r>
            <a:r>
              <a:rPr sz="2000" spc="105" dirty="0">
                <a:latin typeface="Cambria"/>
                <a:cs typeface="Cambria"/>
              </a:rPr>
              <a:t>queue. </a:t>
            </a:r>
            <a:r>
              <a:rPr sz="2000" spc="70" dirty="0">
                <a:latin typeface="Cambria"/>
                <a:cs typeface="Cambria"/>
              </a:rPr>
              <a:t>We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want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minimize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waiting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time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increase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efficiency.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Segoe UI Symbol"/>
              <a:buChar char="▪"/>
            </a:pPr>
            <a:endParaRPr sz="2300">
              <a:latin typeface="Cambria"/>
              <a:cs typeface="Cambria"/>
            </a:endParaRPr>
          </a:p>
          <a:p>
            <a:pPr marL="157480" marR="5080" indent="-145415" algn="just">
              <a:lnSpc>
                <a:spcPct val="90200"/>
              </a:lnSpc>
              <a:spcBef>
                <a:spcPts val="1850"/>
              </a:spcBef>
              <a:buClr>
                <a:srgbClr val="9E3611"/>
              </a:buClr>
              <a:buSzPct val="83333"/>
              <a:buFont typeface="Segoe UI Symbol"/>
              <a:buChar char="▪"/>
              <a:tabLst>
                <a:tab pos="158115" algn="l"/>
              </a:tabLst>
            </a:pPr>
            <a:r>
              <a:rPr sz="2400" b="1" spc="90" dirty="0">
                <a:latin typeface="Cambria"/>
                <a:cs typeface="Cambria"/>
              </a:rPr>
              <a:t>Response </a:t>
            </a:r>
            <a:r>
              <a:rPr sz="2400" b="1" spc="35" dirty="0">
                <a:latin typeface="Cambria"/>
                <a:cs typeface="Cambria"/>
              </a:rPr>
              <a:t>time—</a:t>
            </a:r>
            <a:r>
              <a:rPr sz="2000" spc="35" dirty="0">
                <a:latin typeface="Cambria"/>
                <a:cs typeface="Cambria"/>
              </a:rPr>
              <a:t>It </a:t>
            </a:r>
            <a:r>
              <a:rPr sz="2000" spc="40" dirty="0">
                <a:latin typeface="Cambria"/>
                <a:cs typeface="Cambria"/>
              </a:rPr>
              <a:t>is the time </a:t>
            </a:r>
            <a:r>
              <a:rPr sz="2000" spc="10" dirty="0">
                <a:latin typeface="Cambria"/>
                <a:cs typeface="Cambria"/>
              </a:rPr>
              <a:t>from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60" dirty="0">
                <a:latin typeface="Cambria"/>
                <a:cs typeface="Cambria"/>
              </a:rPr>
              <a:t>submission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85" dirty="0">
                <a:latin typeface="Cambria"/>
                <a:cs typeface="Cambria"/>
              </a:rPr>
              <a:t>a </a:t>
            </a:r>
            <a:r>
              <a:rPr sz="2000" spc="50" dirty="0">
                <a:latin typeface="Cambria"/>
                <a:cs typeface="Cambria"/>
              </a:rPr>
              <a:t>request </a:t>
            </a:r>
            <a:r>
              <a:rPr sz="2000" spc="5" dirty="0">
                <a:latin typeface="Cambria"/>
                <a:cs typeface="Cambria"/>
              </a:rPr>
              <a:t>until </a:t>
            </a:r>
            <a:r>
              <a:rPr sz="2000" spc="4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first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response </a:t>
            </a:r>
            <a:r>
              <a:rPr sz="2000" spc="40" dirty="0">
                <a:latin typeface="Cambria"/>
                <a:cs typeface="Cambria"/>
              </a:rPr>
              <a:t>is </a:t>
            </a:r>
            <a:r>
              <a:rPr sz="2000" spc="100" dirty="0">
                <a:latin typeface="Cambria"/>
                <a:cs typeface="Cambria"/>
              </a:rPr>
              <a:t>produced. </a:t>
            </a:r>
            <a:r>
              <a:rPr sz="2000" spc="20" dirty="0">
                <a:latin typeface="Cambria"/>
                <a:cs typeface="Cambria"/>
              </a:rPr>
              <a:t>Thus </a:t>
            </a:r>
            <a:r>
              <a:rPr sz="2000" spc="70" dirty="0">
                <a:latin typeface="Cambria"/>
                <a:cs typeface="Cambria"/>
              </a:rPr>
              <a:t>response </a:t>
            </a:r>
            <a:r>
              <a:rPr sz="2000" spc="40" dirty="0">
                <a:latin typeface="Cambria"/>
                <a:cs typeface="Cambria"/>
              </a:rPr>
              <a:t>time is the </a:t>
            </a:r>
            <a:r>
              <a:rPr sz="2000" spc="30" dirty="0">
                <a:latin typeface="Cambria"/>
                <a:cs typeface="Cambria"/>
              </a:rPr>
              <a:t>amount </a:t>
            </a:r>
            <a:r>
              <a:rPr sz="2000" spc="25" dirty="0">
                <a:latin typeface="Cambria"/>
                <a:cs typeface="Cambria"/>
              </a:rPr>
              <a:t>of </a:t>
            </a:r>
            <a:r>
              <a:rPr sz="2000" spc="40" dirty="0">
                <a:latin typeface="Cambria"/>
                <a:cs typeface="Cambria"/>
              </a:rPr>
              <a:t>time </a:t>
            </a:r>
            <a:r>
              <a:rPr sz="2000" spc="-25" dirty="0">
                <a:latin typeface="Cambria"/>
                <a:cs typeface="Cambria"/>
              </a:rPr>
              <a:t>it </a:t>
            </a:r>
            <a:r>
              <a:rPr sz="2000" spc="50" dirty="0">
                <a:latin typeface="Cambria"/>
                <a:cs typeface="Cambria"/>
              </a:rPr>
              <a:t>takes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5" dirty="0">
                <a:latin typeface="Cambria"/>
                <a:cs typeface="Cambria"/>
              </a:rPr>
              <a:t>start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responding </a:t>
            </a:r>
            <a:r>
              <a:rPr sz="2000" spc="40" dirty="0">
                <a:latin typeface="Cambria"/>
                <a:cs typeface="Cambria"/>
              </a:rPr>
              <a:t>but </a:t>
            </a:r>
            <a:r>
              <a:rPr sz="2000" spc="10" dirty="0">
                <a:latin typeface="Cambria"/>
                <a:cs typeface="Cambria"/>
              </a:rPr>
              <a:t>not </a:t>
            </a:r>
            <a:r>
              <a:rPr sz="2000" spc="40" dirty="0">
                <a:latin typeface="Cambria"/>
                <a:cs typeface="Cambria"/>
              </a:rPr>
              <a:t>the time </a:t>
            </a:r>
            <a:r>
              <a:rPr sz="2000" spc="-25" dirty="0">
                <a:latin typeface="Cambria"/>
                <a:cs typeface="Cambria"/>
              </a:rPr>
              <a:t>it </a:t>
            </a:r>
            <a:r>
              <a:rPr sz="2000" spc="50" dirty="0">
                <a:latin typeface="Cambria"/>
                <a:cs typeface="Cambria"/>
              </a:rPr>
              <a:t>takes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15" dirty="0">
                <a:latin typeface="Cambria"/>
                <a:cs typeface="Cambria"/>
              </a:rPr>
              <a:t>output </a:t>
            </a:r>
            <a:r>
              <a:rPr sz="2000" spc="-10" dirty="0">
                <a:latin typeface="Cambria"/>
                <a:cs typeface="Cambria"/>
              </a:rPr>
              <a:t>that </a:t>
            </a:r>
            <a:r>
              <a:rPr sz="2000" spc="75" dirty="0">
                <a:latin typeface="Cambria"/>
                <a:cs typeface="Cambria"/>
              </a:rPr>
              <a:t>response. </a:t>
            </a:r>
            <a:r>
              <a:rPr sz="2000" spc="80" dirty="0">
                <a:latin typeface="Cambria"/>
                <a:cs typeface="Cambria"/>
              </a:rPr>
              <a:t>Response </a:t>
            </a:r>
            <a:r>
              <a:rPr sz="2000" spc="40" dirty="0">
                <a:latin typeface="Cambria"/>
                <a:cs typeface="Cambria"/>
              </a:rPr>
              <a:t>time </a:t>
            </a:r>
            <a:r>
              <a:rPr sz="2000" spc="60" dirty="0">
                <a:latin typeface="Cambria"/>
                <a:cs typeface="Cambria"/>
              </a:rPr>
              <a:t>should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be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minimized.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864514"/>
            <a:ext cx="7976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80" dirty="0"/>
              <a:t>SCHEDULING</a:t>
            </a:r>
            <a:r>
              <a:rPr sz="4800" spc="80" dirty="0"/>
              <a:t> </a:t>
            </a:r>
            <a:r>
              <a:rPr sz="4800" spc="215" dirty="0"/>
              <a:t>ALGORITHMS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1990344"/>
            <a:ext cx="5854065" cy="34391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First-Come-First-Served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(FCFS)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Shorted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Job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First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(SJF)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5" dirty="0">
                <a:latin typeface="Cambria"/>
                <a:cs typeface="Cambria"/>
              </a:rPr>
              <a:t>Shortest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Remaining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Time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First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(SRTF)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30" dirty="0">
                <a:latin typeface="Cambria"/>
                <a:cs typeface="Cambria"/>
              </a:rPr>
              <a:t>Priority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50" dirty="0">
                <a:latin typeface="Cambria"/>
                <a:cs typeface="Cambria"/>
              </a:rPr>
              <a:t>Round-Robin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50" dirty="0">
                <a:latin typeface="Cambria"/>
                <a:cs typeface="Cambria"/>
              </a:rPr>
              <a:t>Multilevel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Queues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50" dirty="0">
                <a:latin typeface="Cambria"/>
                <a:cs typeface="Cambria"/>
              </a:rPr>
              <a:t>Multilevel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Feedback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Queues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UNI</a:t>
            </a:r>
            <a:r>
              <a:rPr sz="2000" spc="70" dirty="0">
                <a:latin typeface="Cambria"/>
                <a:cs typeface="Cambria"/>
              </a:rPr>
              <a:t>X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Syste</a:t>
            </a:r>
            <a:r>
              <a:rPr sz="2000" spc="110" dirty="0">
                <a:latin typeface="Cambria"/>
                <a:cs typeface="Cambria"/>
              </a:rPr>
              <a:t>m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204" dirty="0">
                <a:latin typeface="Cambria"/>
                <a:cs typeface="Cambria"/>
              </a:rPr>
              <a:t>V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Scheduling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pc="155" dirty="0"/>
              <a:t>FIRST-COME,</a:t>
            </a:r>
            <a:r>
              <a:rPr spc="-215" dirty="0"/>
              <a:t> </a:t>
            </a:r>
            <a:r>
              <a:rPr spc="50" dirty="0"/>
              <a:t>FIRST-SERVED</a:t>
            </a:r>
            <a:r>
              <a:rPr spc="105" dirty="0"/>
              <a:t> </a:t>
            </a:r>
            <a:r>
              <a:rPr spc="165" dirty="0"/>
              <a:t>(FCFS) </a:t>
            </a:r>
            <a:r>
              <a:rPr spc="-869" dirty="0"/>
              <a:t> </a:t>
            </a:r>
            <a:r>
              <a:rPr spc="235" dirty="0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74428" y="2112264"/>
            <a:ext cx="9841230" cy="34391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3830" marR="38100" indent="-151765">
              <a:lnSpc>
                <a:spcPts val="2160"/>
              </a:lnSpc>
              <a:spcBef>
                <a:spcPts val="37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741680" algn="l"/>
                <a:tab pos="1788795" algn="l"/>
                <a:tab pos="2358390" algn="l"/>
                <a:tab pos="3488054" algn="l"/>
                <a:tab pos="3992245" algn="l"/>
                <a:tab pos="4638675" algn="l"/>
                <a:tab pos="5223510" algn="l"/>
                <a:tab pos="6744970" algn="l"/>
                <a:tab pos="7249159" algn="l"/>
                <a:tab pos="8054975" algn="l"/>
                <a:tab pos="8925560" algn="l"/>
                <a:tab pos="9605010" algn="l"/>
              </a:tabLst>
            </a:pPr>
            <a:r>
              <a:rPr sz="2000" spc="-15" dirty="0">
                <a:latin typeface="Cambria"/>
                <a:cs typeface="Cambria"/>
              </a:rPr>
              <a:t>T</a:t>
            </a:r>
            <a:r>
              <a:rPr sz="2000" spc="105" dirty="0">
                <a:latin typeface="Cambria"/>
                <a:cs typeface="Cambria"/>
              </a:rPr>
              <a:t>h</a:t>
            </a:r>
            <a:r>
              <a:rPr sz="2000" spc="10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oces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tha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70" dirty="0">
                <a:latin typeface="Cambria"/>
                <a:cs typeface="Cambria"/>
              </a:rPr>
              <a:t>equests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40" dirty="0">
                <a:latin typeface="Cambria"/>
                <a:cs typeface="Cambria"/>
              </a:rPr>
              <a:t>CP</a:t>
            </a:r>
            <a:r>
              <a:rPr sz="2000" spc="165" dirty="0">
                <a:latin typeface="Cambria"/>
                <a:cs typeface="Cambria"/>
              </a:rPr>
              <a:t>U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f</a:t>
            </a:r>
            <a:r>
              <a:rPr sz="2000" spc="-5" dirty="0">
                <a:latin typeface="Cambria"/>
                <a:cs typeface="Cambria"/>
              </a:rPr>
              <a:t>irs</a:t>
            </a:r>
            <a:r>
              <a:rPr sz="2000" dirty="0">
                <a:latin typeface="Cambria"/>
                <a:cs typeface="Cambria"/>
              </a:rPr>
              <a:t>t	</a:t>
            </a:r>
            <a:r>
              <a:rPr sz="2000" spc="75" dirty="0">
                <a:latin typeface="Cambria"/>
                <a:cs typeface="Cambria"/>
              </a:rPr>
              <a:t>(i.</a:t>
            </a:r>
            <a:r>
              <a:rPr sz="2000" spc="85" dirty="0">
                <a:latin typeface="Cambria"/>
                <a:cs typeface="Cambria"/>
              </a:rPr>
              <a:t>e</a:t>
            </a:r>
            <a:r>
              <a:rPr sz="2000" spc="165" dirty="0">
                <a:latin typeface="Cambria"/>
                <a:cs typeface="Cambria"/>
              </a:rPr>
              <a:t>.</a:t>
            </a:r>
            <a:r>
              <a:rPr sz="2000" spc="17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enters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th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95" dirty="0">
                <a:latin typeface="Cambria"/>
                <a:cs typeface="Cambria"/>
              </a:rPr>
              <a:t>r</a:t>
            </a:r>
            <a:r>
              <a:rPr sz="2000" spc="120" dirty="0">
                <a:latin typeface="Cambria"/>
                <a:cs typeface="Cambria"/>
              </a:rPr>
              <a:t>ea</a:t>
            </a:r>
            <a:r>
              <a:rPr sz="2000" spc="90" dirty="0">
                <a:latin typeface="Cambria"/>
                <a:cs typeface="Cambria"/>
              </a:rPr>
              <a:t>d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0" dirty="0">
                <a:latin typeface="Cambria"/>
                <a:cs typeface="Cambria"/>
              </a:rPr>
              <a:t>queu</a:t>
            </a:r>
            <a:r>
              <a:rPr sz="2000" spc="9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f</a:t>
            </a:r>
            <a:r>
              <a:rPr sz="2000" spc="-5" dirty="0">
                <a:latin typeface="Cambria"/>
                <a:cs typeface="Cambria"/>
              </a:rPr>
              <a:t>irst</a:t>
            </a:r>
            <a:r>
              <a:rPr sz="2000" dirty="0">
                <a:latin typeface="Cambria"/>
                <a:cs typeface="Cambria"/>
              </a:rPr>
              <a:t>)	</a:t>
            </a:r>
            <a:r>
              <a:rPr sz="2000" spc="25" dirty="0">
                <a:latin typeface="Cambria"/>
                <a:cs typeface="Cambria"/>
              </a:rPr>
              <a:t>is  </a:t>
            </a:r>
            <a:r>
              <a:rPr sz="2000" spc="75" dirty="0">
                <a:latin typeface="Cambria"/>
                <a:cs typeface="Cambria"/>
              </a:rPr>
              <a:t>allocated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first.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implementation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an </a:t>
            </a: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policy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managed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FIFO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enters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ready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PCB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linked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onto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tail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00" dirty="0">
                <a:latin typeface="Cambria"/>
                <a:cs typeface="Cambria"/>
              </a:rPr>
              <a:t>When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CPU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free,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allocated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head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6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6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running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removed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from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queue.</a:t>
            </a:r>
            <a:endParaRPr sz="2000">
              <a:latin typeface="Cambria"/>
              <a:cs typeface="Cambria"/>
            </a:endParaRPr>
          </a:p>
          <a:p>
            <a:pPr marL="163830" marR="5080" indent="-151765">
              <a:lnSpc>
                <a:spcPts val="2160"/>
              </a:lnSpc>
              <a:spcBef>
                <a:spcPts val="12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  <a:tab pos="765175" algn="l"/>
                <a:tab pos="1866264" algn="l"/>
                <a:tab pos="2880995" algn="l"/>
                <a:tab pos="3557270" algn="l"/>
                <a:tab pos="4414520" algn="l"/>
                <a:tab pos="5182870" algn="l"/>
                <a:tab pos="6071870" algn="l"/>
                <a:tab pos="6422390" algn="l"/>
                <a:tab pos="6951345" algn="l"/>
                <a:tab pos="8054340" algn="l"/>
                <a:tab pos="8653780" algn="l"/>
                <a:tab pos="9306560" algn="l"/>
              </a:tabLst>
            </a:pPr>
            <a:r>
              <a:rPr sz="2000" spc="-15" dirty="0">
                <a:latin typeface="Cambria"/>
                <a:cs typeface="Cambria"/>
              </a:rPr>
              <a:t>T</a:t>
            </a:r>
            <a:r>
              <a:rPr sz="2000" spc="105" dirty="0">
                <a:latin typeface="Cambria"/>
                <a:cs typeface="Cambria"/>
              </a:rPr>
              <a:t>h</a:t>
            </a:r>
            <a:r>
              <a:rPr sz="2000" spc="10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a</a:t>
            </a:r>
            <a:r>
              <a:rPr sz="2000" spc="25" dirty="0">
                <a:latin typeface="Cambria"/>
                <a:cs typeface="Cambria"/>
              </a:rPr>
              <a:t>v</a:t>
            </a:r>
            <a:r>
              <a:rPr sz="2000" spc="90" dirty="0">
                <a:latin typeface="Cambria"/>
                <a:cs typeface="Cambria"/>
              </a:rPr>
              <a:t>e</a:t>
            </a:r>
            <a:r>
              <a:rPr sz="2000" spc="30" dirty="0">
                <a:latin typeface="Cambria"/>
                <a:cs typeface="Cambria"/>
              </a:rPr>
              <a:t>r</a:t>
            </a:r>
            <a:r>
              <a:rPr sz="2000" spc="165" dirty="0">
                <a:latin typeface="Cambria"/>
                <a:cs typeface="Cambria"/>
              </a:rPr>
              <a:t>a</a:t>
            </a:r>
            <a:r>
              <a:rPr sz="2000" spc="125" dirty="0">
                <a:latin typeface="Cambria"/>
                <a:cs typeface="Cambria"/>
              </a:rPr>
              <a:t>g</a:t>
            </a:r>
            <a:r>
              <a:rPr sz="2000" spc="17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5" dirty="0">
                <a:latin typeface="Cambria"/>
                <a:cs typeface="Cambria"/>
              </a:rPr>
              <a:t>w</a:t>
            </a:r>
            <a:r>
              <a:rPr sz="2000" spc="50" dirty="0">
                <a:latin typeface="Cambria"/>
                <a:cs typeface="Cambria"/>
              </a:rPr>
              <a:t>aitin</a:t>
            </a:r>
            <a:r>
              <a:rPr sz="2000" spc="70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tim</a:t>
            </a:r>
            <a:r>
              <a:rPr sz="2000" spc="4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unde</a:t>
            </a:r>
            <a:r>
              <a:rPr sz="2000" spc="5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25" dirty="0">
                <a:latin typeface="Cambria"/>
                <a:cs typeface="Cambria"/>
              </a:rPr>
              <a:t>FCF</a:t>
            </a:r>
            <a:r>
              <a:rPr sz="2000" spc="12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5" dirty="0">
                <a:latin typeface="Cambria"/>
                <a:cs typeface="Cambria"/>
              </a:rPr>
              <a:t>policy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50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not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5" dirty="0">
                <a:latin typeface="Cambria"/>
                <a:cs typeface="Cambria"/>
              </a:rPr>
              <a:t>minima</a:t>
            </a:r>
            <a:r>
              <a:rPr sz="2000" spc="25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5" dirty="0">
                <a:latin typeface="Cambria"/>
                <a:cs typeface="Cambria"/>
              </a:rPr>
              <a:t>an</a:t>
            </a:r>
            <a:r>
              <a:rPr sz="2000" spc="8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m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40" dirty="0">
                <a:latin typeface="Cambria"/>
                <a:cs typeface="Cambria"/>
              </a:rPr>
              <a:t>va</a:t>
            </a:r>
            <a:r>
              <a:rPr sz="2000" spc="65" dirty="0">
                <a:latin typeface="Cambria"/>
                <a:cs typeface="Cambria"/>
              </a:rPr>
              <a:t>r</a:t>
            </a:r>
            <a:r>
              <a:rPr sz="2000" spc="70" dirty="0">
                <a:latin typeface="Cambria"/>
                <a:cs typeface="Cambria"/>
              </a:rPr>
              <a:t>y  </a:t>
            </a:r>
            <a:r>
              <a:rPr sz="2000" spc="40" dirty="0">
                <a:latin typeface="Cambria"/>
                <a:cs typeface="Cambria"/>
              </a:rPr>
              <a:t>substantially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CPU-burst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times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vary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greatly.</a:t>
            </a:r>
            <a:endParaRPr sz="2000">
              <a:latin typeface="Cambria"/>
              <a:cs typeface="Cambria"/>
            </a:endParaRPr>
          </a:p>
          <a:p>
            <a:pPr marL="163830" indent="-151765">
              <a:lnSpc>
                <a:spcPct val="10000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Segoe UI Symbol"/>
              <a:buChar char="▪"/>
              <a:tabLst>
                <a:tab pos="164465" algn="l"/>
              </a:tabLst>
            </a:pPr>
            <a:r>
              <a:rPr sz="2000" spc="125" dirty="0">
                <a:latin typeface="Cambria"/>
                <a:cs typeface="Cambria"/>
              </a:rPr>
              <a:t>FCFS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non-preemptive </a:t>
            </a:r>
            <a:r>
              <a:rPr sz="2000" spc="95" dirty="0">
                <a:latin typeface="Cambria"/>
                <a:cs typeface="Cambria"/>
              </a:rPr>
              <a:t>scheduling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algorithm.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1163</Words>
  <Application>Microsoft Office PowerPoint</Application>
  <PresentationFormat>Widescreen</PresentationFormat>
  <Paragraphs>94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</vt:lpstr>
      <vt:lpstr>Segoe UI Symbol</vt:lpstr>
      <vt:lpstr>Times New Roman</vt:lpstr>
      <vt:lpstr>Office Theme</vt:lpstr>
      <vt:lpstr>OPERATING  SYSTEMS</vt:lpstr>
      <vt:lpstr>PowerPoint Presentation</vt:lpstr>
      <vt:lpstr>CPU SCHEDULER</vt:lpstr>
      <vt:lpstr>DISPATCHER</vt:lpstr>
      <vt:lpstr>PREEMPTIVE AND NON-PREEMPTIVE  SCHEDULING</vt:lpstr>
      <vt:lpstr>SCHEDULING CRITERIA</vt:lpstr>
      <vt:lpstr>SCHEDULING CRITERIA</vt:lpstr>
      <vt:lpstr>SCHEDULING ALGORITHMS</vt:lpstr>
      <vt:lpstr>FIRST-COME, FIRST-SERVED (FCFS)  SCHEDULING</vt:lpstr>
      <vt:lpstr>FIRST-COME, FIRST-SERVED (FCFS)  SCHEDULING</vt:lpstr>
      <vt:lpstr>SHORTEST-JOB-FIRST SCHEDULING</vt:lpstr>
      <vt:lpstr>SHORTEST-JOB-FIRST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Lecture # 11</dc:title>
  <cp:lastModifiedBy>M Saifullah Tanvir</cp:lastModifiedBy>
  <cp:revision>28</cp:revision>
  <dcterms:created xsi:type="dcterms:W3CDTF">2023-02-19T05:59:26Z</dcterms:created>
  <dcterms:modified xsi:type="dcterms:W3CDTF">2023-02-22T12:16:50Z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