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873" y="813003"/>
            <a:ext cx="990625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597" y="835947"/>
            <a:ext cx="11774805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386" y="2538984"/>
            <a:ext cx="9881227" cy="286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020" y="6338230"/>
            <a:ext cx="272415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34" y="1346946"/>
            <a:ext cx="10222992" cy="80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834" y="1484779"/>
            <a:ext cx="10223500" cy="3665220"/>
            <a:chOff x="920834" y="1484779"/>
            <a:chExt cx="10223500" cy="3665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34" y="4299696"/>
              <a:ext cx="10222992" cy="806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34" y="1484779"/>
              <a:ext cx="10222992" cy="36650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7306" y="4177012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0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29" y="214139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29"/>
                  </a:lnTo>
                  <a:lnTo>
                    <a:pt x="253790" y="38482"/>
                  </a:lnTo>
                  <a:lnTo>
                    <a:pt x="295701" y="22042"/>
                  </a:lnTo>
                  <a:lnTo>
                    <a:pt x="339609" y="9972"/>
                  </a:lnTo>
                  <a:lnTo>
                    <a:pt x="385250" y="2537"/>
                  </a:lnTo>
                  <a:lnTo>
                    <a:pt x="432361" y="0"/>
                  </a:lnTo>
                  <a:lnTo>
                    <a:pt x="481147" y="2759"/>
                  </a:lnTo>
                  <a:lnTo>
                    <a:pt x="528934" y="10921"/>
                  </a:lnTo>
                  <a:lnTo>
                    <a:pt x="575300" y="24311"/>
                  </a:lnTo>
                  <a:lnTo>
                    <a:pt x="619822" y="42752"/>
                  </a:lnTo>
                  <a:lnTo>
                    <a:pt x="662075" y="66070"/>
                  </a:lnTo>
                  <a:lnTo>
                    <a:pt x="701638" y="94090"/>
                  </a:lnTo>
                  <a:lnTo>
                    <a:pt x="738086" y="126635"/>
                  </a:lnTo>
                  <a:lnTo>
                    <a:pt x="770632" y="163083"/>
                  </a:lnTo>
                  <a:lnTo>
                    <a:pt x="798651" y="202646"/>
                  </a:lnTo>
                  <a:lnTo>
                    <a:pt x="821969" y="244899"/>
                  </a:lnTo>
                  <a:lnTo>
                    <a:pt x="840411" y="289421"/>
                  </a:lnTo>
                  <a:lnTo>
                    <a:pt x="853800" y="335787"/>
                  </a:lnTo>
                  <a:lnTo>
                    <a:pt x="861963" y="383574"/>
                  </a:lnTo>
                  <a:lnTo>
                    <a:pt x="864722" y="432360"/>
                  </a:lnTo>
                  <a:lnTo>
                    <a:pt x="862185" y="479471"/>
                  </a:lnTo>
                  <a:lnTo>
                    <a:pt x="854750" y="525112"/>
                  </a:lnTo>
                  <a:lnTo>
                    <a:pt x="842680" y="569020"/>
                  </a:lnTo>
                  <a:lnTo>
                    <a:pt x="826240" y="610931"/>
                  </a:lnTo>
                  <a:lnTo>
                    <a:pt x="805692" y="650581"/>
                  </a:lnTo>
                  <a:lnTo>
                    <a:pt x="781302" y="687707"/>
                  </a:lnTo>
                  <a:lnTo>
                    <a:pt x="753331" y="722045"/>
                  </a:lnTo>
                  <a:lnTo>
                    <a:pt x="722046" y="753331"/>
                  </a:lnTo>
                  <a:lnTo>
                    <a:pt x="687708" y="781301"/>
                  </a:lnTo>
                  <a:lnTo>
                    <a:pt x="650582" y="805692"/>
                  </a:lnTo>
                  <a:lnTo>
                    <a:pt x="610931" y="826239"/>
                  </a:lnTo>
                  <a:lnTo>
                    <a:pt x="569020" y="842679"/>
                  </a:lnTo>
                  <a:lnTo>
                    <a:pt x="525112" y="854749"/>
                  </a:lnTo>
                  <a:lnTo>
                    <a:pt x="479471" y="862184"/>
                  </a:lnTo>
                  <a:lnTo>
                    <a:pt x="432361" y="864721"/>
                  </a:lnTo>
                  <a:lnTo>
                    <a:pt x="385250" y="862184"/>
                  </a:lnTo>
                  <a:lnTo>
                    <a:pt x="339609" y="854749"/>
                  </a:lnTo>
                  <a:lnTo>
                    <a:pt x="295701" y="842679"/>
                  </a:lnTo>
                  <a:lnTo>
                    <a:pt x="253790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7"/>
                  </a:lnTo>
                  <a:lnTo>
                    <a:pt x="59029" y="650581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585" y="1484140"/>
            <a:ext cx="695515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5"/>
              </a:spcBef>
            </a:pPr>
            <a:r>
              <a:rPr sz="9600" spc="434" dirty="0"/>
              <a:t>OPER</a:t>
            </a:r>
            <a:r>
              <a:rPr sz="9600" spc="520" dirty="0"/>
              <a:t>A</a:t>
            </a:r>
            <a:r>
              <a:rPr sz="9600" spc="375" dirty="0"/>
              <a:t>TING  </a:t>
            </a:r>
            <a:r>
              <a:rPr sz="9600" spc="355" dirty="0"/>
              <a:t>SYSTEMS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10078878" y="4369090"/>
            <a:ext cx="22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824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5" dirty="0"/>
              <a:t>ROUND-ROBIN</a:t>
            </a:r>
            <a:r>
              <a:rPr sz="4800" spc="12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2245" marR="508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83515" algn="l"/>
              </a:tabLst>
            </a:pPr>
            <a:r>
              <a:rPr spc="60" dirty="0"/>
              <a:t>The</a:t>
            </a:r>
            <a:r>
              <a:rPr spc="90" dirty="0"/>
              <a:t> </a:t>
            </a:r>
            <a:r>
              <a:rPr spc="40" dirty="0"/>
              <a:t>round-robin</a:t>
            </a:r>
            <a:r>
              <a:rPr spc="90" dirty="0"/>
              <a:t> </a:t>
            </a:r>
            <a:r>
              <a:rPr spc="-25" dirty="0"/>
              <a:t>(RR)</a:t>
            </a:r>
            <a:r>
              <a:rPr spc="95" dirty="0"/>
              <a:t> scheduling </a:t>
            </a:r>
            <a:r>
              <a:rPr spc="55" dirty="0"/>
              <a:t>algorithm</a:t>
            </a:r>
            <a:r>
              <a:rPr spc="90" dirty="0"/>
              <a:t> </a:t>
            </a:r>
            <a:r>
              <a:rPr spc="40" dirty="0"/>
              <a:t>is</a:t>
            </a:r>
            <a:r>
              <a:rPr spc="90" dirty="0"/>
              <a:t> </a:t>
            </a:r>
            <a:r>
              <a:rPr spc="125" dirty="0"/>
              <a:t>designed</a:t>
            </a:r>
            <a:r>
              <a:rPr spc="95" dirty="0"/>
              <a:t> </a:t>
            </a:r>
            <a:r>
              <a:rPr spc="90" dirty="0"/>
              <a:t>especially </a:t>
            </a:r>
            <a:r>
              <a:rPr spc="30" dirty="0"/>
              <a:t>for</a:t>
            </a:r>
            <a:r>
              <a:rPr spc="90" dirty="0"/>
              <a:t> </a:t>
            </a:r>
            <a:r>
              <a:rPr spc="60" dirty="0"/>
              <a:t>time-sharing </a:t>
            </a:r>
            <a:r>
              <a:rPr spc="-425" dirty="0"/>
              <a:t> </a:t>
            </a:r>
            <a:r>
              <a:rPr spc="75" dirty="0"/>
              <a:t>systems.</a:t>
            </a:r>
          </a:p>
          <a:p>
            <a:pPr marL="182245" marR="1587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83515" algn="l"/>
                <a:tab pos="483234" algn="l"/>
                <a:tab pos="818515" algn="l"/>
                <a:tab pos="1763395" algn="l"/>
                <a:tab pos="2130425" algn="l"/>
                <a:tab pos="2882265" algn="l"/>
                <a:tab pos="4322445" algn="l"/>
                <a:tab pos="4848225" algn="l"/>
                <a:tab pos="6356350" algn="l"/>
                <a:tab pos="6691630" algn="l"/>
                <a:tab pos="7592059" algn="l"/>
                <a:tab pos="7958455" algn="l"/>
                <a:tab pos="8844915" algn="l"/>
              </a:tabLst>
            </a:pPr>
            <a:r>
              <a:rPr spc="-55" dirty="0"/>
              <a:t>I</a:t>
            </a:r>
            <a:r>
              <a:rPr spc="-50" dirty="0"/>
              <a:t>t</a:t>
            </a:r>
            <a:r>
              <a:rPr dirty="0"/>
              <a:t>	</a:t>
            </a:r>
            <a:r>
              <a:rPr spc="25" dirty="0"/>
              <a:t>i</a:t>
            </a:r>
            <a:r>
              <a:rPr spc="50" dirty="0"/>
              <a:t>s</a:t>
            </a:r>
            <a:r>
              <a:rPr dirty="0"/>
              <a:t>	</a:t>
            </a:r>
            <a:r>
              <a:rPr spc="40" dirty="0"/>
              <a:t>similar</a:t>
            </a:r>
            <a:r>
              <a:rPr dirty="0"/>
              <a:t>	</a:t>
            </a:r>
            <a:r>
              <a:rPr spc="-5" dirty="0"/>
              <a:t>t</a:t>
            </a:r>
            <a:r>
              <a:rPr spc="5" dirty="0"/>
              <a:t>o</a:t>
            </a:r>
            <a:r>
              <a:rPr dirty="0"/>
              <a:t>	</a:t>
            </a:r>
            <a:r>
              <a:rPr spc="125" dirty="0"/>
              <a:t>FCF</a:t>
            </a:r>
            <a:r>
              <a:rPr spc="120" dirty="0"/>
              <a:t>S</a:t>
            </a:r>
            <a:r>
              <a:rPr dirty="0"/>
              <a:t>	</a:t>
            </a:r>
            <a:r>
              <a:rPr spc="95" dirty="0"/>
              <a:t>scheduling</a:t>
            </a:r>
            <a:r>
              <a:rPr dirty="0"/>
              <a:t>	</a:t>
            </a:r>
            <a:r>
              <a:rPr spc="175" dirty="0"/>
              <a:t>b</a:t>
            </a:r>
            <a:r>
              <a:rPr spc="-40" dirty="0"/>
              <a:t>u</a:t>
            </a:r>
            <a:r>
              <a:rPr spc="-20" dirty="0"/>
              <a:t>t</a:t>
            </a:r>
            <a:r>
              <a:rPr dirty="0"/>
              <a:t>	</a:t>
            </a:r>
            <a:r>
              <a:rPr spc="80" dirty="0"/>
              <a:t>p</a:t>
            </a:r>
            <a:r>
              <a:rPr spc="-40" dirty="0"/>
              <a:t>r</a:t>
            </a:r>
            <a:r>
              <a:rPr spc="70" dirty="0"/>
              <a:t>eemptio</a:t>
            </a:r>
            <a:r>
              <a:rPr spc="80" dirty="0"/>
              <a:t>n</a:t>
            </a:r>
            <a:r>
              <a:rPr dirty="0"/>
              <a:t>	</a:t>
            </a:r>
            <a:r>
              <a:rPr spc="25" dirty="0"/>
              <a:t>i</a:t>
            </a:r>
            <a:r>
              <a:rPr spc="50" dirty="0"/>
              <a:t>s</a:t>
            </a:r>
            <a:r>
              <a:rPr dirty="0"/>
              <a:t>	</a:t>
            </a:r>
            <a:r>
              <a:rPr spc="125" dirty="0"/>
              <a:t>adde</a:t>
            </a:r>
            <a:r>
              <a:rPr spc="140" dirty="0"/>
              <a:t>d</a:t>
            </a:r>
            <a:r>
              <a:rPr dirty="0"/>
              <a:t>	</a:t>
            </a:r>
            <a:r>
              <a:rPr spc="-5" dirty="0"/>
              <a:t>t</a:t>
            </a:r>
            <a:r>
              <a:rPr spc="5" dirty="0"/>
              <a:t>o</a:t>
            </a:r>
            <a:r>
              <a:rPr dirty="0"/>
              <a:t>	</a:t>
            </a:r>
            <a:r>
              <a:rPr spc="30" dirty="0"/>
              <a:t>switch</a:t>
            </a:r>
            <a:r>
              <a:rPr dirty="0"/>
              <a:t>	</a:t>
            </a:r>
            <a:r>
              <a:rPr spc="55" dirty="0"/>
              <a:t>bet</a:t>
            </a:r>
            <a:r>
              <a:rPr spc="50" dirty="0"/>
              <a:t>w</a:t>
            </a:r>
            <a:r>
              <a:rPr spc="90" dirty="0"/>
              <a:t>een  </a:t>
            </a:r>
            <a:r>
              <a:rPr spc="95" dirty="0"/>
              <a:t>processes.</a:t>
            </a:r>
          </a:p>
          <a:p>
            <a:pPr marL="182245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83515" algn="l"/>
              </a:tabLst>
            </a:pPr>
            <a:r>
              <a:rPr spc="150" dirty="0"/>
              <a:t>A</a:t>
            </a:r>
            <a:r>
              <a:rPr spc="55" dirty="0"/>
              <a:t> small</a:t>
            </a:r>
            <a:r>
              <a:rPr spc="60" dirty="0"/>
              <a:t> </a:t>
            </a:r>
            <a:r>
              <a:rPr spc="-5" dirty="0"/>
              <a:t>unit</a:t>
            </a:r>
            <a:r>
              <a:rPr spc="60" dirty="0"/>
              <a:t> </a:t>
            </a:r>
            <a:r>
              <a:rPr spc="25" dirty="0"/>
              <a:t>of</a:t>
            </a:r>
            <a:r>
              <a:rPr spc="60" dirty="0"/>
              <a:t> </a:t>
            </a:r>
            <a:r>
              <a:rPr spc="40" dirty="0"/>
              <a:t>time</a:t>
            </a:r>
            <a:r>
              <a:rPr spc="60" dirty="0"/>
              <a:t> </a:t>
            </a:r>
            <a:r>
              <a:rPr spc="100" dirty="0"/>
              <a:t>called</a:t>
            </a:r>
            <a:r>
              <a:rPr spc="60" dirty="0"/>
              <a:t> </a:t>
            </a:r>
            <a:r>
              <a:rPr spc="85" dirty="0"/>
              <a:t>a</a:t>
            </a:r>
            <a:r>
              <a:rPr spc="60" dirty="0"/>
              <a:t> </a:t>
            </a:r>
            <a:r>
              <a:rPr spc="40" dirty="0"/>
              <a:t>time</a:t>
            </a:r>
            <a:r>
              <a:rPr spc="60" dirty="0"/>
              <a:t> </a:t>
            </a:r>
            <a:r>
              <a:rPr spc="35" dirty="0"/>
              <a:t>quantum</a:t>
            </a:r>
            <a:r>
              <a:rPr spc="60" dirty="0"/>
              <a:t> </a:t>
            </a:r>
            <a:r>
              <a:rPr spc="25" dirty="0"/>
              <a:t>(or</a:t>
            </a:r>
            <a:r>
              <a:rPr spc="60" dirty="0"/>
              <a:t> </a:t>
            </a:r>
            <a:r>
              <a:rPr spc="40" dirty="0"/>
              <a:t>time</a:t>
            </a:r>
            <a:r>
              <a:rPr spc="55" dirty="0"/>
              <a:t> </a:t>
            </a:r>
            <a:r>
              <a:rPr spc="70" dirty="0"/>
              <a:t>slice)</a:t>
            </a:r>
            <a:r>
              <a:rPr spc="60" dirty="0"/>
              <a:t> </a:t>
            </a:r>
            <a:r>
              <a:rPr spc="40" dirty="0"/>
              <a:t>is</a:t>
            </a:r>
            <a:r>
              <a:rPr spc="60" dirty="0"/>
              <a:t> </a:t>
            </a:r>
            <a:r>
              <a:rPr spc="100" dirty="0"/>
              <a:t>defined.</a:t>
            </a:r>
          </a:p>
          <a:p>
            <a:pPr marL="182245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83515" algn="l"/>
              </a:tabLst>
            </a:pPr>
            <a:r>
              <a:rPr spc="60" dirty="0"/>
              <a:t>The</a:t>
            </a:r>
            <a:r>
              <a:rPr spc="50" dirty="0"/>
              <a:t> </a:t>
            </a:r>
            <a:r>
              <a:rPr spc="70" dirty="0"/>
              <a:t>ready</a:t>
            </a:r>
            <a:r>
              <a:rPr spc="55" dirty="0"/>
              <a:t> </a:t>
            </a:r>
            <a:r>
              <a:rPr spc="100" dirty="0"/>
              <a:t>queue</a:t>
            </a:r>
            <a:r>
              <a:rPr spc="55" dirty="0"/>
              <a:t> </a:t>
            </a:r>
            <a:r>
              <a:rPr spc="40" dirty="0"/>
              <a:t>is</a:t>
            </a:r>
            <a:r>
              <a:rPr spc="55" dirty="0"/>
              <a:t> </a:t>
            </a:r>
            <a:r>
              <a:rPr spc="40" dirty="0"/>
              <a:t>treated</a:t>
            </a:r>
            <a:r>
              <a:rPr spc="55" dirty="0"/>
              <a:t> </a:t>
            </a:r>
            <a:r>
              <a:rPr spc="65" dirty="0"/>
              <a:t>as</a:t>
            </a:r>
            <a:r>
              <a:rPr spc="55" dirty="0"/>
              <a:t> </a:t>
            </a:r>
            <a:r>
              <a:rPr spc="85" dirty="0"/>
              <a:t>a</a:t>
            </a:r>
            <a:r>
              <a:rPr spc="50" dirty="0"/>
              <a:t> </a:t>
            </a:r>
            <a:r>
              <a:rPr spc="45" dirty="0"/>
              <a:t>circular</a:t>
            </a:r>
            <a:r>
              <a:rPr spc="55" dirty="0"/>
              <a:t> </a:t>
            </a:r>
            <a:r>
              <a:rPr spc="105" dirty="0"/>
              <a:t>queue.</a:t>
            </a:r>
          </a:p>
          <a:p>
            <a:pPr marL="182245" marR="52069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83515" algn="l"/>
              </a:tabLst>
            </a:pPr>
            <a:r>
              <a:rPr spc="60" dirty="0"/>
              <a:t>The</a:t>
            </a:r>
            <a:r>
              <a:rPr spc="65" dirty="0"/>
              <a:t> </a:t>
            </a:r>
            <a:r>
              <a:rPr spc="150" dirty="0"/>
              <a:t>CPU</a:t>
            </a:r>
            <a:r>
              <a:rPr spc="155" dirty="0"/>
              <a:t> </a:t>
            </a:r>
            <a:r>
              <a:rPr spc="90" dirty="0"/>
              <a:t>scheduler</a:t>
            </a:r>
            <a:r>
              <a:rPr spc="95" dirty="0"/>
              <a:t> </a:t>
            </a:r>
            <a:r>
              <a:rPr spc="130" dirty="0"/>
              <a:t>goes</a:t>
            </a:r>
            <a:r>
              <a:rPr spc="135" dirty="0"/>
              <a:t> </a:t>
            </a:r>
            <a:r>
              <a:rPr spc="40" dirty="0"/>
              <a:t>around</a:t>
            </a:r>
            <a:r>
              <a:rPr spc="45" dirty="0"/>
              <a:t> </a:t>
            </a:r>
            <a:r>
              <a:rPr spc="40" dirty="0"/>
              <a:t>the</a:t>
            </a:r>
            <a:r>
              <a:rPr spc="45" dirty="0"/>
              <a:t> </a:t>
            </a:r>
            <a:r>
              <a:rPr spc="70" dirty="0"/>
              <a:t>ready</a:t>
            </a:r>
            <a:r>
              <a:rPr spc="75" dirty="0"/>
              <a:t> </a:t>
            </a:r>
            <a:r>
              <a:rPr spc="105" dirty="0"/>
              <a:t>queue, </a:t>
            </a:r>
            <a:r>
              <a:rPr spc="65" dirty="0"/>
              <a:t>allocating</a:t>
            </a:r>
            <a:r>
              <a:rPr spc="70" dirty="0"/>
              <a:t> </a:t>
            </a:r>
            <a:r>
              <a:rPr spc="40" dirty="0"/>
              <a:t>the</a:t>
            </a:r>
            <a:r>
              <a:rPr spc="45" dirty="0"/>
              <a:t> </a:t>
            </a:r>
            <a:r>
              <a:rPr spc="150" dirty="0"/>
              <a:t>CPU</a:t>
            </a:r>
            <a:r>
              <a:rPr spc="15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105" dirty="0"/>
              <a:t>each </a:t>
            </a:r>
            <a:r>
              <a:rPr spc="-430" dirty="0"/>
              <a:t> </a:t>
            </a:r>
            <a:r>
              <a:rPr spc="80" dirty="0"/>
              <a:t>process</a:t>
            </a:r>
            <a:r>
              <a:rPr spc="55" dirty="0"/>
              <a:t> </a:t>
            </a:r>
            <a:r>
              <a:rPr spc="30" dirty="0"/>
              <a:t>for</a:t>
            </a:r>
            <a:r>
              <a:rPr spc="55" dirty="0"/>
              <a:t> </a:t>
            </a:r>
            <a:r>
              <a:rPr spc="85" dirty="0"/>
              <a:t>a</a:t>
            </a:r>
            <a:r>
              <a:rPr spc="55" dirty="0"/>
              <a:t> </a:t>
            </a:r>
            <a:r>
              <a:rPr spc="40" dirty="0"/>
              <a:t>time</a:t>
            </a:r>
            <a:r>
              <a:rPr spc="55" dirty="0"/>
              <a:t> </a:t>
            </a:r>
            <a:r>
              <a:rPr spc="40" dirty="0"/>
              <a:t>interval</a:t>
            </a:r>
            <a:r>
              <a:rPr spc="55" dirty="0"/>
              <a:t> </a:t>
            </a:r>
            <a:r>
              <a:rPr spc="25" dirty="0"/>
              <a:t>of</a:t>
            </a:r>
            <a:r>
              <a:rPr spc="55" dirty="0"/>
              <a:t> </a:t>
            </a:r>
            <a:r>
              <a:rPr spc="75" dirty="0"/>
              <a:t>up</a:t>
            </a:r>
            <a:r>
              <a:rPr spc="5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30" dirty="0"/>
              <a:t>1-time</a:t>
            </a:r>
            <a:r>
              <a:rPr spc="55" dirty="0"/>
              <a:t> </a:t>
            </a:r>
            <a:r>
              <a:rPr spc="50" dirty="0"/>
              <a:t>quantum.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824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5" dirty="0"/>
              <a:t>ROUND-ROBIN</a:t>
            </a:r>
            <a:r>
              <a:rPr sz="4800" spc="12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2075" y="1990647"/>
            <a:ext cx="9840595" cy="42900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75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-4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implement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-35" dirty="0">
                <a:latin typeface="Cambria"/>
                <a:cs typeface="Cambria"/>
              </a:rPr>
              <a:t>RR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scheduling,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we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114" dirty="0">
                <a:latin typeface="Cambria"/>
                <a:cs typeface="Cambria"/>
              </a:rPr>
              <a:t>keep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ready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FIFO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processes.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980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55" dirty="0">
                <a:latin typeface="Cambria"/>
                <a:cs typeface="Cambria"/>
              </a:rPr>
              <a:t>New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45" dirty="0">
                <a:latin typeface="Cambria"/>
                <a:cs typeface="Cambria"/>
              </a:rPr>
              <a:t> are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20" dirty="0">
                <a:latin typeface="Cambria"/>
                <a:cs typeface="Cambria"/>
              </a:rPr>
              <a:t>added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15" dirty="0">
                <a:latin typeface="Cambria"/>
                <a:cs typeface="Cambria"/>
              </a:rPr>
              <a:t>tail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ready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queue.</a:t>
            </a:r>
            <a:endParaRPr sz="1850">
              <a:latin typeface="Cambria"/>
              <a:cs typeface="Cambria"/>
            </a:endParaRPr>
          </a:p>
          <a:p>
            <a:pPr marL="166370" marR="20955" indent="-154305">
              <a:lnSpc>
                <a:spcPts val="2000"/>
              </a:lnSpc>
              <a:spcBef>
                <a:spcPts val="1230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135" dirty="0">
                <a:latin typeface="Cambria"/>
                <a:cs typeface="Cambria"/>
              </a:rPr>
              <a:t>CPU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scheduler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picks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-5" dirty="0">
                <a:latin typeface="Cambria"/>
                <a:cs typeface="Cambria"/>
              </a:rPr>
              <a:t>first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from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ready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queue,</a:t>
            </a:r>
            <a:r>
              <a:rPr sz="18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sets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timer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14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interrupt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after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1-time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quantum,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dispatches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944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150" dirty="0">
                <a:latin typeface="Cambria"/>
                <a:cs typeface="Cambria"/>
              </a:rPr>
              <a:t>One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-25" dirty="0">
                <a:latin typeface="Cambria"/>
                <a:cs typeface="Cambria"/>
              </a:rPr>
              <a:t>two</a:t>
            </a:r>
            <a:r>
              <a:rPr sz="1850" spc="45" dirty="0">
                <a:latin typeface="Cambria"/>
                <a:cs typeface="Cambria"/>
              </a:rPr>
              <a:t> things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happen.</a:t>
            </a:r>
            <a:endParaRPr sz="1850">
              <a:latin typeface="Cambria"/>
              <a:cs typeface="Cambria"/>
            </a:endParaRPr>
          </a:p>
          <a:p>
            <a:pPr marL="166370" marR="31750" indent="-154305">
              <a:lnSpc>
                <a:spcPts val="2000"/>
              </a:lnSpc>
              <a:spcBef>
                <a:spcPts val="1225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may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have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135" dirty="0">
                <a:latin typeface="Cambria"/>
                <a:cs typeface="Cambria"/>
              </a:rPr>
              <a:t>CPU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burst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less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15" dirty="0">
                <a:latin typeface="Cambria"/>
                <a:cs typeface="Cambria"/>
              </a:rPr>
              <a:t>than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1-time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quantum,</a:t>
            </a:r>
            <a:r>
              <a:rPr sz="1850" spc="-65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which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case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process </a:t>
            </a:r>
            <a:r>
              <a:rPr sz="1850" spc="-39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itself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release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35" dirty="0">
                <a:latin typeface="Cambria"/>
                <a:cs typeface="Cambria"/>
              </a:rPr>
              <a:t>CPU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voluntarily.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950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scheduler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00" dirty="0">
                <a:latin typeface="Cambria"/>
                <a:cs typeface="Cambria"/>
              </a:rPr>
              <a:t>proceed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next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ready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queue.</a:t>
            </a:r>
            <a:endParaRPr sz="1850">
              <a:latin typeface="Cambria"/>
              <a:cs typeface="Cambria"/>
            </a:endParaRPr>
          </a:p>
          <a:p>
            <a:pPr marL="166370" marR="27305" indent="-154305">
              <a:lnSpc>
                <a:spcPts val="2000"/>
              </a:lnSpc>
              <a:spcBef>
                <a:spcPts val="1225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70" dirty="0">
                <a:latin typeface="Cambria"/>
                <a:cs typeface="Cambria"/>
              </a:rPr>
              <a:t>Otherwise, </a:t>
            </a:r>
            <a:r>
              <a:rPr sz="1850" dirty="0">
                <a:latin typeface="Cambria"/>
                <a:cs typeface="Cambria"/>
              </a:rPr>
              <a:t>if</a:t>
            </a:r>
            <a:r>
              <a:rPr sz="1850" spc="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135" dirty="0">
                <a:latin typeface="Cambria"/>
                <a:cs typeface="Cambria"/>
              </a:rPr>
              <a:t>CPU</a:t>
            </a:r>
            <a:r>
              <a:rPr sz="1850" spc="140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burst</a:t>
            </a:r>
            <a:r>
              <a:rPr sz="1850" spc="3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3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currently</a:t>
            </a:r>
            <a:r>
              <a:rPr sz="1850" spc="3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running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8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is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longer</a:t>
            </a:r>
            <a:r>
              <a:rPr sz="1850" spc="85" dirty="0">
                <a:latin typeface="Cambria"/>
                <a:cs typeface="Cambria"/>
              </a:rPr>
              <a:t> </a:t>
            </a:r>
            <a:r>
              <a:rPr sz="1850" spc="15" dirty="0">
                <a:latin typeface="Cambria"/>
                <a:cs typeface="Cambria"/>
              </a:rPr>
              <a:t>than</a:t>
            </a:r>
            <a:r>
              <a:rPr sz="1850" spc="20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one-time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quantum,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timer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40" dirty="0">
                <a:latin typeface="Cambria"/>
                <a:cs typeface="Cambria"/>
              </a:rPr>
              <a:t>go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5" dirty="0">
                <a:latin typeface="Cambria"/>
                <a:cs typeface="Cambria"/>
              </a:rPr>
              <a:t>off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cause</a:t>
            </a:r>
            <a:r>
              <a:rPr sz="1850" spc="50" dirty="0">
                <a:latin typeface="Cambria"/>
                <a:cs typeface="Cambria"/>
              </a:rPr>
              <a:t> an </a:t>
            </a:r>
            <a:r>
              <a:rPr sz="1850" spc="25" dirty="0">
                <a:latin typeface="Cambria"/>
                <a:cs typeface="Cambria"/>
              </a:rPr>
              <a:t>interrupt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operating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system.</a:t>
            </a:r>
            <a:endParaRPr sz="1850">
              <a:latin typeface="Cambria"/>
              <a:cs typeface="Cambria"/>
            </a:endParaRPr>
          </a:p>
          <a:p>
            <a:pPr marL="166370" marR="5080" indent="-154305">
              <a:lnSpc>
                <a:spcPts val="2000"/>
              </a:lnSpc>
              <a:spcBef>
                <a:spcPts val="1195"/>
              </a:spcBef>
              <a:buClr>
                <a:srgbClr val="9E3611"/>
              </a:buClr>
              <a:buSzPct val="83783"/>
              <a:buFont typeface="Lucida Sans Unicode"/>
              <a:buChar char="▪"/>
              <a:tabLst>
                <a:tab pos="167005" algn="l"/>
              </a:tabLst>
            </a:pPr>
            <a:r>
              <a:rPr sz="1850" spc="135" dirty="0">
                <a:latin typeface="Cambria"/>
                <a:cs typeface="Cambria"/>
              </a:rPr>
              <a:t>A </a:t>
            </a:r>
            <a:r>
              <a:rPr sz="1850" spc="50" dirty="0">
                <a:latin typeface="Cambria"/>
                <a:cs typeface="Cambria"/>
              </a:rPr>
              <a:t>context </a:t>
            </a:r>
            <a:r>
              <a:rPr sz="1850" spc="30" dirty="0">
                <a:latin typeface="Cambria"/>
                <a:cs typeface="Cambria"/>
              </a:rPr>
              <a:t>switch </a:t>
            </a:r>
            <a:r>
              <a:rPr sz="1850" spc="20" dirty="0">
                <a:latin typeface="Cambria"/>
                <a:cs typeface="Cambria"/>
              </a:rPr>
              <a:t>will </a:t>
            </a:r>
            <a:r>
              <a:rPr sz="1850" spc="95" dirty="0">
                <a:latin typeface="Cambria"/>
                <a:cs typeface="Cambria"/>
              </a:rPr>
              <a:t>happen,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25" dirty="0">
                <a:latin typeface="Cambria"/>
                <a:cs typeface="Cambria"/>
              </a:rPr>
              <a:t>current </a:t>
            </a:r>
            <a:r>
              <a:rPr sz="1850" spc="75" dirty="0">
                <a:latin typeface="Cambria"/>
                <a:cs typeface="Cambria"/>
              </a:rPr>
              <a:t>process </a:t>
            </a:r>
            <a:r>
              <a:rPr sz="1850" spc="20" dirty="0">
                <a:latin typeface="Cambria"/>
                <a:cs typeface="Cambria"/>
              </a:rPr>
              <a:t>will </a:t>
            </a:r>
            <a:r>
              <a:rPr sz="1850" spc="165" dirty="0">
                <a:latin typeface="Cambria"/>
                <a:cs typeface="Cambria"/>
              </a:rPr>
              <a:t>be </a:t>
            </a:r>
            <a:r>
              <a:rPr sz="1850" spc="25" dirty="0">
                <a:latin typeface="Cambria"/>
                <a:cs typeface="Cambria"/>
              </a:rPr>
              <a:t>put </a:t>
            </a:r>
            <a:r>
              <a:rPr sz="1850" dirty="0">
                <a:latin typeface="Cambria"/>
                <a:cs typeface="Cambria"/>
              </a:rPr>
              <a:t>at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15" dirty="0">
                <a:latin typeface="Cambria"/>
                <a:cs typeface="Cambria"/>
              </a:rPr>
              <a:t>tail </a:t>
            </a:r>
            <a:r>
              <a:rPr sz="1850" spc="25" dirty="0">
                <a:latin typeface="Cambria"/>
                <a:cs typeface="Cambria"/>
              </a:rPr>
              <a:t>of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65" dirty="0">
                <a:latin typeface="Cambria"/>
                <a:cs typeface="Cambria"/>
              </a:rPr>
              <a:t>ready </a:t>
            </a:r>
            <a:r>
              <a:rPr sz="1850" spc="95" dirty="0">
                <a:latin typeface="Cambria"/>
                <a:cs typeface="Cambria"/>
              </a:rPr>
              <a:t>queue,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newly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scheduled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will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65" dirty="0">
                <a:latin typeface="Cambria"/>
                <a:cs typeface="Cambria"/>
              </a:rPr>
              <a:t>be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given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CPU.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824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5" dirty="0"/>
              <a:t>ROUND-ROBIN</a:t>
            </a:r>
            <a:r>
              <a:rPr sz="4800" spc="12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98228" y="2417062"/>
            <a:ext cx="9989185" cy="27749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029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2406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average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under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policy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however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often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quite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long.</a:t>
            </a:r>
            <a:endParaRPr sz="2000">
              <a:latin typeface="Cambria"/>
              <a:cs typeface="Cambria"/>
            </a:endParaRPr>
          </a:p>
          <a:p>
            <a:pPr marL="240029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240665" algn="l"/>
              </a:tabLst>
            </a:pPr>
            <a:r>
              <a:rPr sz="2000" spc="-55" dirty="0">
                <a:latin typeface="Cambria"/>
                <a:cs typeface="Cambria"/>
              </a:rPr>
              <a:t>It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preemptive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  <a:p>
            <a:pPr marL="240029" marR="43180" indent="-151765">
              <a:lnSpc>
                <a:spcPct val="90600"/>
              </a:lnSpc>
              <a:spcBef>
                <a:spcPts val="1165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2406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there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30" dirty="0">
                <a:latin typeface="Cambria"/>
                <a:cs typeface="Cambria"/>
              </a:rPr>
              <a:t>n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ready </a:t>
            </a:r>
            <a:r>
              <a:rPr sz="2000" spc="105" dirty="0">
                <a:latin typeface="Cambria"/>
                <a:cs typeface="Cambria"/>
              </a:rPr>
              <a:t>queue, </a:t>
            </a:r>
            <a:r>
              <a:rPr sz="2000" spc="55" dirty="0">
                <a:latin typeface="Cambria"/>
                <a:cs typeface="Cambria"/>
              </a:rPr>
              <a:t>context </a:t>
            </a:r>
            <a:r>
              <a:rPr sz="2000" spc="30" dirty="0">
                <a:latin typeface="Cambria"/>
                <a:cs typeface="Cambria"/>
              </a:rPr>
              <a:t>switch </a:t>
            </a:r>
            <a:r>
              <a:rPr sz="2000" spc="40" dirty="0">
                <a:latin typeface="Cambria"/>
                <a:cs typeface="Cambria"/>
              </a:rPr>
              <a:t>time 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t</a:t>
            </a:r>
            <a:r>
              <a:rPr sz="2775" spc="44" baseline="-31531" dirty="0">
                <a:latin typeface="Cambria"/>
                <a:cs typeface="Cambria"/>
              </a:rPr>
              <a:t>cs</a:t>
            </a:r>
            <a:r>
              <a:rPr sz="2775" spc="52" baseline="-31531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the time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quantum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q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then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gets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1/n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chunks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most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q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units.</a:t>
            </a:r>
            <a:endParaRPr sz="2000">
              <a:latin typeface="Cambria"/>
              <a:cs typeface="Cambria"/>
            </a:endParaRPr>
          </a:p>
          <a:p>
            <a:pPr marL="240029" marR="81280" indent="-151765">
              <a:lnSpc>
                <a:spcPct val="91100"/>
              </a:lnSpc>
              <a:spcBef>
                <a:spcPts val="115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318135" algn="l"/>
                <a:tab pos="318770" algn="l"/>
              </a:tabLst>
            </a:pPr>
            <a:r>
              <a:rPr dirty="0"/>
              <a:t>	</a:t>
            </a:r>
            <a:r>
              <a:rPr sz="2000" spc="95" dirty="0">
                <a:latin typeface="Cambria"/>
                <a:cs typeface="Cambria"/>
              </a:rPr>
              <a:t>Each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wait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no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longer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than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(n-1)*(q+t</a:t>
            </a:r>
            <a:r>
              <a:rPr sz="2775" spc="97" baseline="-31531" dirty="0">
                <a:latin typeface="Cambria"/>
                <a:cs typeface="Cambria"/>
              </a:rPr>
              <a:t>cs</a:t>
            </a:r>
            <a:r>
              <a:rPr sz="2800" spc="65" dirty="0">
                <a:latin typeface="Cambria"/>
                <a:cs typeface="Cambria"/>
              </a:rPr>
              <a:t>)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units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until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50" dirty="0">
                <a:latin typeface="Cambria"/>
                <a:cs typeface="Cambria"/>
              </a:rPr>
              <a:t> quantum.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824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5" dirty="0"/>
              <a:t>ROUND-ROBIN</a:t>
            </a:r>
            <a:r>
              <a:rPr sz="4800" spc="12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1990342"/>
            <a:ext cx="9874250" cy="4353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 algn="just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performance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depends</a:t>
            </a:r>
            <a:r>
              <a:rPr sz="2000" spc="60" dirty="0">
                <a:latin typeface="Cambria"/>
                <a:cs typeface="Cambria"/>
              </a:rPr>
              <a:t> heavily 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size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quantum.</a:t>
            </a:r>
            <a:endParaRPr sz="2000">
              <a:latin typeface="Cambria"/>
              <a:cs typeface="Cambria"/>
            </a:endParaRPr>
          </a:p>
          <a:p>
            <a:pPr marL="163830" marR="55244" indent="-151765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 </a:t>
            </a:r>
            <a:r>
              <a:rPr sz="2000" spc="40" dirty="0">
                <a:latin typeface="Cambria"/>
                <a:cs typeface="Cambria"/>
              </a:rPr>
              <a:t>the time </a:t>
            </a:r>
            <a:r>
              <a:rPr sz="2000" spc="35" dirty="0">
                <a:latin typeface="Cambria"/>
                <a:cs typeface="Cambria"/>
              </a:rPr>
              <a:t>quantum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very </a:t>
            </a:r>
            <a:r>
              <a:rPr sz="2000" spc="90" dirty="0">
                <a:latin typeface="Cambria"/>
                <a:cs typeface="Cambria"/>
              </a:rPr>
              <a:t>large </a:t>
            </a:r>
            <a:r>
              <a:rPr sz="2000" spc="30" dirty="0">
                <a:latin typeface="Cambria"/>
                <a:cs typeface="Cambria"/>
              </a:rPr>
              <a:t>(infinite),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-35" dirty="0">
                <a:latin typeface="Cambria"/>
                <a:cs typeface="Cambria"/>
              </a:rPr>
              <a:t>RR </a:t>
            </a:r>
            <a:r>
              <a:rPr sz="2000" spc="95" dirty="0">
                <a:latin typeface="Cambria"/>
                <a:cs typeface="Cambria"/>
              </a:rPr>
              <a:t>policy </a:t>
            </a:r>
            <a:r>
              <a:rPr sz="2000" spc="45" dirty="0">
                <a:latin typeface="Cambria"/>
                <a:cs typeface="Cambria"/>
              </a:rPr>
              <a:t>remains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same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policy.</a:t>
            </a:r>
            <a:endParaRPr sz="2000">
              <a:latin typeface="Cambria"/>
              <a:cs typeface="Cambria"/>
            </a:endParaRPr>
          </a:p>
          <a:p>
            <a:pPr marL="163830" marR="4127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 </a:t>
            </a:r>
            <a:r>
              <a:rPr sz="2000" spc="40" dirty="0">
                <a:latin typeface="Cambria"/>
                <a:cs typeface="Cambria"/>
              </a:rPr>
              <a:t>the time </a:t>
            </a:r>
            <a:r>
              <a:rPr sz="2000" spc="35" dirty="0">
                <a:latin typeface="Cambria"/>
                <a:cs typeface="Cambria"/>
              </a:rPr>
              <a:t>quantum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very </a:t>
            </a:r>
            <a:r>
              <a:rPr sz="2000" spc="75" dirty="0">
                <a:latin typeface="Cambria"/>
                <a:cs typeface="Cambria"/>
              </a:rPr>
              <a:t>small,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-35" dirty="0">
                <a:latin typeface="Cambria"/>
                <a:cs typeface="Cambria"/>
              </a:rPr>
              <a:t>RR </a:t>
            </a:r>
            <a:r>
              <a:rPr sz="2000" spc="75" dirty="0">
                <a:latin typeface="Cambria"/>
                <a:cs typeface="Cambria"/>
              </a:rPr>
              <a:t>approach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00" dirty="0">
                <a:latin typeface="Cambria"/>
                <a:cs typeface="Cambria"/>
              </a:rPr>
              <a:t>called </a:t>
            </a:r>
            <a:r>
              <a:rPr sz="2000" spc="70" dirty="0">
                <a:latin typeface="Cambria"/>
                <a:cs typeface="Cambria"/>
              </a:rPr>
              <a:t>processor </a:t>
            </a:r>
            <a:r>
              <a:rPr sz="2000" spc="75" dirty="0">
                <a:latin typeface="Cambria"/>
                <a:cs typeface="Cambria"/>
              </a:rPr>
              <a:t>sharing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appears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users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55" dirty="0">
                <a:latin typeface="Cambria"/>
                <a:cs typeface="Cambria"/>
              </a:rPr>
              <a:t>though </a:t>
            </a:r>
            <a:r>
              <a:rPr sz="2000" spc="110" dirty="0">
                <a:latin typeface="Cambria"/>
                <a:cs typeface="Cambria"/>
              </a:rPr>
              <a:t>each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30" dirty="0">
                <a:latin typeface="Cambria"/>
                <a:cs typeface="Cambria"/>
              </a:rPr>
              <a:t>n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55" dirty="0">
                <a:latin typeface="Cambria"/>
                <a:cs typeface="Cambria"/>
              </a:rPr>
              <a:t>has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own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processor </a:t>
            </a:r>
            <a:r>
              <a:rPr sz="2000" spc="55" dirty="0">
                <a:latin typeface="Cambria"/>
                <a:cs typeface="Cambria"/>
              </a:rPr>
              <a:t>running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-40" dirty="0">
                <a:latin typeface="Cambria"/>
                <a:cs typeface="Cambria"/>
              </a:rPr>
              <a:t>1/n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135" dirty="0">
                <a:latin typeface="Cambria"/>
                <a:cs typeface="Cambria"/>
              </a:rPr>
              <a:t>speed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real </a:t>
            </a:r>
            <a:r>
              <a:rPr sz="2000" spc="70" dirty="0">
                <a:latin typeface="Cambria"/>
                <a:cs typeface="Cambria"/>
              </a:rPr>
              <a:t>processor </a:t>
            </a:r>
            <a:r>
              <a:rPr sz="2000" spc="80" dirty="0">
                <a:latin typeface="Cambria"/>
                <a:cs typeface="Cambria"/>
              </a:rPr>
              <a:t>(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q 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must </a:t>
            </a:r>
            <a:r>
              <a:rPr sz="2000" spc="180" dirty="0">
                <a:solidFill>
                  <a:srgbClr val="FF0000"/>
                </a:solidFill>
                <a:latin typeface="Cambria"/>
                <a:cs typeface="Cambria"/>
              </a:rPr>
              <a:t>be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large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with 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respect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context </a:t>
            </a:r>
            <a:r>
              <a:rPr sz="20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Cambria"/>
                <a:cs typeface="Cambria"/>
              </a:rPr>
              <a:t>switch,</a:t>
            </a:r>
            <a:r>
              <a:rPr sz="2000" spc="-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0000"/>
                </a:solidFill>
                <a:latin typeface="Cambria"/>
                <a:cs typeface="Cambria"/>
              </a:rPr>
              <a:t>otherwise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Cambria"/>
                <a:cs typeface="Cambria"/>
              </a:rPr>
              <a:t>overhead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ambria"/>
                <a:cs typeface="Cambria"/>
              </a:rPr>
              <a:t>too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high</a:t>
            </a:r>
            <a:r>
              <a:rPr sz="2000" spc="90" dirty="0">
                <a:latin typeface="Cambria"/>
                <a:cs typeface="Cambria"/>
              </a:rPr>
              <a:t>).</a:t>
            </a:r>
            <a:endParaRPr sz="2000">
              <a:latin typeface="Cambria"/>
              <a:cs typeface="Cambria"/>
            </a:endParaRPr>
          </a:p>
          <a:p>
            <a:pPr marL="163830" indent="-151765" algn="just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drawback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small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quantum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more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frequent</a:t>
            </a:r>
            <a:r>
              <a:rPr sz="2000" spc="55" dirty="0">
                <a:latin typeface="Cambria"/>
                <a:cs typeface="Cambria"/>
              </a:rPr>
              <a:t> context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switches.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85" dirty="0">
                <a:latin typeface="Cambria"/>
                <a:cs typeface="Cambria"/>
              </a:rPr>
              <a:t>Since </a:t>
            </a:r>
            <a:r>
              <a:rPr sz="2000" spc="55" dirty="0">
                <a:latin typeface="Cambria"/>
                <a:cs typeface="Cambria"/>
              </a:rPr>
              <a:t>context switching </a:t>
            </a:r>
            <a:r>
              <a:rPr sz="2000" spc="40" dirty="0">
                <a:latin typeface="Cambria"/>
                <a:cs typeface="Cambria"/>
              </a:rPr>
              <a:t>is the </a:t>
            </a:r>
            <a:r>
              <a:rPr sz="2000" spc="50" dirty="0">
                <a:latin typeface="Cambria"/>
                <a:cs typeface="Cambria"/>
              </a:rPr>
              <a:t>cost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55" dirty="0">
                <a:latin typeface="Cambria"/>
                <a:cs typeface="Cambria"/>
              </a:rPr>
              <a:t>no </a:t>
            </a:r>
            <a:r>
              <a:rPr sz="2000" spc="40" dirty="0">
                <a:latin typeface="Cambria"/>
                <a:cs typeface="Cambria"/>
              </a:rPr>
              <a:t>useful </a:t>
            </a:r>
            <a:r>
              <a:rPr sz="2000" spc="10" dirty="0">
                <a:latin typeface="Cambria"/>
                <a:cs typeface="Cambria"/>
              </a:rPr>
              <a:t>work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05" dirty="0">
                <a:latin typeface="Cambria"/>
                <a:cs typeface="Cambria"/>
              </a:rPr>
              <a:t>done </a:t>
            </a:r>
            <a:r>
              <a:rPr sz="2000" spc="30" dirty="0">
                <a:latin typeface="Cambria"/>
                <a:cs typeface="Cambria"/>
              </a:rPr>
              <a:t>for 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any </a:t>
            </a:r>
            <a:r>
              <a:rPr sz="2000" spc="60" dirty="0">
                <a:latin typeface="Cambria"/>
                <a:cs typeface="Cambria"/>
              </a:rPr>
              <a:t>user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85" dirty="0">
                <a:latin typeface="Cambria"/>
                <a:cs typeface="Cambria"/>
              </a:rPr>
              <a:t>during </a:t>
            </a:r>
            <a:r>
              <a:rPr sz="2000" spc="55" dirty="0">
                <a:latin typeface="Cambria"/>
                <a:cs typeface="Cambria"/>
              </a:rPr>
              <a:t>context </a:t>
            </a:r>
            <a:r>
              <a:rPr sz="2000" spc="60" dirty="0">
                <a:latin typeface="Cambria"/>
                <a:cs typeface="Cambria"/>
              </a:rPr>
              <a:t>switching,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5" dirty="0">
                <a:latin typeface="Cambria"/>
                <a:cs typeface="Cambria"/>
              </a:rPr>
              <a:t>number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55" dirty="0">
                <a:latin typeface="Cambria"/>
                <a:cs typeface="Cambria"/>
              </a:rPr>
              <a:t>context </a:t>
            </a:r>
            <a:r>
              <a:rPr sz="2000" spc="50" dirty="0">
                <a:latin typeface="Cambria"/>
                <a:cs typeface="Cambria"/>
              </a:rPr>
              <a:t>switches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50" dirty="0">
                <a:latin typeface="Cambria"/>
                <a:cs typeface="Cambria"/>
              </a:rPr>
              <a:t>minimized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quantum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85" dirty="0">
                <a:latin typeface="Cambria"/>
                <a:cs typeface="Cambria"/>
              </a:rPr>
              <a:t>chosen </a:t>
            </a:r>
            <a:r>
              <a:rPr sz="2000" spc="70" dirty="0">
                <a:latin typeface="Cambria"/>
                <a:cs typeface="Cambria"/>
              </a:rPr>
              <a:t>such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10" dirty="0">
                <a:latin typeface="Cambria"/>
                <a:cs typeface="Cambria"/>
              </a:rPr>
              <a:t>ratio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35" dirty="0">
                <a:latin typeface="Cambria"/>
                <a:cs typeface="Cambria"/>
              </a:rPr>
              <a:t>quantum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context switching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0" dirty="0">
                <a:latin typeface="Cambria"/>
                <a:cs typeface="Cambria"/>
              </a:rPr>
              <a:t>not </a:t>
            </a:r>
            <a:r>
              <a:rPr sz="2000" spc="75" dirty="0">
                <a:latin typeface="Cambria"/>
                <a:cs typeface="Cambria"/>
              </a:rPr>
              <a:t>less </a:t>
            </a:r>
            <a:r>
              <a:rPr sz="2000" spc="15" dirty="0">
                <a:latin typeface="Cambria"/>
                <a:cs typeface="Cambria"/>
              </a:rPr>
              <a:t>than </a:t>
            </a:r>
            <a:r>
              <a:rPr sz="2000" spc="-10" dirty="0">
                <a:latin typeface="Cambria"/>
                <a:cs typeface="Cambria"/>
              </a:rPr>
              <a:t>10:1 </a:t>
            </a:r>
            <a:r>
              <a:rPr sz="2000" spc="110" dirty="0">
                <a:latin typeface="Cambria"/>
                <a:cs typeface="Cambria"/>
              </a:rPr>
              <a:t>(i.e., </a:t>
            </a:r>
            <a:r>
              <a:rPr sz="2000" spc="55" dirty="0">
                <a:latin typeface="Cambria"/>
                <a:cs typeface="Cambria"/>
              </a:rPr>
              <a:t>context switching </a:t>
            </a:r>
            <a:r>
              <a:rPr sz="2000" spc="75" dirty="0">
                <a:latin typeface="Cambria"/>
                <a:cs typeface="Cambria"/>
              </a:rPr>
              <a:t>overhead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5" dirty="0">
                <a:latin typeface="Cambria"/>
                <a:cs typeface="Cambria"/>
              </a:rPr>
              <a:t>not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more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than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10%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spent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105" dirty="0">
                <a:latin typeface="Cambria"/>
                <a:cs typeface="Cambria"/>
              </a:rPr>
              <a:t>doing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useful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work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user </a:t>
            </a:r>
            <a:r>
              <a:rPr sz="2000" spc="65" dirty="0">
                <a:latin typeface="Cambria"/>
                <a:cs typeface="Cambria"/>
              </a:rPr>
              <a:t>process)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597" y="2749153"/>
            <a:ext cx="3786504" cy="1276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4670"/>
              </a:lnSpc>
              <a:spcBef>
                <a:spcPts val="680"/>
              </a:spcBef>
            </a:pPr>
            <a:r>
              <a:rPr sz="4300" spc="-155" dirty="0">
                <a:latin typeface="Cambria"/>
                <a:cs typeface="Cambria"/>
              </a:rPr>
              <a:t>R</a:t>
            </a:r>
            <a:r>
              <a:rPr sz="4300" spc="210" dirty="0">
                <a:latin typeface="Cambria"/>
                <a:cs typeface="Cambria"/>
              </a:rPr>
              <a:t>OUND-</a:t>
            </a:r>
            <a:r>
              <a:rPr sz="4300" spc="135" dirty="0">
                <a:latin typeface="Cambria"/>
                <a:cs typeface="Cambria"/>
              </a:rPr>
              <a:t>R</a:t>
            </a:r>
            <a:r>
              <a:rPr sz="4300" spc="125" dirty="0">
                <a:latin typeface="Cambria"/>
                <a:cs typeface="Cambria"/>
              </a:rPr>
              <a:t>OBIN  </a:t>
            </a:r>
            <a:r>
              <a:rPr sz="4300" spc="265" dirty="0">
                <a:latin typeface="Cambria"/>
                <a:cs typeface="Cambria"/>
              </a:rPr>
              <a:t>SCHEDULING</a:t>
            </a:r>
            <a:endParaRPr sz="43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767" y="680478"/>
            <a:ext cx="6079280" cy="50642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97" y="835947"/>
            <a:ext cx="3786504" cy="1276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4670"/>
              </a:lnSpc>
              <a:spcBef>
                <a:spcPts val="680"/>
              </a:spcBef>
            </a:pPr>
            <a:r>
              <a:rPr spc="-155" dirty="0"/>
              <a:t>R</a:t>
            </a:r>
            <a:r>
              <a:rPr spc="210" dirty="0"/>
              <a:t>OUND-</a:t>
            </a:r>
            <a:r>
              <a:rPr spc="135" dirty="0"/>
              <a:t>R</a:t>
            </a:r>
            <a:r>
              <a:rPr spc="125" dirty="0"/>
              <a:t>OBIN  </a:t>
            </a:r>
            <a:r>
              <a:rPr spc="265" dirty="0"/>
              <a:t>SCHEDULING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974" y="656057"/>
            <a:ext cx="5793911" cy="5435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9398" y="2259948"/>
            <a:ext cx="45904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7620" indent="-2520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</a:tabLst>
            </a:pPr>
            <a:r>
              <a:rPr sz="1800" spc="55" dirty="0">
                <a:latin typeface="Cambria"/>
                <a:cs typeface="Cambria"/>
              </a:rPr>
              <a:t>The </a:t>
            </a:r>
            <a:r>
              <a:rPr sz="1800" spc="25" dirty="0">
                <a:latin typeface="Cambria"/>
                <a:cs typeface="Cambria"/>
              </a:rPr>
              <a:t>turnaround </a:t>
            </a:r>
            <a:r>
              <a:rPr sz="1800" spc="35" dirty="0">
                <a:latin typeface="Cambria"/>
                <a:cs typeface="Cambria"/>
              </a:rPr>
              <a:t>time </a:t>
            </a:r>
            <a:r>
              <a:rPr sz="1800" spc="25" dirty="0">
                <a:latin typeface="Cambria"/>
                <a:cs typeface="Cambria"/>
              </a:rPr>
              <a:t>of </a:t>
            </a:r>
            <a:r>
              <a:rPr sz="1800" spc="75" dirty="0">
                <a:latin typeface="Cambria"/>
                <a:cs typeface="Cambria"/>
              </a:rPr>
              <a:t>a </a:t>
            </a:r>
            <a:r>
              <a:rPr sz="1800" spc="70" dirty="0">
                <a:latin typeface="Cambria"/>
                <a:cs typeface="Cambria"/>
              </a:rPr>
              <a:t>process </a:t>
            </a:r>
            <a:r>
              <a:rPr sz="1800" spc="60" dirty="0">
                <a:latin typeface="Cambria"/>
                <a:cs typeface="Cambria"/>
              </a:rPr>
              <a:t>under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round-robin </a:t>
            </a:r>
            <a:r>
              <a:rPr sz="1800" spc="55" dirty="0">
                <a:latin typeface="Cambria"/>
                <a:cs typeface="Cambria"/>
              </a:rPr>
              <a:t>also </a:t>
            </a:r>
            <a:r>
              <a:rPr sz="1800" spc="105" dirty="0">
                <a:latin typeface="Cambria"/>
                <a:cs typeface="Cambria"/>
              </a:rPr>
              <a:t>depends </a:t>
            </a:r>
            <a:r>
              <a:rPr sz="1800" spc="45" dirty="0">
                <a:latin typeface="Cambria"/>
                <a:cs typeface="Cambria"/>
              </a:rPr>
              <a:t>on </a:t>
            </a:r>
            <a:r>
              <a:rPr sz="1800" spc="35" dirty="0">
                <a:latin typeface="Cambria"/>
                <a:cs typeface="Cambria"/>
              </a:rPr>
              <a:t>the </a:t>
            </a:r>
            <a:r>
              <a:rPr sz="1800" spc="45" dirty="0">
                <a:latin typeface="Cambria"/>
                <a:cs typeface="Cambria"/>
              </a:rPr>
              <a:t>size </a:t>
            </a:r>
            <a:r>
              <a:rPr sz="1800" spc="20" dirty="0">
                <a:latin typeface="Cambria"/>
                <a:cs typeface="Cambria"/>
              </a:rPr>
              <a:t>of 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time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quantum.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00">
              <a:latin typeface="Cambria"/>
              <a:cs typeface="Cambria"/>
            </a:endParaRPr>
          </a:p>
          <a:p>
            <a:pPr marL="264160" marR="5080" indent="-25209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4795" algn="l"/>
              </a:tabLst>
            </a:pPr>
            <a:r>
              <a:rPr sz="1800" spc="65" dirty="0">
                <a:latin typeface="Cambria"/>
                <a:cs typeface="Cambria"/>
              </a:rPr>
              <a:t>We </a:t>
            </a:r>
            <a:r>
              <a:rPr sz="1800" spc="75" dirty="0">
                <a:latin typeface="Cambria"/>
                <a:cs typeface="Cambria"/>
              </a:rPr>
              <a:t>can make a </a:t>
            </a:r>
            <a:r>
              <a:rPr sz="1800" spc="80" dirty="0">
                <a:latin typeface="Cambria"/>
                <a:cs typeface="Cambria"/>
              </a:rPr>
              <a:t>general </a:t>
            </a:r>
            <a:r>
              <a:rPr sz="1800" spc="35" dirty="0">
                <a:latin typeface="Cambria"/>
                <a:cs typeface="Cambria"/>
              </a:rPr>
              <a:t>statement  </a:t>
            </a:r>
            <a:r>
              <a:rPr sz="1800" spc="-10" dirty="0">
                <a:latin typeface="Cambria"/>
                <a:cs typeface="Cambria"/>
              </a:rPr>
              <a:t>that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round-robin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algorithm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gives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 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smallest </a:t>
            </a:r>
            <a:r>
              <a:rPr sz="1800" spc="80" dirty="0">
                <a:latin typeface="Cambria"/>
                <a:cs typeface="Cambria"/>
              </a:rPr>
              <a:t>average </a:t>
            </a:r>
            <a:r>
              <a:rPr sz="1800" spc="25" dirty="0">
                <a:latin typeface="Cambria"/>
                <a:cs typeface="Cambria"/>
              </a:rPr>
              <a:t>turnaround </a:t>
            </a:r>
            <a:r>
              <a:rPr sz="1800" spc="35" dirty="0">
                <a:latin typeface="Cambria"/>
                <a:cs typeface="Cambria"/>
              </a:rPr>
              <a:t>time when 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quantum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value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is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chosen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such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that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most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of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processes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finish</a:t>
            </a:r>
            <a:r>
              <a:rPr sz="1800" spc="25" dirty="0">
                <a:latin typeface="Cambria"/>
                <a:cs typeface="Cambria"/>
              </a:rPr>
              <a:t> their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next 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CPU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bursts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the</a:t>
            </a:r>
            <a:r>
              <a:rPr sz="1800" spc="45" dirty="0">
                <a:latin typeface="Cambria"/>
                <a:cs typeface="Cambria"/>
              </a:rPr>
              <a:t> quantum.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933196"/>
            <a:ext cx="8364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SHORTEST-JOB-FIRST</a:t>
            </a:r>
            <a:r>
              <a:rPr sz="4000" spc="40" dirty="0"/>
              <a:t> </a:t>
            </a:r>
            <a:r>
              <a:rPr sz="4000" spc="229" dirty="0"/>
              <a:t>SCHEDULING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112264"/>
            <a:ext cx="9841865" cy="3835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3302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available,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assigned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has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smallest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3302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two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same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break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tie.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real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difficulty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knowing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CPU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request.</a:t>
            </a:r>
            <a:endParaRPr sz="2000">
              <a:latin typeface="Cambria"/>
              <a:cs typeface="Cambria"/>
            </a:endParaRPr>
          </a:p>
          <a:p>
            <a:pPr marL="163830" marR="3873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long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term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batch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system,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use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limit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specifies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submits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job.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short-term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no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way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next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4953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60" dirty="0">
                <a:latin typeface="Cambria"/>
                <a:cs typeface="Cambria"/>
              </a:rPr>
              <a:t>One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approach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try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approximate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scheduling,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assuming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will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similar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previous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ones.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933196"/>
            <a:ext cx="8364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SHORTEST-JOB-FIRST</a:t>
            </a:r>
            <a:r>
              <a:rPr sz="4000" spc="40" dirty="0"/>
              <a:t> </a:t>
            </a:r>
            <a:r>
              <a:rPr sz="4000" spc="229" dirty="0"/>
              <a:t>SCHEDULING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1990344"/>
            <a:ext cx="9841865" cy="3530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either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preemptive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non-preemptive.</a:t>
            </a:r>
            <a:endParaRPr sz="2000">
              <a:latin typeface="Cambria"/>
              <a:cs typeface="Cambria"/>
            </a:endParaRPr>
          </a:p>
          <a:p>
            <a:pPr marL="163830" marR="39370" indent="-151765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100" dirty="0">
                <a:latin typeface="Cambria"/>
                <a:cs typeface="Cambria"/>
              </a:rPr>
              <a:t>choice </a:t>
            </a:r>
            <a:r>
              <a:rPr sz="2000" spc="65" dirty="0">
                <a:latin typeface="Cambria"/>
                <a:cs typeface="Cambria"/>
              </a:rPr>
              <a:t>arises </a:t>
            </a:r>
            <a:r>
              <a:rPr sz="2000" spc="45" dirty="0">
                <a:latin typeface="Cambria"/>
                <a:cs typeface="Cambria"/>
              </a:rPr>
              <a:t>when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new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55" dirty="0">
                <a:latin typeface="Cambria"/>
                <a:cs typeface="Cambria"/>
              </a:rPr>
              <a:t>arrives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ready </a:t>
            </a:r>
            <a:r>
              <a:rPr sz="2000" spc="100" dirty="0">
                <a:latin typeface="Cambria"/>
                <a:cs typeface="Cambria"/>
              </a:rPr>
              <a:t>queue </a:t>
            </a:r>
            <a:r>
              <a:rPr sz="2000" spc="40" dirty="0">
                <a:latin typeface="Cambria"/>
                <a:cs typeface="Cambria"/>
              </a:rPr>
              <a:t>while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previous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executing.</a:t>
            </a:r>
            <a:endParaRPr sz="2000">
              <a:latin typeface="Cambria"/>
              <a:cs typeface="Cambria"/>
            </a:endParaRPr>
          </a:p>
          <a:p>
            <a:pPr marL="163830" marR="14604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new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shorter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than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left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 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currently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3556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preemptive </a:t>
            </a:r>
            <a:r>
              <a:rPr sz="2000" spc="30" dirty="0">
                <a:latin typeface="Cambria"/>
                <a:cs typeface="Cambria"/>
              </a:rPr>
              <a:t>SJF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65" dirty="0">
                <a:latin typeface="Cambria"/>
                <a:cs typeface="Cambria"/>
              </a:rPr>
              <a:t>preempts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currently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90" dirty="0">
                <a:latin typeface="Cambria"/>
                <a:cs typeface="Cambria"/>
              </a:rPr>
              <a:t>process, </a:t>
            </a:r>
            <a:r>
              <a:rPr sz="2000" spc="50" dirty="0">
                <a:latin typeface="Cambria"/>
                <a:cs typeface="Cambria"/>
              </a:rPr>
              <a:t>whereas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non-preemptive </a:t>
            </a:r>
            <a:r>
              <a:rPr sz="2000" spc="30" dirty="0">
                <a:latin typeface="Cambria"/>
                <a:cs typeface="Cambria"/>
              </a:rPr>
              <a:t>SJF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25" dirty="0">
                <a:latin typeface="Cambria"/>
                <a:cs typeface="Cambria"/>
              </a:rPr>
              <a:t>allow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currently </a:t>
            </a:r>
            <a:r>
              <a:rPr sz="2000" spc="55" dirty="0">
                <a:latin typeface="Cambria"/>
                <a:cs typeface="Cambria"/>
              </a:rPr>
              <a:t>running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25" dirty="0">
                <a:latin typeface="Cambria"/>
                <a:cs typeface="Cambria"/>
              </a:rPr>
              <a:t>finish </a:t>
            </a:r>
            <a:r>
              <a:rPr sz="2000" spc="-5" dirty="0">
                <a:latin typeface="Cambria"/>
                <a:cs typeface="Cambria"/>
              </a:rPr>
              <a:t>its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50" dirty="0">
                <a:latin typeface="Cambria"/>
                <a:cs typeface="Cambria"/>
              </a:rPr>
              <a:t>Preemptive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sometimes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shortest</a:t>
            </a:r>
            <a:r>
              <a:rPr sz="2000" spc="40" dirty="0">
                <a:latin typeface="Cambria"/>
                <a:cs typeface="Cambria"/>
              </a:rPr>
              <a:t> remaining-time-first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6762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5" dirty="0"/>
              <a:t>PRIORITY</a:t>
            </a:r>
            <a:r>
              <a:rPr sz="4800" spc="10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417064"/>
            <a:ext cx="9867265" cy="27076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special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case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general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priority-scheduling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  <a:p>
            <a:pPr marL="163830" marR="40005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associated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allocated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highest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(smallest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integer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65" dirty="0">
                <a:latin typeface="Cambria"/>
                <a:cs typeface="Cambria"/>
              </a:rPr>
              <a:t>≡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highest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priority).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75" dirty="0">
                <a:latin typeface="Cambria"/>
                <a:cs typeface="Cambria"/>
              </a:rPr>
              <a:t>Equal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scheduled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order.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  <a:tab pos="738505" algn="l"/>
                <a:tab pos="1226185" algn="l"/>
                <a:tab pos="2493645" algn="l"/>
                <a:tab pos="2818130" algn="l"/>
                <a:tab pos="3733165" algn="l"/>
                <a:tab pos="4002404" algn="l"/>
                <a:tab pos="5028565" algn="l"/>
                <a:tab pos="6296025" algn="l"/>
                <a:tab pos="7151370" algn="l"/>
                <a:tab pos="7652384" algn="l"/>
                <a:tab pos="8679180" algn="l"/>
                <a:tab pos="9163050" algn="l"/>
                <a:tab pos="9487535" algn="l"/>
              </a:tabLst>
            </a:pP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spc="105" dirty="0">
                <a:latin typeface="Cambria"/>
                <a:cs typeface="Cambria"/>
              </a:rPr>
              <a:t>h</a:t>
            </a:r>
            <a:r>
              <a:rPr sz="2000" spc="10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SJ</a:t>
            </a:r>
            <a:r>
              <a:rPr sz="2000" spc="45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al</a:t>
            </a:r>
            <a:r>
              <a:rPr sz="2000" spc="105" dirty="0">
                <a:latin typeface="Cambria"/>
                <a:cs typeface="Cambria"/>
              </a:rPr>
              <a:t>g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ith</a:t>
            </a:r>
            <a:r>
              <a:rPr sz="2000" spc="2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simp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al</a:t>
            </a:r>
            <a:r>
              <a:rPr sz="2000" spc="105" dirty="0">
                <a:latin typeface="Cambria"/>
                <a:cs typeface="Cambria"/>
              </a:rPr>
              <a:t>g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ith</a:t>
            </a:r>
            <a:r>
              <a:rPr sz="2000" spc="2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5" dirty="0">
                <a:latin typeface="Cambria"/>
                <a:cs typeface="Cambria"/>
              </a:rPr>
              <a:t>w</a:t>
            </a:r>
            <a:r>
              <a:rPr sz="2000" spc="70" dirty="0">
                <a:latin typeface="Cambria"/>
                <a:cs typeface="Cambria"/>
              </a:rPr>
              <a:t>he</a:t>
            </a:r>
            <a:r>
              <a:rPr sz="2000" spc="-40" dirty="0">
                <a:latin typeface="Cambria"/>
                <a:cs typeface="Cambria"/>
              </a:rPr>
              <a:t>r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(p)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the  </a:t>
            </a:r>
            <a:r>
              <a:rPr sz="2000" spc="60" dirty="0">
                <a:latin typeface="Cambria"/>
                <a:cs typeface="Cambria"/>
              </a:rPr>
              <a:t>inverse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(predicted)</a:t>
            </a:r>
            <a:r>
              <a:rPr sz="2000" spc="55" dirty="0">
                <a:latin typeface="Cambria"/>
                <a:cs typeface="Cambria"/>
              </a:rPr>
              <a:t> next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burst.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larger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lower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priority,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vice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versa.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6762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5" dirty="0"/>
              <a:t>PRIORITY</a:t>
            </a:r>
            <a:r>
              <a:rPr sz="4800" spc="10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417064"/>
            <a:ext cx="9847580" cy="2829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Priority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either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65" dirty="0">
                <a:latin typeface="Cambria"/>
                <a:cs typeface="Cambria"/>
              </a:rPr>
              <a:t> preemptive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60" dirty="0">
                <a:latin typeface="Cambria"/>
                <a:cs typeface="Cambria"/>
              </a:rPr>
              <a:t> non-preemptive.</a:t>
            </a:r>
            <a:endParaRPr sz="2000">
              <a:latin typeface="Cambria"/>
              <a:cs typeface="Cambria"/>
            </a:endParaRPr>
          </a:p>
          <a:p>
            <a:pPr marL="163830" marR="43180" indent="-151765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55" dirty="0">
                <a:latin typeface="Cambria"/>
                <a:cs typeface="Cambria"/>
              </a:rPr>
              <a:t>arrives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queue,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compared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currently</a:t>
            </a:r>
            <a:r>
              <a:rPr sz="2000" spc="55" dirty="0">
                <a:latin typeface="Cambria"/>
                <a:cs typeface="Cambria"/>
              </a:rPr>
              <a:t> running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preemptive </a:t>
            </a:r>
            <a:r>
              <a:rPr sz="2000" spc="70" dirty="0">
                <a:latin typeface="Cambria"/>
                <a:cs typeface="Cambria"/>
              </a:rPr>
              <a:t>priority-scheduling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70" dirty="0">
                <a:latin typeface="Cambria"/>
                <a:cs typeface="Cambria"/>
              </a:rPr>
              <a:t>preempt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dirty="0">
                <a:latin typeface="Cambria"/>
                <a:cs typeface="Cambria"/>
              </a:rPr>
              <a:t>if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newly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arrived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higher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than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priority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currently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running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1968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 </a:t>
            </a:r>
            <a:r>
              <a:rPr sz="2000" spc="55" dirty="0">
                <a:latin typeface="Cambria"/>
                <a:cs typeface="Cambria"/>
              </a:rPr>
              <a:t>non-preemptive </a:t>
            </a:r>
            <a:r>
              <a:rPr sz="2000" spc="70" dirty="0">
                <a:latin typeface="Cambria"/>
                <a:cs typeface="Cambria"/>
              </a:rPr>
              <a:t>priority-scheduling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65" dirty="0">
                <a:latin typeface="Cambria"/>
                <a:cs typeface="Cambria"/>
              </a:rPr>
              <a:t>simply </a:t>
            </a:r>
            <a:r>
              <a:rPr sz="2000" spc="25" dirty="0">
                <a:latin typeface="Cambria"/>
                <a:cs typeface="Cambria"/>
              </a:rPr>
              <a:t>put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new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head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6762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5" dirty="0"/>
              <a:t>PRIORITY</a:t>
            </a:r>
            <a:r>
              <a:rPr sz="4800" spc="100" dirty="0"/>
              <a:t> </a:t>
            </a:r>
            <a:r>
              <a:rPr sz="4800" spc="280" dirty="0"/>
              <a:t>SCHEDULING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965704"/>
            <a:ext cx="985266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765">
              <a:lnSpc>
                <a:spcPts val="2280"/>
              </a:lnSpc>
              <a:spcBef>
                <a:spcPts val="1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major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problem</a:t>
            </a:r>
            <a:r>
              <a:rPr sz="2000" spc="5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priority-scheduling</a:t>
            </a:r>
            <a:r>
              <a:rPr sz="2000" spc="5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algorithms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indefinite  </a:t>
            </a:r>
            <a:r>
              <a:rPr sz="2000" spc="100" dirty="0">
                <a:latin typeface="Cambria"/>
                <a:cs typeface="Cambria"/>
              </a:rPr>
              <a:t>blocking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(or</a:t>
            </a:r>
            <a:endParaRPr sz="2000">
              <a:latin typeface="Cambria"/>
              <a:cs typeface="Cambria"/>
            </a:endParaRPr>
          </a:p>
          <a:p>
            <a:pPr marL="163830">
              <a:lnSpc>
                <a:spcPts val="2280"/>
              </a:lnSpc>
            </a:pPr>
            <a:r>
              <a:rPr sz="2000" b="1" spc="50" dirty="0">
                <a:solidFill>
                  <a:srgbClr val="FF0000"/>
                </a:solidFill>
                <a:latin typeface="Cambria"/>
                <a:cs typeface="Cambria"/>
              </a:rPr>
              <a:t>starvation</a:t>
            </a:r>
            <a:r>
              <a:rPr sz="2000" spc="50" dirty="0">
                <a:latin typeface="Cambria"/>
                <a:cs typeface="Cambria"/>
              </a:rPr>
              <a:t>).</a:t>
            </a:r>
            <a:endParaRPr sz="2000">
              <a:latin typeface="Cambria"/>
              <a:cs typeface="Cambria"/>
            </a:endParaRPr>
          </a:p>
          <a:p>
            <a:pPr marL="163830" marR="3302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  <a:tab pos="533400" algn="l"/>
                <a:tab pos="1635760" algn="l"/>
                <a:tab pos="2259965" algn="l"/>
                <a:tab pos="2641600" algn="l"/>
                <a:tab pos="3502660" algn="l"/>
                <a:tab pos="3916679" algn="l"/>
                <a:tab pos="4505960" algn="l"/>
                <a:tab pos="5078095" algn="l"/>
                <a:tab pos="6132195" algn="l"/>
                <a:tab pos="6691630" algn="l"/>
                <a:tab pos="7392670" algn="l"/>
                <a:tab pos="7996555" algn="l"/>
                <a:tab pos="8497570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tha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120" dirty="0">
                <a:latin typeface="Cambria"/>
                <a:cs typeface="Cambria"/>
              </a:rPr>
              <a:t>ea</a:t>
            </a:r>
            <a:r>
              <a:rPr sz="2000" spc="90" dirty="0">
                <a:latin typeface="Cambria"/>
                <a:cs typeface="Cambria"/>
              </a:rPr>
              <a:t>d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r</a:t>
            </a:r>
            <a:r>
              <a:rPr sz="2000" spc="20" dirty="0">
                <a:latin typeface="Cambria"/>
                <a:cs typeface="Cambria"/>
              </a:rPr>
              <a:t>u</a:t>
            </a:r>
            <a:r>
              <a:rPr sz="2000" spc="2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75" dirty="0">
                <a:latin typeface="Cambria"/>
                <a:cs typeface="Cambria"/>
              </a:rPr>
              <a:t>b</a:t>
            </a:r>
            <a:r>
              <a:rPr sz="2000" spc="-40" dirty="0">
                <a:latin typeface="Cambria"/>
                <a:cs typeface="Cambria"/>
              </a:rPr>
              <a:t>u</a:t>
            </a:r>
            <a:r>
              <a:rPr sz="2000" spc="-2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lackin</a:t>
            </a:r>
            <a:r>
              <a:rPr sz="2000" spc="110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40" dirty="0">
                <a:latin typeface="Cambria"/>
                <a:cs typeface="Cambria"/>
              </a:rPr>
              <a:t>CP</a:t>
            </a:r>
            <a:r>
              <a:rPr sz="2000" spc="165" dirty="0">
                <a:latin typeface="Cambria"/>
                <a:cs typeface="Cambria"/>
              </a:rPr>
              <a:t>U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ca</a:t>
            </a:r>
            <a:r>
              <a:rPr sz="2000" spc="10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85" dirty="0">
                <a:latin typeface="Cambria"/>
                <a:cs typeface="Cambria"/>
              </a:rPr>
              <a:t>b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conside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105" dirty="0">
                <a:latin typeface="Cambria"/>
                <a:cs typeface="Cambria"/>
              </a:rPr>
              <a:t>ed  </a:t>
            </a:r>
            <a:r>
              <a:rPr sz="2000" spc="70" dirty="0">
                <a:latin typeface="Cambria"/>
                <a:cs typeface="Cambria"/>
              </a:rPr>
              <a:t>blocked-waiting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CPU.</a:t>
            </a:r>
            <a:endParaRPr sz="2000">
              <a:latin typeface="Cambria"/>
              <a:cs typeface="Cambria"/>
            </a:endParaRPr>
          </a:p>
          <a:p>
            <a:pPr marL="163830" marR="952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5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priority-scheduling</a:t>
            </a:r>
            <a:r>
              <a:rPr sz="2000" spc="55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5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leave</a:t>
            </a:r>
            <a:r>
              <a:rPr sz="2000" spc="5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some</a:t>
            </a:r>
            <a:r>
              <a:rPr sz="2000" spc="5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low-priority</a:t>
            </a:r>
            <a:r>
              <a:rPr sz="2000" spc="85" dirty="0">
                <a:latin typeface="Cambria"/>
                <a:cs typeface="Cambria"/>
              </a:rPr>
              <a:t> processes</a:t>
            </a:r>
            <a:r>
              <a:rPr sz="2000" spc="5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indefinitely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CPU.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5659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/>
              <a:t>SOLUTION</a:t>
            </a:r>
            <a:r>
              <a:rPr sz="4800" spc="85" dirty="0"/>
              <a:t> </a:t>
            </a:r>
            <a:r>
              <a:rPr sz="4800" spc="305" dirty="0"/>
              <a:t>(</a:t>
            </a:r>
            <a:r>
              <a:rPr sz="4800" spc="305" dirty="0">
                <a:solidFill>
                  <a:srgbClr val="FF0000"/>
                </a:solidFill>
              </a:rPr>
              <a:t>AGING</a:t>
            </a:r>
            <a:r>
              <a:rPr sz="4800" spc="305" dirty="0"/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538984"/>
            <a:ext cx="9842500" cy="31343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274955" algn="l"/>
                <a:tab pos="275590" algn="l"/>
                <a:tab pos="1148080" algn="l"/>
                <a:tab pos="1496695" algn="l"/>
                <a:tab pos="2023110" algn="l"/>
                <a:tab pos="3103245" algn="l"/>
                <a:tab pos="3484245" algn="l"/>
                <a:tab pos="4010025" algn="l"/>
                <a:tab pos="5166360" algn="l"/>
                <a:tab pos="5544820" algn="l"/>
                <a:tab pos="6817359" algn="l"/>
                <a:tab pos="8065134" algn="l"/>
                <a:tab pos="8444230" algn="l"/>
              </a:tabLst>
            </a:pPr>
            <a:r>
              <a:rPr dirty="0"/>
              <a:t>	</a:t>
            </a:r>
            <a:r>
              <a:rPr sz="2000" spc="140" dirty="0">
                <a:latin typeface="Cambria"/>
                <a:cs typeface="Cambria"/>
              </a:rPr>
              <a:t>Agin</a:t>
            </a:r>
            <a:r>
              <a:rPr sz="2000" spc="14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solution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30" dirty="0">
                <a:latin typeface="Cambria"/>
                <a:cs typeface="Cambria"/>
              </a:rPr>
              <a:t>o</a:t>
            </a:r>
            <a:r>
              <a:rPr sz="2000" spc="95" dirty="0">
                <a:latin typeface="Cambria"/>
                <a:cs typeface="Cambria"/>
              </a:rPr>
              <a:t>b</a:t>
            </a:r>
            <a:r>
              <a:rPr sz="2000" spc="60" dirty="0">
                <a:latin typeface="Cambria"/>
                <a:cs typeface="Cambria"/>
              </a:rPr>
              <a:t>le</a:t>
            </a:r>
            <a:r>
              <a:rPr sz="2000" spc="14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o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inde</a:t>
            </a:r>
            <a:r>
              <a:rPr sz="2000" spc="60" dirty="0">
                <a:latin typeface="Cambria"/>
                <a:cs typeface="Cambria"/>
              </a:rPr>
              <a:t>f</a:t>
            </a:r>
            <a:r>
              <a:rPr sz="2000" spc="25" dirty="0">
                <a:latin typeface="Cambria"/>
                <a:cs typeface="Cambria"/>
              </a:rPr>
              <a:t>init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0" dirty="0">
                <a:latin typeface="Cambria"/>
                <a:cs typeface="Cambria"/>
              </a:rPr>
              <a:t>b</a:t>
            </a:r>
            <a:r>
              <a:rPr sz="2000" spc="110" dirty="0">
                <a:latin typeface="Cambria"/>
                <a:cs typeface="Cambria"/>
              </a:rPr>
              <a:t>locka</a:t>
            </a:r>
            <a:r>
              <a:rPr sz="2000" spc="85" dirty="0">
                <a:latin typeface="Cambria"/>
                <a:cs typeface="Cambria"/>
              </a:rPr>
              <a:t>g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o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l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40" dirty="0">
                <a:latin typeface="Cambria"/>
                <a:cs typeface="Cambria"/>
              </a:rPr>
              <a:t>w-p</a:t>
            </a:r>
            <a:r>
              <a:rPr sz="2000" spc="7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ity 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2349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55" dirty="0">
                <a:latin typeface="Cambria"/>
                <a:cs typeface="Cambria"/>
              </a:rPr>
              <a:t>It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involves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gradually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increasing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wait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system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long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example,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range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0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(high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priority)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127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(low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priority).</a:t>
            </a:r>
            <a:endParaRPr sz="2000">
              <a:latin typeface="Cambria"/>
              <a:cs typeface="Cambria"/>
            </a:endParaRPr>
          </a:p>
          <a:p>
            <a:pPr marL="163830" marR="685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  <a:tab pos="684530" algn="l"/>
                <a:tab pos="1480185" algn="l"/>
                <a:tab pos="3042920" algn="l"/>
                <a:tab pos="4508500" algn="l"/>
                <a:tab pos="5592445" algn="l"/>
                <a:tab pos="6722745" algn="l"/>
                <a:tab pos="7233284" algn="l"/>
                <a:tab pos="8269605" algn="l"/>
                <a:tab pos="8632825" algn="l"/>
                <a:tab pos="8911590" algn="l"/>
              </a:tabLst>
            </a:pPr>
            <a:r>
              <a:rPr sz="2000" spc="-25" dirty="0">
                <a:latin typeface="Cambria"/>
                <a:cs typeface="Cambria"/>
              </a:rPr>
              <a:t>W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coul</a:t>
            </a:r>
            <a:r>
              <a:rPr sz="2000" spc="10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pe</a:t>
            </a:r>
            <a:r>
              <a:rPr sz="2000" spc="125" dirty="0">
                <a:latin typeface="Cambria"/>
                <a:cs typeface="Cambria"/>
              </a:rPr>
              <a:t>r</a:t>
            </a:r>
            <a:r>
              <a:rPr sz="2000" spc="70" dirty="0">
                <a:latin typeface="Cambria"/>
                <a:cs typeface="Cambria"/>
              </a:rPr>
              <a:t>iodical</a:t>
            </a:r>
            <a:r>
              <a:rPr sz="2000" spc="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(s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90" dirty="0">
                <a:latin typeface="Cambria"/>
                <a:cs typeface="Cambria"/>
              </a:rPr>
              <a:t>y</a:t>
            </a:r>
            <a:r>
              <a:rPr sz="2000" spc="17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90" dirty="0">
                <a:latin typeface="Cambria"/>
                <a:cs typeface="Cambria"/>
              </a:rPr>
              <a:t>e</a:t>
            </a:r>
            <a:r>
              <a:rPr sz="2000" spc="105" dirty="0">
                <a:latin typeface="Cambria"/>
                <a:cs typeface="Cambria"/>
              </a:rPr>
              <a:t>r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second)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0" dirty="0">
                <a:latin typeface="Cambria"/>
                <a:cs typeface="Cambria"/>
              </a:rPr>
              <a:t>inc</a:t>
            </a:r>
            <a:r>
              <a:rPr sz="2000" spc="-45" dirty="0">
                <a:latin typeface="Cambria"/>
                <a:cs typeface="Cambria"/>
              </a:rPr>
              <a:t>r</a:t>
            </a:r>
            <a:r>
              <a:rPr sz="2000" spc="110" dirty="0">
                <a:latin typeface="Cambria"/>
                <a:cs typeface="Cambria"/>
              </a:rPr>
              <a:t>eas</a:t>
            </a:r>
            <a:r>
              <a:rPr sz="2000" spc="1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o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5" dirty="0">
                <a:latin typeface="Cambria"/>
                <a:cs typeface="Cambria"/>
              </a:rPr>
              <a:t>w</a:t>
            </a:r>
            <a:r>
              <a:rPr sz="2000" spc="45" dirty="0">
                <a:latin typeface="Cambria"/>
                <a:cs typeface="Cambria"/>
              </a:rPr>
              <a:t>aiting 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1.</a:t>
            </a:r>
            <a:endParaRPr sz="2000">
              <a:latin typeface="Cambria"/>
              <a:cs typeface="Cambria"/>
            </a:endParaRPr>
          </a:p>
          <a:p>
            <a:pPr marL="163830" marR="3873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would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result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every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system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eventually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getting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highest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reasonably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short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amount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being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scheduled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use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CPU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5659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/>
              <a:t>SOLUTION</a:t>
            </a:r>
            <a:r>
              <a:rPr sz="4800" spc="85" dirty="0"/>
              <a:t> </a:t>
            </a:r>
            <a:r>
              <a:rPr sz="4800" spc="305" dirty="0"/>
              <a:t>(</a:t>
            </a:r>
            <a:r>
              <a:rPr sz="4800" spc="305" dirty="0">
                <a:solidFill>
                  <a:srgbClr val="FF0000"/>
                </a:solidFill>
              </a:rPr>
              <a:t>AGING</a:t>
            </a:r>
            <a:r>
              <a:rPr sz="4800" spc="305" dirty="0"/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42873" y="3392423"/>
            <a:ext cx="9883775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spc="50" dirty="0">
                <a:latin typeface="Cambria"/>
                <a:cs typeface="Cambria"/>
              </a:rPr>
              <a:t>Another </a:t>
            </a:r>
            <a:r>
              <a:rPr sz="2000" spc="40" dirty="0">
                <a:latin typeface="Cambria"/>
                <a:cs typeface="Cambria"/>
              </a:rPr>
              <a:t>option is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100" dirty="0">
                <a:latin typeface="Cambria"/>
                <a:cs typeface="Cambria"/>
              </a:rPr>
              <a:t>combine </a:t>
            </a:r>
            <a:r>
              <a:rPr sz="2000" spc="40" dirty="0">
                <a:latin typeface="Cambria"/>
                <a:cs typeface="Cambria"/>
              </a:rPr>
              <a:t>round-robin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95" dirty="0">
                <a:latin typeface="Cambria"/>
                <a:cs typeface="Cambria"/>
              </a:rPr>
              <a:t>scheduling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70" dirty="0">
                <a:latin typeface="Cambria"/>
                <a:cs typeface="Cambria"/>
              </a:rPr>
              <a:t>such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35" dirty="0">
                <a:latin typeface="Cambria"/>
                <a:cs typeface="Cambria"/>
              </a:rPr>
              <a:t>way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system </a:t>
            </a:r>
            <a:r>
              <a:rPr sz="2000" spc="85" dirty="0">
                <a:latin typeface="Cambria"/>
                <a:cs typeface="Cambria"/>
              </a:rPr>
              <a:t>executes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highest-priority </a:t>
            </a:r>
            <a:r>
              <a:rPr sz="2000" spc="80" dirty="0">
                <a:latin typeface="Cambria"/>
                <a:cs typeface="Cambria"/>
              </a:rPr>
              <a:t>process and </a:t>
            </a:r>
            <a:r>
              <a:rPr sz="2000" spc="30" dirty="0">
                <a:latin typeface="Cambria"/>
                <a:cs typeface="Cambria"/>
              </a:rPr>
              <a:t>runs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-10" dirty="0">
                <a:latin typeface="Cambria"/>
                <a:cs typeface="Cambria"/>
              </a:rPr>
              <a:t>with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same 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using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round-robin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73" y="813003"/>
            <a:ext cx="69888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15" dirty="0">
                <a:latin typeface="Cambria"/>
                <a:cs typeface="Cambria"/>
              </a:rPr>
              <a:t>WHY</a:t>
            </a:r>
            <a:r>
              <a:rPr sz="5400" spc="130" dirty="0">
                <a:latin typeface="Cambria"/>
                <a:cs typeface="Cambria"/>
              </a:rPr>
              <a:t> </a:t>
            </a:r>
            <a:r>
              <a:rPr sz="5400" spc="55" dirty="0">
                <a:latin typeface="Cambria"/>
                <a:cs typeface="Cambria"/>
              </a:rPr>
              <a:t>IS</a:t>
            </a:r>
            <a:r>
              <a:rPr sz="5400" spc="125" dirty="0">
                <a:latin typeface="Cambria"/>
                <a:cs typeface="Cambria"/>
              </a:rPr>
              <a:t> </a:t>
            </a:r>
            <a:r>
              <a:rPr sz="5400" spc="90" dirty="0">
                <a:latin typeface="Cambria"/>
                <a:cs typeface="Cambria"/>
              </a:rPr>
              <a:t>SJF</a:t>
            </a:r>
            <a:r>
              <a:rPr sz="5400" spc="125" dirty="0">
                <a:latin typeface="Cambria"/>
                <a:cs typeface="Cambria"/>
              </a:rPr>
              <a:t> </a:t>
            </a:r>
            <a:r>
              <a:rPr sz="5400" spc="190" dirty="0">
                <a:latin typeface="Cambria"/>
                <a:cs typeface="Cambria"/>
              </a:rPr>
              <a:t>OPTIMAL?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42873" y="3385515"/>
            <a:ext cx="987742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40" dirty="0">
                <a:latin typeface="Cambria"/>
                <a:cs typeface="Cambria"/>
              </a:rPr>
              <a:t>SJF </a:t>
            </a:r>
            <a:r>
              <a:rPr sz="2400" spc="45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an </a:t>
            </a:r>
            <a:r>
              <a:rPr sz="2400" spc="55" dirty="0">
                <a:latin typeface="Cambria"/>
                <a:cs typeface="Cambria"/>
              </a:rPr>
              <a:t>optimal </a:t>
            </a:r>
            <a:r>
              <a:rPr sz="2400" spc="65" dirty="0">
                <a:latin typeface="Cambria"/>
                <a:cs typeface="Cambria"/>
              </a:rPr>
              <a:t>algorithm </a:t>
            </a:r>
            <a:r>
              <a:rPr sz="2400" spc="140" dirty="0">
                <a:latin typeface="Cambria"/>
                <a:cs typeface="Cambria"/>
              </a:rPr>
              <a:t>because </a:t>
            </a:r>
            <a:r>
              <a:rPr sz="2400" spc="-30" dirty="0">
                <a:latin typeface="Cambria"/>
                <a:cs typeface="Cambria"/>
              </a:rPr>
              <a:t>it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decreases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wait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times </a:t>
            </a:r>
            <a:r>
              <a:rPr sz="2400" spc="35" dirty="0">
                <a:latin typeface="Cambria"/>
                <a:cs typeface="Cambria"/>
              </a:rPr>
              <a:t>for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short </a:t>
            </a:r>
            <a:r>
              <a:rPr sz="2400" spc="105" dirty="0">
                <a:latin typeface="Cambria"/>
                <a:cs typeface="Cambria"/>
              </a:rPr>
              <a:t>processes </a:t>
            </a:r>
            <a:r>
              <a:rPr sz="2400" spc="80" dirty="0">
                <a:latin typeface="Cambria"/>
                <a:cs typeface="Cambria"/>
              </a:rPr>
              <a:t>much </a:t>
            </a:r>
            <a:r>
              <a:rPr sz="2400" spc="65" dirty="0">
                <a:latin typeface="Cambria"/>
                <a:cs typeface="Cambria"/>
              </a:rPr>
              <a:t>more </a:t>
            </a:r>
            <a:r>
              <a:rPr sz="2400" spc="20" dirty="0">
                <a:latin typeface="Cambria"/>
                <a:cs typeface="Cambria"/>
              </a:rPr>
              <a:t>than </a:t>
            </a:r>
            <a:r>
              <a:rPr sz="2400" spc="-3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increases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wait </a:t>
            </a:r>
            <a:r>
              <a:rPr sz="2400" spc="55" dirty="0">
                <a:latin typeface="Cambria"/>
                <a:cs typeface="Cambria"/>
              </a:rPr>
              <a:t>times </a:t>
            </a:r>
            <a:r>
              <a:rPr sz="2400" spc="40" dirty="0">
                <a:latin typeface="Cambria"/>
                <a:cs typeface="Cambria"/>
              </a:rPr>
              <a:t>for </a:t>
            </a:r>
            <a:r>
              <a:rPr sz="2400" spc="120" dirty="0">
                <a:latin typeface="Cambria"/>
                <a:cs typeface="Cambria"/>
              </a:rPr>
              <a:t>long 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processes.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1272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Cambria</vt:lpstr>
      <vt:lpstr>Lucida Sans Unicode</vt:lpstr>
      <vt:lpstr>Office Theme</vt:lpstr>
      <vt:lpstr>OPERATING  SYSTEMS</vt:lpstr>
      <vt:lpstr>SHORTEST-JOB-FIRST SCHEDULING</vt:lpstr>
      <vt:lpstr>SHORTEST-JOB-FIRST SCHEDULING</vt:lpstr>
      <vt:lpstr>PRIORITY SCHEDULING</vt:lpstr>
      <vt:lpstr>PRIORITY SCHEDULING</vt:lpstr>
      <vt:lpstr>PRIORITY SCHEDULING</vt:lpstr>
      <vt:lpstr>SOLUTION (AGING)</vt:lpstr>
      <vt:lpstr>SOLUTION (AGING)</vt:lpstr>
      <vt:lpstr>PowerPoint Presentation</vt:lpstr>
      <vt:lpstr>ROUND-ROBIN SCHEDULING</vt:lpstr>
      <vt:lpstr>ROUND-ROBIN SCHEDULING</vt:lpstr>
      <vt:lpstr>ROUND-ROBIN SCHEDULING</vt:lpstr>
      <vt:lpstr>ROUND-ROBIN SCHEDULING</vt:lpstr>
      <vt:lpstr>PowerPoint Presentation</vt:lpstr>
      <vt:lpstr>ROUND-ROBIN 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 12</dc:title>
  <cp:lastModifiedBy>M Saifullah Tanvir</cp:lastModifiedBy>
  <cp:revision>2</cp:revision>
  <dcterms:created xsi:type="dcterms:W3CDTF">2023-02-19T05:59:56Z</dcterms:created>
  <dcterms:modified xsi:type="dcterms:W3CDTF">2023-02-21T18:55:16Z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