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34"/>
  </p:notesMasterIdLst>
  <p:handoutMasterIdLst>
    <p:handoutMasterId r:id="rId35"/>
  </p:handoutMasterIdLst>
  <p:sldIdLst>
    <p:sldId id="331" r:id="rId2"/>
    <p:sldId id="332" r:id="rId3"/>
    <p:sldId id="333" r:id="rId4"/>
    <p:sldId id="334" r:id="rId5"/>
    <p:sldId id="335" r:id="rId6"/>
    <p:sldId id="399" r:id="rId7"/>
    <p:sldId id="336" r:id="rId8"/>
    <p:sldId id="337" r:id="rId9"/>
    <p:sldId id="338" r:id="rId10"/>
    <p:sldId id="339" r:id="rId11"/>
    <p:sldId id="340" r:id="rId12"/>
    <p:sldId id="341" r:id="rId13"/>
    <p:sldId id="342" r:id="rId14"/>
    <p:sldId id="343" r:id="rId15"/>
    <p:sldId id="344" r:id="rId16"/>
    <p:sldId id="347" r:id="rId17"/>
    <p:sldId id="404" r:id="rId18"/>
    <p:sldId id="348" r:id="rId19"/>
    <p:sldId id="349" r:id="rId20"/>
    <p:sldId id="350" r:id="rId21"/>
    <p:sldId id="351" r:id="rId22"/>
    <p:sldId id="403" r:id="rId23"/>
    <p:sldId id="352" r:id="rId24"/>
    <p:sldId id="354" r:id="rId25"/>
    <p:sldId id="405" r:id="rId26"/>
    <p:sldId id="356" r:id="rId27"/>
    <p:sldId id="402" r:id="rId28"/>
    <p:sldId id="357" r:id="rId29"/>
    <p:sldId id="406" r:id="rId30"/>
    <p:sldId id="407" r:id="rId31"/>
    <p:sldId id="409" r:id="rId32"/>
    <p:sldId id="412" r:id="rId33"/>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F0000"/>
    <a:srgbClr val="CCECFF"/>
    <a:srgbClr val="66CCFF"/>
    <a:srgbClr val="CCFFFF"/>
    <a:srgbClr val="F8F8F8"/>
    <a:srgbClr val="EAEAEA"/>
    <a:srgbClr val="CC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2979" autoAdjust="0"/>
    <p:restoredTop sz="87102" autoAdjust="0"/>
  </p:normalViewPr>
  <p:slideViewPr>
    <p:cSldViewPr snapToGrid="0">
      <p:cViewPr varScale="1">
        <p:scale>
          <a:sx n="63" d="100"/>
          <a:sy n="63" d="100"/>
        </p:scale>
        <p:origin x="-2034" y="-108"/>
      </p:cViewPr>
      <p:guideLst>
        <p:guide orient="horz" pos="816"/>
        <p:guide pos="44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1460">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1460">
              <a:defRPr sz="1100">
                <a:latin typeface="Helvetica" pitchFamily="-84" charset="0"/>
              </a:defRPr>
            </a:lvl1pPr>
          </a:lstStyle>
          <a:p>
            <a:pPr>
              <a:defRPr/>
            </a:pPr>
            <a:fld id="{92084C28-0905-4CC6-8CBD-45BC9B7B113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909">
              <a:defRPr sz="1200">
                <a:latin typeface="Times New Roman" charset="0"/>
                <a:ea typeface="ＭＳ Ｐゴシック" charset="-128"/>
                <a:cs typeface="ＭＳ Ｐゴシック" charset="-128"/>
              </a:defRPr>
            </a:lvl1pPr>
          </a:lstStyle>
          <a:p>
            <a:pPr>
              <a:defRPr/>
            </a:pPr>
            <a:endParaRPr lang="en-US"/>
          </a:p>
        </p:txBody>
      </p:sp>
      <p:sp>
        <p:nvSpPr>
          <p:cNvPr id="70660" name="Rectangle 4"/>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909">
              <a:defRPr sz="1200">
                <a:latin typeface="Times New Roman" pitchFamily="18" charset="0"/>
              </a:defRPr>
            </a:lvl1pPr>
          </a:lstStyle>
          <a:p>
            <a:pPr>
              <a:defRPr/>
            </a:pPr>
            <a:fld id="{ADABF988-B292-4323-B086-21E4C4B6EE8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pPr defTabSz="939800"/>
            <a:fld id="{1D2751FF-D32F-4025-8858-4724649A2E5A}" type="slidenum">
              <a:rPr lang="en-US" altLang="en-US" smtClean="0"/>
              <a:pPr defTabSz="939800"/>
              <a:t>1</a:t>
            </a:fld>
            <a:endParaRPr lang="en-US" alt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pPr defTabSz="939800"/>
            <a:fld id="{21530D2C-2657-4E9F-A8AA-EB4CA8671492}" type="slidenum">
              <a:rPr lang="en-US" altLang="en-US" smtClean="0"/>
              <a:pPr defTabSz="939800"/>
              <a:t>10</a:t>
            </a:fld>
            <a:endParaRPr lang="en-US" alt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r>
              <a:rPr lang="en-GB" smtClean="0">
                <a:latin typeface="Times New Roman" pitchFamily="18" charset="0"/>
              </a:rPr>
              <a:t>-In most cases, we try to optimise  the average times. But sometimes also optimise the minimum or maximum values, e.g., the max response time of an interactive system. </a:t>
            </a:r>
          </a:p>
          <a:p>
            <a:r>
              <a:rPr lang="en-GB" smtClean="0">
                <a:latin typeface="Times New Roman" pitchFamily="18" charset="0"/>
              </a:rPr>
              <a:t>-Also, think about variance in response time in timesharing systems. Not much work done on this but is more important than response time itself in interactive systems. A system with predictable response time may be preferable to a faster on average but more variant response time system. </a:t>
            </a:r>
          </a:p>
          <a:p>
            <a:endParaRPr lang="en-GB" smtClean="0">
              <a:latin typeface="Times New Roman" pitchFamily="18" charset="0"/>
            </a:endParaRPr>
          </a:p>
          <a:p>
            <a:endParaRPr lang="en-US" alt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pPr defTabSz="939800"/>
            <a:fld id="{0ABC60B4-0FE1-422C-BB48-7BD8AEB25CE0}" type="slidenum">
              <a:rPr lang="en-US" altLang="en-US" smtClean="0"/>
              <a:pPr defTabSz="939800"/>
              <a:t>11</a:t>
            </a:fld>
            <a:endParaRPr lang="en-US" alt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r>
              <a:rPr lang="en-GB" dirty="0" smtClean="0">
                <a:latin typeface="Times New Roman" pitchFamily="18" charset="0"/>
              </a:rPr>
              <a:t>-</a:t>
            </a:r>
            <a:r>
              <a:rPr lang="en-US" dirty="0" smtClean="0">
                <a:latin typeface="Times New Roman" pitchFamily="18" charset="0"/>
              </a:rPr>
              <a:t>Burst Time is actually time that is required to complete execution of particular task or process.</a:t>
            </a:r>
          </a:p>
          <a:p>
            <a:r>
              <a:rPr lang="en-GB" dirty="0" smtClean="0">
                <a:latin typeface="Times New Roman" pitchFamily="18" charset="0"/>
              </a:rPr>
              <a:t>Also called FIFO (first in, first out)</a:t>
            </a:r>
          </a:p>
          <a:p>
            <a:r>
              <a:rPr lang="en-GB" dirty="0" smtClean="0">
                <a:latin typeface="Times New Roman" pitchFamily="18" charset="0"/>
              </a:rPr>
              <a:t>-Criterion is average waiting time; also, we consider only one CPU burst rather than many.</a:t>
            </a:r>
            <a:endParaRPr lang="en-US" dirty="0" smtClean="0">
              <a:latin typeface="Times New Roman" pitchFamily="18" charset="0"/>
            </a:endParaRPr>
          </a:p>
          <a:p>
            <a:r>
              <a:rPr lang="en-US" dirty="0" smtClean="0">
                <a:latin typeface="Times New Roman" pitchFamily="18" charset="0"/>
              </a:rPr>
              <a:t>-Processes arrive at time 0 in the above order (P1, P2, P3). </a:t>
            </a:r>
            <a:endParaRPr lang="en-GB" dirty="0" smtClean="0">
              <a:latin typeface="Times New Roman" pitchFamily="18" charset="0"/>
            </a:endParaRPr>
          </a:p>
          <a:p>
            <a:r>
              <a:rPr lang="en-GB" dirty="0" smtClean="0">
                <a:latin typeface="Times New Roman" pitchFamily="18" charset="0"/>
              </a:rPr>
              <a:t>-</a:t>
            </a:r>
            <a:r>
              <a:rPr lang="en-GB" i="1" dirty="0" smtClean="0">
                <a:latin typeface="Times New Roman" pitchFamily="18" charset="0"/>
              </a:rPr>
              <a:t>Gantt chart: </a:t>
            </a:r>
            <a:r>
              <a:rPr lang="en-GB" u="sng" dirty="0" smtClean="0">
                <a:latin typeface="Times New Roman" pitchFamily="18" charset="0"/>
              </a:rPr>
              <a:t>http://en.wikipedia.org/wiki/Gantt_chart</a:t>
            </a:r>
          </a:p>
          <a:p>
            <a:r>
              <a:rPr lang="en-US" altLang="en-US" dirty="0" smtClean="0">
                <a:latin typeface="Times New Roman" pitchFamily="18" charset="0"/>
              </a:rPr>
              <a:t>-With this scheme, the process that requests the CPU first is allocated the CPU first. The implementation of the FCFS policy is easily managed with a FIFO queue. When a process enters the ready queue, its PCB is linked onto the tail of the queue. When the CPU is free, it is allocated to the process at the head of the queue.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pPr defTabSz="939800"/>
            <a:fld id="{A0761A6C-2F42-4C07-AC38-D81ACCB061EF}" type="slidenum">
              <a:rPr lang="en-US" altLang="en-US" smtClean="0"/>
              <a:pPr defTabSz="939800"/>
              <a:t>12</a:t>
            </a:fld>
            <a:endParaRPr lang="en-US" alt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r>
              <a:rPr lang="en-US" altLang="en-US" dirty="0" smtClean="0">
                <a:latin typeface="Times New Roman" pitchFamily="18" charset="0"/>
              </a:rPr>
              <a:t>-Read book about convoy effect, p.267.</a:t>
            </a:r>
          </a:p>
          <a:p>
            <a:r>
              <a:rPr lang="en-US" altLang="en-US" dirty="0" smtClean="0">
                <a:latin typeface="Times New Roman" pitchFamily="18" charset="0"/>
              </a:rPr>
              <a:t>-There is a convoy effect as all the other processes wait for the one big process to get off the CPU. This effect results in lower CPU and device utilization than might be possible if the shorter processes were allowed to go first.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pPr defTabSz="939800"/>
            <a:fld id="{7176E67C-E3CC-4A11-B8DC-57D8A963D2C6}" type="slidenum">
              <a:rPr lang="en-US" altLang="en-US" smtClean="0"/>
              <a:pPr defTabSz="939800"/>
              <a:t>13</a:t>
            </a:fld>
            <a:endParaRPr lang="en-US" alt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r>
              <a:rPr lang="en-US" altLang="en-US" dirty="0" smtClean="0">
                <a:latin typeface="Times New Roman" pitchFamily="18" charset="0"/>
              </a:rPr>
              <a:t>-</a:t>
            </a:r>
            <a:r>
              <a:rPr lang="en-GB" dirty="0" smtClean="0">
                <a:latin typeface="Times New Roman" pitchFamily="18" charset="0"/>
              </a:rPr>
              <a:t>Usually used for long-term scheduling, not short-term. User who submits job also submits a time limit for the process to finish. Shorter would mean quicker turn on the CPU. This time limit used as burst time.</a:t>
            </a:r>
          </a:p>
          <a:p>
            <a:endParaRPr lang="en-US" altLang="en-US" dirty="0"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pPr defTabSz="939800"/>
            <a:fld id="{613605C2-E2FC-4B96-BE73-C1F06505BEF2}" type="slidenum">
              <a:rPr lang="en-US" altLang="en-US" smtClean="0"/>
              <a:pPr defTabSz="939800"/>
              <a:t>14</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r>
              <a:rPr lang="en-GB" smtClean="0">
                <a:latin typeface="Times New Roman" pitchFamily="18" charset="0"/>
              </a:rPr>
              <a:t>-Calculate for FCFS scheduling. </a:t>
            </a:r>
          </a:p>
          <a:p>
            <a:endParaRPr lang="en-US" alt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pPr defTabSz="939800"/>
            <a:fld id="{4419545C-F073-44CC-976A-603C29E4AB10}" type="slidenum">
              <a:rPr lang="en-US" altLang="en-US" smtClean="0"/>
              <a:pPr defTabSz="939800"/>
              <a:t>15</a:t>
            </a:fld>
            <a:endParaRPr lang="en-US" alt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r>
              <a:rPr lang="en-GB" u="sng" dirty="0" smtClean="0">
                <a:latin typeface="Times New Roman" pitchFamily="18" charset="0"/>
              </a:rPr>
              <a:t>//en.wikipedia.org/wiki/Moving_average#Exponential_moving_average</a:t>
            </a:r>
            <a:endParaRPr lang="en-US" altLang="en-US" dirty="0"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pPr defTabSz="939800"/>
            <a:fld id="{839DE7BE-24F4-45DD-8F92-FF5A0BC56EC1}" type="slidenum">
              <a:rPr lang="en-US" altLang="en-US" smtClean="0"/>
              <a:pPr defTabSz="939800"/>
              <a:t>16</a:t>
            </a:fld>
            <a:endParaRPr lang="en-US" alt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r>
              <a:rPr lang="en-US" altLang="en-US" smtClean="0">
                <a:latin typeface="Times New Roman" pitchFamily="18" charset="0"/>
              </a:rPr>
              <a:t>-Nonpreemptive SJF scheduling would result in an average waiting time of 7.75 milliseconds.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pPr defTabSz="939800"/>
            <a:fld id="{9E9A6AE3-4E37-4FF9-8083-B8C3477D3585}" type="slidenum">
              <a:rPr lang="en-US" altLang="en-US" smtClean="0"/>
              <a:pPr defTabSz="939800"/>
              <a:t>18</a:t>
            </a:fld>
            <a:endParaRPr lang="en-US" alt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r>
              <a:rPr lang="en-US" altLang="en-US" dirty="0" smtClean="0">
                <a:latin typeface="Times New Roman" pitchFamily="18" charset="0"/>
              </a:rPr>
              <a:t>-In this text, assume low number means high priority. </a:t>
            </a:r>
          </a:p>
          <a:p>
            <a:r>
              <a:rPr lang="en-GB" dirty="0" smtClean="0">
                <a:latin typeface="Times New Roman" pitchFamily="18" charset="0"/>
              </a:rPr>
              <a:t>-Priority decided internally or externally.</a:t>
            </a:r>
          </a:p>
          <a:p>
            <a:r>
              <a:rPr lang="en-GB" dirty="0" smtClean="0">
                <a:latin typeface="Times New Roman" pitchFamily="18" charset="0"/>
              </a:rPr>
              <a:t>Internal factors: time limits, memory requirements, number of open files, (av. I/O burst)/(av. CPU burst).</a:t>
            </a:r>
          </a:p>
          <a:p>
            <a:r>
              <a:rPr lang="en-GB" dirty="0" smtClean="0">
                <a:latin typeface="Times New Roman" pitchFamily="18" charset="0"/>
              </a:rPr>
              <a:t>External factors: importance, funds paid for computer use, dept. whose process it is, other political factors.</a:t>
            </a:r>
          </a:p>
          <a:p>
            <a:r>
              <a:rPr lang="en-GB" dirty="0" smtClean="0">
                <a:latin typeface="Times New Roman" pitchFamily="18" charset="0"/>
              </a:rPr>
              <a:t>-A low priority process was waiting for execution from 1967 to 1973 at a mainframe at MIT.</a:t>
            </a:r>
          </a:p>
          <a:p>
            <a:r>
              <a:rPr lang="en-GB" dirty="0" smtClean="0">
                <a:latin typeface="Times New Roman" pitchFamily="18" charset="0"/>
              </a:rPr>
              <a:t>-Ageing: e.g. increase priority by one every 10 minutes.  </a:t>
            </a:r>
          </a:p>
          <a:p>
            <a:endParaRPr lang="en-US" altLang="en-US" dirty="0"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pPr defTabSz="939800"/>
            <a:fld id="{E78C756A-D47A-43B7-913B-8F5F1DB58CA6}" type="slidenum">
              <a:rPr lang="en-US" altLang="en-US" smtClean="0"/>
              <a:pPr defTabSz="939800"/>
              <a:t>19</a:t>
            </a:fld>
            <a:endParaRPr lang="en-US" alt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r>
              <a:rPr lang="en-US" altLang="en-US" smtClean="0">
                <a:latin typeface="Times New Roman" pitchFamily="18" charset="0"/>
              </a:rPr>
              <a:t>-Processes arrived at time 0.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pPr defTabSz="939800"/>
            <a:fld id="{99990B0B-47FD-49D0-90A0-C119E056852B}" type="slidenum">
              <a:rPr lang="en-US" altLang="en-US" smtClean="0"/>
              <a:pPr defTabSz="939800"/>
              <a:t>20</a:t>
            </a:fld>
            <a:endParaRPr lang="en-US" alt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r>
              <a:rPr lang="en-GB" smtClean="0">
                <a:latin typeface="Times New Roman" pitchFamily="18" charset="0"/>
              </a:rPr>
              <a:t>-Ready queue is a circular queue filled in a FCFS way.</a:t>
            </a:r>
          </a:p>
          <a:p>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pPr defTabSz="939800"/>
            <a:fld id="{3279407D-3AD3-4402-AC9D-AE76C52B88C0}" type="slidenum">
              <a:rPr lang="en-US" altLang="en-US" smtClean="0"/>
              <a:pPr defTabSz="939800"/>
              <a:t>2</a:t>
            </a:fld>
            <a:endParaRPr lang="en-US" alt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pPr defTabSz="939800"/>
            <a:fld id="{8287BE8E-EE58-457F-8A7C-EA4E14390E46}" type="slidenum">
              <a:rPr lang="en-US" altLang="en-US" smtClean="0"/>
              <a:pPr defTabSz="939800"/>
              <a:t>21</a:t>
            </a:fld>
            <a:endParaRPr lang="en-US" alt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r>
              <a:rPr lang="en-US" altLang="en-US" smtClean="0">
                <a:latin typeface="Times New Roman" pitchFamily="18" charset="0"/>
              </a:rPr>
              <a:t>-Let’s calculate the average waiting time for this schedule. P1 waits for 6 milliseconds (10 - 4), P2 waits for 4 milliseconds, and P3 waits for 7 milliseconds.</a:t>
            </a:r>
          </a:p>
          <a:p>
            <a:r>
              <a:rPr lang="en-US" altLang="en-US" smtClean="0">
                <a:latin typeface="Times New Roman" pitchFamily="18" charset="0"/>
              </a:rPr>
              <a:t>Thus, the average waiting time is 17/3 = 5.66 milliseconds.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pPr defTabSz="939800"/>
            <a:fld id="{264A1B09-9EF3-40C8-818C-28A6F3EAE900}" type="slidenum">
              <a:rPr lang="en-US" smtClean="0"/>
              <a:pPr defTabSz="939800"/>
              <a:t>22</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4563" y="4452938"/>
            <a:ext cx="5197475" cy="4216400"/>
          </a:xfrm>
          <a:noFill/>
          <a:ln/>
        </p:spPr>
        <p:txBody>
          <a:bodyP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pPr defTabSz="939800"/>
            <a:fld id="{7BED2AD0-8637-4790-A513-7768DFD3D00C}" type="slidenum">
              <a:rPr lang="en-US" altLang="en-US" smtClean="0"/>
              <a:pPr defTabSz="939800"/>
              <a:t>23</a:t>
            </a:fld>
            <a:endParaRPr lang="en-US" alt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pPr defTabSz="939800"/>
            <a:fld id="{B348D1C2-EFB4-4FB9-B9C8-7BEC5778EE3C}" type="slidenum">
              <a:rPr lang="en-US" altLang="en-US" smtClean="0"/>
              <a:pPr defTabSz="939800"/>
              <a:t>24</a:t>
            </a:fld>
            <a:endParaRPr lang="en-US" alt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r>
              <a:rPr lang="en-GB" smtClean="0">
                <a:latin typeface="Times New Roman" pitchFamily="18" charset="0"/>
              </a:rPr>
              <a:t>-Processes divided into foreground and background groups. Different priorities and scheduling needs. </a:t>
            </a:r>
          </a:p>
          <a:p>
            <a:r>
              <a:rPr lang="en-GB" smtClean="0">
                <a:latin typeface="Times New Roman" pitchFamily="18" charset="0"/>
              </a:rPr>
              <a:t>-Foreground may have externally defined priority as well. </a:t>
            </a:r>
          </a:p>
          <a:p>
            <a:endParaRPr lang="en-US" alt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pPr defTabSz="939800"/>
            <a:fld id="{F6958074-7C84-4C70-8BF7-85E4AB8DCE3A}" type="slidenum">
              <a:rPr lang="en-US" altLang="en-US" smtClean="0"/>
              <a:pPr defTabSz="939800"/>
              <a:t>25</a:t>
            </a:fld>
            <a:endParaRPr lang="en-US" alt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39800"/>
            <a:fld id="{FE9BEC57-CFC5-4F24-A03A-FC749715C272}" type="slidenum">
              <a:rPr lang="en-US" altLang="en-US" smtClean="0"/>
              <a:pPr defTabSz="939800"/>
              <a:t>26</a:t>
            </a:fld>
            <a:endParaRPr lang="en-US" alt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r>
              <a:rPr lang="en-GB" dirty="0" smtClean="0">
                <a:latin typeface="Times New Roman" pitchFamily="18" charset="0"/>
              </a:rPr>
              <a:t>-Provides more flexibility as compared with multilevel without feedback. But more complex.</a:t>
            </a:r>
          </a:p>
          <a:p>
            <a:r>
              <a:rPr lang="en-GB" dirty="0" smtClean="0">
                <a:latin typeface="Times New Roman" pitchFamily="18" charset="0"/>
              </a:rPr>
              <a:t>-Can give highest priority to I/O-bound (short CPU burst) and interactive processes by moving CPU-bound processes to lower priority queues when they take too much of CPU time. </a:t>
            </a:r>
          </a:p>
          <a:p>
            <a:endParaRPr lang="en-US" altLang="en-US" dirty="0"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pPr defTabSz="939800"/>
            <a:fld id="{B0F8E174-7C52-4FC9-8AB1-014D80106F15}" type="slidenum">
              <a:rPr lang="en-US" smtClean="0"/>
              <a:pPr defTabSz="939800"/>
              <a:t>27</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pPr defTabSz="939800"/>
            <a:fld id="{59566A02-27B5-48CC-B28C-451905CBBB92}" type="slidenum">
              <a:rPr lang="en-US" altLang="en-US" smtClean="0"/>
              <a:pPr defTabSz="939800"/>
              <a:t>28</a:t>
            </a:fld>
            <a:endParaRPr lang="en-US" alt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r>
              <a:rPr lang="en-US" smtClean="0">
                <a:latin typeface="Times New Roman" pitchFamily="18" charset="0"/>
              </a:rPr>
              <a:t>-All processes in an upper queue served first.</a:t>
            </a:r>
          </a:p>
          <a:p>
            <a:r>
              <a:rPr lang="en-US" smtClean="0">
                <a:latin typeface="Times New Roman" pitchFamily="18" charset="0"/>
              </a:rPr>
              <a:t>-Process arriving in an upper queue prempts one in a lower queue.</a:t>
            </a:r>
            <a:endParaRPr lang="en-GB" smtClean="0">
              <a:latin typeface="Times New Roman" pitchFamily="18" charset="0"/>
            </a:endParaRPr>
          </a:p>
          <a:p>
            <a:r>
              <a:rPr lang="en-GB" smtClean="0">
                <a:latin typeface="Times New Roman" pitchFamily="18" charset="0"/>
              </a:rPr>
              <a:t>-A new process is positioned at the end of the top-level FIFO queue </a:t>
            </a:r>
            <a:r>
              <a:rPr lang="en-US" i="1" smtClean="0">
                <a:latin typeface="Times New Roman" pitchFamily="18" charset="0"/>
              </a:rPr>
              <a:t>Q</a:t>
            </a:r>
            <a:r>
              <a:rPr lang="en-US" baseline="-25000" smtClean="0">
                <a:latin typeface="Times New Roman" pitchFamily="18" charset="0"/>
              </a:rPr>
              <a:t>0</a:t>
            </a:r>
            <a:r>
              <a:rPr lang="en-GB" smtClean="0">
                <a:latin typeface="Times New Roman" pitchFamily="18" charset="0"/>
              </a:rPr>
              <a:t>. </a:t>
            </a:r>
          </a:p>
          <a:p>
            <a:r>
              <a:rPr lang="en-GB" smtClean="0">
                <a:latin typeface="Times New Roman" pitchFamily="18" charset="0"/>
              </a:rPr>
              <a:t>-</a:t>
            </a:r>
            <a:r>
              <a:rPr lang="en-US" i="1" smtClean="0">
                <a:latin typeface="Times New Roman" pitchFamily="18" charset="0"/>
              </a:rPr>
              <a:t>Q</a:t>
            </a:r>
            <a:r>
              <a:rPr lang="en-US" baseline="-25000" smtClean="0">
                <a:latin typeface="Times New Roman" pitchFamily="18" charset="0"/>
              </a:rPr>
              <a:t>0 </a:t>
            </a:r>
            <a:r>
              <a:rPr lang="en-US" smtClean="0">
                <a:latin typeface="Times New Roman" pitchFamily="18" charset="0"/>
              </a:rPr>
              <a:t>is served fully before any job from </a:t>
            </a:r>
            <a:r>
              <a:rPr lang="en-US" i="1" smtClean="0">
                <a:latin typeface="Times New Roman" pitchFamily="18" charset="0"/>
              </a:rPr>
              <a:t>Q</a:t>
            </a:r>
            <a:r>
              <a:rPr lang="en-US" baseline="-25000" smtClean="0">
                <a:latin typeface="Times New Roman" pitchFamily="18" charset="0"/>
              </a:rPr>
              <a:t>1 </a:t>
            </a:r>
            <a:r>
              <a:rPr lang="en-US" smtClean="0">
                <a:latin typeface="Times New Roman" pitchFamily="18" charset="0"/>
              </a:rPr>
              <a:t>is served. Similarly for </a:t>
            </a:r>
            <a:r>
              <a:rPr lang="en-US" i="1" smtClean="0">
                <a:latin typeface="Times New Roman" pitchFamily="18" charset="0"/>
              </a:rPr>
              <a:t>Q</a:t>
            </a:r>
            <a:r>
              <a:rPr lang="en-US" baseline="-25000" smtClean="0">
                <a:latin typeface="Times New Roman" pitchFamily="18" charset="0"/>
              </a:rPr>
              <a:t>2</a:t>
            </a:r>
            <a:r>
              <a:rPr lang="en-US" smtClean="0">
                <a:latin typeface="Times New Roman" pitchFamily="18" charset="0"/>
              </a:rPr>
              <a:t>.</a:t>
            </a:r>
          </a:p>
          <a:p>
            <a:r>
              <a:rPr lang="en-US" smtClean="0">
                <a:latin typeface="Times New Roman" pitchFamily="18" charset="0"/>
              </a:rPr>
              <a:t>-Hence, priority given to process with CPU burst of 8ms or less. </a:t>
            </a:r>
          </a:p>
          <a:p>
            <a:r>
              <a:rPr lang="en-US" smtClean="0">
                <a:latin typeface="Times New Roman" pitchFamily="18" charset="0"/>
              </a:rPr>
              <a:t>-At the base level queue the processes circulate in round robin fashion until they complete and leave the system. Optionally, if a process blocks for I/O, it is 'promoted' one level, and placed at the end of the next-higher queue. This allows I/O bound processes to be favoured by the scheduler and allows processes to 'escape' the base level queue.</a:t>
            </a:r>
          </a:p>
          <a:p>
            <a:r>
              <a:rPr lang="en-US" smtClean="0">
                <a:latin typeface="Times New Roman" pitchFamily="18" charset="0"/>
              </a:rPr>
              <a:t>-Most adaptable to any system but it’s difficult to set all the parameters. </a:t>
            </a:r>
            <a:endParaRPr lang="en-US" alt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pPr defTabSz="939800"/>
            <a:fld id="{C5259736-BC74-48E9-A40A-C076C8D75921}" type="slidenum">
              <a:rPr lang="en-US" altLang="en-US" smtClean="0"/>
              <a:pPr defTabSz="939800"/>
              <a:t>29</a:t>
            </a:fld>
            <a:endParaRPr lang="en-US" altLang="en-US"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pPr defTabSz="939800"/>
            <a:fld id="{191BA555-5A61-4AA2-97DA-0D18E8D2FA57}" type="slidenum">
              <a:rPr lang="en-US" altLang="en-US" smtClean="0"/>
              <a:pPr defTabSz="939800"/>
              <a:t>30</a:t>
            </a:fld>
            <a:endParaRPr lang="en-US" altLang="en-US"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r>
              <a:rPr lang="en-US" altLang="en-US" smtClean="0">
                <a:latin typeface="Times New Roman" pitchFamily="18" charset="0"/>
              </a:rPr>
              <a:t>- The main uses of deterministic modeling are in describing scheduling algorithms and providing examples. In cases where we are running the same program over and over again and can measure the program’s processing requirements exactly, we may be able to use deterministic modeling to select a scheduling algorithm.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pPr defTabSz="939800"/>
            <a:fld id="{DCCFFBCD-B03F-40B7-8C86-4395A676B84B}" type="slidenum">
              <a:rPr lang="en-US" altLang="en-US" smtClean="0"/>
              <a:pPr defTabSz="939800"/>
              <a:t>32</a:t>
            </a:fld>
            <a:endParaRPr lang="en-US" altLang="en-US"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pPr defTabSz="939800"/>
            <a:fld id="{772E8FDD-886D-4478-9657-0C1E7DBCA288}" type="slidenum">
              <a:rPr lang="en-US" altLang="en-US" smtClean="0"/>
              <a:pPr defTabSz="939800"/>
              <a:t>4</a:t>
            </a:fld>
            <a:endParaRPr lang="en-US" alt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r>
              <a:rPr lang="en-GB" dirty="0" smtClean="0">
                <a:latin typeface="Times New Roman" pitchFamily="18" charset="0"/>
              </a:rPr>
              <a:t>-load means load from memory into register</a:t>
            </a:r>
          </a:p>
          <a:p>
            <a:r>
              <a:rPr lang="en-GB" u="sng" dirty="0" smtClean="0">
                <a:latin typeface="Times New Roman" pitchFamily="18" charset="0"/>
              </a:rPr>
              <a:t>http://www.cs.uaf.edu/2004/fall/cs301/notes/Chapter8/node4.html</a:t>
            </a:r>
          </a:p>
          <a:p>
            <a:r>
              <a:rPr lang="en-US" dirty="0" smtClean="0">
                <a:latin typeface="Times New Roman" pitchFamily="18" charset="0"/>
              </a:rPr>
              <a:t>-</a:t>
            </a:r>
            <a:r>
              <a:rPr lang="en-GB" sz="1000" dirty="0" smtClean="0">
                <a:latin typeface="Times New Roman" pitchFamily="18" charset="0"/>
              </a:rPr>
              <a:t>When speaking about scheduling, processes are traditionally classified as "I/O-bound" or "CPU-bound.“ The former make heavy use of I/O devices and spend much time waiting for I/O operations to complete; the latter are number-crunching applications that require a lot of CPU time.</a:t>
            </a:r>
          </a:p>
          <a:p>
            <a:r>
              <a:rPr lang="en-GB" sz="1000" dirty="0" smtClean="0">
                <a:latin typeface="Times New Roman" pitchFamily="18" charset="0"/>
              </a:rPr>
              <a:t>An alternative classification distinguishes three classes of processes:</a:t>
            </a:r>
          </a:p>
          <a:p>
            <a:r>
              <a:rPr lang="en-GB" sz="1000" i="1" dirty="0" smtClean="0">
                <a:latin typeface="Times New Roman" pitchFamily="18" charset="0"/>
              </a:rPr>
              <a:t>Interactive processes</a:t>
            </a:r>
            <a:r>
              <a:rPr lang="en-GB" sz="1000" dirty="0" smtClean="0">
                <a:latin typeface="Times New Roman" pitchFamily="18" charset="0"/>
              </a:rPr>
              <a:t> </a:t>
            </a:r>
          </a:p>
          <a:p>
            <a:pPr marL="37931725" lvl="1" indent="-37474525"/>
            <a:r>
              <a:rPr lang="en-GB" sz="1000" dirty="0" smtClean="0">
                <a:latin typeface="Times New Roman" pitchFamily="18" charset="0"/>
              </a:rPr>
              <a:t>These interact constantly with their users, and therefore spend a lot of time waiting for </a:t>
            </a:r>
            <a:r>
              <a:rPr lang="en-GB" sz="1000" dirty="0" err="1" smtClean="0">
                <a:latin typeface="Times New Roman" pitchFamily="18" charset="0"/>
              </a:rPr>
              <a:t>keypresses</a:t>
            </a:r>
            <a:r>
              <a:rPr lang="en-GB" sz="1000" dirty="0" smtClean="0">
                <a:latin typeface="Times New Roman" pitchFamily="18" charset="0"/>
              </a:rPr>
              <a:t> and mouse operations. When input is received, the process must be woken up</a:t>
            </a:r>
          </a:p>
          <a:p>
            <a:pPr marL="37931725" lvl="1" indent="-37474525"/>
            <a:r>
              <a:rPr lang="en-GB" sz="1000" dirty="0" smtClean="0">
                <a:latin typeface="Times New Roman" pitchFamily="18" charset="0"/>
              </a:rPr>
              <a:t>quickly, or the user will find the system to be unresponsive. Typically, the average delay must fall between 50 and 150 </a:t>
            </a:r>
            <a:r>
              <a:rPr lang="en-GB" sz="1000" dirty="0" err="1" smtClean="0">
                <a:latin typeface="Times New Roman" pitchFamily="18" charset="0"/>
              </a:rPr>
              <a:t>ms.</a:t>
            </a:r>
            <a:r>
              <a:rPr lang="en-GB" sz="1000" dirty="0" smtClean="0">
                <a:latin typeface="Times New Roman" pitchFamily="18" charset="0"/>
              </a:rPr>
              <a:t> </a:t>
            </a:r>
          </a:p>
          <a:p>
            <a:pPr marL="37931725" lvl="1" indent="-37474525"/>
            <a:r>
              <a:rPr lang="en-GB" sz="1000" dirty="0" smtClean="0">
                <a:latin typeface="Times New Roman" pitchFamily="18" charset="0"/>
              </a:rPr>
              <a:t>The variance of such delay must also be bounded, or the user will find the system to be erratic. </a:t>
            </a:r>
          </a:p>
          <a:p>
            <a:pPr marL="37931725" lvl="1" indent="-37474525"/>
            <a:r>
              <a:rPr lang="en-GB" sz="1000" dirty="0" smtClean="0">
                <a:latin typeface="Times New Roman" pitchFamily="18" charset="0"/>
              </a:rPr>
              <a:t>Typical interactive programs are command shells, text editors, and graphical applications.</a:t>
            </a:r>
          </a:p>
          <a:p>
            <a:r>
              <a:rPr lang="en-GB" sz="1000" i="1" dirty="0" smtClean="0">
                <a:latin typeface="Times New Roman" pitchFamily="18" charset="0"/>
              </a:rPr>
              <a:t>Batch processes</a:t>
            </a:r>
            <a:r>
              <a:rPr lang="en-GB" sz="1000" dirty="0" smtClean="0">
                <a:latin typeface="Times New Roman" pitchFamily="18" charset="0"/>
              </a:rPr>
              <a:t> </a:t>
            </a:r>
          </a:p>
          <a:p>
            <a:pPr marL="37931725" lvl="1" indent="-37474525"/>
            <a:r>
              <a:rPr lang="en-GB" sz="1000" dirty="0" smtClean="0">
                <a:latin typeface="Times New Roman" pitchFamily="18" charset="0"/>
              </a:rPr>
              <a:t>These do not need user interaction, and hence they often run in the background. Since such processes </a:t>
            </a:r>
          </a:p>
          <a:p>
            <a:pPr marL="37931725" lvl="1" indent="-37474525"/>
            <a:r>
              <a:rPr lang="en-GB" sz="1000" dirty="0" smtClean="0">
                <a:latin typeface="Times New Roman" pitchFamily="18" charset="0"/>
              </a:rPr>
              <a:t>do not need to be very responsive, they are often penalised by the scheduler. Typical batch programs </a:t>
            </a:r>
          </a:p>
          <a:p>
            <a:pPr marL="37931725" lvl="1" indent="-37474525"/>
            <a:r>
              <a:rPr lang="en-GB" sz="1000" dirty="0" smtClean="0">
                <a:latin typeface="Times New Roman" pitchFamily="18" charset="0"/>
              </a:rPr>
              <a:t>are programming language compilers, database search engines, and scientific computations.</a:t>
            </a:r>
          </a:p>
          <a:p>
            <a:r>
              <a:rPr lang="en-GB" sz="1000" i="1" dirty="0" smtClean="0">
                <a:latin typeface="Times New Roman" pitchFamily="18" charset="0"/>
              </a:rPr>
              <a:t>Real-time processes</a:t>
            </a:r>
            <a:r>
              <a:rPr lang="en-GB" sz="1000" dirty="0" smtClean="0">
                <a:latin typeface="Times New Roman" pitchFamily="18" charset="0"/>
              </a:rPr>
              <a:t> </a:t>
            </a:r>
          </a:p>
          <a:p>
            <a:pPr marL="37931725" lvl="1" indent="-37474525"/>
            <a:r>
              <a:rPr lang="en-GB" sz="1000" dirty="0" smtClean="0">
                <a:latin typeface="Times New Roman" pitchFamily="18" charset="0"/>
              </a:rPr>
              <a:t>These have very strong scheduling requirements. Such processes should never be blocked by </a:t>
            </a:r>
          </a:p>
          <a:p>
            <a:pPr marL="37931725" lvl="1" indent="-37474525"/>
            <a:r>
              <a:rPr lang="en-GB" sz="1000" dirty="0" smtClean="0">
                <a:latin typeface="Times New Roman" pitchFamily="18" charset="0"/>
              </a:rPr>
              <a:t>lower-priority processes, they should have a short response time and, most important, such </a:t>
            </a:r>
          </a:p>
          <a:p>
            <a:pPr marL="37931725" lvl="1" indent="-37474525"/>
            <a:r>
              <a:rPr lang="en-GB" sz="1000" dirty="0" smtClean="0">
                <a:latin typeface="Times New Roman" pitchFamily="18" charset="0"/>
              </a:rPr>
              <a:t>response time should have a minimum variance. Typical real-time programs are video and </a:t>
            </a:r>
          </a:p>
          <a:p>
            <a:pPr marL="37931725" lvl="1" indent="-37474525"/>
            <a:r>
              <a:rPr lang="en-GB" sz="1000" dirty="0" smtClean="0">
                <a:latin typeface="Times New Roman" pitchFamily="18" charset="0"/>
              </a:rPr>
              <a:t>sound applications, robot controllers, and programs that collect data from physical sensors.</a:t>
            </a:r>
          </a:p>
          <a:p>
            <a:r>
              <a:rPr lang="en-GB" sz="1000" dirty="0" smtClean="0">
                <a:latin typeface="Times New Roman" pitchFamily="18" charset="0"/>
              </a:rPr>
              <a:t>The two classifications we just offered are somewhat independent. For instance, a batch process </a:t>
            </a:r>
          </a:p>
          <a:p>
            <a:r>
              <a:rPr lang="en-GB" sz="1000" dirty="0" smtClean="0">
                <a:latin typeface="Times New Roman" pitchFamily="18" charset="0"/>
              </a:rPr>
              <a:t>can be either I/O-bound (e.g., a database server) or CPU-bound (e.g., an image-rendering program). </a:t>
            </a:r>
          </a:p>
          <a:p>
            <a:endParaRPr lang="en-GB" sz="1000" dirty="0" smtClean="0">
              <a:latin typeface="Times New Roman" pitchFamily="18" charset="0"/>
            </a:endParaRPr>
          </a:p>
          <a:p>
            <a:endParaRPr lang="en-GB" dirty="0" smtClean="0">
              <a:latin typeface="Times New Roman" pitchFamily="18" charset="0"/>
            </a:endParaRPr>
          </a:p>
          <a:p>
            <a:endParaRPr lang="en-US" altLang="en-US" dirty="0"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pPr defTabSz="939800"/>
            <a:fld id="{3AEF3717-D95C-4ECB-A8B7-A091369D84D4}" type="slidenum">
              <a:rPr lang="en-US" altLang="en-US" smtClean="0"/>
              <a:pPr defTabSz="939800"/>
              <a:t>5</a:t>
            </a:fld>
            <a:endParaRPr lang="en-US" alt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r>
              <a:rPr lang="en-GB" dirty="0" smtClean="0">
                <a:latin typeface="Times New Roman" pitchFamily="18" charset="0"/>
              </a:rPr>
              <a:t>-Typical curve, exponential.</a:t>
            </a:r>
          </a:p>
          <a:p>
            <a:r>
              <a:rPr lang="en-GB" dirty="0" smtClean="0">
                <a:latin typeface="Times New Roman" pitchFamily="18" charset="0"/>
              </a:rPr>
              <a:t>Other examples: bank queues, raindrops, radioactivity, telephone calls to an exchange, requests to </a:t>
            </a:r>
            <a:r>
              <a:rPr lang="en-GB" dirty="0" err="1" smtClean="0">
                <a:latin typeface="Times New Roman" pitchFamily="18" charset="0"/>
              </a:rPr>
              <a:t>webserver</a:t>
            </a:r>
            <a:r>
              <a:rPr lang="en-GB" dirty="0" smtClean="0">
                <a:latin typeface="Times New Roman" pitchFamily="18" charset="0"/>
              </a:rPr>
              <a:t> for a page.</a:t>
            </a:r>
          </a:p>
          <a:p>
            <a:r>
              <a:rPr lang="en-GB" dirty="0" smtClean="0">
                <a:latin typeface="Times New Roman" pitchFamily="18" charset="0"/>
              </a:rPr>
              <a:t>In probability theory and statistics, the </a:t>
            </a:r>
            <a:r>
              <a:rPr lang="en-GB" b="1" dirty="0" smtClean="0">
                <a:latin typeface="Times New Roman" pitchFamily="18" charset="0"/>
              </a:rPr>
              <a:t>exponential distributions</a:t>
            </a:r>
            <a:r>
              <a:rPr lang="en-GB" dirty="0" smtClean="0">
                <a:latin typeface="Times New Roman" pitchFamily="18" charset="0"/>
              </a:rPr>
              <a:t> are a class of continuous probability distributions. They describe the times between events in a Poisson process, i.e. a process in which events occur continuously and independently at a constant average rate. </a:t>
            </a:r>
          </a:p>
          <a:p>
            <a:r>
              <a:rPr lang="en-GB" u="sng" dirty="0" smtClean="0">
                <a:latin typeface="Times New Roman" pitchFamily="18" charset="0"/>
              </a:rPr>
              <a:t>http://en.wikipedia.org/wiki/Exponential_distribution   </a:t>
            </a:r>
          </a:p>
          <a:p>
            <a:r>
              <a:rPr lang="en-GB" u="sng" dirty="0" smtClean="0">
                <a:latin typeface="Times New Roman" pitchFamily="18" charset="0"/>
              </a:rPr>
              <a:t>http://en.wikipedia.org/wiki/Exponential_distribution#Occurrence_and_applications</a:t>
            </a:r>
          </a:p>
          <a:p>
            <a:r>
              <a:rPr lang="en-GB" u="sng" dirty="0" smtClean="0">
                <a:latin typeface="Times New Roman" pitchFamily="18" charset="0"/>
              </a:rPr>
              <a:t>http://en.wikipedia.org/wiki/Poisson_process#Applications</a:t>
            </a:r>
          </a:p>
          <a:p>
            <a:r>
              <a:rPr lang="en-GB" dirty="0" smtClean="0">
                <a:latin typeface="Times New Roman" pitchFamily="18" charset="0"/>
              </a:rPr>
              <a:t>-Has many short CPU bursts and few long ones. This is characteristic of I/O-bound processes. </a:t>
            </a:r>
          </a:p>
          <a:p>
            <a:r>
              <a:rPr lang="en-GB" dirty="0" smtClean="0">
                <a:latin typeface="Times New Roman" pitchFamily="18" charset="0"/>
              </a:rPr>
              <a:t>-CPU-bound processes have a few long CPU bursts as well.</a:t>
            </a:r>
          </a:p>
          <a:p>
            <a:r>
              <a:rPr lang="en-GB" dirty="0" smtClean="0">
                <a:latin typeface="Times New Roman" pitchFamily="18" charset="0"/>
              </a:rPr>
              <a:t>-Note that the length of the CPU-burst is the criterion for both process types. I/O-bound ones only do little computation between I/O bursts.</a:t>
            </a:r>
          </a:p>
          <a:p>
            <a:r>
              <a:rPr lang="en-GB" dirty="0" smtClean="0">
                <a:latin typeface="Times New Roman" pitchFamily="18" charset="0"/>
              </a:rPr>
              <a:t>-Important while selecting a CPU-scheduling algorithm. </a:t>
            </a:r>
          </a:p>
          <a:p>
            <a:r>
              <a:rPr lang="en-GB" u="sng" dirty="0" smtClean="0">
                <a:latin typeface="Times New Roman" pitchFamily="18" charset="0"/>
              </a:rPr>
              <a:t>http://www.forvo.com/word/poisson/</a:t>
            </a:r>
          </a:p>
          <a:p>
            <a:r>
              <a:rPr lang="en-GB" dirty="0" smtClean="0">
                <a:latin typeface="Times New Roman" pitchFamily="18" charset="0"/>
              </a:rPr>
              <a:t>-As CPUs becoming faster as compared to disks, processes becoming more I/O-bound. </a:t>
            </a:r>
          </a:p>
          <a:p>
            <a:r>
              <a:rPr lang="en-GB" dirty="0" smtClean="0">
                <a:latin typeface="Times New Roman" pitchFamily="18" charset="0"/>
              </a:rPr>
              <a:t>-FIG 2-6 P.92 TANENBAUM. More I/O-bound processes needed to keep CPU fully utilised. </a:t>
            </a:r>
          </a:p>
          <a:p>
            <a:endParaRPr lang="en-US" altLang="en-US" dirty="0"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endParaRPr lang="en-GB"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pPr defTabSz="939800"/>
            <a:fld id="{4C5F8563-B29C-4A14-A1D1-48BA4CED1F51}" type="slidenum">
              <a:rPr lang="en-US" altLang="en-US" smtClean="0"/>
              <a:pPr defTabSz="939800"/>
              <a:t>7</a:t>
            </a:fld>
            <a:endParaRPr lang="en-US" alt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r>
              <a:rPr lang="en-US" dirty="0" smtClean="0"/>
              <a:t>• Scheduling is preemptive if the CPU can be taken away</a:t>
            </a:r>
          </a:p>
          <a:p>
            <a:r>
              <a:rPr lang="en-US" altLang="en-US" dirty="0" smtClean="0">
                <a:latin typeface="Times New Roman" pitchFamily="18" charset="0"/>
              </a:rPr>
              <a:t>-Preemptive scheduling can introduce race conditions and can also leave kernel in an inconsistent state. </a:t>
            </a:r>
          </a:p>
          <a:p>
            <a:r>
              <a:rPr lang="en-US" altLang="en-US" dirty="0" smtClean="0">
                <a:latin typeface="Times New Roman" pitchFamily="18" charset="0"/>
              </a:rPr>
              <a:t>-</a:t>
            </a:r>
            <a:r>
              <a:rPr lang="en-GB" dirty="0" smtClean="0">
                <a:latin typeface="Times New Roman" pitchFamily="18" charset="0"/>
              </a:rPr>
              <a:t>One process writing shared data can be </a:t>
            </a:r>
            <a:r>
              <a:rPr lang="en-GB" dirty="0" err="1" smtClean="0">
                <a:latin typeface="Times New Roman" pitchFamily="18" charset="0"/>
              </a:rPr>
              <a:t>preempted</a:t>
            </a:r>
            <a:r>
              <a:rPr lang="en-GB" dirty="0" smtClean="0">
                <a:latin typeface="Times New Roman" pitchFamily="18" charset="0"/>
              </a:rPr>
              <a:t> midway. Another process can later try to read the shared inconsistent data. </a:t>
            </a:r>
          </a:p>
          <a:p>
            <a:r>
              <a:rPr lang="en-GB" dirty="0" smtClean="0">
                <a:latin typeface="Times New Roman" pitchFamily="18" charset="0"/>
              </a:rPr>
              <a:t>-Similarly, kernel might be modifying kernel data (e.g. I/O queues) during a system call when it’s </a:t>
            </a:r>
            <a:r>
              <a:rPr lang="en-GB" dirty="0" err="1" smtClean="0">
                <a:latin typeface="Times New Roman" pitchFamily="18" charset="0"/>
              </a:rPr>
              <a:t>preempted</a:t>
            </a:r>
            <a:r>
              <a:rPr lang="en-GB" dirty="0" smtClean="0">
                <a:latin typeface="Times New Roman" pitchFamily="18" charset="0"/>
              </a:rPr>
              <a:t>. UNIX either waits for a system call to complete, or an I/O block to occur before context switching. </a:t>
            </a:r>
          </a:p>
          <a:p>
            <a:r>
              <a:rPr lang="en-GB" dirty="0" smtClean="0">
                <a:latin typeface="Times New Roman" pitchFamily="18" charset="0"/>
              </a:rPr>
              <a:t>-Interrupts disabled when entering critical pieces of shared code and </a:t>
            </a:r>
            <a:r>
              <a:rPr lang="en-GB" dirty="0" err="1" smtClean="0">
                <a:latin typeface="Times New Roman" pitchFamily="18" charset="0"/>
              </a:rPr>
              <a:t>reenabled</a:t>
            </a:r>
            <a:r>
              <a:rPr lang="en-GB" dirty="0" smtClean="0">
                <a:latin typeface="Times New Roman" pitchFamily="18" charset="0"/>
              </a:rPr>
              <a:t> on exit (such pieces of code are short and few).</a:t>
            </a:r>
          </a:p>
          <a:p>
            <a:endParaRPr lang="en-GB" dirty="0" smtClean="0">
              <a:latin typeface="Times New Roman" pitchFamily="18" charset="0"/>
            </a:endParaRPr>
          </a:p>
          <a:p>
            <a:endParaRPr lang="en-US" altLang="en-US" dirty="0"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pPr defTabSz="939800"/>
            <a:fld id="{CD7D9E20-E018-48DB-A300-267BA0F9CA4B}" type="slidenum">
              <a:rPr lang="en-US" altLang="en-US" smtClean="0"/>
              <a:pPr defTabSz="939800"/>
              <a:t>8</a:t>
            </a:fld>
            <a:endParaRPr lang="en-US" alt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r>
              <a:rPr lang="en-US" sz="1200" b="0" i="0" kern="1200" dirty="0" smtClean="0">
                <a:solidFill>
                  <a:schemeClr val="tx1"/>
                </a:solidFill>
                <a:latin typeface="Times New Roman" charset="0"/>
                <a:ea typeface="MS PGothic" pitchFamily="34" charset="-128"/>
                <a:cs typeface="ＭＳ Ｐゴシック" charset="-128"/>
              </a:rPr>
              <a:t>The </a:t>
            </a:r>
            <a:r>
              <a:rPr lang="en-US" sz="1200" b="1" i="0" kern="1200" dirty="0" smtClean="0">
                <a:solidFill>
                  <a:schemeClr val="tx1"/>
                </a:solidFill>
                <a:latin typeface="Times New Roman" charset="0"/>
                <a:ea typeface="MS PGothic" pitchFamily="34" charset="-128"/>
                <a:cs typeface="ＭＳ Ｐゴシック" charset="-128"/>
              </a:rPr>
              <a:t>dispatcher in Operating System</a:t>
            </a:r>
            <a:r>
              <a:rPr lang="en-US" sz="1200" b="0" i="0" kern="1200" dirty="0" smtClean="0">
                <a:solidFill>
                  <a:schemeClr val="tx1"/>
                </a:solidFill>
                <a:latin typeface="Times New Roman" charset="0"/>
                <a:ea typeface="MS PGothic" pitchFamily="34" charset="-128"/>
                <a:cs typeface="ＭＳ Ｐゴシック" charset="-128"/>
              </a:rPr>
              <a:t> is a module that selects the process from the ready queue for allotting it the CPU (Processor).</a:t>
            </a:r>
            <a:endParaRPr lang="en-US" altLang="en-US" dirty="0"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pPr defTabSz="939800"/>
            <a:fld id="{B9DE4C2B-4192-4117-BFFA-4284BB8976B8}" type="slidenum">
              <a:rPr lang="en-US" altLang="en-US" smtClean="0"/>
              <a:pPr defTabSz="939800"/>
              <a:t>9</a:t>
            </a:fld>
            <a:endParaRPr lang="en-US" alt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GB" dirty="0" smtClean="0">
                <a:latin typeface="Times New Roman" pitchFamily="18" charset="0"/>
              </a:rPr>
              <a:t>-CPU utilisation should range from 40% to 90% in lightly and heavily-loaded systems respectively. </a:t>
            </a:r>
          </a:p>
          <a:p>
            <a:r>
              <a:rPr lang="en-GB" dirty="0" smtClean="0">
                <a:latin typeface="Times New Roman" pitchFamily="18" charset="0"/>
              </a:rPr>
              <a:t>-Turnaround time = time to get into memory + time in ready queue + time executing on CPU and doing I/O.</a:t>
            </a:r>
          </a:p>
          <a:p>
            <a:r>
              <a:rPr lang="en-GB" dirty="0" smtClean="0">
                <a:latin typeface="Times New Roman" pitchFamily="18" charset="0"/>
              </a:rPr>
              <a:t>-</a:t>
            </a:r>
            <a:r>
              <a:rPr lang="en-GB" b="1" dirty="0" smtClean="0">
                <a:latin typeface="Times New Roman" pitchFamily="18" charset="0"/>
              </a:rPr>
              <a:t>The scheduling </a:t>
            </a:r>
            <a:r>
              <a:rPr lang="en-GB" b="1" dirty="0" err="1" smtClean="0">
                <a:latin typeface="Times New Roman" pitchFamily="18" charset="0"/>
              </a:rPr>
              <a:t>algo</a:t>
            </a:r>
            <a:r>
              <a:rPr lang="en-GB" b="1" dirty="0" smtClean="0">
                <a:latin typeface="Times New Roman" pitchFamily="18" charset="0"/>
              </a:rPr>
              <a:t> doesn’t affect the time spent executing/doing I/O. It only affects time spent waiting</a:t>
            </a:r>
          </a:p>
          <a:p>
            <a:r>
              <a:rPr lang="en-GB" b="1" dirty="0" smtClean="0">
                <a:latin typeface="Times New Roman" pitchFamily="18" charset="0"/>
              </a:rPr>
              <a:t>in the ready queue.</a:t>
            </a:r>
          </a:p>
          <a:p>
            <a:r>
              <a:rPr lang="en-GB" dirty="0" smtClean="0">
                <a:latin typeface="Times New Roman" pitchFamily="18" charset="0"/>
              </a:rPr>
              <a:t>-Response time important in interactive systems. Limited by the speed of the output device. </a:t>
            </a:r>
          </a:p>
          <a:p>
            <a:endParaRPr lang="en-US" altLang="en-US" dirty="0"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grpSp>
      <p:sp>
        <p:nvSpPr>
          <p:cNvPr id="7" name="Text Box 7"/>
          <p:cNvSpPr txBox="1">
            <a:spLocks noChangeArrowheads="1"/>
          </p:cNvSpPr>
          <p:nvPr/>
        </p:nvSpPr>
        <p:spPr bwMode="auto">
          <a:xfrm>
            <a:off x="6489700" y="6588125"/>
            <a:ext cx="2713038"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smtClean="0">
                <a:solidFill>
                  <a:srgbClr val="336699"/>
                </a:solidFill>
                <a:latin typeface="Helvetica" pitchFamily="-84" charset="0"/>
              </a:rPr>
              <a:t>Silberschatz, Galvin and Gagne ©2013</a:t>
            </a:r>
          </a:p>
        </p:txBody>
      </p:sp>
      <p:sp>
        <p:nvSpPr>
          <p:cNvPr id="8" name="Text Box 8"/>
          <p:cNvSpPr txBox="1">
            <a:spLocks noChangeArrowheads="1"/>
          </p:cNvSpPr>
          <p:nvPr/>
        </p:nvSpPr>
        <p:spPr bwMode="auto">
          <a:xfrm>
            <a:off x="26988" y="6613525"/>
            <a:ext cx="2695575" cy="246063"/>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smtClean="0">
                <a:solidFill>
                  <a:srgbClr val="336699"/>
                </a:solidFill>
                <a:latin typeface="Helvetica" pitchFamily="-84" charset="0"/>
              </a:rPr>
              <a:t>Operating System Concepts – 9</a:t>
            </a:r>
            <a:r>
              <a:rPr lang="en-US" altLang="en-US" sz="1000" b="1" baseline="30000" smtClean="0">
                <a:solidFill>
                  <a:srgbClr val="336699"/>
                </a:solidFill>
                <a:latin typeface="Helvetica" pitchFamily="-84" charset="0"/>
              </a:rPr>
              <a:t>th</a:t>
            </a:r>
            <a:r>
              <a:rPr lang="en-US" altLang="en-US" sz="1000" b="1" smtClean="0">
                <a:solidFill>
                  <a:srgbClr val="336699"/>
                </a:solidFill>
                <a:latin typeface="Helvetica" pitchFamily="-84"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3360738" y="4157663"/>
            <a:ext cx="2062162" cy="1593850"/>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2017713"/>
            <a:ext cx="7772400" cy="4114800"/>
          </a:xfrm>
        </p:spPr>
        <p:txBody>
          <a:bodyPr/>
          <a:lstStyle/>
          <a:p>
            <a:pPr lvl="0"/>
            <a:endParaRPr lang="en-US" noProof="0"/>
          </a:p>
        </p:txBody>
      </p:sp>
      <p:sp>
        <p:nvSpPr>
          <p:cNvPr id="4" name="Date Placeholder 3"/>
          <p:cNvSpPr>
            <a:spLocks noGrp="1"/>
          </p:cNvSpPr>
          <p:nvPr>
            <p:ph type="dt" sz="half" idx="10"/>
          </p:nvPr>
        </p:nvSpPr>
        <p:spPr>
          <a:xfrm>
            <a:off x="1162050" y="6243638"/>
            <a:ext cx="1905000" cy="457200"/>
          </a:xfrm>
          <a:prstGeom prst="rect">
            <a:avLst/>
          </a:prstGeom>
        </p:spPr>
        <p:txBody>
          <a:bodyPr/>
          <a:lstStyle>
            <a:lvl1pPr>
              <a:defRPr smtClean="0"/>
            </a:lvl1pPr>
          </a:lstStyle>
          <a:p>
            <a:pPr>
              <a:defRPr/>
            </a:pPr>
            <a:endParaRPr lang="en-US"/>
          </a:p>
        </p:txBody>
      </p:sp>
      <p:sp>
        <p:nvSpPr>
          <p:cNvPr id="5" name="Footer Placeholder 4"/>
          <p:cNvSpPr>
            <a:spLocks noGrp="1"/>
          </p:cNvSpPr>
          <p:nvPr>
            <p:ph type="ftr" sz="quarter" idx="11"/>
          </p:nvPr>
        </p:nvSpPr>
        <p:spPr>
          <a:xfrm>
            <a:off x="0" y="0"/>
            <a:ext cx="3886200" cy="304800"/>
          </a:xfrm>
          <a:prstGeom prst="rect">
            <a:avLst/>
          </a:prstGeom>
        </p:spPr>
        <p:txBody>
          <a:bodyPr/>
          <a:lstStyle>
            <a:lvl1pPr>
              <a:defRPr smtClean="0"/>
            </a:lvl1pPr>
          </a:lstStyle>
          <a:p>
            <a:pPr>
              <a:defRPr/>
            </a:pPr>
            <a:r>
              <a:rPr lang="en-US"/>
              <a:t>Copyright ©: Nahrstedt, Angrave, Abdelzaher</a:t>
            </a:r>
          </a:p>
        </p:txBody>
      </p:sp>
      <p:sp>
        <p:nvSpPr>
          <p:cNvPr id="6" name="Slide Number Placeholder 5"/>
          <p:cNvSpPr>
            <a:spLocks noGrp="1"/>
          </p:cNvSpPr>
          <p:nvPr>
            <p:ph type="sldNum" sz="quarter" idx="12"/>
          </p:nvPr>
        </p:nvSpPr>
        <p:spPr>
          <a:xfrm>
            <a:off x="7042150" y="6243638"/>
            <a:ext cx="1905000" cy="457200"/>
          </a:xfrm>
          <a:prstGeom prst="rect">
            <a:avLst/>
          </a:prstGeom>
        </p:spPr>
        <p:txBody>
          <a:bodyPr/>
          <a:lstStyle>
            <a:lvl1pPr>
              <a:defRPr smtClean="0"/>
            </a:lvl1pPr>
          </a:lstStyle>
          <a:p>
            <a:pPr>
              <a:defRPr/>
            </a:pPr>
            <a:fld id="{8C4B6288-8C74-40A6-9A03-488B71FF01F4}"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dino_3"/>
          <p:cNvPicPr>
            <a:picLocks noChangeAspect="1" noChangeArrowheads="1"/>
          </p:cNvPicPr>
          <p:nvPr/>
        </p:nvPicPr>
        <p:blipFill>
          <a:blip r:embed="rId14"/>
          <a:srcRect/>
          <a:stretch>
            <a:fillRect/>
          </a:stretch>
        </p:blipFill>
        <p:spPr bwMode="auto">
          <a:xfrm>
            <a:off x="285750" y="0"/>
            <a:ext cx="1195388" cy="908050"/>
          </a:xfrm>
          <a:prstGeom prst="rect">
            <a:avLst/>
          </a:prstGeom>
          <a:noFill/>
          <a:ln w="9525">
            <a:noFill/>
            <a:miter lim="800000"/>
            <a:headEnd/>
            <a:tailEnd/>
          </a:ln>
        </p:spPr>
      </p:pic>
      <p:sp>
        <p:nvSpPr>
          <p:cNvPr id="2051" name="Rectangle 3"/>
          <p:cNvSpPr>
            <a:spLocks noGrp="1" noChangeArrowheads="1"/>
          </p:cNvSpPr>
          <p:nvPr>
            <p:ph type="title"/>
          </p:nvPr>
        </p:nvSpPr>
        <p:spPr bwMode="auto">
          <a:xfrm>
            <a:off x="457200" y="277813"/>
            <a:ext cx="82296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2052" name="Rectangle 4"/>
          <p:cNvSpPr>
            <a:spLocks noGrp="1" noChangeArrowheads="1"/>
          </p:cNvSpPr>
          <p:nvPr>
            <p:ph type="body" idx="1"/>
          </p:nvPr>
        </p:nvSpPr>
        <p:spPr bwMode="auto">
          <a:xfrm>
            <a:off x="806450" y="1233488"/>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smtClean="0">
              <a:latin typeface="Times New Roman"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p:spPr>
        <p:txBody>
          <a:bodyPr/>
          <a:lstStyle/>
          <a:p>
            <a:pPr>
              <a:defRPr/>
            </a:pPr>
            <a:endParaRPr lang="en-US"/>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smtClean="0">
              <a:latin typeface="Times New Roman"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smtClean="0">
              <a:latin typeface="Times New Roman" pitchFamily="18" charset="0"/>
            </a:endParaRPr>
          </a:p>
        </p:txBody>
      </p:sp>
      <p:sp>
        <p:nvSpPr>
          <p:cNvPr id="1033" name="Text Box 9"/>
          <p:cNvSpPr txBox="1">
            <a:spLocks noChangeArrowheads="1"/>
          </p:cNvSpPr>
          <p:nvPr/>
        </p:nvSpPr>
        <p:spPr bwMode="auto">
          <a:xfrm>
            <a:off x="4256088" y="6613525"/>
            <a:ext cx="447675" cy="246063"/>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smtClean="0">
                <a:solidFill>
                  <a:srgbClr val="006699"/>
                </a:solidFill>
                <a:latin typeface="Helvetica" pitchFamily="-84" charset="0"/>
              </a:rPr>
              <a:t>6.</a:t>
            </a:r>
            <a:fld id="{26A69E7C-7FC5-4626-8EB0-FEE555C74675}" type="slidenum">
              <a:rPr lang="en-US" altLang="en-US" sz="1000" b="1" smtClean="0">
                <a:solidFill>
                  <a:srgbClr val="006699"/>
                </a:solidFill>
                <a:latin typeface="Helvetica" pitchFamily="-84" charset="0"/>
              </a:rPr>
              <a:pPr algn="ctr">
                <a:spcBef>
                  <a:spcPct val="50000"/>
                </a:spcBef>
                <a:defRPr/>
              </a:pPr>
              <a:t>‹#›</a:t>
            </a:fld>
            <a:endParaRPr lang="en-US" altLang="en-US" sz="1000" b="1" dirty="0" smtClean="0">
              <a:solidFill>
                <a:srgbClr val="006699"/>
              </a:solidFill>
              <a:latin typeface="Helvetica" pitchFamily="-84" charset="0"/>
            </a:endParaRPr>
          </a:p>
        </p:txBody>
      </p:sp>
      <p:sp>
        <p:nvSpPr>
          <p:cNvPr id="1034" name="Text Box 10"/>
          <p:cNvSpPr txBox="1">
            <a:spLocks noChangeArrowheads="1"/>
          </p:cNvSpPr>
          <p:nvPr/>
        </p:nvSpPr>
        <p:spPr bwMode="auto">
          <a:xfrm>
            <a:off x="6489700" y="6588125"/>
            <a:ext cx="2713038"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smtClean="0">
                <a:solidFill>
                  <a:srgbClr val="006699"/>
                </a:solidFill>
                <a:latin typeface="Helvetica" pitchFamily="-84" charset="0"/>
              </a:rPr>
              <a:t>Silberschatz, Galvin and Gagne ©2013</a:t>
            </a:r>
          </a:p>
        </p:txBody>
      </p:sp>
      <p:sp>
        <p:nvSpPr>
          <p:cNvPr id="1035" name="Text Box 11"/>
          <p:cNvSpPr txBox="1">
            <a:spLocks noChangeArrowheads="1"/>
          </p:cNvSpPr>
          <p:nvPr/>
        </p:nvSpPr>
        <p:spPr bwMode="auto">
          <a:xfrm>
            <a:off x="185738" y="6621463"/>
            <a:ext cx="2638425" cy="244475"/>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smtClean="0">
                <a:solidFill>
                  <a:srgbClr val="006699"/>
                </a:solidFill>
                <a:latin typeface="Helvetica" pitchFamily="-84" charset="0"/>
              </a:rPr>
              <a:t>Operating System Concepts – 9</a:t>
            </a:r>
            <a:r>
              <a:rPr lang="en-US" altLang="en-US" sz="1000" b="1" baseline="30000" smtClean="0">
                <a:solidFill>
                  <a:srgbClr val="006699"/>
                </a:solidFill>
                <a:latin typeface="Helvetica" pitchFamily="-84" charset="0"/>
              </a:rPr>
              <a:t>th</a:t>
            </a:r>
            <a:r>
              <a:rPr lang="en-US" altLang="en-US" sz="1000" b="1" smtClean="0">
                <a:solidFill>
                  <a:srgbClr val="006699"/>
                </a:solidFill>
                <a:latin typeface="Helvetica" pitchFamily="-84" charset="0"/>
              </a:rPr>
              <a:t> Edition</a:t>
            </a:r>
          </a:p>
        </p:txBody>
      </p:sp>
      <p:pic>
        <p:nvPicPr>
          <p:cNvPr id="2060" name="Picture 12" descr="dino_6"/>
          <p:cNvPicPr>
            <a:picLocks noChangeAspect="1" noChangeArrowheads="1"/>
          </p:cNvPicPr>
          <p:nvPr/>
        </p:nvPicPr>
        <p:blipFill>
          <a:blip r:embed="rId15"/>
          <a:srcRect/>
          <a:stretch>
            <a:fillRect/>
          </a:stretch>
        </p:blipFill>
        <p:spPr bwMode="auto">
          <a:xfrm>
            <a:off x="7773988" y="5849938"/>
            <a:ext cx="1284287" cy="7921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09"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10" r:id="rId12"/>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782638"/>
            <a:ext cx="7772400" cy="2127250"/>
          </a:xfrm>
        </p:spPr>
        <p:txBody>
          <a:bodyPr/>
          <a:lstStyle/>
          <a:p>
            <a:pPr eaLnBrk="1" hangingPunct="1"/>
            <a:r>
              <a:rPr lang="en-US" altLang="en-US" smtClean="0"/>
              <a:t>Chapter 6:  CPU Scheduling</a:t>
            </a:r>
          </a:p>
        </p:txBody>
      </p:sp>
      <p:sp>
        <p:nvSpPr>
          <p:cNvPr id="5123" name="Text Box 7"/>
          <p:cNvSpPr txBox="1">
            <a:spLocks noChangeArrowheads="1"/>
          </p:cNvSpPr>
          <p:nvPr/>
        </p:nvSpPr>
        <p:spPr bwMode="auto">
          <a:xfrm>
            <a:off x="3154363" y="6559550"/>
            <a:ext cx="2713037" cy="274638"/>
          </a:xfrm>
          <a:prstGeom prst="rect">
            <a:avLst/>
          </a:prstGeom>
          <a:noFill/>
          <a:ln w="9525">
            <a:noFill/>
            <a:miter lim="800000"/>
            <a:headEnd/>
            <a:tailEnd/>
          </a:ln>
        </p:spPr>
        <p:txBody>
          <a:bodyPr>
            <a:spAutoFit/>
          </a:bodyPr>
          <a:lstStyle/>
          <a:p>
            <a:pPr algn="ctr">
              <a:spcBef>
                <a:spcPct val="50000"/>
              </a:spcBef>
            </a:pPr>
            <a:r>
              <a:rPr lang="en-US" sz="1200" b="1" dirty="0">
                <a:solidFill>
                  <a:srgbClr val="336699"/>
                </a:solidFill>
                <a:latin typeface="Helvetica" pitchFamily="34" charset="0"/>
              </a:rPr>
              <a:t>Modified by </a:t>
            </a:r>
            <a:r>
              <a:rPr lang="en-US" sz="1200" b="1" dirty="0" smtClean="0">
                <a:solidFill>
                  <a:srgbClr val="336699"/>
                </a:solidFill>
                <a:latin typeface="Helvetica" pitchFamily="34" charset="0"/>
              </a:rPr>
              <a:t>Maria </a:t>
            </a:r>
            <a:endParaRPr lang="en-US" sz="1200" b="1" dirty="0">
              <a:solidFill>
                <a:srgbClr val="336699"/>
              </a:solidFill>
              <a:latin typeface="Helvetic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54163" y="138113"/>
            <a:ext cx="7513637" cy="576262"/>
          </a:xfrm>
        </p:spPr>
        <p:txBody>
          <a:bodyPr/>
          <a:lstStyle/>
          <a:p>
            <a:pPr eaLnBrk="1" hangingPunct="1"/>
            <a:r>
              <a:rPr lang="en-US" altLang="en-US" sz="2800" smtClean="0"/>
              <a:t>Scheduling Algorithm Optimization Criteria</a:t>
            </a:r>
          </a:p>
        </p:txBody>
      </p:sp>
      <p:sp>
        <p:nvSpPr>
          <p:cNvPr id="14339" name="Rectangle 3"/>
          <p:cNvSpPr>
            <a:spLocks noGrp="1" noChangeArrowheads="1"/>
          </p:cNvSpPr>
          <p:nvPr>
            <p:ph type="body" idx="1"/>
          </p:nvPr>
        </p:nvSpPr>
        <p:spPr>
          <a:xfrm>
            <a:off x="852488" y="1174750"/>
            <a:ext cx="6115050" cy="4483100"/>
          </a:xfrm>
        </p:spPr>
        <p:txBody>
          <a:bodyPr/>
          <a:lstStyle/>
          <a:p>
            <a:r>
              <a:rPr lang="en-US" altLang="en-US" smtClean="0"/>
              <a:t>Max CPU utilization</a:t>
            </a:r>
          </a:p>
          <a:p>
            <a:r>
              <a:rPr lang="en-US" altLang="en-US" smtClean="0"/>
              <a:t>Max throughput</a:t>
            </a:r>
          </a:p>
          <a:p>
            <a:r>
              <a:rPr lang="en-US" altLang="en-US" smtClean="0"/>
              <a:t>Min turnaround time </a:t>
            </a:r>
          </a:p>
          <a:p>
            <a:r>
              <a:rPr lang="en-US" altLang="en-US" smtClean="0"/>
              <a:t>Min waiting time </a:t>
            </a:r>
          </a:p>
          <a:p>
            <a:r>
              <a:rPr lang="en-US" altLang="en-US" smtClean="0"/>
              <a:t>Min response time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50938" y="268288"/>
            <a:ext cx="7997825" cy="457200"/>
          </a:xfrm>
        </p:spPr>
        <p:txBody>
          <a:bodyPr/>
          <a:lstStyle/>
          <a:p>
            <a:pPr eaLnBrk="1" hangingPunct="1"/>
            <a:r>
              <a:rPr lang="en-US" altLang="en-US" sz="2400" smtClean="0"/>
              <a:t>First- Come, First-Served (FCFS) Scheduling</a:t>
            </a:r>
          </a:p>
        </p:txBody>
      </p:sp>
      <p:sp>
        <p:nvSpPr>
          <p:cNvPr id="15363" name="Rectangle 3"/>
          <p:cNvSpPr>
            <a:spLocks noGrp="1" noChangeArrowheads="1"/>
          </p:cNvSpPr>
          <p:nvPr>
            <p:ph type="body" idx="1"/>
          </p:nvPr>
        </p:nvSpPr>
        <p:spPr>
          <a:xfrm>
            <a:off x="833438" y="1250950"/>
            <a:ext cx="7566025" cy="4114800"/>
          </a:xfrm>
        </p:spPr>
        <p:txBody>
          <a:bodyPr/>
          <a:lstStyle/>
          <a:p>
            <a:pPr>
              <a:lnSpc>
                <a:spcPct val="90000"/>
              </a:lnSpc>
              <a:buFont typeface="Monotype Sorts"/>
              <a:buNone/>
              <a:tabLst>
                <a:tab pos="3028950" algn="ctr"/>
                <a:tab pos="4633913" algn="ctr"/>
              </a:tabLst>
            </a:pPr>
            <a:r>
              <a:rPr lang="en-US" altLang="en-US" sz="1600" dirty="0" smtClean="0"/>
              <a:t>		</a:t>
            </a:r>
            <a:r>
              <a:rPr lang="en-US" altLang="en-US" u="sng" dirty="0" smtClean="0"/>
              <a:t>Process</a:t>
            </a:r>
            <a:r>
              <a:rPr lang="en-US" altLang="en-US" dirty="0" smtClean="0"/>
              <a:t>	</a:t>
            </a:r>
            <a:r>
              <a:rPr lang="en-US" altLang="en-US" u="sng" dirty="0" smtClean="0"/>
              <a:t>Burst Time	</a:t>
            </a:r>
          </a:p>
          <a:p>
            <a:pPr>
              <a:lnSpc>
                <a:spcPct val="90000"/>
              </a:lnSpc>
              <a:buFont typeface="Monotype Sorts"/>
              <a:buNone/>
              <a:tabLst>
                <a:tab pos="3028950" algn="ctr"/>
                <a:tab pos="4633913" algn="ctr"/>
              </a:tabLst>
            </a:pPr>
            <a:r>
              <a:rPr lang="en-US" altLang="en-US" dirty="0" smtClean="0"/>
              <a:t>		 </a:t>
            </a:r>
            <a:r>
              <a:rPr lang="en-US" altLang="en-US" i="1" dirty="0" smtClean="0"/>
              <a:t>P</a:t>
            </a:r>
            <a:r>
              <a:rPr lang="en-US" altLang="en-US" i="1" baseline="-25000" dirty="0" smtClean="0"/>
              <a:t>1</a:t>
            </a:r>
            <a:r>
              <a:rPr lang="en-US" altLang="en-US" dirty="0" smtClean="0"/>
              <a:t>	24</a:t>
            </a:r>
          </a:p>
          <a:p>
            <a:pPr>
              <a:lnSpc>
                <a:spcPct val="90000"/>
              </a:lnSpc>
              <a:buFont typeface="Monotype Sorts"/>
              <a:buNone/>
              <a:tabLst>
                <a:tab pos="3028950" algn="ctr"/>
                <a:tab pos="4633913" algn="ctr"/>
              </a:tabLst>
            </a:pPr>
            <a:r>
              <a:rPr lang="en-US" altLang="en-US" dirty="0" smtClean="0"/>
              <a:t>		 </a:t>
            </a:r>
            <a:r>
              <a:rPr lang="en-US" altLang="en-US" i="1" dirty="0" smtClean="0"/>
              <a:t>P</a:t>
            </a:r>
            <a:r>
              <a:rPr lang="en-US" altLang="en-US" i="1" baseline="-25000" dirty="0" smtClean="0"/>
              <a:t>2</a:t>
            </a:r>
            <a:r>
              <a:rPr lang="en-US" altLang="en-US" dirty="0" smtClean="0"/>
              <a:t> 	3</a:t>
            </a:r>
          </a:p>
          <a:p>
            <a:pPr>
              <a:lnSpc>
                <a:spcPct val="90000"/>
              </a:lnSpc>
              <a:buFont typeface="Monotype Sorts"/>
              <a:buNone/>
              <a:tabLst>
                <a:tab pos="3028950" algn="ctr"/>
                <a:tab pos="4633913" algn="ctr"/>
              </a:tabLst>
            </a:pPr>
            <a:r>
              <a:rPr lang="en-US" altLang="en-US" dirty="0" smtClean="0"/>
              <a:t>		 </a:t>
            </a:r>
            <a:r>
              <a:rPr lang="en-US" altLang="en-US" i="1" dirty="0" smtClean="0"/>
              <a:t>P</a:t>
            </a:r>
            <a:r>
              <a:rPr lang="en-US" altLang="en-US" i="1" baseline="-25000" dirty="0" smtClean="0"/>
              <a:t>3	 </a:t>
            </a:r>
            <a:r>
              <a:rPr lang="en-US" altLang="en-US" dirty="0" smtClean="0"/>
              <a:t>3</a:t>
            </a:r>
            <a:r>
              <a:rPr lang="en-US" altLang="en-US" i="1" baseline="-25000" dirty="0" smtClean="0"/>
              <a:t> </a:t>
            </a:r>
          </a:p>
          <a:p>
            <a:pPr>
              <a:lnSpc>
                <a:spcPct val="90000"/>
              </a:lnSpc>
              <a:tabLst>
                <a:tab pos="3028950" algn="ctr"/>
                <a:tab pos="4633913" algn="ctr"/>
              </a:tabLst>
            </a:pPr>
            <a:r>
              <a:rPr lang="en-US" altLang="en-US" dirty="0" smtClean="0"/>
              <a:t>Suppose that the processes arrive in the order: </a:t>
            </a:r>
            <a:r>
              <a:rPr lang="en-US" altLang="en-US" i="1" dirty="0" smtClean="0"/>
              <a:t>P</a:t>
            </a:r>
            <a:r>
              <a:rPr lang="en-US" altLang="en-US" i="1" baseline="-25000" dirty="0" smtClean="0"/>
              <a:t>1</a:t>
            </a:r>
            <a:r>
              <a:rPr lang="en-US" altLang="en-US" dirty="0" smtClean="0"/>
              <a:t> , </a:t>
            </a:r>
            <a:r>
              <a:rPr lang="en-US" altLang="en-US" i="1" dirty="0" smtClean="0"/>
              <a:t>P</a:t>
            </a:r>
            <a:r>
              <a:rPr lang="en-US" altLang="en-US" i="1" baseline="-25000" dirty="0" smtClean="0"/>
              <a:t>2</a:t>
            </a:r>
            <a:r>
              <a:rPr lang="en-US" altLang="en-US" dirty="0" smtClean="0"/>
              <a:t> , </a:t>
            </a:r>
            <a:r>
              <a:rPr lang="en-US" altLang="en-US" i="1" dirty="0" smtClean="0"/>
              <a:t>P</a:t>
            </a:r>
            <a:r>
              <a:rPr lang="en-US" altLang="en-US" i="1" baseline="-25000" dirty="0" smtClean="0"/>
              <a:t>3  </a:t>
            </a:r>
            <a:br>
              <a:rPr lang="en-US" altLang="en-US" i="1" baseline="-25000" dirty="0" smtClean="0"/>
            </a:br>
            <a:r>
              <a:rPr lang="en-US" altLang="en-US" dirty="0" smtClean="0"/>
              <a:t>The Gantt Chart for the schedule is:</a:t>
            </a:r>
            <a:br>
              <a:rPr lang="en-US" altLang="en-US" dirty="0" smtClean="0"/>
            </a:br>
            <a:r>
              <a:rPr lang="en-US" altLang="en-US" sz="1600" dirty="0" smtClean="0"/>
              <a:t/>
            </a:r>
            <a:br>
              <a:rPr lang="en-US" altLang="en-US" sz="1600" dirty="0" smtClean="0"/>
            </a:br>
            <a:r>
              <a:rPr lang="en-US" altLang="en-US" sz="1600" dirty="0" smtClean="0"/>
              <a:t/>
            </a:r>
            <a:br>
              <a:rPr lang="en-US" altLang="en-US" sz="1600" dirty="0" smtClean="0"/>
            </a:br>
            <a:r>
              <a:rPr lang="en-US" altLang="en-US" sz="1600" dirty="0" smtClean="0"/>
              <a:t/>
            </a:r>
            <a:br>
              <a:rPr lang="en-US" altLang="en-US" sz="1600" dirty="0" smtClean="0"/>
            </a:br>
            <a:r>
              <a:rPr lang="en-US" altLang="en-US" sz="1600" dirty="0" smtClean="0"/>
              <a:t/>
            </a:r>
            <a:br>
              <a:rPr lang="en-US" altLang="en-US" sz="1600" dirty="0" smtClean="0"/>
            </a:br>
            <a:endParaRPr lang="en-US" altLang="en-US" sz="1600" dirty="0" smtClean="0"/>
          </a:p>
          <a:p>
            <a:pPr>
              <a:lnSpc>
                <a:spcPct val="90000"/>
              </a:lnSpc>
              <a:buFont typeface="Monotype Sorts"/>
              <a:buNone/>
              <a:tabLst>
                <a:tab pos="3028950" algn="ctr"/>
                <a:tab pos="4633913" algn="ctr"/>
              </a:tabLst>
            </a:pPr>
            <a:endParaRPr lang="en-US" altLang="en-US" sz="1600" dirty="0" smtClean="0"/>
          </a:p>
          <a:p>
            <a:pPr>
              <a:lnSpc>
                <a:spcPct val="90000"/>
              </a:lnSpc>
              <a:tabLst>
                <a:tab pos="3028950" algn="ctr"/>
                <a:tab pos="4633913" algn="ctr"/>
              </a:tabLst>
            </a:pPr>
            <a:r>
              <a:rPr lang="en-US" altLang="en-US" dirty="0" smtClean="0"/>
              <a:t>Waiting time for </a:t>
            </a:r>
            <a:r>
              <a:rPr lang="en-US" altLang="en-US" i="1" dirty="0" smtClean="0"/>
              <a:t>P</a:t>
            </a:r>
            <a:r>
              <a:rPr lang="en-US" altLang="en-US" i="1" baseline="-25000" dirty="0" smtClean="0"/>
              <a:t>1</a:t>
            </a:r>
            <a:r>
              <a:rPr lang="en-US" altLang="en-US" dirty="0" smtClean="0"/>
              <a:t>  = 0; </a:t>
            </a:r>
            <a:r>
              <a:rPr lang="en-US" altLang="en-US" i="1" dirty="0" smtClean="0"/>
              <a:t>P</a:t>
            </a:r>
            <a:r>
              <a:rPr lang="en-US" altLang="en-US" i="1" baseline="-25000" dirty="0" smtClean="0"/>
              <a:t>2</a:t>
            </a:r>
            <a:r>
              <a:rPr lang="en-US" altLang="en-US" dirty="0" smtClean="0"/>
              <a:t>  = 24; </a:t>
            </a:r>
            <a:r>
              <a:rPr lang="en-US" altLang="en-US" i="1" dirty="0" smtClean="0"/>
              <a:t>P</a:t>
            </a:r>
            <a:r>
              <a:rPr lang="en-US" altLang="en-US" i="1" baseline="-25000" dirty="0" smtClean="0"/>
              <a:t>3 </a:t>
            </a:r>
            <a:r>
              <a:rPr lang="en-US" altLang="en-US" dirty="0" smtClean="0"/>
              <a:t>= 27</a:t>
            </a:r>
          </a:p>
          <a:p>
            <a:pPr>
              <a:lnSpc>
                <a:spcPct val="90000"/>
              </a:lnSpc>
              <a:tabLst>
                <a:tab pos="3028950" algn="ctr"/>
                <a:tab pos="4633913" algn="ctr"/>
              </a:tabLst>
            </a:pPr>
            <a:r>
              <a:rPr lang="en-US" altLang="en-US" dirty="0" smtClean="0"/>
              <a:t>Average waiting time:  (0 + 24 + 27)/3 = 17</a:t>
            </a:r>
          </a:p>
          <a:p>
            <a:pPr>
              <a:lnSpc>
                <a:spcPct val="90000"/>
              </a:lnSpc>
              <a:tabLst>
                <a:tab pos="3028950" algn="ctr"/>
                <a:tab pos="4633913" algn="ctr"/>
              </a:tabLst>
            </a:pPr>
            <a:r>
              <a:rPr lang="en-US" altLang="en-US" dirty="0" smtClean="0"/>
              <a:t>Turnaround time: P1= 24, P2=27, and P3=30</a:t>
            </a:r>
          </a:p>
        </p:txBody>
      </p:sp>
      <p:pic>
        <p:nvPicPr>
          <p:cNvPr id="15364" name="Picture 1"/>
          <p:cNvPicPr>
            <a:picLocks noChangeAspect="1"/>
          </p:cNvPicPr>
          <p:nvPr/>
        </p:nvPicPr>
        <p:blipFill>
          <a:blip r:embed="rId3"/>
          <a:srcRect/>
          <a:stretch>
            <a:fillRect/>
          </a:stretch>
        </p:blipFill>
        <p:spPr bwMode="auto">
          <a:xfrm>
            <a:off x="1171575" y="3479800"/>
            <a:ext cx="6954838" cy="801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82663" y="277813"/>
            <a:ext cx="7704137" cy="576262"/>
          </a:xfrm>
        </p:spPr>
        <p:txBody>
          <a:bodyPr/>
          <a:lstStyle/>
          <a:p>
            <a:pPr eaLnBrk="1" hangingPunct="1"/>
            <a:r>
              <a:rPr lang="en-US" altLang="en-US" smtClean="0"/>
              <a:t>FCFS Scheduling (Cont.)</a:t>
            </a:r>
          </a:p>
        </p:txBody>
      </p:sp>
      <p:sp>
        <p:nvSpPr>
          <p:cNvPr id="13315" name="Rectangle 3"/>
          <p:cNvSpPr>
            <a:spLocks noGrp="1" noChangeArrowheads="1"/>
          </p:cNvSpPr>
          <p:nvPr>
            <p:ph type="body" idx="1"/>
          </p:nvPr>
        </p:nvSpPr>
        <p:spPr>
          <a:xfrm>
            <a:off x="908050" y="1233488"/>
            <a:ext cx="7651750" cy="4530725"/>
          </a:xfrm>
        </p:spPr>
        <p:txBody>
          <a:bodyPr/>
          <a:lstStyle/>
          <a:p>
            <a:pPr>
              <a:buFont typeface="Monotype Sorts" pitchFamily="-84" charset="2"/>
              <a:buNone/>
              <a:tabLst>
                <a:tab pos="3649345" algn="ctr"/>
              </a:tabLst>
              <a:defRPr/>
            </a:pPr>
            <a:r>
              <a:rPr lang="en-US" altLang="en-US" dirty="0" smtClean="0"/>
              <a:t>Suppose that the processes arrive in the order:</a:t>
            </a:r>
          </a:p>
          <a:p>
            <a:pPr>
              <a:buFont typeface="Monotype Sorts" pitchFamily="-84" charset="2"/>
              <a:buNone/>
              <a:tabLst>
                <a:tab pos="3649345" algn="ctr"/>
              </a:tabLst>
              <a:defRPr/>
            </a:pPr>
            <a:r>
              <a:rPr lang="en-US" altLang="en-US" dirty="0" smtClean="0"/>
              <a:t>		 </a:t>
            </a:r>
            <a:r>
              <a:rPr lang="en-US" altLang="en-US" i="1" dirty="0" smtClean="0"/>
              <a:t>P</a:t>
            </a:r>
            <a:r>
              <a:rPr lang="en-US" altLang="en-US" i="1" baseline="-25000" dirty="0" smtClean="0"/>
              <a:t>2</a:t>
            </a:r>
            <a:r>
              <a:rPr lang="en-US" altLang="en-US" dirty="0" smtClean="0"/>
              <a:t> , </a:t>
            </a:r>
            <a:r>
              <a:rPr lang="en-US" altLang="en-US" i="1" dirty="0" smtClean="0"/>
              <a:t>P</a:t>
            </a:r>
            <a:r>
              <a:rPr lang="en-US" altLang="en-US" i="1" baseline="-25000" dirty="0" smtClean="0"/>
              <a:t>3</a:t>
            </a:r>
            <a:r>
              <a:rPr lang="en-US" altLang="en-US" dirty="0" smtClean="0"/>
              <a:t> , </a:t>
            </a:r>
            <a:r>
              <a:rPr lang="en-US" altLang="en-US" i="1" dirty="0" smtClean="0"/>
              <a:t>P</a:t>
            </a:r>
            <a:r>
              <a:rPr lang="en-US" altLang="en-US" i="1" baseline="-25000" dirty="0" smtClean="0"/>
              <a:t>1</a:t>
            </a:r>
            <a:r>
              <a:rPr lang="en-US" altLang="en-US" dirty="0" smtClean="0"/>
              <a:t> </a:t>
            </a:r>
          </a:p>
          <a:p>
            <a:pPr>
              <a:buFont typeface="Monotype Sorts" pitchFamily="-84" charset="2"/>
              <a:buChar char="n"/>
              <a:tabLst>
                <a:tab pos="3649345" algn="ctr"/>
              </a:tabLst>
              <a:defRPr/>
            </a:pPr>
            <a:r>
              <a:rPr lang="en-US" altLang="en-US" dirty="0" smtClean="0"/>
              <a:t>The Gantt chart for the schedule is:</a:t>
            </a:r>
            <a:br>
              <a:rPr lang="en-US" altLang="en-US" dirty="0" smtClean="0"/>
            </a:br>
            <a:endParaRPr lang="en-US" altLang="en-US" dirty="0" smtClean="0"/>
          </a:p>
          <a:p>
            <a:pPr>
              <a:buFont typeface="Monotype Sorts" pitchFamily="-84" charset="2"/>
              <a:buChar char="n"/>
              <a:tabLst>
                <a:tab pos="3649345" algn="ctr"/>
              </a:tabLst>
              <a:defRPr/>
            </a:pPr>
            <a:endParaRPr lang="en-US" altLang="en-US" dirty="0" smtClean="0"/>
          </a:p>
          <a:p>
            <a:pPr>
              <a:buFont typeface="Monotype Sorts" pitchFamily="-84" charset="2"/>
              <a:buChar char="n"/>
              <a:tabLst>
                <a:tab pos="3649345" algn="ctr"/>
              </a:tabLst>
              <a:defRPr/>
            </a:pPr>
            <a:endParaRPr lang="en-US" altLang="en-US" dirty="0" smtClean="0"/>
          </a:p>
          <a:p>
            <a:pPr marL="0" indent="0">
              <a:buFont typeface="Monotype Sorts" pitchFamily="-84" charset="2"/>
              <a:buNone/>
              <a:tabLst>
                <a:tab pos="3649345" algn="ctr"/>
              </a:tabLst>
              <a:defRPr/>
            </a:pPr>
            <a:endParaRPr lang="en-US" altLang="en-US" dirty="0" smtClean="0"/>
          </a:p>
          <a:p>
            <a:pPr>
              <a:buFont typeface="Monotype Sorts" pitchFamily="-84" charset="2"/>
              <a:buChar char="n"/>
              <a:tabLst>
                <a:tab pos="3649345" algn="ctr"/>
              </a:tabLst>
              <a:defRPr/>
            </a:pPr>
            <a:r>
              <a:rPr lang="en-US" altLang="en-US" dirty="0" smtClean="0"/>
              <a:t>Waiting time for </a:t>
            </a:r>
            <a:r>
              <a:rPr lang="en-US" altLang="en-US" i="1" dirty="0" smtClean="0"/>
              <a:t>P</a:t>
            </a:r>
            <a:r>
              <a:rPr lang="en-US" altLang="en-US" i="1" baseline="-25000" dirty="0" smtClean="0"/>
              <a:t>1 </a:t>
            </a:r>
            <a:r>
              <a:rPr lang="en-US" altLang="en-US" i="1" dirty="0" smtClean="0"/>
              <a:t>=</a:t>
            </a:r>
            <a:r>
              <a:rPr lang="en-US" altLang="en-US" dirty="0" smtClean="0"/>
              <a:t> 6</a:t>
            </a:r>
            <a:r>
              <a:rPr lang="en-US" altLang="en-US" i="1" dirty="0" smtClean="0"/>
              <a:t>;</a:t>
            </a:r>
            <a:r>
              <a:rPr lang="en-US" altLang="en-US" i="1" baseline="-25000" dirty="0" smtClean="0"/>
              <a:t> </a:t>
            </a:r>
            <a:r>
              <a:rPr lang="en-US" altLang="en-US" i="1" dirty="0" smtClean="0"/>
              <a:t>P</a:t>
            </a:r>
            <a:r>
              <a:rPr lang="en-US" altLang="en-US" i="1" baseline="-25000" dirty="0" smtClean="0"/>
              <a:t>2</a:t>
            </a:r>
            <a:r>
              <a:rPr lang="en-US" altLang="en-US" dirty="0" smtClean="0"/>
              <a:t> = 0</a:t>
            </a:r>
            <a:r>
              <a:rPr lang="en-US" altLang="en-US" i="1" baseline="-25000" dirty="0" smtClean="0"/>
              <a:t>; </a:t>
            </a:r>
            <a:r>
              <a:rPr lang="en-US" altLang="en-US" i="1" dirty="0" smtClean="0"/>
              <a:t>P</a:t>
            </a:r>
            <a:r>
              <a:rPr lang="en-US" altLang="en-US" i="1" baseline="-25000" dirty="0" smtClean="0"/>
              <a:t>3 </a:t>
            </a:r>
            <a:r>
              <a:rPr lang="en-US" altLang="en-US" i="1" dirty="0" smtClean="0"/>
              <a:t>= </a:t>
            </a:r>
            <a:r>
              <a:rPr lang="en-US" altLang="en-US" dirty="0" smtClean="0"/>
              <a:t>3</a:t>
            </a:r>
            <a:endParaRPr lang="en-US" altLang="en-US" i="1" dirty="0" smtClean="0"/>
          </a:p>
          <a:p>
            <a:pPr>
              <a:buFont typeface="Monotype Sorts" pitchFamily="-84" charset="2"/>
              <a:buChar char="n"/>
              <a:tabLst>
                <a:tab pos="3649345" algn="ctr"/>
              </a:tabLst>
              <a:defRPr/>
            </a:pPr>
            <a:r>
              <a:rPr lang="en-US" altLang="en-US" dirty="0" smtClean="0"/>
              <a:t>Average waiting time:   (6 + 0 + 3)/3 = 3</a:t>
            </a:r>
          </a:p>
          <a:p>
            <a:pPr>
              <a:buFont typeface="Monotype Sorts" pitchFamily="-84" charset="2"/>
              <a:buChar char="n"/>
              <a:tabLst>
                <a:tab pos="3649345" algn="ctr"/>
              </a:tabLst>
              <a:defRPr/>
            </a:pPr>
            <a:r>
              <a:rPr lang="en-US" altLang="en-US" dirty="0" smtClean="0"/>
              <a:t>Much better than previous case; but variable av. waiting time </a:t>
            </a:r>
          </a:p>
          <a:p>
            <a:pPr>
              <a:buFont typeface="Monotype Sorts" pitchFamily="-84" charset="2"/>
              <a:buChar char="n"/>
              <a:tabLst>
                <a:tab pos="3649345" algn="ctr"/>
              </a:tabLst>
              <a:defRPr/>
            </a:pPr>
            <a:r>
              <a:rPr lang="en-US" altLang="en-US" b="1" dirty="0" smtClean="0">
                <a:solidFill>
                  <a:srgbClr val="3366FF"/>
                </a:solidFill>
              </a:rPr>
              <a:t>Convoy effect </a:t>
            </a:r>
            <a:r>
              <a:rPr lang="en-US" altLang="en-US" dirty="0" smtClean="0"/>
              <a:t>- short process behind long process</a:t>
            </a:r>
          </a:p>
          <a:p>
            <a:pPr lvl="1">
              <a:buFont typeface="Monotype Sorts" pitchFamily="-84" charset="2"/>
              <a:buChar char="l"/>
              <a:tabLst>
                <a:tab pos="3649345" algn="ctr"/>
              </a:tabLst>
              <a:defRPr/>
            </a:pPr>
            <a:r>
              <a:rPr lang="en-US" altLang="en-US" dirty="0" smtClean="0"/>
              <a:t>Consider one CPU-bound and many I/O-bound processes</a:t>
            </a:r>
          </a:p>
        </p:txBody>
      </p:sp>
      <p:pic>
        <p:nvPicPr>
          <p:cNvPr id="16388" name="Picture 1"/>
          <p:cNvPicPr>
            <a:picLocks noChangeAspect="1"/>
          </p:cNvPicPr>
          <p:nvPr/>
        </p:nvPicPr>
        <p:blipFill>
          <a:blip r:embed="rId3"/>
          <a:srcRect/>
          <a:stretch>
            <a:fillRect/>
          </a:stretch>
        </p:blipFill>
        <p:spPr bwMode="auto">
          <a:xfrm>
            <a:off x="1270000" y="2632075"/>
            <a:ext cx="7123113" cy="804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58863" y="188913"/>
            <a:ext cx="7704137" cy="576262"/>
          </a:xfrm>
        </p:spPr>
        <p:txBody>
          <a:bodyPr/>
          <a:lstStyle/>
          <a:p>
            <a:pPr eaLnBrk="1" hangingPunct="1"/>
            <a:r>
              <a:rPr lang="en-US" altLang="en-US" smtClean="0"/>
              <a:t>Shortest-Job-First (SJF) Scheduling</a:t>
            </a:r>
          </a:p>
        </p:txBody>
      </p:sp>
      <p:sp>
        <p:nvSpPr>
          <p:cNvPr id="17411" name="Rectangle 3"/>
          <p:cNvSpPr>
            <a:spLocks noGrp="1" noChangeArrowheads="1"/>
          </p:cNvSpPr>
          <p:nvPr>
            <p:ph type="body" idx="1"/>
          </p:nvPr>
        </p:nvSpPr>
        <p:spPr>
          <a:xfrm>
            <a:off x="908050" y="1233488"/>
            <a:ext cx="7143750" cy="4530725"/>
          </a:xfrm>
        </p:spPr>
        <p:txBody>
          <a:bodyPr/>
          <a:lstStyle/>
          <a:p>
            <a:r>
              <a:rPr lang="en-US" altLang="en-US" dirty="0" smtClean="0"/>
              <a:t>Associate with each process the length of its next CPU burst</a:t>
            </a:r>
          </a:p>
          <a:p>
            <a:pPr lvl="1"/>
            <a:r>
              <a:rPr lang="en-US" altLang="en-US" dirty="0" smtClean="0"/>
              <a:t> Use these lengths to schedule the process with the shortest time</a:t>
            </a:r>
          </a:p>
          <a:p>
            <a:r>
              <a:rPr lang="en-US" altLang="en-US" dirty="0" smtClean="0"/>
              <a:t>SJF is optimal – gives minimum average waiting time for a given set of processes</a:t>
            </a:r>
          </a:p>
          <a:p>
            <a:pPr lvl="1"/>
            <a:r>
              <a:rPr lang="en-US" altLang="en-US" dirty="0" smtClean="0"/>
              <a:t>The difficulty is knowing the length of the next CPU request</a:t>
            </a:r>
          </a:p>
          <a:p>
            <a:pPr lvl="1"/>
            <a:r>
              <a:rPr lang="en-US" altLang="en-US" dirty="0" smtClean="0"/>
              <a:t>Could ask the user</a:t>
            </a:r>
          </a:p>
          <a:p>
            <a:pPr lvl="1"/>
            <a:r>
              <a:rPr lang="en-US" altLang="en-US" dirty="0" smtClean="0"/>
              <a:t>usually uses for long term scheduling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01613"/>
            <a:ext cx="8229600" cy="576262"/>
          </a:xfrm>
        </p:spPr>
        <p:txBody>
          <a:bodyPr/>
          <a:lstStyle/>
          <a:p>
            <a:pPr eaLnBrk="1" hangingPunct="1"/>
            <a:r>
              <a:rPr lang="en-US" altLang="en-US" smtClean="0"/>
              <a:t>Example of SJF</a:t>
            </a:r>
          </a:p>
        </p:txBody>
      </p:sp>
      <p:sp>
        <p:nvSpPr>
          <p:cNvPr id="18435" name="Rectangle 36"/>
          <p:cNvSpPr>
            <a:spLocks noGrp="1" noChangeArrowheads="1"/>
          </p:cNvSpPr>
          <p:nvPr>
            <p:ph type="body" idx="1"/>
          </p:nvPr>
        </p:nvSpPr>
        <p:spPr>
          <a:noFill/>
        </p:spPr>
        <p:txBody>
          <a:bodyPr/>
          <a:lstStyle/>
          <a:p>
            <a:pPr>
              <a:buFont typeface="Monotype Sorts"/>
              <a:buNone/>
              <a:tabLst>
                <a:tab pos="1600200" algn="ctr"/>
                <a:tab pos="3251200" algn="ctr"/>
                <a:tab pos="5140325" algn="ctr"/>
              </a:tabLst>
            </a:pPr>
            <a:r>
              <a:rPr lang="en-US" altLang="en-US" dirty="0" smtClean="0"/>
              <a:t>	      	                </a:t>
            </a:r>
            <a:r>
              <a:rPr lang="en-US" altLang="en-US" u="sng" dirty="0" err="1" smtClean="0"/>
              <a:t>Process</a:t>
            </a:r>
            <a:r>
              <a:rPr lang="en-US" altLang="en-US" u="sng" dirty="0" err="1" smtClean="0">
                <a:solidFill>
                  <a:schemeClr val="bg1"/>
                </a:solidFill>
              </a:rPr>
              <a:t>Arriva</a:t>
            </a:r>
            <a:r>
              <a:rPr lang="en-US" altLang="en-US" u="sng" dirty="0" smtClean="0">
                <a:solidFill>
                  <a:schemeClr val="bg1"/>
                </a:solidFill>
              </a:rPr>
              <a:t>	l Time</a:t>
            </a:r>
            <a:r>
              <a:rPr lang="en-US" altLang="en-US" dirty="0" smtClean="0"/>
              <a:t>	</a:t>
            </a:r>
            <a:r>
              <a:rPr lang="en-US" altLang="en-US" u="sng" dirty="0" smtClean="0"/>
              <a:t>Burst Time</a:t>
            </a:r>
            <a:endParaRPr lang="en-US" altLang="en-US" dirty="0" smtClean="0"/>
          </a:p>
          <a:p>
            <a:pPr>
              <a:buFont typeface="Monotype Sorts"/>
              <a:buNone/>
              <a:tabLst>
                <a:tab pos="1600200" algn="ctr"/>
                <a:tab pos="3251200" algn="ctr"/>
                <a:tab pos="5140325" algn="ctr"/>
              </a:tabLst>
            </a:pPr>
            <a:r>
              <a:rPr lang="en-US" altLang="en-US" dirty="0" smtClean="0"/>
              <a:t>		             </a:t>
            </a:r>
            <a:r>
              <a:rPr lang="en-US" altLang="en-US" i="1" dirty="0" smtClean="0"/>
              <a:t>P</a:t>
            </a:r>
            <a:r>
              <a:rPr lang="en-US" altLang="en-US" i="1" baseline="-25000" dirty="0" smtClean="0"/>
              <a:t>1</a:t>
            </a:r>
            <a:r>
              <a:rPr lang="en-US" altLang="en-US" dirty="0" smtClean="0"/>
              <a:t>	</a:t>
            </a:r>
            <a:r>
              <a:rPr lang="en-US" altLang="en-US" dirty="0" smtClean="0">
                <a:solidFill>
                  <a:schemeClr val="bg1"/>
                </a:solidFill>
              </a:rPr>
              <a:t>0.0</a:t>
            </a:r>
            <a:r>
              <a:rPr lang="en-US" altLang="en-US" dirty="0" smtClean="0"/>
              <a:t>	6</a:t>
            </a:r>
          </a:p>
          <a:p>
            <a:pPr>
              <a:buFont typeface="Monotype Sorts"/>
              <a:buNone/>
              <a:tabLst>
                <a:tab pos="1600200" algn="ctr"/>
                <a:tab pos="3251200" algn="ctr"/>
                <a:tab pos="5140325" algn="ctr"/>
              </a:tabLst>
            </a:pPr>
            <a:r>
              <a:rPr lang="en-US" altLang="en-US" dirty="0" smtClean="0"/>
              <a:t>		            </a:t>
            </a:r>
            <a:r>
              <a:rPr lang="en-US" altLang="en-US" i="1" dirty="0" smtClean="0"/>
              <a:t>P</a:t>
            </a:r>
            <a:r>
              <a:rPr lang="en-US" altLang="en-US" i="1" baseline="-25000" dirty="0" smtClean="0"/>
              <a:t>2 	</a:t>
            </a:r>
            <a:r>
              <a:rPr lang="en-US" altLang="en-US" dirty="0" smtClean="0">
                <a:solidFill>
                  <a:schemeClr val="bg1"/>
                </a:solidFill>
              </a:rPr>
              <a:t>2.0</a:t>
            </a:r>
            <a:r>
              <a:rPr lang="en-US" altLang="en-US" dirty="0" smtClean="0"/>
              <a:t>	8</a:t>
            </a:r>
          </a:p>
          <a:p>
            <a:pPr>
              <a:buFont typeface="Monotype Sorts"/>
              <a:buNone/>
              <a:tabLst>
                <a:tab pos="1600200" algn="ctr"/>
                <a:tab pos="3251200" algn="ctr"/>
                <a:tab pos="5140325" algn="ctr"/>
              </a:tabLst>
            </a:pPr>
            <a:r>
              <a:rPr lang="en-US" altLang="en-US" dirty="0" smtClean="0"/>
              <a:t>		            </a:t>
            </a:r>
            <a:r>
              <a:rPr lang="en-US" altLang="en-US" i="1" dirty="0" smtClean="0"/>
              <a:t>P</a:t>
            </a:r>
            <a:r>
              <a:rPr lang="en-US" altLang="en-US" i="1" baseline="-25000" dirty="0" smtClean="0"/>
              <a:t>3</a:t>
            </a:r>
            <a:r>
              <a:rPr lang="en-US" altLang="en-US" dirty="0" smtClean="0"/>
              <a:t>	</a:t>
            </a:r>
            <a:r>
              <a:rPr lang="en-US" altLang="en-US" dirty="0" smtClean="0">
                <a:solidFill>
                  <a:schemeClr val="bg1"/>
                </a:solidFill>
              </a:rPr>
              <a:t>4.0</a:t>
            </a:r>
            <a:r>
              <a:rPr lang="en-US" altLang="en-US" dirty="0" smtClean="0"/>
              <a:t>	7</a:t>
            </a:r>
          </a:p>
          <a:p>
            <a:pPr>
              <a:buFont typeface="Monotype Sorts"/>
              <a:buNone/>
              <a:tabLst>
                <a:tab pos="1600200" algn="ctr"/>
                <a:tab pos="3251200" algn="ctr"/>
                <a:tab pos="5140325" algn="ctr"/>
              </a:tabLst>
            </a:pPr>
            <a:r>
              <a:rPr lang="en-US" altLang="en-US" dirty="0" smtClean="0"/>
              <a:t>		            </a:t>
            </a:r>
            <a:r>
              <a:rPr lang="en-US" altLang="en-US" i="1" dirty="0" smtClean="0"/>
              <a:t>P</a:t>
            </a:r>
            <a:r>
              <a:rPr lang="en-US" altLang="en-US" i="1" baseline="-25000" dirty="0" smtClean="0"/>
              <a:t>4</a:t>
            </a:r>
            <a:r>
              <a:rPr lang="en-US" altLang="en-US" dirty="0" smtClean="0"/>
              <a:t>	</a:t>
            </a:r>
            <a:r>
              <a:rPr lang="en-US" altLang="en-US" dirty="0" smtClean="0">
                <a:solidFill>
                  <a:schemeClr val="bg1"/>
                </a:solidFill>
              </a:rPr>
              <a:t>5.0</a:t>
            </a:r>
            <a:r>
              <a:rPr lang="en-US" altLang="en-US" dirty="0" smtClean="0"/>
              <a:t>	3</a:t>
            </a:r>
          </a:p>
          <a:p>
            <a:pPr>
              <a:buFont typeface="Monotype Sorts"/>
              <a:buNone/>
              <a:tabLst>
                <a:tab pos="1600200" algn="ctr"/>
                <a:tab pos="3251200" algn="ctr"/>
                <a:tab pos="5140325" algn="ctr"/>
              </a:tabLst>
            </a:pPr>
            <a:endParaRPr lang="en-US" altLang="en-US" dirty="0" smtClean="0"/>
          </a:p>
          <a:p>
            <a:pPr>
              <a:tabLst>
                <a:tab pos="1600200" algn="ctr"/>
                <a:tab pos="3251200" algn="ctr"/>
                <a:tab pos="5140325" algn="ctr"/>
              </a:tabLst>
            </a:pPr>
            <a:r>
              <a:rPr lang="en-US" altLang="en-US" dirty="0" smtClean="0"/>
              <a:t>SJF scheduling chart</a:t>
            </a:r>
          </a:p>
          <a:p>
            <a:pPr>
              <a:tabLst>
                <a:tab pos="1600200" algn="ctr"/>
                <a:tab pos="3251200" algn="ctr"/>
                <a:tab pos="5140325" algn="ctr"/>
              </a:tabLst>
            </a:pPr>
            <a:endParaRPr lang="en-US" altLang="en-US" dirty="0" smtClean="0"/>
          </a:p>
          <a:p>
            <a:pPr>
              <a:tabLst>
                <a:tab pos="1600200" algn="ctr"/>
                <a:tab pos="3251200" algn="ctr"/>
                <a:tab pos="5140325" algn="ctr"/>
              </a:tabLst>
            </a:pPr>
            <a:endParaRPr lang="en-US" altLang="en-US" dirty="0" smtClean="0"/>
          </a:p>
          <a:p>
            <a:pPr>
              <a:tabLst>
                <a:tab pos="1600200" algn="ctr"/>
                <a:tab pos="3251200" algn="ctr"/>
                <a:tab pos="5140325" algn="ctr"/>
              </a:tabLst>
            </a:pPr>
            <a:endParaRPr lang="en-US" altLang="en-US" dirty="0" smtClean="0"/>
          </a:p>
          <a:p>
            <a:pPr>
              <a:buFont typeface="Monotype Sorts"/>
              <a:buNone/>
              <a:tabLst>
                <a:tab pos="1600200" algn="ctr"/>
                <a:tab pos="3251200" algn="ctr"/>
                <a:tab pos="5140325" algn="ctr"/>
              </a:tabLst>
            </a:pPr>
            <a:endParaRPr lang="en-US" altLang="en-US" dirty="0" smtClean="0"/>
          </a:p>
          <a:p>
            <a:pPr>
              <a:tabLst>
                <a:tab pos="1600200" algn="ctr"/>
                <a:tab pos="3251200" algn="ctr"/>
                <a:tab pos="5140325" algn="ctr"/>
              </a:tabLst>
            </a:pPr>
            <a:r>
              <a:rPr lang="en-US" altLang="en-US" dirty="0" smtClean="0"/>
              <a:t>Average waiting time = (3 + 16 + 9 + 0) / 4 = 7</a:t>
            </a:r>
            <a:endParaRPr lang="en-US" altLang="en-US" i="1" baseline="-25000" dirty="0" smtClean="0"/>
          </a:p>
        </p:txBody>
      </p:sp>
      <p:pic>
        <p:nvPicPr>
          <p:cNvPr id="18436" name="Picture 1"/>
          <p:cNvPicPr>
            <a:picLocks noChangeAspect="1"/>
          </p:cNvPicPr>
          <p:nvPr/>
        </p:nvPicPr>
        <p:blipFill>
          <a:blip r:embed="rId3"/>
          <a:srcRect/>
          <a:stretch>
            <a:fillRect/>
          </a:stretch>
        </p:blipFill>
        <p:spPr bwMode="auto">
          <a:xfrm>
            <a:off x="1287463" y="4076700"/>
            <a:ext cx="6796087" cy="8953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11" end="11"/>
                                            </p:txEl>
                                          </p:spTgt>
                                        </p:tgtEl>
                                        <p:attrNameLst>
                                          <p:attrName>style.visibility</p:attrName>
                                        </p:attrNameLst>
                                      </p:cBhvr>
                                      <p:to>
                                        <p:strVal val="visible"/>
                                      </p:to>
                                    </p:set>
                                    <p:anim calcmode="lin" valueType="num">
                                      <p:cBhvr additive="base">
                                        <p:cTn id="7" dur="500" fill="hold"/>
                                        <p:tgtEl>
                                          <p:spTgt spid="18435">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1279525" y="153988"/>
            <a:ext cx="7772400" cy="611187"/>
          </a:xfrm>
        </p:spPr>
        <p:txBody>
          <a:bodyPr/>
          <a:lstStyle/>
          <a:p>
            <a:pPr eaLnBrk="1" hangingPunct="1"/>
            <a:r>
              <a:rPr lang="en-US" altLang="en-US" smtClean="0"/>
              <a:t>Determining Length of Next CPU Burst</a:t>
            </a:r>
          </a:p>
        </p:txBody>
      </p:sp>
      <p:sp>
        <p:nvSpPr>
          <p:cNvPr id="16387" name="Rectangle 3"/>
          <p:cNvSpPr>
            <a:spLocks noGrp="1" noChangeArrowheads="1"/>
          </p:cNvSpPr>
          <p:nvPr>
            <p:ph type="body" idx="1"/>
          </p:nvPr>
        </p:nvSpPr>
        <p:spPr>
          <a:xfrm>
            <a:off x="1047750" y="1233488"/>
            <a:ext cx="7435850" cy="4935537"/>
          </a:xfrm>
        </p:spPr>
        <p:txBody>
          <a:bodyPr/>
          <a:lstStyle/>
          <a:p>
            <a:pPr>
              <a:buFont typeface="Monotype Sorts" pitchFamily="-84" charset="2"/>
              <a:buChar char="n"/>
              <a:defRPr/>
            </a:pPr>
            <a:r>
              <a:rPr lang="en-US" altLang="en-US" dirty="0" smtClean="0"/>
              <a:t>Can only estimate the length – should be similar to the previous one</a:t>
            </a:r>
          </a:p>
          <a:p>
            <a:pPr lvl="1">
              <a:buFont typeface="Monotype Sorts" pitchFamily="-84" charset="2"/>
              <a:buChar char="l"/>
              <a:defRPr/>
            </a:pPr>
            <a:r>
              <a:rPr lang="en-US" altLang="en-US" dirty="0" smtClean="0"/>
              <a:t>Then pick process with shortest predicted next CPU burst</a:t>
            </a:r>
          </a:p>
          <a:p>
            <a:pPr>
              <a:buFont typeface="Monotype Sorts" pitchFamily="-84" charset="2"/>
              <a:buNone/>
              <a:defRPr/>
            </a:pPr>
            <a:endParaRPr lang="en-US" altLang="en-US" dirty="0" smtClean="0"/>
          </a:p>
          <a:p>
            <a:pPr>
              <a:buFont typeface="Monotype Sorts" pitchFamily="-84" charset="2"/>
              <a:buChar char="n"/>
              <a:defRPr/>
            </a:pPr>
            <a:endParaRPr lang="en-US" altLang="en-US" dirty="0" smtClean="0"/>
          </a:p>
          <a:p>
            <a:pPr>
              <a:buFont typeface="Monotype Sorts" pitchFamily="-84" charset="2"/>
              <a:buChar char="n"/>
              <a:defRPr/>
            </a:pPr>
            <a:r>
              <a:rPr lang="en-US" altLang="en-US" dirty="0" smtClean="0"/>
              <a:t>Preemptive version called </a:t>
            </a:r>
            <a:r>
              <a:rPr lang="en-US" altLang="en-US" b="1" dirty="0" smtClean="0">
                <a:solidFill>
                  <a:srgbClr val="3366FF"/>
                </a:solidFill>
              </a:rPr>
              <a:t>shortest-remaining-time-first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092200" y="277813"/>
            <a:ext cx="7594600" cy="576262"/>
          </a:xfrm>
        </p:spPr>
        <p:txBody>
          <a:bodyPr/>
          <a:lstStyle/>
          <a:p>
            <a:pPr eaLnBrk="1" hangingPunct="1"/>
            <a:r>
              <a:rPr lang="en-US" altLang="en-US" sz="2800" smtClean="0"/>
              <a:t>Shortest-remaining-time-first</a:t>
            </a:r>
          </a:p>
        </p:txBody>
      </p:sp>
      <p:sp>
        <p:nvSpPr>
          <p:cNvPr id="19459" name="Rectangle 36"/>
          <p:cNvSpPr>
            <a:spLocks noGrp="1" noChangeArrowheads="1"/>
          </p:cNvSpPr>
          <p:nvPr>
            <p:ph type="body" idx="1"/>
          </p:nvPr>
        </p:nvSpPr>
        <p:spPr>
          <a:xfrm>
            <a:off x="1073150" y="1233488"/>
            <a:ext cx="7600950" cy="4530725"/>
          </a:xfrm>
        </p:spPr>
        <p:txBody>
          <a:bodyPr/>
          <a:lstStyle/>
          <a:p>
            <a:pPr>
              <a:buFont typeface="Monotype Sorts" pitchFamily="-84" charset="2"/>
              <a:buChar char="n"/>
              <a:tabLst>
                <a:tab pos="1601312" algn="ctr"/>
                <a:tab pos="3252629" algn="ctr"/>
                <a:tab pos="5141754" algn="ctr"/>
              </a:tabLst>
              <a:defRPr/>
            </a:pPr>
            <a:r>
              <a:rPr lang="en-US" altLang="en-US" dirty="0" smtClean="0"/>
              <a:t>Preemptive version called </a:t>
            </a:r>
            <a:r>
              <a:rPr lang="en-US" altLang="en-US" b="1" dirty="0" smtClean="0">
                <a:solidFill>
                  <a:srgbClr val="3366FF"/>
                </a:solidFill>
              </a:rPr>
              <a:t>shortest-remaining-time-first</a:t>
            </a:r>
          </a:p>
          <a:p>
            <a:pPr>
              <a:buFont typeface="Monotype Sorts" pitchFamily="-84" charset="2"/>
              <a:buChar char="n"/>
              <a:tabLst>
                <a:tab pos="1601312" algn="ctr"/>
                <a:tab pos="3252629" algn="ctr"/>
                <a:tab pos="5141754" algn="ctr"/>
              </a:tabLst>
              <a:defRPr/>
            </a:pPr>
            <a:r>
              <a:rPr lang="en-US" altLang="en-US" dirty="0" smtClean="0"/>
              <a:t>Now we add the concepts of varying arrival times and preemption to the analysis</a:t>
            </a:r>
          </a:p>
          <a:p>
            <a:pPr>
              <a:buFont typeface="Monotype Sorts" pitchFamily="-84" charset="2"/>
              <a:buNone/>
              <a:tabLst>
                <a:tab pos="1601312" algn="ctr"/>
                <a:tab pos="3252629" algn="ctr"/>
                <a:tab pos="5141754" algn="ctr"/>
              </a:tabLst>
              <a:defRPr/>
            </a:pPr>
            <a:r>
              <a:rPr lang="en-US" altLang="en-US" dirty="0" smtClean="0"/>
              <a:t>		         </a:t>
            </a:r>
            <a:r>
              <a:rPr lang="en-US" altLang="en-US" u="sng" dirty="0" err="1" smtClean="0"/>
              <a:t>Process</a:t>
            </a:r>
            <a:r>
              <a:rPr lang="en-US" altLang="en-US" u="sng" dirty="0" err="1" smtClean="0">
                <a:solidFill>
                  <a:schemeClr val="bg1"/>
                </a:solidFill>
              </a:rPr>
              <a:t>A</a:t>
            </a:r>
            <a:r>
              <a:rPr lang="en-US" altLang="en-US" u="sng" dirty="0" smtClean="0">
                <a:solidFill>
                  <a:schemeClr val="bg1"/>
                </a:solidFill>
              </a:rPr>
              <a:t>	</a:t>
            </a:r>
            <a:r>
              <a:rPr lang="en-US" altLang="en-US" u="sng" dirty="0" err="1" smtClean="0">
                <a:solidFill>
                  <a:schemeClr val="bg1"/>
                </a:solidFill>
              </a:rPr>
              <a:t>arri</a:t>
            </a:r>
            <a:r>
              <a:rPr lang="en-US" altLang="en-US" u="sng" dirty="0" smtClean="0">
                <a:solidFill>
                  <a:schemeClr val="bg1"/>
                </a:solidFill>
              </a:rPr>
              <a:t> </a:t>
            </a:r>
            <a:r>
              <a:rPr lang="en-US" altLang="en-US" i="1" u="sng" dirty="0" smtClean="0"/>
              <a:t>Arrival </a:t>
            </a:r>
            <a:r>
              <a:rPr lang="en-US" altLang="en-US" u="sng" dirty="0" err="1" smtClean="0"/>
              <a:t>Time</a:t>
            </a:r>
            <a:r>
              <a:rPr lang="en-US" altLang="en-US" u="sng" dirty="0" err="1" smtClean="0">
                <a:solidFill>
                  <a:schemeClr val="bg1"/>
                </a:solidFill>
              </a:rPr>
              <a:t>T</a:t>
            </a:r>
            <a:r>
              <a:rPr lang="en-US" altLang="en-US" dirty="0" smtClean="0"/>
              <a:t>	</a:t>
            </a:r>
            <a:r>
              <a:rPr lang="en-US" altLang="en-US" u="sng" dirty="0" smtClean="0"/>
              <a:t>Burst Time</a:t>
            </a:r>
            <a:endParaRPr lang="en-US" altLang="en-US" dirty="0" smtClean="0"/>
          </a:p>
          <a:p>
            <a:pPr>
              <a:buFont typeface="Monotype Sorts" pitchFamily="-84" charset="2"/>
              <a:buNone/>
              <a:tabLst>
                <a:tab pos="1601312" algn="ctr"/>
                <a:tab pos="3252629" algn="ctr"/>
                <a:tab pos="5141754" algn="ctr"/>
              </a:tabLst>
              <a:defRPr/>
            </a:pPr>
            <a:r>
              <a:rPr lang="en-US" altLang="en-US" dirty="0" smtClean="0"/>
              <a:t>		 </a:t>
            </a:r>
            <a:r>
              <a:rPr lang="en-US" altLang="en-US" i="1" dirty="0" smtClean="0"/>
              <a:t>P</a:t>
            </a:r>
            <a:r>
              <a:rPr lang="en-US" altLang="en-US" i="1" baseline="-25000" dirty="0" smtClean="0"/>
              <a:t>1</a:t>
            </a:r>
            <a:r>
              <a:rPr lang="en-US" altLang="en-US" dirty="0" smtClean="0"/>
              <a:t>	</a:t>
            </a:r>
            <a:r>
              <a:rPr lang="en-US" altLang="en-US" dirty="0" smtClean="0">
                <a:solidFill>
                  <a:srgbClr val="000000"/>
                </a:solidFill>
              </a:rPr>
              <a:t>0</a:t>
            </a:r>
            <a:r>
              <a:rPr lang="en-US" altLang="en-US" dirty="0" smtClean="0"/>
              <a:t>	8</a:t>
            </a:r>
          </a:p>
          <a:p>
            <a:pPr>
              <a:buFont typeface="Monotype Sorts" pitchFamily="-84" charset="2"/>
              <a:buNone/>
              <a:tabLst>
                <a:tab pos="1601312" algn="ctr"/>
                <a:tab pos="3252629" algn="ctr"/>
                <a:tab pos="5141754" algn="ctr"/>
              </a:tabLst>
              <a:defRPr/>
            </a:pPr>
            <a:r>
              <a:rPr lang="en-US" altLang="en-US" dirty="0" smtClean="0"/>
              <a:t>		 </a:t>
            </a:r>
            <a:r>
              <a:rPr lang="en-US" altLang="en-US" i="1" dirty="0" smtClean="0"/>
              <a:t>P</a:t>
            </a:r>
            <a:r>
              <a:rPr lang="en-US" altLang="en-US" i="1" baseline="-25000" dirty="0" smtClean="0"/>
              <a:t>2 	</a:t>
            </a:r>
            <a:r>
              <a:rPr lang="en-US" altLang="en-US" dirty="0" smtClean="0">
                <a:solidFill>
                  <a:srgbClr val="000000"/>
                </a:solidFill>
              </a:rPr>
              <a:t>1</a:t>
            </a:r>
            <a:r>
              <a:rPr lang="en-US" altLang="en-US" dirty="0" smtClean="0"/>
              <a:t>	4</a:t>
            </a:r>
          </a:p>
          <a:p>
            <a:pPr>
              <a:buFont typeface="Monotype Sorts" pitchFamily="-84" charset="2"/>
              <a:buNone/>
              <a:tabLst>
                <a:tab pos="1601312" algn="ctr"/>
                <a:tab pos="3252629" algn="ctr"/>
                <a:tab pos="5141754" algn="ctr"/>
              </a:tabLst>
              <a:defRPr/>
            </a:pPr>
            <a:r>
              <a:rPr lang="en-US" altLang="en-US" dirty="0" smtClean="0"/>
              <a:t>		 </a:t>
            </a:r>
            <a:r>
              <a:rPr lang="en-US" altLang="en-US" i="1" dirty="0" smtClean="0"/>
              <a:t>P</a:t>
            </a:r>
            <a:r>
              <a:rPr lang="en-US" altLang="en-US" i="1" baseline="-25000" dirty="0" smtClean="0"/>
              <a:t>3</a:t>
            </a:r>
            <a:r>
              <a:rPr lang="en-US" altLang="en-US" dirty="0" smtClean="0"/>
              <a:t>	</a:t>
            </a:r>
            <a:r>
              <a:rPr lang="en-US" altLang="en-US" dirty="0" smtClean="0">
                <a:solidFill>
                  <a:srgbClr val="000000"/>
                </a:solidFill>
              </a:rPr>
              <a:t>2</a:t>
            </a:r>
            <a:r>
              <a:rPr lang="en-US" altLang="en-US" dirty="0" smtClean="0"/>
              <a:t>	9</a:t>
            </a:r>
          </a:p>
          <a:p>
            <a:pPr>
              <a:buFont typeface="Monotype Sorts" pitchFamily="-84" charset="2"/>
              <a:buNone/>
              <a:tabLst>
                <a:tab pos="1601312" algn="ctr"/>
                <a:tab pos="3252629" algn="ctr"/>
                <a:tab pos="5141754" algn="ctr"/>
              </a:tabLst>
              <a:defRPr/>
            </a:pPr>
            <a:r>
              <a:rPr lang="en-US" altLang="en-US" dirty="0" smtClean="0"/>
              <a:t>		 </a:t>
            </a:r>
            <a:r>
              <a:rPr lang="en-US" altLang="en-US" i="1" dirty="0" smtClean="0"/>
              <a:t>P</a:t>
            </a:r>
            <a:r>
              <a:rPr lang="en-US" altLang="en-US" i="1" baseline="-25000" dirty="0" smtClean="0"/>
              <a:t>4</a:t>
            </a:r>
            <a:r>
              <a:rPr lang="en-US" altLang="en-US" dirty="0" smtClean="0"/>
              <a:t>	</a:t>
            </a:r>
            <a:r>
              <a:rPr lang="en-US" altLang="en-US" dirty="0" smtClean="0">
                <a:solidFill>
                  <a:srgbClr val="000000"/>
                </a:solidFill>
              </a:rPr>
              <a:t>3</a:t>
            </a:r>
            <a:r>
              <a:rPr lang="en-US" altLang="en-US" dirty="0" smtClean="0"/>
              <a:t>	5</a:t>
            </a:r>
          </a:p>
          <a:p>
            <a:pPr>
              <a:buFont typeface="Monotype Sorts" pitchFamily="-84" charset="2"/>
              <a:buChar char="n"/>
              <a:tabLst>
                <a:tab pos="1601312" algn="ctr"/>
                <a:tab pos="3252629" algn="ctr"/>
                <a:tab pos="5141754" algn="ctr"/>
              </a:tabLst>
              <a:defRPr/>
            </a:pPr>
            <a:r>
              <a:rPr lang="en-US" altLang="en-US" i="1" dirty="0" smtClean="0"/>
              <a:t>Preemptive </a:t>
            </a:r>
            <a:r>
              <a:rPr lang="en-US" altLang="en-US" dirty="0" smtClean="0"/>
              <a:t>SJF Gantt Chart</a:t>
            </a:r>
          </a:p>
          <a:p>
            <a:pPr>
              <a:buFont typeface="Monotype Sorts" pitchFamily="-84" charset="2"/>
              <a:buChar char="n"/>
              <a:tabLst>
                <a:tab pos="1601312" algn="ctr"/>
                <a:tab pos="3252629" algn="ctr"/>
                <a:tab pos="5141754" algn="ctr"/>
              </a:tabLst>
              <a:defRPr/>
            </a:pPr>
            <a:endParaRPr lang="en-US" altLang="en-US" dirty="0" smtClean="0"/>
          </a:p>
          <a:p>
            <a:pPr>
              <a:buFont typeface="Monotype Sorts" pitchFamily="-84" charset="2"/>
              <a:buChar char="n"/>
              <a:tabLst>
                <a:tab pos="1601312" algn="ctr"/>
                <a:tab pos="3252629" algn="ctr"/>
                <a:tab pos="5141754" algn="ctr"/>
              </a:tabLst>
              <a:defRPr/>
            </a:pPr>
            <a:endParaRPr lang="en-US" altLang="en-US" dirty="0" smtClean="0"/>
          </a:p>
          <a:p>
            <a:pPr marL="0" indent="0">
              <a:buFont typeface="Monotype Sorts" pitchFamily="-84" charset="2"/>
              <a:buNone/>
              <a:tabLst>
                <a:tab pos="1601312" algn="ctr"/>
                <a:tab pos="3252629" algn="ctr"/>
                <a:tab pos="5141754" algn="ctr"/>
              </a:tabLst>
              <a:defRPr/>
            </a:pPr>
            <a:endParaRPr lang="en-US" altLang="en-US" dirty="0" smtClean="0"/>
          </a:p>
          <a:p>
            <a:pPr>
              <a:buFont typeface="Monotype Sorts" pitchFamily="-84" charset="2"/>
              <a:buChar char="n"/>
              <a:tabLst>
                <a:tab pos="1601312" algn="ctr"/>
                <a:tab pos="3252629" algn="ctr"/>
                <a:tab pos="5141754" algn="ctr"/>
              </a:tabLst>
              <a:defRPr/>
            </a:pPr>
            <a:r>
              <a:rPr lang="en-US" altLang="en-US" dirty="0" smtClean="0"/>
              <a:t>Average waiting time = [(10-1)+(1-1)+(17-2)+(5-3)]/4 = 26/4 = 6.5 </a:t>
            </a:r>
            <a:r>
              <a:rPr lang="en-US" altLang="en-US" dirty="0" err="1" smtClean="0"/>
              <a:t>msec</a:t>
            </a:r>
            <a:endParaRPr lang="en-US" altLang="en-US" dirty="0" smtClean="0"/>
          </a:p>
          <a:p>
            <a:pPr>
              <a:buFont typeface="Monotype Sorts" pitchFamily="-84" charset="2"/>
              <a:buChar char="n"/>
              <a:tabLst>
                <a:tab pos="1601312" algn="ctr"/>
                <a:tab pos="3252629" algn="ctr"/>
                <a:tab pos="5141754" algn="ctr"/>
              </a:tabLst>
              <a:defRPr/>
            </a:pPr>
            <a:r>
              <a:rPr lang="en-US" altLang="en-US" dirty="0" smtClean="0"/>
              <a:t>Turnaround time: P1= 17, P2=4, P3=24 and P4=7</a:t>
            </a:r>
          </a:p>
          <a:p>
            <a:pPr>
              <a:buFont typeface="Monotype Sorts" pitchFamily="-84" charset="2"/>
              <a:buChar char="n"/>
              <a:tabLst>
                <a:tab pos="1601312" algn="ctr"/>
                <a:tab pos="3252629" algn="ctr"/>
                <a:tab pos="5141754" algn="ctr"/>
              </a:tabLst>
              <a:defRPr/>
            </a:pPr>
            <a:endParaRPr lang="en-US" altLang="en-US" i="1" baseline="-25000" dirty="0" smtClean="0"/>
          </a:p>
          <a:p>
            <a:pPr>
              <a:buFont typeface="Monotype Sorts" pitchFamily="-84" charset="2"/>
              <a:buNone/>
              <a:tabLst>
                <a:tab pos="1601312" algn="ctr"/>
                <a:tab pos="3252629" algn="ctr"/>
                <a:tab pos="5141754" algn="ctr"/>
              </a:tabLst>
              <a:defRPr/>
            </a:pPr>
            <a:endParaRPr lang="en-US" altLang="en-US" i="1" baseline="-25000" dirty="0" smtClean="0"/>
          </a:p>
        </p:txBody>
      </p:sp>
      <p:pic>
        <p:nvPicPr>
          <p:cNvPr id="21508" name="Picture 1"/>
          <p:cNvPicPr>
            <a:picLocks noChangeAspect="1"/>
          </p:cNvPicPr>
          <p:nvPr/>
        </p:nvPicPr>
        <p:blipFill>
          <a:blip r:embed="rId3"/>
          <a:srcRect/>
          <a:stretch>
            <a:fillRect/>
          </a:stretch>
        </p:blipFill>
        <p:spPr bwMode="auto">
          <a:xfrm>
            <a:off x="1446213" y="4513263"/>
            <a:ext cx="6535737" cy="80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 </a:t>
            </a:r>
            <a:endParaRPr lang="en-US" dirty="0"/>
          </a:p>
        </p:txBody>
      </p:sp>
      <p:sp>
        <p:nvSpPr>
          <p:cNvPr id="3" name="Content Placeholder 2"/>
          <p:cNvSpPr>
            <a:spLocks noGrp="1"/>
          </p:cNvSpPr>
          <p:nvPr>
            <p:ph idx="1"/>
          </p:nvPr>
        </p:nvSpPr>
        <p:spPr/>
        <p:txBody>
          <a:bodyPr/>
          <a:lstStyle/>
          <a:p>
            <a:r>
              <a:rPr lang="en-US" dirty="0" smtClean="0"/>
              <a:t>Do by yourself for practicing the concepts</a:t>
            </a:r>
          </a:p>
          <a:p>
            <a:endParaRPr lang="en-US" dirty="0"/>
          </a:p>
        </p:txBody>
      </p:sp>
      <p:pic>
        <p:nvPicPr>
          <p:cNvPr id="4" name="Picture 3" descr="7u1Cy.png"/>
          <p:cNvPicPr>
            <a:picLocks noChangeAspect="1"/>
          </p:cNvPicPr>
          <p:nvPr/>
        </p:nvPicPr>
        <p:blipFill>
          <a:blip r:embed="rId2"/>
          <a:stretch>
            <a:fillRect/>
          </a:stretch>
        </p:blipFill>
        <p:spPr>
          <a:xfrm>
            <a:off x="1741338" y="1834364"/>
            <a:ext cx="4938822" cy="2676676"/>
          </a:xfrm>
          <a:prstGeom prst="rect">
            <a:avLst/>
          </a:prstGeom>
        </p:spPr>
      </p:pic>
      <p:sp>
        <p:nvSpPr>
          <p:cNvPr id="5" name="TextBox 4"/>
          <p:cNvSpPr txBox="1"/>
          <p:nvPr/>
        </p:nvSpPr>
        <p:spPr>
          <a:xfrm>
            <a:off x="1325880" y="5013960"/>
            <a:ext cx="6309360" cy="646331"/>
          </a:xfrm>
          <a:prstGeom prst="rect">
            <a:avLst/>
          </a:prstGeom>
          <a:noFill/>
        </p:spPr>
        <p:txBody>
          <a:bodyPr wrap="square" rtlCol="0">
            <a:spAutoFit/>
          </a:bodyPr>
          <a:lstStyle/>
          <a:p>
            <a:r>
              <a:rPr lang="en-US" dirty="0" smtClean="0"/>
              <a:t>calculate Average Waiting Time and average Turn-around time using FCFS and SJF and SRTF.</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63613" y="201613"/>
            <a:ext cx="7723187" cy="576262"/>
          </a:xfrm>
        </p:spPr>
        <p:txBody>
          <a:bodyPr/>
          <a:lstStyle/>
          <a:p>
            <a:pPr eaLnBrk="1" hangingPunct="1"/>
            <a:r>
              <a:rPr lang="en-US" altLang="en-US" smtClean="0"/>
              <a:t>Priority Scheduling</a:t>
            </a:r>
          </a:p>
        </p:txBody>
      </p:sp>
      <p:sp>
        <p:nvSpPr>
          <p:cNvPr id="22531" name="Rectangle 3"/>
          <p:cNvSpPr>
            <a:spLocks noGrp="1" noChangeArrowheads="1"/>
          </p:cNvSpPr>
          <p:nvPr>
            <p:ph type="body" idx="1"/>
          </p:nvPr>
        </p:nvSpPr>
        <p:spPr>
          <a:xfrm>
            <a:off x="882650" y="1233488"/>
            <a:ext cx="7423150" cy="4530725"/>
          </a:xfrm>
        </p:spPr>
        <p:txBody>
          <a:bodyPr/>
          <a:lstStyle/>
          <a:p>
            <a:r>
              <a:rPr lang="en-US" altLang="en-US" dirty="0" smtClean="0"/>
              <a:t>A priority number (integer) is associated with each process</a:t>
            </a:r>
          </a:p>
          <a:p>
            <a:endParaRPr lang="en-US" altLang="en-US" sz="800" dirty="0" smtClean="0"/>
          </a:p>
          <a:p>
            <a:r>
              <a:rPr lang="en-US" altLang="en-US" dirty="0" smtClean="0"/>
              <a:t>The CPU is allocated to the process with the highest priority (smallest integer </a:t>
            </a:r>
            <a:r>
              <a:rPr lang="en-US" altLang="en-US" dirty="0" smtClean="0">
                <a:sym typeface="Symbol" pitchFamily="18" charset="2"/>
              </a:rPr>
              <a:t> highest priority)</a:t>
            </a:r>
          </a:p>
          <a:p>
            <a:pPr lvl="1"/>
            <a:r>
              <a:rPr lang="en-US" altLang="en-US" dirty="0" smtClean="0"/>
              <a:t>Preemptive</a:t>
            </a:r>
          </a:p>
          <a:p>
            <a:pPr lvl="1"/>
            <a:r>
              <a:rPr lang="en-US" altLang="en-US" dirty="0" err="1" smtClean="0"/>
              <a:t>Nonpreemptive</a:t>
            </a:r>
            <a:endParaRPr lang="en-US" altLang="en-US" dirty="0" smtClean="0"/>
          </a:p>
          <a:p>
            <a:pPr lvl="1"/>
            <a:endParaRPr lang="en-US" altLang="en-US" sz="800" dirty="0" smtClean="0"/>
          </a:p>
          <a:p>
            <a:r>
              <a:rPr lang="en-US" altLang="en-US" dirty="0" smtClean="0"/>
              <a:t>SJF is priority scheduling where priority is the inverse of predicted next CPU burst time</a:t>
            </a:r>
          </a:p>
          <a:p>
            <a:endParaRPr lang="en-US" altLang="en-US" sz="800" dirty="0" smtClean="0"/>
          </a:p>
          <a:p>
            <a:r>
              <a:rPr lang="en-US" altLang="en-US" dirty="0" smtClean="0"/>
              <a:t>Problem </a:t>
            </a:r>
            <a:r>
              <a:rPr lang="en-US" altLang="en-US" dirty="0" smtClean="0">
                <a:sym typeface="Symbol" pitchFamily="18" charset="2"/>
              </a:rPr>
              <a:t> </a:t>
            </a:r>
            <a:r>
              <a:rPr lang="en-US" altLang="en-US" b="1" dirty="0" smtClean="0">
                <a:solidFill>
                  <a:srgbClr val="3366FF"/>
                </a:solidFill>
                <a:sym typeface="Symbol" pitchFamily="18" charset="2"/>
              </a:rPr>
              <a:t>Starvation</a:t>
            </a:r>
            <a:r>
              <a:rPr lang="en-US" altLang="en-US" b="1" dirty="0" smtClean="0">
                <a:sym typeface="Symbol" pitchFamily="18" charset="2"/>
              </a:rPr>
              <a:t> </a:t>
            </a:r>
            <a:r>
              <a:rPr lang="en-US" altLang="en-US" dirty="0" smtClean="0">
                <a:sym typeface="Symbol" pitchFamily="18" charset="2"/>
              </a:rPr>
              <a:t>– low priority processes may never execute</a:t>
            </a:r>
          </a:p>
          <a:p>
            <a:endParaRPr lang="en-US" altLang="en-US" sz="800" dirty="0" smtClean="0">
              <a:sym typeface="Symbol" pitchFamily="18" charset="2"/>
            </a:endParaRPr>
          </a:p>
          <a:p>
            <a:r>
              <a:rPr lang="en-US" altLang="en-US" dirty="0" smtClean="0">
                <a:sym typeface="Symbol" pitchFamily="18" charset="2"/>
              </a:rPr>
              <a:t>Solution  </a:t>
            </a:r>
            <a:r>
              <a:rPr lang="en-US" altLang="en-US" b="1" dirty="0" smtClean="0">
                <a:solidFill>
                  <a:srgbClr val="3366FF"/>
                </a:solidFill>
                <a:sym typeface="Symbol" pitchFamily="18" charset="2"/>
              </a:rPr>
              <a:t>Ageing</a:t>
            </a:r>
            <a:r>
              <a:rPr lang="en-US" altLang="en-US" b="1" dirty="0" smtClean="0">
                <a:sym typeface="Symbol" pitchFamily="18" charset="2"/>
              </a:rPr>
              <a:t> </a:t>
            </a:r>
            <a:r>
              <a:rPr lang="en-US" altLang="en-US" dirty="0" smtClean="0">
                <a:sym typeface="Symbol" pitchFamily="18" charset="2"/>
              </a:rPr>
              <a:t>– as time progresses increase the priority of the process e.g. increase priority by one every 10 minutes. </a:t>
            </a:r>
          </a:p>
          <a:p>
            <a:pPr>
              <a:buFont typeface="Monotype Sorts"/>
              <a:buNone/>
            </a:pPr>
            <a:endParaRPr lang="en-US" altLang="en-US" b="1" dirty="0" smtClean="0">
              <a:solidFill>
                <a:srgbClr val="3366FF"/>
              </a:solidFill>
              <a:sym typeface="Symbol" pitchFamily="18" charset="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406525" y="201613"/>
            <a:ext cx="7280275" cy="576262"/>
          </a:xfrm>
        </p:spPr>
        <p:txBody>
          <a:bodyPr/>
          <a:lstStyle/>
          <a:p>
            <a:pPr eaLnBrk="1" hangingPunct="1"/>
            <a:r>
              <a:rPr lang="en-US" altLang="en-US" smtClean="0"/>
              <a:t>Example of Priority Scheduling</a:t>
            </a:r>
          </a:p>
        </p:txBody>
      </p:sp>
      <p:sp>
        <p:nvSpPr>
          <p:cNvPr id="23555" name="Rectangle 36"/>
          <p:cNvSpPr>
            <a:spLocks noGrp="1" noChangeArrowheads="1"/>
          </p:cNvSpPr>
          <p:nvPr>
            <p:ph type="body" idx="1"/>
          </p:nvPr>
        </p:nvSpPr>
        <p:spPr>
          <a:xfrm>
            <a:off x="501650" y="1203008"/>
            <a:ext cx="8337550" cy="4887912"/>
          </a:xfrm>
          <a:noFill/>
        </p:spPr>
        <p:txBody>
          <a:bodyPr/>
          <a:lstStyle/>
          <a:p>
            <a:pPr>
              <a:buFont typeface="Monotype Sorts"/>
              <a:buNone/>
              <a:tabLst>
                <a:tab pos="1600200" algn="ctr"/>
                <a:tab pos="3251200" algn="ctr"/>
                <a:tab pos="5140325" algn="ctr"/>
              </a:tabLst>
            </a:pPr>
            <a:r>
              <a:rPr lang="en-US" altLang="en-US" dirty="0" smtClean="0"/>
              <a:t>		         </a:t>
            </a:r>
            <a:r>
              <a:rPr lang="en-US" altLang="en-US" u="sng" dirty="0" err="1" smtClean="0"/>
              <a:t>Process</a:t>
            </a:r>
            <a:r>
              <a:rPr lang="en-US" altLang="en-US" u="sng" dirty="0" err="1" smtClean="0">
                <a:solidFill>
                  <a:schemeClr val="bg1"/>
                </a:solidFill>
              </a:rPr>
              <a:t>A</a:t>
            </a:r>
            <a:r>
              <a:rPr lang="en-US" altLang="en-US" u="sng" dirty="0" smtClean="0">
                <a:solidFill>
                  <a:schemeClr val="bg1"/>
                </a:solidFill>
              </a:rPr>
              <a:t>	</a:t>
            </a:r>
            <a:r>
              <a:rPr lang="en-US" altLang="en-US" u="sng" dirty="0" err="1" smtClean="0">
                <a:solidFill>
                  <a:schemeClr val="bg1"/>
                </a:solidFill>
              </a:rPr>
              <a:t>arri</a:t>
            </a:r>
            <a:r>
              <a:rPr lang="en-US" altLang="en-US" u="sng" dirty="0" smtClean="0">
                <a:solidFill>
                  <a:schemeClr val="bg1"/>
                </a:solidFill>
              </a:rPr>
              <a:t> </a:t>
            </a:r>
            <a:r>
              <a:rPr lang="en-US" altLang="en-US" u="sng" dirty="0" smtClean="0"/>
              <a:t>Burst </a:t>
            </a:r>
            <a:r>
              <a:rPr lang="en-US" altLang="en-US" u="sng" dirty="0" err="1" smtClean="0"/>
              <a:t>Time</a:t>
            </a:r>
            <a:r>
              <a:rPr lang="en-US" altLang="en-US" u="sng" dirty="0" err="1" smtClean="0">
                <a:solidFill>
                  <a:schemeClr val="bg1"/>
                </a:solidFill>
              </a:rPr>
              <a:t>T</a:t>
            </a:r>
            <a:r>
              <a:rPr lang="en-US" altLang="en-US" dirty="0" smtClean="0"/>
              <a:t>	</a:t>
            </a:r>
            <a:r>
              <a:rPr lang="en-US" altLang="en-US" u="sng" dirty="0" smtClean="0"/>
              <a:t>Priority</a:t>
            </a:r>
            <a:endParaRPr lang="en-US" altLang="en-US" dirty="0" smtClean="0"/>
          </a:p>
          <a:p>
            <a:pPr>
              <a:buFont typeface="Monotype Sorts"/>
              <a:buNone/>
              <a:tabLst>
                <a:tab pos="1600200" algn="ctr"/>
                <a:tab pos="3251200" algn="ctr"/>
                <a:tab pos="5140325" algn="ctr"/>
              </a:tabLst>
            </a:pPr>
            <a:r>
              <a:rPr lang="en-US" altLang="en-US" dirty="0" smtClean="0"/>
              <a:t>		 </a:t>
            </a:r>
            <a:r>
              <a:rPr lang="en-US" altLang="en-US" i="1" dirty="0" smtClean="0"/>
              <a:t>P</a:t>
            </a:r>
            <a:r>
              <a:rPr lang="en-US" altLang="en-US" i="1" baseline="-25000" dirty="0" smtClean="0"/>
              <a:t>1</a:t>
            </a:r>
            <a:r>
              <a:rPr lang="en-US" altLang="en-US" dirty="0" smtClean="0"/>
              <a:t>	1</a:t>
            </a:r>
            <a:r>
              <a:rPr lang="en-US" altLang="en-US" dirty="0" smtClean="0">
                <a:solidFill>
                  <a:srgbClr val="000000"/>
                </a:solidFill>
              </a:rPr>
              <a:t>0</a:t>
            </a:r>
            <a:r>
              <a:rPr lang="en-US" altLang="en-US" dirty="0" smtClean="0"/>
              <a:t>	3</a:t>
            </a:r>
          </a:p>
          <a:p>
            <a:pPr>
              <a:buFont typeface="Monotype Sorts"/>
              <a:buNone/>
              <a:tabLst>
                <a:tab pos="1600200" algn="ctr"/>
                <a:tab pos="3251200" algn="ctr"/>
                <a:tab pos="5140325" algn="ctr"/>
              </a:tabLst>
            </a:pPr>
            <a:r>
              <a:rPr lang="en-US" altLang="en-US" dirty="0" smtClean="0"/>
              <a:t>		 </a:t>
            </a:r>
            <a:r>
              <a:rPr lang="en-US" altLang="en-US" i="1" dirty="0" smtClean="0"/>
              <a:t>P</a:t>
            </a:r>
            <a:r>
              <a:rPr lang="en-US" altLang="en-US" i="1" baseline="-25000" dirty="0" smtClean="0"/>
              <a:t>2 	</a:t>
            </a:r>
            <a:r>
              <a:rPr lang="en-US" altLang="en-US" dirty="0" smtClean="0">
                <a:solidFill>
                  <a:srgbClr val="000000"/>
                </a:solidFill>
              </a:rPr>
              <a:t>1</a:t>
            </a:r>
            <a:r>
              <a:rPr lang="en-US" altLang="en-US" dirty="0" smtClean="0"/>
              <a:t>	1</a:t>
            </a:r>
          </a:p>
          <a:p>
            <a:pPr>
              <a:buFont typeface="Monotype Sorts"/>
              <a:buNone/>
              <a:tabLst>
                <a:tab pos="1600200" algn="ctr"/>
                <a:tab pos="3251200" algn="ctr"/>
                <a:tab pos="5140325" algn="ctr"/>
              </a:tabLst>
            </a:pPr>
            <a:r>
              <a:rPr lang="en-US" altLang="en-US" dirty="0" smtClean="0"/>
              <a:t>		 </a:t>
            </a:r>
            <a:r>
              <a:rPr lang="en-US" altLang="en-US" i="1" dirty="0" smtClean="0"/>
              <a:t>P</a:t>
            </a:r>
            <a:r>
              <a:rPr lang="en-US" altLang="en-US" i="1" baseline="-25000" dirty="0" smtClean="0"/>
              <a:t>3</a:t>
            </a:r>
            <a:r>
              <a:rPr lang="en-US" altLang="en-US" dirty="0" smtClean="0"/>
              <a:t>	</a:t>
            </a:r>
            <a:r>
              <a:rPr lang="en-US" altLang="en-US" dirty="0" smtClean="0">
                <a:solidFill>
                  <a:srgbClr val="000000"/>
                </a:solidFill>
              </a:rPr>
              <a:t>2</a:t>
            </a:r>
            <a:r>
              <a:rPr lang="en-US" altLang="en-US" dirty="0" smtClean="0"/>
              <a:t>	4</a:t>
            </a:r>
          </a:p>
          <a:p>
            <a:pPr>
              <a:buFont typeface="Monotype Sorts"/>
              <a:buNone/>
              <a:tabLst>
                <a:tab pos="1600200" algn="ctr"/>
                <a:tab pos="3251200" algn="ctr"/>
                <a:tab pos="5140325" algn="ctr"/>
              </a:tabLst>
            </a:pPr>
            <a:r>
              <a:rPr lang="en-US" altLang="en-US" dirty="0" smtClean="0"/>
              <a:t>		 </a:t>
            </a:r>
            <a:r>
              <a:rPr lang="en-US" altLang="en-US" i="1" dirty="0" smtClean="0"/>
              <a:t>P</a:t>
            </a:r>
            <a:r>
              <a:rPr lang="en-US" altLang="en-US" i="1" baseline="-25000" dirty="0" smtClean="0"/>
              <a:t>4</a:t>
            </a:r>
            <a:r>
              <a:rPr lang="en-US" altLang="en-US" dirty="0" smtClean="0"/>
              <a:t>	</a:t>
            </a:r>
            <a:r>
              <a:rPr lang="en-US" altLang="en-US" dirty="0" smtClean="0">
                <a:solidFill>
                  <a:srgbClr val="000000"/>
                </a:solidFill>
              </a:rPr>
              <a:t>1</a:t>
            </a:r>
            <a:r>
              <a:rPr lang="en-US" altLang="en-US" dirty="0" smtClean="0"/>
              <a:t>	5</a:t>
            </a:r>
          </a:p>
          <a:p>
            <a:pPr>
              <a:buFont typeface="Monotype Sorts"/>
              <a:buNone/>
              <a:tabLst>
                <a:tab pos="1600200" algn="ctr"/>
                <a:tab pos="3251200" algn="ctr"/>
                <a:tab pos="5140325" algn="ctr"/>
              </a:tabLst>
            </a:pPr>
            <a:r>
              <a:rPr lang="en-US" altLang="en-US" dirty="0" smtClean="0"/>
              <a:t>		</a:t>
            </a:r>
            <a:r>
              <a:rPr lang="en-US" altLang="en-US" i="1" dirty="0" smtClean="0"/>
              <a:t>P</a:t>
            </a:r>
            <a:r>
              <a:rPr lang="en-US" altLang="en-US" i="1" baseline="-25000" dirty="0" smtClean="0"/>
              <a:t>5	</a:t>
            </a:r>
            <a:r>
              <a:rPr lang="en-US" altLang="en-US" dirty="0" smtClean="0"/>
              <a:t>5	2</a:t>
            </a:r>
          </a:p>
          <a:p>
            <a:pPr>
              <a:buFont typeface="Monotype Sorts"/>
              <a:buNone/>
              <a:tabLst>
                <a:tab pos="1600200" algn="ctr"/>
                <a:tab pos="3251200" algn="ctr"/>
                <a:tab pos="5140325" algn="ctr"/>
              </a:tabLst>
            </a:pPr>
            <a:endParaRPr lang="en-US" altLang="en-US" baseline="-25000" dirty="0" smtClean="0"/>
          </a:p>
          <a:p>
            <a:pPr>
              <a:tabLst>
                <a:tab pos="1600200" algn="ctr"/>
                <a:tab pos="3251200" algn="ctr"/>
                <a:tab pos="5140325" algn="ctr"/>
              </a:tabLst>
            </a:pPr>
            <a:r>
              <a:rPr lang="en-US" altLang="en-US" dirty="0" smtClean="0"/>
              <a:t>Priority scheduling Gantt Chart</a:t>
            </a:r>
          </a:p>
          <a:p>
            <a:pPr>
              <a:tabLst>
                <a:tab pos="1600200" algn="ctr"/>
                <a:tab pos="3251200" algn="ctr"/>
                <a:tab pos="5140325" algn="ctr"/>
              </a:tabLst>
            </a:pPr>
            <a:endParaRPr lang="en-US" altLang="en-US" dirty="0" smtClean="0"/>
          </a:p>
          <a:p>
            <a:pPr>
              <a:tabLst>
                <a:tab pos="1600200" algn="ctr"/>
                <a:tab pos="3251200" algn="ctr"/>
                <a:tab pos="5140325" algn="ctr"/>
              </a:tabLst>
            </a:pPr>
            <a:endParaRPr lang="en-US" altLang="en-US" dirty="0" smtClean="0"/>
          </a:p>
          <a:p>
            <a:pPr>
              <a:tabLst>
                <a:tab pos="1600200" algn="ctr"/>
                <a:tab pos="3251200" algn="ctr"/>
                <a:tab pos="5140325" algn="ctr"/>
              </a:tabLst>
            </a:pPr>
            <a:endParaRPr lang="en-US" altLang="en-US" dirty="0" smtClean="0"/>
          </a:p>
          <a:p>
            <a:pPr>
              <a:buFont typeface="Monotype Sorts"/>
              <a:buNone/>
              <a:tabLst>
                <a:tab pos="1600200" algn="ctr"/>
                <a:tab pos="3251200" algn="ctr"/>
                <a:tab pos="5140325" algn="ctr"/>
              </a:tabLst>
            </a:pPr>
            <a:endParaRPr lang="en-US" altLang="en-US" dirty="0" smtClean="0"/>
          </a:p>
          <a:p>
            <a:pPr>
              <a:tabLst>
                <a:tab pos="1600200" algn="ctr"/>
                <a:tab pos="3251200" algn="ctr"/>
                <a:tab pos="5140325" algn="ctr"/>
              </a:tabLst>
            </a:pPr>
            <a:r>
              <a:rPr lang="en-US" altLang="en-US" dirty="0" smtClean="0"/>
              <a:t>Average waiting time = 8.2 </a:t>
            </a:r>
            <a:r>
              <a:rPr lang="en-US" altLang="en-US" dirty="0" err="1" smtClean="0"/>
              <a:t>msec</a:t>
            </a:r>
            <a:endParaRPr lang="en-US" altLang="en-US" dirty="0" smtClean="0"/>
          </a:p>
          <a:p>
            <a:pPr>
              <a:tabLst>
                <a:tab pos="1600200" algn="ctr"/>
                <a:tab pos="3251200" algn="ctr"/>
                <a:tab pos="5140325" algn="ctr"/>
              </a:tabLst>
            </a:pPr>
            <a:r>
              <a:rPr lang="en-US" altLang="en-US" dirty="0" smtClean="0"/>
              <a:t>Turnaround t</a:t>
            </a:r>
            <a:r>
              <a:rPr lang="en-US" altLang="en-US" i="1" dirty="0" smtClean="0"/>
              <a:t>ime: </a:t>
            </a:r>
            <a:endParaRPr lang="en-US" altLang="en-US" i="1" baseline="-25000" dirty="0" smtClean="0"/>
          </a:p>
        </p:txBody>
      </p:sp>
      <p:pic>
        <p:nvPicPr>
          <p:cNvPr id="23556" name="Picture 5"/>
          <p:cNvPicPr>
            <a:picLocks noChangeAspect="1" noChangeArrowheads="1"/>
          </p:cNvPicPr>
          <p:nvPr/>
        </p:nvPicPr>
        <p:blipFill>
          <a:blip r:embed="rId3"/>
          <a:srcRect/>
          <a:stretch>
            <a:fillRect/>
          </a:stretch>
        </p:blipFill>
        <p:spPr bwMode="auto">
          <a:xfrm>
            <a:off x="727075" y="4200525"/>
            <a:ext cx="7339013" cy="1050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14400" y="176213"/>
            <a:ext cx="7772400" cy="576262"/>
          </a:xfrm>
        </p:spPr>
        <p:txBody>
          <a:bodyPr/>
          <a:lstStyle/>
          <a:p>
            <a:pPr eaLnBrk="1" hangingPunct="1"/>
            <a:r>
              <a:rPr lang="en-US" altLang="en-US" smtClean="0"/>
              <a:t>Chapter 6:  CPU Scheduling</a:t>
            </a:r>
          </a:p>
        </p:txBody>
      </p:sp>
      <p:sp>
        <p:nvSpPr>
          <p:cNvPr id="6147" name="Rectangle 3"/>
          <p:cNvSpPr>
            <a:spLocks noGrp="1" noChangeArrowheads="1"/>
          </p:cNvSpPr>
          <p:nvPr>
            <p:ph type="body" idx="1"/>
          </p:nvPr>
        </p:nvSpPr>
        <p:spPr>
          <a:xfrm>
            <a:off x="857250" y="1195388"/>
            <a:ext cx="7335838" cy="3773487"/>
          </a:xfrm>
        </p:spPr>
        <p:txBody>
          <a:bodyPr/>
          <a:lstStyle/>
          <a:p>
            <a:r>
              <a:rPr lang="en-US" altLang="en-US" smtClean="0"/>
              <a:t>Basic Concepts</a:t>
            </a:r>
          </a:p>
          <a:p>
            <a:r>
              <a:rPr lang="en-US" altLang="en-US" smtClean="0"/>
              <a:t>Scheduling Criteria </a:t>
            </a:r>
          </a:p>
          <a:p>
            <a:r>
              <a:rPr lang="en-US" altLang="en-US" smtClean="0"/>
              <a:t>Scheduling Algorithms</a:t>
            </a:r>
          </a:p>
          <a:p>
            <a:r>
              <a:rPr lang="en-US" altLang="en-US" smtClean="0"/>
              <a:t>Thread Scheduling</a:t>
            </a:r>
          </a:p>
          <a:p>
            <a:r>
              <a:rPr lang="en-US" altLang="en-US" smtClean="0"/>
              <a:t>Multiple-Processor Scheduling</a:t>
            </a:r>
          </a:p>
          <a:p>
            <a:r>
              <a:rPr lang="en-US" altLang="en-US" smtClean="0"/>
              <a:t>Real-Time CPU Scheduling</a:t>
            </a:r>
          </a:p>
          <a:p>
            <a:r>
              <a:rPr lang="en-US" altLang="en-US" smtClean="0"/>
              <a:t>Operating Systems Examples</a:t>
            </a:r>
          </a:p>
          <a:p>
            <a:r>
              <a:rPr lang="en-US" altLang="en-US" smtClean="0"/>
              <a:t>Algorithm Evaluation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76213"/>
            <a:ext cx="8229600" cy="576262"/>
          </a:xfrm>
        </p:spPr>
        <p:txBody>
          <a:bodyPr/>
          <a:lstStyle/>
          <a:p>
            <a:pPr eaLnBrk="1" hangingPunct="1"/>
            <a:r>
              <a:rPr lang="en-US" altLang="en-US" smtClean="0"/>
              <a:t>Round Robin (RR)</a:t>
            </a:r>
          </a:p>
        </p:txBody>
      </p:sp>
      <p:sp>
        <p:nvSpPr>
          <p:cNvPr id="24579" name="Rectangle 3"/>
          <p:cNvSpPr>
            <a:spLocks noGrp="1" noChangeArrowheads="1"/>
          </p:cNvSpPr>
          <p:nvPr>
            <p:ph type="body" idx="1"/>
          </p:nvPr>
        </p:nvSpPr>
        <p:spPr>
          <a:xfrm>
            <a:off x="889000" y="1231900"/>
            <a:ext cx="7150100" cy="4483100"/>
          </a:xfrm>
        </p:spPr>
        <p:txBody>
          <a:bodyPr/>
          <a:lstStyle/>
          <a:p>
            <a:r>
              <a:rPr lang="en-US" altLang="en-US" smtClean="0"/>
              <a:t>Each process gets a small unit of CPU time (</a:t>
            </a:r>
            <a:r>
              <a:rPr lang="en-US" altLang="en-US" b="1" smtClean="0">
                <a:solidFill>
                  <a:srgbClr val="3366FF"/>
                </a:solidFill>
              </a:rPr>
              <a:t>time</a:t>
            </a:r>
            <a:r>
              <a:rPr lang="en-US" altLang="en-US" b="1" smtClean="0"/>
              <a:t> </a:t>
            </a:r>
            <a:r>
              <a:rPr lang="en-US" altLang="en-US" b="1" smtClean="0">
                <a:solidFill>
                  <a:srgbClr val="3366FF"/>
                </a:solidFill>
              </a:rPr>
              <a:t>quantum</a:t>
            </a:r>
            <a:r>
              <a:rPr lang="en-US" altLang="en-US" b="1" smtClean="0"/>
              <a:t> </a:t>
            </a:r>
            <a:r>
              <a:rPr lang="en-US" altLang="en-US" i="1" smtClean="0"/>
              <a:t>q</a:t>
            </a:r>
            <a:r>
              <a:rPr lang="en-US" altLang="en-US" smtClean="0"/>
              <a:t>), usually 10-100 milliseconds.  After this time has elapsed, the process is preempted and added to the end of the ready queue.</a:t>
            </a:r>
          </a:p>
          <a:p>
            <a:r>
              <a:rPr lang="en-US" altLang="en-US" smtClean="0"/>
              <a:t>If there are </a:t>
            </a:r>
            <a:r>
              <a:rPr lang="en-US" altLang="en-US" i="1" smtClean="0"/>
              <a:t>n</a:t>
            </a:r>
            <a:r>
              <a:rPr lang="en-US" altLang="en-US" smtClean="0"/>
              <a:t> processes in the ready queue and the time quantum is </a:t>
            </a:r>
            <a:r>
              <a:rPr lang="en-US" altLang="en-US" i="1" smtClean="0"/>
              <a:t>q</a:t>
            </a:r>
            <a:endParaRPr lang="en-US" altLang="en-US" smtClean="0"/>
          </a:p>
          <a:p>
            <a:r>
              <a:rPr lang="en-US" altLang="en-US" smtClean="0"/>
              <a:t>Timer interrupts every quantum to schedule next process</a:t>
            </a:r>
          </a:p>
          <a:p>
            <a:r>
              <a:rPr lang="en-US" altLang="en-US" smtClean="0"/>
              <a:t>Performance</a:t>
            </a:r>
          </a:p>
          <a:p>
            <a:pPr lvl="1"/>
            <a:r>
              <a:rPr lang="en-US" altLang="en-US" i="1" smtClean="0"/>
              <a:t>q</a:t>
            </a:r>
            <a:r>
              <a:rPr lang="en-US" altLang="en-US" smtClean="0"/>
              <a:t> large </a:t>
            </a:r>
            <a:r>
              <a:rPr lang="en-US" altLang="en-US" smtClean="0">
                <a:sym typeface="Symbol" pitchFamily="18" charset="2"/>
              </a:rPr>
              <a:t> FIFO</a:t>
            </a:r>
          </a:p>
          <a:p>
            <a:pPr lvl="1"/>
            <a:r>
              <a:rPr lang="en-US" altLang="en-US" i="1" smtClean="0">
                <a:sym typeface="Symbol" pitchFamily="18" charset="2"/>
              </a:rPr>
              <a:t>q </a:t>
            </a:r>
            <a:r>
              <a:rPr lang="en-US" altLang="en-US" smtClean="0">
                <a:sym typeface="Symbol" pitchFamily="18" charset="2"/>
              </a:rPr>
              <a:t>small  </a:t>
            </a:r>
            <a:r>
              <a:rPr lang="en-US" altLang="en-US" i="1" smtClean="0">
                <a:sym typeface="Symbol" pitchFamily="18" charset="2"/>
              </a:rPr>
              <a:t>q </a:t>
            </a:r>
            <a:r>
              <a:rPr lang="en-US" altLang="en-US" smtClean="0">
                <a:sym typeface="Symbol" pitchFamily="18" charset="2"/>
              </a:rPr>
              <a:t>must be large with respect to context switch, otherwise overhead is too high</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87450" y="139700"/>
            <a:ext cx="7750175" cy="647700"/>
          </a:xfrm>
        </p:spPr>
        <p:txBody>
          <a:bodyPr/>
          <a:lstStyle/>
          <a:p>
            <a:pPr eaLnBrk="1" hangingPunct="1"/>
            <a:r>
              <a:rPr lang="en-US" altLang="en-US" smtClean="0"/>
              <a:t>Example of RR with Time Quantum = 4</a:t>
            </a:r>
          </a:p>
        </p:txBody>
      </p:sp>
      <p:sp>
        <p:nvSpPr>
          <p:cNvPr id="25603" name="Rectangle 3"/>
          <p:cNvSpPr>
            <a:spLocks noGrp="1" noChangeArrowheads="1"/>
          </p:cNvSpPr>
          <p:nvPr>
            <p:ph type="body" idx="1"/>
          </p:nvPr>
        </p:nvSpPr>
        <p:spPr>
          <a:xfrm>
            <a:off x="954088" y="1193800"/>
            <a:ext cx="7351712" cy="4483100"/>
          </a:xfrm>
        </p:spPr>
        <p:txBody>
          <a:bodyPr/>
          <a:lstStyle/>
          <a:p>
            <a:pPr>
              <a:lnSpc>
                <a:spcPct val="90000"/>
              </a:lnSpc>
              <a:buFont typeface="Monotype Sorts"/>
              <a:buNone/>
              <a:tabLst>
                <a:tab pos="2219325" algn="ctr"/>
                <a:tab pos="3994150" algn="ctr"/>
              </a:tabLst>
            </a:pPr>
            <a:r>
              <a:rPr lang="en-US" altLang="en-US" dirty="0" smtClean="0"/>
              <a:t>		</a:t>
            </a:r>
            <a:r>
              <a:rPr lang="en-US" altLang="en-US" u="sng" dirty="0" smtClean="0"/>
              <a:t>Process</a:t>
            </a:r>
            <a:r>
              <a:rPr lang="en-US" altLang="en-US" dirty="0" smtClean="0"/>
              <a:t>	</a:t>
            </a:r>
            <a:r>
              <a:rPr lang="en-US" altLang="en-US" u="sng" dirty="0" smtClean="0"/>
              <a:t>Burst Time</a:t>
            </a:r>
          </a:p>
          <a:p>
            <a:pPr>
              <a:lnSpc>
                <a:spcPct val="90000"/>
              </a:lnSpc>
              <a:buFont typeface="Monotype Sorts"/>
              <a:buNone/>
              <a:tabLst>
                <a:tab pos="2219325" algn="ctr"/>
                <a:tab pos="3994150" algn="ctr"/>
              </a:tabLst>
            </a:pPr>
            <a:r>
              <a:rPr lang="en-US" altLang="en-US" i="1" dirty="0" smtClean="0"/>
              <a:t>		P</a:t>
            </a:r>
            <a:r>
              <a:rPr lang="en-US" altLang="en-US" i="1" baseline="-25000" dirty="0" smtClean="0"/>
              <a:t>1	</a:t>
            </a:r>
            <a:r>
              <a:rPr lang="en-US" altLang="en-US" dirty="0" smtClean="0"/>
              <a:t>24</a:t>
            </a:r>
          </a:p>
          <a:p>
            <a:pPr>
              <a:lnSpc>
                <a:spcPct val="90000"/>
              </a:lnSpc>
              <a:buFont typeface="Monotype Sorts"/>
              <a:buNone/>
              <a:tabLst>
                <a:tab pos="2219325" algn="ctr"/>
                <a:tab pos="3994150" algn="ctr"/>
              </a:tabLst>
            </a:pPr>
            <a:r>
              <a:rPr lang="en-US" altLang="en-US" dirty="0" smtClean="0"/>
              <a:t>		 </a:t>
            </a:r>
            <a:r>
              <a:rPr lang="en-US" altLang="en-US" i="1" dirty="0" smtClean="0"/>
              <a:t>P</a:t>
            </a:r>
            <a:r>
              <a:rPr lang="en-US" altLang="en-US" i="1" baseline="-25000" dirty="0" smtClean="0"/>
              <a:t>2	 </a:t>
            </a:r>
            <a:r>
              <a:rPr lang="en-US" altLang="en-US" dirty="0" smtClean="0"/>
              <a:t>3</a:t>
            </a:r>
          </a:p>
          <a:p>
            <a:pPr>
              <a:lnSpc>
                <a:spcPct val="90000"/>
              </a:lnSpc>
              <a:buFont typeface="Monotype Sorts"/>
              <a:buNone/>
              <a:tabLst>
                <a:tab pos="2219325" algn="ctr"/>
                <a:tab pos="3994150" algn="ctr"/>
              </a:tabLst>
            </a:pPr>
            <a:r>
              <a:rPr lang="en-US" altLang="en-US" dirty="0" smtClean="0"/>
              <a:t>		 </a:t>
            </a:r>
            <a:r>
              <a:rPr lang="en-US" altLang="en-US" i="1" dirty="0" smtClean="0"/>
              <a:t>P</a:t>
            </a:r>
            <a:r>
              <a:rPr lang="en-US" altLang="en-US" i="1" baseline="-25000" dirty="0" smtClean="0"/>
              <a:t>3	</a:t>
            </a:r>
            <a:r>
              <a:rPr lang="en-US" altLang="en-US" dirty="0" smtClean="0"/>
              <a:t>3	</a:t>
            </a:r>
          </a:p>
          <a:p>
            <a:pPr>
              <a:lnSpc>
                <a:spcPct val="90000"/>
              </a:lnSpc>
              <a:tabLst>
                <a:tab pos="2219325" algn="ctr"/>
                <a:tab pos="3994150" algn="ctr"/>
              </a:tabLst>
            </a:pPr>
            <a:r>
              <a:rPr lang="en-US" altLang="en-US" dirty="0" smtClean="0"/>
              <a:t>The Gantt chart is: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Typically, higher average turnaround than SJF, but better </a:t>
            </a:r>
            <a:r>
              <a:rPr lang="en-US" altLang="en-US" b="1" i="1" dirty="0" smtClean="0"/>
              <a:t>response</a:t>
            </a:r>
          </a:p>
          <a:p>
            <a:pPr>
              <a:lnSpc>
                <a:spcPct val="90000"/>
              </a:lnSpc>
              <a:tabLst>
                <a:tab pos="2219325" algn="ctr"/>
                <a:tab pos="3994150" algn="ctr"/>
              </a:tabLst>
            </a:pPr>
            <a:r>
              <a:rPr lang="en-US" altLang="en-US" dirty="0" smtClean="0"/>
              <a:t>q should be large compared to context switch time</a:t>
            </a:r>
          </a:p>
          <a:p>
            <a:pPr>
              <a:lnSpc>
                <a:spcPct val="90000"/>
              </a:lnSpc>
              <a:tabLst>
                <a:tab pos="2219325" algn="ctr"/>
                <a:tab pos="3994150" algn="ctr"/>
              </a:tabLst>
            </a:pPr>
            <a:r>
              <a:rPr lang="en-US" altLang="en-US" dirty="0" smtClean="0"/>
              <a:t>q usually 10ms to 100ms</a:t>
            </a:r>
          </a:p>
          <a:p>
            <a:pPr eaLnBrk="1" hangingPunct="1">
              <a:lnSpc>
                <a:spcPct val="90000"/>
              </a:lnSpc>
              <a:tabLst>
                <a:tab pos="2220913" algn="ctr"/>
                <a:tab pos="3995738" algn="ctr"/>
              </a:tabLst>
            </a:pPr>
            <a:r>
              <a:rPr lang="en-US" dirty="0" smtClean="0"/>
              <a:t>Waiting Time: P1: (10-4) = 6, P2: (4-0) = 4, P3: (7-0) = 7</a:t>
            </a:r>
          </a:p>
          <a:p>
            <a:pPr eaLnBrk="1" hangingPunct="1">
              <a:lnSpc>
                <a:spcPct val="90000"/>
              </a:lnSpc>
              <a:tabLst>
                <a:tab pos="2220913" algn="ctr"/>
                <a:tab pos="3995738" algn="ctr"/>
              </a:tabLst>
            </a:pPr>
            <a:r>
              <a:rPr lang="en-US" dirty="0" smtClean="0"/>
              <a:t>Completion Time: P1: 30, P2: 7, P3: 10, Average Waiting Time: (6 + 4 + 7)/3= 5.67</a:t>
            </a:r>
          </a:p>
          <a:p>
            <a:pPr eaLnBrk="1" hangingPunct="1">
              <a:lnSpc>
                <a:spcPct val="90000"/>
              </a:lnSpc>
              <a:tabLst>
                <a:tab pos="2220913" algn="ctr"/>
                <a:tab pos="3995738" algn="ctr"/>
              </a:tabLst>
            </a:pPr>
            <a:r>
              <a:rPr lang="en-US" dirty="0" smtClean="0"/>
              <a:t>Average Completion Time: (30+7+10)/3=15.67</a:t>
            </a:r>
            <a:endParaRPr lang="en-US" altLang="en-US" dirty="0" smtClean="0"/>
          </a:p>
        </p:txBody>
      </p:sp>
      <p:pic>
        <p:nvPicPr>
          <p:cNvPr id="25604" name="Picture 1"/>
          <p:cNvPicPr>
            <a:picLocks noChangeAspect="1"/>
          </p:cNvPicPr>
          <p:nvPr/>
        </p:nvPicPr>
        <p:blipFill>
          <a:blip r:embed="rId3"/>
          <a:srcRect/>
          <a:stretch>
            <a:fillRect/>
          </a:stretch>
        </p:blipFill>
        <p:spPr bwMode="auto">
          <a:xfrm>
            <a:off x="1398588" y="2907348"/>
            <a:ext cx="6770687" cy="788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37443CB5-F300-4DDE-BB69-5502537C18CE}" type="slidenum">
              <a:rPr lang="en-US"/>
              <a:pPr/>
              <a:t>22</a:t>
            </a:fld>
            <a:endParaRPr lang="en-US"/>
          </a:p>
        </p:txBody>
      </p:sp>
      <p:sp>
        <p:nvSpPr>
          <p:cNvPr id="26627" name="Rectangle 2"/>
          <p:cNvSpPr>
            <a:spLocks noGrp="1" noChangeArrowheads="1"/>
          </p:cNvSpPr>
          <p:nvPr>
            <p:ph type="title"/>
          </p:nvPr>
        </p:nvSpPr>
        <p:spPr>
          <a:xfrm>
            <a:off x="1150938" y="0"/>
            <a:ext cx="7793037" cy="669925"/>
          </a:xfrm>
        </p:spPr>
        <p:txBody>
          <a:bodyPr/>
          <a:lstStyle/>
          <a:p>
            <a:r>
              <a:rPr lang="en-US" smtClean="0"/>
              <a:t>Round-robin: Example</a:t>
            </a:r>
          </a:p>
        </p:txBody>
      </p:sp>
      <p:graphicFrame>
        <p:nvGraphicFramePr>
          <p:cNvPr id="791555" name="Group 3"/>
          <p:cNvGraphicFramePr>
            <a:graphicFrameLocks noGrp="1"/>
          </p:cNvGraphicFramePr>
          <p:nvPr>
            <p:ph idx="1"/>
          </p:nvPr>
        </p:nvGraphicFramePr>
        <p:xfrm>
          <a:off x="1182688" y="1347153"/>
          <a:ext cx="7772400" cy="1857375"/>
        </p:xfrm>
        <a:graphic>
          <a:graphicData uri="http://schemas.openxmlformats.org/drawingml/2006/table">
            <a:tbl>
              <a:tblPr/>
              <a:tblGrid>
                <a:gridCol w="1793875"/>
                <a:gridCol w="1912937"/>
                <a:gridCol w="1314450"/>
                <a:gridCol w="2751138"/>
              </a:tblGrid>
              <a:tr h="4857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Process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Duration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Order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Arrival Time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7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7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55" name="Line 30"/>
          <p:cNvSpPr>
            <a:spLocks noChangeShapeType="1"/>
          </p:cNvSpPr>
          <p:nvPr/>
        </p:nvSpPr>
        <p:spPr bwMode="auto">
          <a:xfrm>
            <a:off x="762000" y="4572000"/>
            <a:ext cx="8001000" cy="0"/>
          </a:xfrm>
          <a:prstGeom prst="line">
            <a:avLst/>
          </a:prstGeom>
          <a:noFill/>
          <a:ln w="9525">
            <a:solidFill>
              <a:schemeClr val="tx1"/>
            </a:solidFill>
            <a:prstDash val="dash"/>
            <a:round/>
            <a:headEnd/>
            <a:tailEnd/>
          </a:ln>
        </p:spPr>
        <p:txBody>
          <a:bodyPr wrap="none"/>
          <a:lstStyle/>
          <a:p>
            <a:endParaRPr lang="en-US"/>
          </a:p>
        </p:txBody>
      </p:sp>
      <p:sp>
        <p:nvSpPr>
          <p:cNvPr id="791583" name="Text Box 31"/>
          <p:cNvSpPr txBox="1">
            <a:spLocks noChangeArrowheads="1"/>
          </p:cNvSpPr>
          <p:nvPr/>
        </p:nvSpPr>
        <p:spPr bwMode="auto">
          <a:xfrm>
            <a:off x="669925" y="4684713"/>
            <a:ext cx="311150" cy="366712"/>
          </a:xfrm>
          <a:prstGeom prst="rect">
            <a:avLst/>
          </a:prstGeom>
          <a:noFill/>
          <a:ln w="9525">
            <a:noFill/>
            <a:miter lim="800000"/>
            <a:headEnd/>
            <a:tailEnd/>
          </a:ln>
        </p:spPr>
        <p:txBody>
          <a:bodyPr wrap="none">
            <a:spAutoFit/>
          </a:bodyPr>
          <a:lstStyle/>
          <a:p>
            <a:r>
              <a:rPr lang="en-US">
                <a:latin typeface="Arial" pitchFamily="34" charset="0"/>
              </a:rPr>
              <a:t>0</a:t>
            </a:r>
          </a:p>
        </p:txBody>
      </p:sp>
      <p:sp>
        <p:nvSpPr>
          <p:cNvPr id="26657" name="Text Box 32"/>
          <p:cNvSpPr txBox="1">
            <a:spLocks noChangeArrowheads="1"/>
          </p:cNvSpPr>
          <p:nvPr/>
        </p:nvSpPr>
        <p:spPr bwMode="auto">
          <a:xfrm>
            <a:off x="914400" y="3459480"/>
            <a:ext cx="6051550" cy="366713"/>
          </a:xfrm>
          <a:prstGeom prst="rect">
            <a:avLst/>
          </a:prstGeom>
          <a:noFill/>
          <a:ln w="9525">
            <a:noFill/>
            <a:miter lim="800000"/>
            <a:headEnd/>
            <a:tailEnd/>
          </a:ln>
        </p:spPr>
        <p:txBody>
          <a:bodyPr wrap="none">
            <a:spAutoFit/>
          </a:bodyPr>
          <a:lstStyle/>
          <a:p>
            <a:r>
              <a:rPr lang="en-US" dirty="0">
                <a:latin typeface="Arial" pitchFamily="34" charset="0"/>
              </a:rPr>
              <a:t>Suppose time quantum is: </a:t>
            </a:r>
            <a:r>
              <a:rPr lang="en-US" dirty="0">
                <a:solidFill>
                  <a:srgbClr val="FF0000"/>
                </a:solidFill>
                <a:latin typeface="Arial" pitchFamily="34" charset="0"/>
              </a:rPr>
              <a:t>1 unit</a:t>
            </a:r>
            <a:r>
              <a:rPr lang="en-US" dirty="0">
                <a:latin typeface="Arial" pitchFamily="34" charset="0"/>
              </a:rPr>
              <a:t>, P1, P2 &amp; P3 never block</a:t>
            </a:r>
          </a:p>
        </p:txBody>
      </p:sp>
      <p:sp>
        <p:nvSpPr>
          <p:cNvPr id="791585" name="Rectangle 33"/>
          <p:cNvSpPr>
            <a:spLocks noChangeArrowheads="1"/>
          </p:cNvSpPr>
          <p:nvPr/>
        </p:nvSpPr>
        <p:spPr bwMode="auto">
          <a:xfrm>
            <a:off x="762000" y="44958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791586" name="Rectangle 34"/>
          <p:cNvSpPr>
            <a:spLocks noChangeArrowheads="1"/>
          </p:cNvSpPr>
          <p:nvPr/>
        </p:nvSpPr>
        <p:spPr bwMode="auto">
          <a:xfrm>
            <a:off x="1143000" y="4495800"/>
            <a:ext cx="381000" cy="152400"/>
          </a:xfrm>
          <a:prstGeom prst="rect">
            <a:avLst/>
          </a:prstGeom>
          <a:solidFill>
            <a:srgbClr val="FF0066"/>
          </a:solidFill>
          <a:ln w="9525">
            <a:solidFill>
              <a:schemeClr val="tx1"/>
            </a:solidFill>
            <a:miter lim="800000"/>
            <a:headEnd/>
            <a:tailEnd/>
          </a:ln>
        </p:spPr>
        <p:txBody>
          <a:bodyPr wrap="none" anchor="ctr"/>
          <a:lstStyle/>
          <a:p>
            <a:endParaRPr lang="en-US"/>
          </a:p>
        </p:txBody>
      </p:sp>
      <p:sp>
        <p:nvSpPr>
          <p:cNvPr id="791587" name="Rectangle 35"/>
          <p:cNvSpPr>
            <a:spLocks noChangeArrowheads="1"/>
          </p:cNvSpPr>
          <p:nvPr/>
        </p:nvSpPr>
        <p:spPr bwMode="auto">
          <a:xfrm>
            <a:off x="1524000" y="4495800"/>
            <a:ext cx="381000" cy="152400"/>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791588" name="Text Box 36"/>
          <p:cNvSpPr txBox="1">
            <a:spLocks noChangeArrowheads="1"/>
          </p:cNvSpPr>
          <p:nvPr/>
        </p:nvSpPr>
        <p:spPr bwMode="auto">
          <a:xfrm>
            <a:off x="685800" y="4114800"/>
            <a:ext cx="431800" cy="336550"/>
          </a:xfrm>
          <a:prstGeom prst="rect">
            <a:avLst/>
          </a:prstGeom>
          <a:noFill/>
          <a:ln w="9525">
            <a:noFill/>
            <a:miter lim="800000"/>
            <a:headEnd/>
            <a:tailEnd/>
          </a:ln>
        </p:spPr>
        <p:txBody>
          <a:bodyPr wrap="none">
            <a:spAutoFit/>
          </a:bodyPr>
          <a:lstStyle/>
          <a:p>
            <a:r>
              <a:rPr lang="en-US" sz="1600">
                <a:latin typeface="Arial" pitchFamily="34" charset="0"/>
              </a:rPr>
              <a:t>P1</a:t>
            </a:r>
          </a:p>
        </p:txBody>
      </p:sp>
      <p:sp>
        <p:nvSpPr>
          <p:cNvPr id="791589" name="Text Box 37"/>
          <p:cNvSpPr txBox="1">
            <a:spLocks noChangeArrowheads="1"/>
          </p:cNvSpPr>
          <p:nvPr/>
        </p:nvSpPr>
        <p:spPr bwMode="auto">
          <a:xfrm>
            <a:off x="1066800" y="4114800"/>
            <a:ext cx="431800" cy="336550"/>
          </a:xfrm>
          <a:prstGeom prst="rect">
            <a:avLst/>
          </a:prstGeom>
          <a:noFill/>
          <a:ln w="9525">
            <a:noFill/>
            <a:miter lim="800000"/>
            <a:headEnd/>
            <a:tailEnd/>
          </a:ln>
        </p:spPr>
        <p:txBody>
          <a:bodyPr wrap="none">
            <a:spAutoFit/>
          </a:bodyPr>
          <a:lstStyle/>
          <a:p>
            <a:r>
              <a:rPr lang="en-US" sz="1600">
                <a:latin typeface="Arial" pitchFamily="34" charset="0"/>
              </a:rPr>
              <a:t>P2</a:t>
            </a:r>
          </a:p>
        </p:txBody>
      </p:sp>
      <p:sp>
        <p:nvSpPr>
          <p:cNvPr id="791590" name="Text Box 38"/>
          <p:cNvSpPr txBox="1">
            <a:spLocks noChangeArrowheads="1"/>
          </p:cNvSpPr>
          <p:nvPr/>
        </p:nvSpPr>
        <p:spPr bwMode="auto">
          <a:xfrm>
            <a:off x="1447800" y="4114800"/>
            <a:ext cx="431800" cy="336550"/>
          </a:xfrm>
          <a:prstGeom prst="rect">
            <a:avLst/>
          </a:prstGeom>
          <a:noFill/>
          <a:ln w="9525">
            <a:noFill/>
            <a:miter lim="800000"/>
            <a:headEnd/>
            <a:tailEnd/>
          </a:ln>
        </p:spPr>
        <p:txBody>
          <a:bodyPr wrap="none">
            <a:spAutoFit/>
          </a:bodyPr>
          <a:lstStyle/>
          <a:p>
            <a:r>
              <a:rPr lang="en-US" sz="1600">
                <a:latin typeface="Arial" pitchFamily="34" charset="0"/>
              </a:rPr>
              <a:t>P3</a:t>
            </a:r>
          </a:p>
        </p:txBody>
      </p:sp>
      <p:sp>
        <p:nvSpPr>
          <p:cNvPr id="791591" name="Rectangle 39"/>
          <p:cNvSpPr>
            <a:spLocks noChangeArrowheads="1"/>
          </p:cNvSpPr>
          <p:nvPr/>
        </p:nvSpPr>
        <p:spPr bwMode="auto">
          <a:xfrm>
            <a:off x="1905000" y="44958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791592" name="Rectangle 40"/>
          <p:cNvSpPr>
            <a:spLocks noChangeArrowheads="1"/>
          </p:cNvSpPr>
          <p:nvPr/>
        </p:nvSpPr>
        <p:spPr bwMode="auto">
          <a:xfrm>
            <a:off x="2286000" y="4495800"/>
            <a:ext cx="381000" cy="152400"/>
          </a:xfrm>
          <a:prstGeom prst="rect">
            <a:avLst/>
          </a:prstGeom>
          <a:solidFill>
            <a:srgbClr val="FF0066"/>
          </a:solidFill>
          <a:ln w="9525">
            <a:solidFill>
              <a:schemeClr val="tx1"/>
            </a:solidFill>
            <a:miter lim="800000"/>
            <a:headEnd/>
            <a:tailEnd/>
          </a:ln>
        </p:spPr>
        <p:txBody>
          <a:bodyPr wrap="none" anchor="ctr"/>
          <a:lstStyle/>
          <a:p>
            <a:endParaRPr lang="en-US"/>
          </a:p>
        </p:txBody>
      </p:sp>
      <p:sp>
        <p:nvSpPr>
          <p:cNvPr id="791593" name="Rectangle 41"/>
          <p:cNvSpPr>
            <a:spLocks noChangeArrowheads="1"/>
          </p:cNvSpPr>
          <p:nvPr/>
        </p:nvSpPr>
        <p:spPr bwMode="auto">
          <a:xfrm>
            <a:off x="2667000" y="4495800"/>
            <a:ext cx="381000" cy="152400"/>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791594" name="Rectangle 42"/>
          <p:cNvSpPr>
            <a:spLocks noChangeArrowheads="1"/>
          </p:cNvSpPr>
          <p:nvPr/>
        </p:nvSpPr>
        <p:spPr bwMode="auto">
          <a:xfrm>
            <a:off x="3048000" y="449580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791595" name="Rectangle 43"/>
          <p:cNvSpPr>
            <a:spLocks noChangeArrowheads="1"/>
          </p:cNvSpPr>
          <p:nvPr/>
        </p:nvSpPr>
        <p:spPr bwMode="auto">
          <a:xfrm>
            <a:off x="3429000" y="4495800"/>
            <a:ext cx="381000" cy="152400"/>
          </a:xfrm>
          <a:prstGeom prst="rect">
            <a:avLst/>
          </a:prstGeom>
          <a:solidFill>
            <a:srgbClr val="FF0066"/>
          </a:solidFill>
          <a:ln w="9525">
            <a:solidFill>
              <a:schemeClr val="tx1"/>
            </a:solidFill>
            <a:miter lim="800000"/>
            <a:headEnd/>
            <a:tailEnd/>
          </a:ln>
        </p:spPr>
        <p:txBody>
          <a:bodyPr wrap="none" anchor="ctr"/>
          <a:lstStyle/>
          <a:p>
            <a:endParaRPr lang="en-US"/>
          </a:p>
        </p:txBody>
      </p:sp>
      <p:sp>
        <p:nvSpPr>
          <p:cNvPr id="791596" name="Rectangle 44"/>
          <p:cNvSpPr>
            <a:spLocks noChangeArrowheads="1"/>
          </p:cNvSpPr>
          <p:nvPr/>
        </p:nvSpPr>
        <p:spPr bwMode="auto">
          <a:xfrm>
            <a:off x="3810000" y="4495800"/>
            <a:ext cx="381000" cy="152400"/>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791597" name="Rectangle 45"/>
          <p:cNvSpPr>
            <a:spLocks noChangeArrowheads="1"/>
          </p:cNvSpPr>
          <p:nvPr/>
        </p:nvSpPr>
        <p:spPr bwMode="auto">
          <a:xfrm>
            <a:off x="4114800" y="4495800"/>
            <a:ext cx="381000" cy="152400"/>
          </a:xfrm>
          <a:prstGeom prst="rect">
            <a:avLst/>
          </a:prstGeom>
          <a:solidFill>
            <a:srgbClr val="FF0066"/>
          </a:solidFill>
          <a:ln w="9525">
            <a:solidFill>
              <a:schemeClr val="tx1"/>
            </a:solidFill>
            <a:miter lim="800000"/>
            <a:headEnd/>
            <a:tailEnd/>
          </a:ln>
        </p:spPr>
        <p:txBody>
          <a:bodyPr wrap="none" anchor="ctr"/>
          <a:lstStyle/>
          <a:p>
            <a:endParaRPr lang="en-US"/>
          </a:p>
        </p:txBody>
      </p:sp>
      <p:sp>
        <p:nvSpPr>
          <p:cNvPr id="791598" name="Text Box 46"/>
          <p:cNvSpPr txBox="1">
            <a:spLocks noChangeArrowheads="1"/>
          </p:cNvSpPr>
          <p:nvPr/>
        </p:nvSpPr>
        <p:spPr bwMode="auto">
          <a:xfrm>
            <a:off x="4343400" y="4724400"/>
            <a:ext cx="438150" cy="366713"/>
          </a:xfrm>
          <a:prstGeom prst="rect">
            <a:avLst/>
          </a:prstGeom>
          <a:noFill/>
          <a:ln w="9525">
            <a:noFill/>
            <a:miter lim="800000"/>
            <a:headEnd/>
            <a:tailEnd/>
          </a:ln>
        </p:spPr>
        <p:txBody>
          <a:bodyPr wrap="none">
            <a:spAutoFit/>
          </a:bodyPr>
          <a:lstStyle/>
          <a:p>
            <a:r>
              <a:rPr lang="en-US">
                <a:latin typeface="Arial" pitchFamily="34" charset="0"/>
              </a:rPr>
              <a:t>10</a:t>
            </a:r>
          </a:p>
        </p:txBody>
      </p:sp>
      <p:sp>
        <p:nvSpPr>
          <p:cNvPr id="791599" name="Text Box 47"/>
          <p:cNvSpPr txBox="1">
            <a:spLocks noChangeArrowheads="1"/>
          </p:cNvSpPr>
          <p:nvPr/>
        </p:nvSpPr>
        <p:spPr bwMode="auto">
          <a:xfrm>
            <a:off x="1905000" y="4114800"/>
            <a:ext cx="431800" cy="336550"/>
          </a:xfrm>
          <a:prstGeom prst="rect">
            <a:avLst/>
          </a:prstGeom>
          <a:noFill/>
          <a:ln w="9525">
            <a:noFill/>
            <a:miter lim="800000"/>
            <a:headEnd/>
            <a:tailEnd/>
          </a:ln>
        </p:spPr>
        <p:txBody>
          <a:bodyPr wrap="none">
            <a:spAutoFit/>
          </a:bodyPr>
          <a:lstStyle/>
          <a:p>
            <a:r>
              <a:rPr lang="en-US" sz="1600">
                <a:latin typeface="Arial" pitchFamily="34" charset="0"/>
              </a:rPr>
              <a:t>P1</a:t>
            </a:r>
          </a:p>
        </p:txBody>
      </p:sp>
      <p:sp>
        <p:nvSpPr>
          <p:cNvPr id="791600" name="Text Box 48"/>
          <p:cNvSpPr txBox="1">
            <a:spLocks noChangeArrowheads="1"/>
          </p:cNvSpPr>
          <p:nvPr/>
        </p:nvSpPr>
        <p:spPr bwMode="auto">
          <a:xfrm>
            <a:off x="2286000" y="4114800"/>
            <a:ext cx="431800" cy="336550"/>
          </a:xfrm>
          <a:prstGeom prst="rect">
            <a:avLst/>
          </a:prstGeom>
          <a:noFill/>
          <a:ln w="9525">
            <a:noFill/>
            <a:miter lim="800000"/>
            <a:headEnd/>
            <a:tailEnd/>
          </a:ln>
        </p:spPr>
        <p:txBody>
          <a:bodyPr wrap="none">
            <a:spAutoFit/>
          </a:bodyPr>
          <a:lstStyle/>
          <a:p>
            <a:r>
              <a:rPr lang="en-US" sz="1600">
                <a:latin typeface="Arial" pitchFamily="34" charset="0"/>
              </a:rPr>
              <a:t>P2</a:t>
            </a:r>
          </a:p>
        </p:txBody>
      </p:sp>
      <p:sp>
        <p:nvSpPr>
          <p:cNvPr id="791601" name="Text Box 49"/>
          <p:cNvSpPr txBox="1">
            <a:spLocks noChangeArrowheads="1"/>
          </p:cNvSpPr>
          <p:nvPr/>
        </p:nvSpPr>
        <p:spPr bwMode="auto">
          <a:xfrm>
            <a:off x="2667000" y="4114800"/>
            <a:ext cx="431800" cy="336550"/>
          </a:xfrm>
          <a:prstGeom prst="rect">
            <a:avLst/>
          </a:prstGeom>
          <a:noFill/>
          <a:ln w="9525">
            <a:noFill/>
            <a:miter lim="800000"/>
            <a:headEnd/>
            <a:tailEnd/>
          </a:ln>
        </p:spPr>
        <p:txBody>
          <a:bodyPr wrap="none">
            <a:spAutoFit/>
          </a:bodyPr>
          <a:lstStyle/>
          <a:p>
            <a:r>
              <a:rPr lang="en-US" sz="1600">
                <a:latin typeface="Arial" pitchFamily="34" charset="0"/>
              </a:rPr>
              <a:t>P3</a:t>
            </a:r>
          </a:p>
        </p:txBody>
      </p:sp>
      <p:sp>
        <p:nvSpPr>
          <p:cNvPr id="791602" name="Text Box 50"/>
          <p:cNvSpPr txBox="1">
            <a:spLocks noChangeArrowheads="1"/>
          </p:cNvSpPr>
          <p:nvPr/>
        </p:nvSpPr>
        <p:spPr bwMode="auto">
          <a:xfrm>
            <a:off x="3048000" y="4114800"/>
            <a:ext cx="431800" cy="336550"/>
          </a:xfrm>
          <a:prstGeom prst="rect">
            <a:avLst/>
          </a:prstGeom>
          <a:noFill/>
          <a:ln w="9525">
            <a:noFill/>
            <a:miter lim="800000"/>
            <a:headEnd/>
            <a:tailEnd/>
          </a:ln>
        </p:spPr>
        <p:txBody>
          <a:bodyPr wrap="none">
            <a:spAutoFit/>
          </a:bodyPr>
          <a:lstStyle/>
          <a:p>
            <a:r>
              <a:rPr lang="en-US" sz="1600" dirty="0">
                <a:latin typeface="Arial" pitchFamily="34" charset="0"/>
              </a:rPr>
              <a:t>P1</a:t>
            </a:r>
          </a:p>
        </p:txBody>
      </p:sp>
      <p:sp>
        <p:nvSpPr>
          <p:cNvPr id="791603" name="Text Box 51"/>
          <p:cNvSpPr txBox="1">
            <a:spLocks noChangeArrowheads="1"/>
          </p:cNvSpPr>
          <p:nvPr/>
        </p:nvSpPr>
        <p:spPr bwMode="auto">
          <a:xfrm>
            <a:off x="3429000" y="4114800"/>
            <a:ext cx="431800" cy="336550"/>
          </a:xfrm>
          <a:prstGeom prst="rect">
            <a:avLst/>
          </a:prstGeom>
          <a:noFill/>
          <a:ln w="9525">
            <a:noFill/>
            <a:miter lim="800000"/>
            <a:headEnd/>
            <a:tailEnd/>
          </a:ln>
        </p:spPr>
        <p:txBody>
          <a:bodyPr wrap="none">
            <a:spAutoFit/>
          </a:bodyPr>
          <a:lstStyle/>
          <a:p>
            <a:r>
              <a:rPr lang="en-US" sz="1600">
                <a:latin typeface="Arial" pitchFamily="34" charset="0"/>
              </a:rPr>
              <a:t>P2</a:t>
            </a:r>
          </a:p>
        </p:txBody>
      </p:sp>
      <p:sp>
        <p:nvSpPr>
          <p:cNvPr id="791604" name="Text Box 52"/>
          <p:cNvSpPr txBox="1">
            <a:spLocks noChangeArrowheads="1"/>
          </p:cNvSpPr>
          <p:nvPr/>
        </p:nvSpPr>
        <p:spPr bwMode="auto">
          <a:xfrm>
            <a:off x="3810000" y="4114800"/>
            <a:ext cx="431800" cy="336550"/>
          </a:xfrm>
          <a:prstGeom prst="rect">
            <a:avLst/>
          </a:prstGeom>
          <a:noFill/>
          <a:ln w="9525">
            <a:noFill/>
            <a:miter lim="800000"/>
            <a:headEnd/>
            <a:tailEnd/>
          </a:ln>
        </p:spPr>
        <p:txBody>
          <a:bodyPr wrap="none">
            <a:spAutoFit/>
          </a:bodyPr>
          <a:lstStyle/>
          <a:p>
            <a:r>
              <a:rPr lang="en-US" sz="1600">
                <a:latin typeface="Arial" pitchFamily="34" charset="0"/>
              </a:rPr>
              <a:t>P3</a:t>
            </a:r>
          </a:p>
        </p:txBody>
      </p:sp>
      <p:sp>
        <p:nvSpPr>
          <p:cNvPr id="791605" name="Text Box 53"/>
          <p:cNvSpPr txBox="1">
            <a:spLocks noChangeArrowheads="1"/>
          </p:cNvSpPr>
          <p:nvPr/>
        </p:nvSpPr>
        <p:spPr bwMode="auto">
          <a:xfrm>
            <a:off x="4114800" y="4114800"/>
            <a:ext cx="431800" cy="336550"/>
          </a:xfrm>
          <a:prstGeom prst="rect">
            <a:avLst/>
          </a:prstGeom>
          <a:noFill/>
          <a:ln w="9525">
            <a:noFill/>
            <a:miter lim="800000"/>
            <a:headEnd/>
            <a:tailEnd/>
          </a:ln>
        </p:spPr>
        <p:txBody>
          <a:bodyPr wrap="none">
            <a:spAutoFit/>
          </a:bodyPr>
          <a:lstStyle/>
          <a:p>
            <a:r>
              <a:rPr lang="en-US" sz="1600">
                <a:latin typeface="Arial" pitchFamily="34" charset="0"/>
              </a:rPr>
              <a:t>P2</a:t>
            </a:r>
          </a:p>
        </p:txBody>
      </p:sp>
      <p:sp>
        <p:nvSpPr>
          <p:cNvPr id="791606" name="Text Box 54"/>
          <p:cNvSpPr txBox="1">
            <a:spLocks noChangeArrowheads="1"/>
          </p:cNvSpPr>
          <p:nvPr/>
        </p:nvSpPr>
        <p:spPr bwMode="auto">
          <a:xfrm>
            <a:off x="1219200" y="5029200"/>
            <a:ext cx="2257425" cy="1006475"/>
          </a:xfrm>
          <a:prstGeom prst="rect">
            <a:avLst/>
          </a:prstGeom>
          <a:noFill/>
          <a:ln w="9525">
            <a:noFill/>
            <a:miter lim="800000"/>
            <a:headEnd/>
            <a:tailEnd/>
          </a:ln>
        </p:spPr>
        <p:txBody>
          <a:bodyPr wrap="none">
            <a:spAutoFit/>
          </a:bodyPr>
          <a:lstStyle/>
          <a:p>
            <a:r>
              <a:rPr lang="en-US" sz="2000">
                <a:latin typeface="Arial" pitchFamily="34" charset="0"/>
              </a:rPr>
              <a:t>P1 waiting time: 4</a:t>
            </a:r>
          </a:p>
          <a:p>
            <a:r>
              <a:rPr lang="en-US" sz="2000">
                <a:latin typeface="Arial" pitchFamily="34" charset="0"/>
              </a:rPr>
              <a:t>P2 waiting time: 6</a:t>
            </a:r>
          </a:p>
          <a:p>
            <a:r>
              <a:rPr lang="en-US" sz="2000">
                <a:latin typeface="Arial" pitchFamily="34" charset="0"/>
              </a:rPr>
              <a:t>P3 waiting time: 6 </a:t>
            </a:r>
          </a:p>
        </p:txBody>
      </p:sp>
      <p:sp>
        <p:nvSpPr>
          <p:cNvPr id="791607" name="Text Box 55"/>
          <p:cNvSpPr txBox="1">
            <a:spLocks noChangeArrowheads="1"/>
          </p:cNvSpPr>
          <p:nvPr/>
        </p:nvSpPr>
        <p:spPr bwMode="auto">
          <a:xfrm>
            <a:off x="3886200" y="5181600"/>
            <a:ext cx="4724400" cy="822325"/>
          </a:xfrm>
          <a:prstGeom prst="rect">
            <a:avLst/>
          </a:prstGeom>
          <a:noFill/>
          <a:ln w="9525">
            <a:noFill/>
            <a:miter lim="800000"/>
            <a:headEnd/>
            <a:tailEnd/>
          </a:ln>
        </p:spPr>
        <p:txBody>
          <a:bodyPr wrap="none">
            <a:spAutoFit/>
          </a:bodyPr>
          <a:lstStyle/>
          <a:p>
            <a:r>
              <a:rPr lang="en-US" sz="2400">
                <a:latin typeface="Arial" pitchFamily="34" charset="0"/>
              </a:rPr>
              <a:t>The average waiting time (AWT): </a:t>
            </a:r>
            <a:br>
              <a:rPr lang="en-US" sz="2400">
                <a:latin typeface="Arial" pitchFamily="34" charset="0"/>
              </a:rPr>
            </a:br>
            <a:r>
              <a:rPr lang="en-US" sz="2400">
                <a:latin typeface="Arial" pitchFamily="34" charset="0"/>
              </a:rPr>
              <a:t>  (4+6+6)/3 = 5.33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915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158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158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158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158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158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159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159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15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915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915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15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15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915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915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159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9160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9160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9160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9160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9160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160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91606">
                                            <p:txEl>
                                              <p:pRg st="1" end="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91606">
                                            <p:txEl>
                                              <p:pRg st="2" end="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91606">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91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83" grpId="0"/>
      <p:bldP spid="791585" grpId="0" animBg="1"/>
      <p:bldP spid="791586" grpId="0" animBg="1"/>
      <p:bldP spid="791587" grpId="0" animBg="1"/>
      <p:bldP spid="791588" grpId="0"/>
      <p:bldP spid="791589" grpId="0"/>
      <p:bldP spid="791590" grpId="0"/>
      <p:bldP spid="791591" grpId="0" animBg="1"/>
      <p:bldP spid="791592" grpId="0" animBg="1"/>
      <p:bldP spid="791593" grpId="0" animBg="1"/>
      <p:bldP spid="791594" grpId="0" animBg="1"/>
      <p:bldP spid="791595" grpId="0" animBg="1"/>
      <p:bldP spid="791596" grpId="0" animBg="1"/>
      <p:bldP spid="791597" grpId="0" animBg="1"/>
      <p:bldP spid="791598" grpId="0"/>
      <p:bldP spid="791599" grpId="0"/>
      <p:bldP spid="791600" grpId="0"/>
      <p:bldP spid="791601" grpId="0"/>
      <p:bldP spid="791602" grpId="0"/>
      <p:bldP spid="791603" grpId="0"/>
      <p:bldP spid="791604" grpId="0"/>
      <p:bldP spid="791605" grpId="0"/>
      <p:bldP spid="79160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63625" y="182563"/>
            <a:ext cx="7829550" cy="525462"/>
          </a:xfrm>
        </p:spPr>
        <p:txBody>
          <a:bodyPr/>
          <a:lstStyle/>
          <a:p>
            <a:pPr eaLnBrk="1" hangingPunct="1"/>
            <a:r>
              <a:rPr lang="en-US" altLang="en-US" sz="2800" smtClean="0"/>
              <a:t>Time Quantum and Context Switch Time</a:t>
            </a:r>
          </a:p>
        </p:txBody>
      </p:sp>
      <p:pic>
        <p:nvPicPr>
          <p:cNvPr id="29699" name="Picture 7"/>
          <p:cNvPicPr>
            <a:picLocks noChangeAspect="1" noChangeArrowheads="1"/>
          </p:cNvPicPr>
          <p:nvPr/>
        </p:nvPicPr>
        <p:blipFill>
          <a:blip r:embed="rId3"/>
          <a:srcRect/>
          <a:stretch>
            <a:fillRect/>
          </a:stretch>
        </p:blipFill>
        <p:spPr bwMode="auto">
          <a:xfrm>
            <a:off x="1371600" y="1449388"/>
            <a:ext cx="6527800" cy="2903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73138" y="153988"/>
            <a:ext cx="7713662" cy="576262"/>
          </a:xfrm>
        </p:spPr>
        <p:txBody>
          <a:bodyPr/>
          <a:lstStyle/>
          <a:p>
            <a:pPr eaLnBrk="1" hangingPunct="1"/>
            <a:r>
              <a:rPr lang="en-US" altLang="en-US" smtClean="0"/>
              <a:t>Multilevel Queue</a:t>
            </a:r>
          </a:p>
        </p:txBody>
      </p:sp>
      <p:sp>
        <p:nvSpPr>
          <p:cNvPr id="30723" name="Rectangle 3"/>
          <p:cNvSpPr>
            <a:spLocks noGrp="1" noChangeArrowheads="1"/>
          </p:cNvSpPr>
          <p:nvPr>
            <p:ph type="body" idx="1"/>
          </p:nvPr>
        </p:nvSpPr>
        <p:spPr>
          <a:xfrm>
            <a:off x="844550" y="1068388"/>
            <a:ext cx="7537450" cy="5221287"/>
          </a:xfrm>
        </p:spPr>
        <p:txBody>
          <a:bodyPr/>
          <a:lstStyle/>
          <a:p>
            <a:r>
              <a:rPr lang="en-US" altLang="en-US" smtClean="0"/>
              <a:t>Ready queue is partitioned into separate queues, eg:</a:t>
            </a:r>
          </a:p>
          <a:p>
            <a:pPr lvl="1"/>
            <a:r>
              <a:rPr lang="en-US" altLang="en-US" b="1" smtClean="0">
                <a:solidFill>
                  <a:srgbClr val="3366FF"/>
                </a:solidFill>
              </a:rPr>
              <a:t>foreground</a:t>
            </a:r>
            <a:r>
              <a:rPr lang="en-US" altLang="en-US" smtClean="0"/>
              <a:t> (interactive)</a:t>
            </a:r>
          </a:p>
          <a:p>
            <a:pPr lvl="1"/>
            <a:r>
              <a:rPr lang="en-US" altLang="en-US" b="1" smtClean="0">
                <a:solidFill>
                  <a:srgbClr val="3366FF"/>
                </a:solidFill>
              </a:rPr>
              <a:t>background</a:t>
            </a:r>
            <a:r>
              <a:rPr lang="en-US" altLang="en-US" smtClean="0"/>
              <a:t> (batch)</a:t>
            </a:r>
          </a:p>
          <a:p>
            <a:r>
              <a:rPr lang="en-US" altLang="en-US" smtClean="0"/>
              <a:t>Process permanently in a given queue</a:t>
            </a:r>
            <a:endParaRPr lang="en-US" altLang="en-US" sz="800" smtClean="0"/>
          </a:p>
          <a:p>
            <a:r>
              <a:rPr lang="en-US" altLang="en-US" smtClean="0"/>
              <a:t>Each queue has its own scheduling algorithm:</a:t>
            </a:r>
          </a:p>
          <a:p>
            <a:pPr lvl="1"/>
            <a:r>
              <a:rPr lang="en-US" altLang="en-US" smtClean="0"/>
              <a:t>foreground – RR</a:t>
            </a:r>
          </a:p>
          <a:p>
            <a:pPr lvl="1"/>
            <a:r>
              <a:rPr lang="en-US" altLang="en-US" smtClean="0"/>
              <a:t>background – FCFS</a:t>
            </a:r>
            <a:endParaRPr lang="en-US" altLang="en-US" sz="800" smtClean="0"/>
          </a:p>
          <a:p>
            <a:r>
              <a:rPr lang="en-US" altLang="en-US" smtClean="0"/>
              <a:t>Scheduling must be done between the queues:</a:t>
            </a:r>
          </a:p>
          <a:p>
            <a:pPr lvl="1"/>
            <a:r>
              <a:rPr lang="en-US" altLang="en-US" smtClean="0"/>
              <a:t>Fixed priority scheduling; (i.e., serve all from foreground then from background).  Possibility of starvation.</a:t>
            </a:r>
          </a:p>
          <a:p>
            <a:pPr lvl="1"/>
            <a:r>
              <a:rPr lang="en-US" altLang="en-US" smtClean="0"/>
              <a:t>Time slice – each queue gets a certain amount of CPU time which it can schedule amongst its processes; i.e., 80% to foreground in RR and 20% to background in FCFS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90613" y="188913"/>
            <a:ext cx="7596187" cy="576262"/>
          </a:xfrm>
        </p:spPr>
        <p:txBody>
          <a:bodyPr/>
          <a:lstStyle/>
          <a:p>
            <a:pPr eaLnBrk="1" hangingPunct="1"/>
            <a:r>
              <a:rPr lang="en-US" altLang="en-US" smtClean="0"/>
              <a:t>Multilevel Queue Scheduling</a:t>
            </a:r>
          </a:p>
        </p:txBody>
      </p:sp>
      <p:pic>
        <p:nvPicPr>
          <p:cNvPr id="28675" name="Picture 4" descr="5"/>
          <p:cNvPicPr>
            <a:picLocks noChangeAspect="1" noChangeArrowheads="1"/>
          </p:cNvPicPr>
          <p:nvPr/>
        </p:nvPicPr>
        <p:blipFill>
          <a:blip r:embed="rId3"/>
          <a:srcRect/>
          <a:stretch>
            <a:fillRect/>
          </a:stretch>
        </p:blipFill>
        <p:spPr bwMode="auto">
          <a:xfrm>
            <a:off x="1270000" y="1466850"/>
            <a:ext cx="6686550" cy="442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60400" y="239713"/>
            <a:ext cx="8026400" cy="576262"/>
          </a:xfrm>
        </p:spPr>
        <p:txBody>
          <a:bodyPr/>
          <a:lstStyle/>
          <a:p>
            <a:pPr eaLnBrk="1" hangingPunct="1"/>
            <a:r>
              <a:rPr lang="en-US" altLang="en-US" smtClean="0"/>
              <a:t>Multilevel Feedback Queue</a:t>
            </a:r>
          </a:p>
        </p:txBody>
      </p:sp>
      <p:sp>
        <p:nvSpPr>
          <p:cNvPr id="32771" name="Rectangle 3"/>
          <p:cNvSpPr>
            <a:spLocks noGrp="1" noChangeArrowheads="1"/>
          </p:cNvSpPr>
          <p:nvPr>
            <p:ph type="body" idx="1"/>
          </p:nvPr>
        </p:nvSpPr>
        <p:spPr>
          <a:xfrm>
            <a:off x="979488" y="1468438"/>
            <a:ext cx="7351712" cy="4483100"/>
          </a:xfrm>
        </p:spPr>
        <p:txBody>
          <a:bodyPr/>
          <a:lstStyle/>
          <a:p>
            <a:r>
              <a:rPr lang="en-US" altLang="en-US" smtClean="0"/>
              <a:t>A process can move between the various queues; ageing can be implemented this way</a:t>
            </a:r>
          </a:p>
          <a:p>
            <a:r>
              <a:rPr lang="en-US" altLang="en-US" smtClean="0"/>
              <a:t>Multilevel-feedback-queue scheduler defined by the following parameters:</a:t>
            </a:r>
          </a:p>
          <a:p>
            <a:pPr lvl="1"/>
            <a:r>
              <a:rPr lang="en-US" altLang="en-US" smtClean="0"/>
              <a:t>number of queues</a:t>
            </a:r>
          </a:p>
          <a:p>
            <a:pPr lvl="1"/>
            <a:r>
              <a:rPr lang="en-US" altLang="en-US" smtClean="0"/>
              <a:t>scheduling algorithms for each queue</a:t>
            </a:r>
          </a:p>
          <a:p>
            <a:pPr lvl="1"/>
            <a:r>
              <a:rPr lang="en-US" altLang="en-US" smtClean="0"/>
              <a:t>method used to determine when to upgrade a process</a:t>
            </a:r>
          </a:p>
          <a:p>
            <a:pPr lvl="1"/>
            <a:r>
              <a:rPr lang="en-US" altLang="en-US" smtClean="0"/>
              <a:t>method used to determine when to demote a process</a:t>
            </a:r>
          </a:p>
          <a:p>
            <a:pPr lvl="1"/>
            <a:r>
              <a:rPr lang="en-US" altLang="en-US" smtClean="0"/>
              <a:t>method used to determine which queue a process will enter when that process needs service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u="sng" smtClean="0"/>
              <a:t>Multi-level Feedback Queues</a:t>
            </a:r>
          </a:p>
        </p:txBody>
      </p:sp>
      <p:sp>
        <p:nvSpPr>
          <p:cNvPr id="33795" name="Rectangle 3"/>
          <p:cNvSpPr>
            <a:spLocks noGrp="1" noChangeArrowheads="1"/>
          </p:cNvSpPr>
          <p:nvPr>
            <p:ph type="body" idx="1"/>
          </p:nvPr>
        </p:nvSpPr>
        <p:spPr>
          <a:xfrm>
            <a:off x="685800" y="1524000"/>
            <a:ext cx="7772400" cy="4953000"/>
          </a:xfrm>
        </p:spPr>
        <p:txBody>
          <a:bodyPr/>
          <a:lstStyle/>
          <a:p>
            <a:pPr lvl="1"/>
            <a:r>
              <a:rPr lang="en-US" smtClean="0"/>
              <a:t>Adaptive algorithm:  Processes can move between queues based on past behavior.</a:t>
            </a:r>
          </a:p>
          <a:p>
            <a:pPr lvl="1"/>
            <a:r>
              <a:rPr lang="en-US" smtClean="0"/>
              <a:t>Round robin scheduling in each queue -- time slice increases in lower priority levels.</a:t>
            </a:r>
          </a:p>
          <a:p>
            <a:pPr lvl="1"/>
            <a:r>
              <a:rPr lang="en-US" smtClean="0"/>
              <a:t>Queue assignment:</a:t>
            </a:r>
          </a:p>
          <a:p>
            <a:pPr lvl="2"/>
            <a:r>
              <a:rPr lang="en-US" smtClean="0"/>
              <a:t>Put new process in highest priority queue.</a:t>
            </a:r>
          </a:p>
          <a:p>
            <a:pPr lvl="2"/>
            <a:r>
              <a:rPr lang="en-US" smtClean="0"/>
              <a:t>If CPU burst takes longer than one time quantum, drop one level.</a:t>
            </a:r>
          </a:p>
          <a:p>
            <a:pPr lvl="2"/>
            <a:r>
              <a:rPr lang="en-US" smtClean="0"/>
              <a:t>If CPU burst completes before timer expires, move up one level.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371600" y="50800"/>
            <a:ext cx="7710488" cy="679450"/>
          </a:xfrm>
        </p:spPr>
        <p:txBody>
          <a:bodyPr/>
          <a:lstStyle/>
          <a:p>
            <a:pPr eaLnBrk="1" hangingPunct="1"/>
            <a:r>
              <a:rPr lang="en-US" altLang="en-US" smtClean="0"/>
              <a:t>Example of Multilevel Feedback Queue</a:t>
            </a:r>
          </a:p>
        </p:txBody>
      </p:sp>
      <p:sp>
        <p:nvSpPr>
          <p:cNvPr id="34819" name="Rectangle 3"/>
          <p:cNvSpPr>
            <a:spLocks noGrp="1" noChangeArrowheads="1"/>
          </p:cNvSpPr>
          <p:nvPr>
            <p:ph type="body" idx="1"/>
          </p:nvPr>
        </p:nvSpPr>
        <p:spPr>
          <a:xfrm>
            <a:off x="806450" y="1233488"/>
            <a:ext cx="4065588" cy="4530725"/>
          </a:xfrm>
        </p:spPr>
        <p:txBody>
          <a:bodyPr/>
          <a:lstStyle/>
          <a:p>
            <a:r>
              <a:rPr lang="en-US" altLang="en-US" dirty="0" smtClean="0"/>
              <a:t>Three queues: </a:t>
            </a:r>
          </a:p>
          <a:p>
            <a:pPr lvl="1"/>
            <a:r>
              <a:rPr lang="en-US" altLang="en-US" sz="1400" i="1" dirty="0" smtClean="0"/>
              <a:t>Q</a:t>
            </a:r>
            <a:r>
              <a:rPr lang="en-US" altLang="en-US" sz="1400" baseline="-25000" dirty="0" smtClean="0"/>
              <a:t>0</a:t>
            </a:r>
            <a:r>
              <a:rPr lang="en-US" altLang="en-US" sz="1400" dirty="0" smtClean="0"/>
              <a:t> – RR with time quantum 8 milliseconds</a:t>
            </a:r>
          </a:p>
          <a:p>
            <a:pPr lvl="1"/>
            <a:r>
              <a:rPr lang="en-US" altLang="en-US" sz="1400" i="1" dirty="0" smtClean="0"/>
              <a:t>Q</a:t>
            </a:r>
            <a:r>
              <a:rPr lang="en-US" altLang="en-US" sz="1400" baseline="-25000" dirty="0" smtClean="0"/>
              <a:t>1</a:t>
            </a:r>
            <a:r>
              <a:rPr lang="en-US" altLang="en-US" sz="1400" dirty="0" smtClean="0"/>
              <a:t> – RR time quantum 16 milliseconds</a:t>
            </a:r>
          </a:p>
          <a:p>
            <a:pPr lvl="1"/>
            <a:r>
              <a:rPr lang="en-US" altLang="en-US" sz="1400" i="1" dirty="0" smtClean="0"/>
              <a:t>Q</a:t>
            </a:r>
            <a:r>
              <a:rPr lang="en-US" altLang="en-US" sz="1400" baseline="-25000" dirty="0" smtClean="0"/>
              <a:t>2</a:t>
            </a:r>
            <a:r>
              <a:rPr lang="en-US" altLang="en-US" sz="1400" dirty="0" smtClean="0"/>
              <a:t> – FCFS</a:t>
            </a:r>
          </a:p>
          <a:p>
            <a:pPr lvl="1"/>
            <a:endParaRPr lang="en-US" altLang="en-US" sz="1400" dirty="0" smtClean="0"/>
          </a:p>
          <a:p>
            <a:r>
              <a:rPr lang="en-US" altLang="en-US" dirty="0" smtClean="0"/>
              <a:t>Scheduling</a:t>
            </a:r>
          </a:p>
          <a:p>
            <a:pPr lvl="1"/>
            <a:r>
              <a:rPr lang="en-US" altLang="en-US" sz="1400" dirty="0" smtClean="0"/>
              <a:t>A new job enters queue </a:t>
            </a:r>
            <a:r>
              <a:rPr lang="en-US" altLang="en-US" sz="1400" i="1" dirty="0" smtClean="0"/>
              <a:t>Q</a:t>
            </a:r>
            <a:r>
              <a:rPr lang="en-US" altLang="en-US" sz="1400" i="1" baseline="-25000" dirty="0" smtClean="0"/>
              <a:t>0</a:t>
            </a:r>
            <a:r>
              <a:rPr lang="en-US" altLang="en-US" sz="1400" i="1" dirty="0" smtClean="0"/>
              <a:t> </a:t>
            </a:r>
            <a:endParaRPr lang="en-US" altLang="en-US" sz="1400" dirty="0" smtClean="0"/>
          </a:p>
          <a:p>
            <a:pPr lvl="2"/>
            <a:r>
              <a:rPr lang="en-US" altLang="en-US" sz="1400" dirty="0" smtClean="0"/>
              <a:t>When it gains CPU, job receives 8 milliseconds</a:t>
            </a:r>
          </a:p>
          <a:p>
            <a:pPr lvl="2"/>
            <a:r>
              <a:rPr lang="en-US" altLang="en-US" sz="1400" dirty="0" smtClean="0"/>
              <a:t>If it does not finish in 8 milliseconds, job is moved to queue </a:t>
            </a:r>
            <a:r>
              <a:rPr lang="en-US" altLang="en-US" sz="1400" i="1" dirty="0" smtClean="0"/>
              <a:t>Q</a:t>
            </a:r>
            <a:r>
              <a:rPr lang="en-US" altLang="en-US" sz="1400" baseline="-25000" dirty="0" smtClean="0"/>
              <a:t>1</a:t>
            </a:r>
            <a:endParaRPr lang="en-US" altLang="en-US" sz="1400" dirty="0" smtClean="0"/>
          </a:p>
          <a:p>
            <a:pPr lvl="1"/>
            <a:r>
              <a:rPr lang="en-US" altLang="en-US" sz="1400" dirty="0" smtClean="0"/>
              <a:t>At </a:t>
            </a:r>
            <a:r>
              <a:rPr lang="en-US" altLang="en-US" sz="1400" i="1" dirty="0" smtClean="0"/>
              <a:t>Q</a:t>
            </a:r>
            <a:r>
              <a:rPr lang="en-US" altLang="en-US" sz="1400" baseline="-25000" dirty="0" smtClean="0"/>
              <a:t>1</a:t>
            </a:r>
            <a:r>
              <a:rPr lang="en-US" altLang="en-US" sz="1400" dirty="0" smtClean="0"/>
              <a:t> job is again served FCFS and receives 16 additional milliseconds</a:t>
            </a:r>
          </a:p>
          <a:p>
            <a:pPr lvl="2"/>
            <a:r>
              <a:rPr lang="en-US" altLang="en-US" sz="1400" dirty="0" smtClean="0"/>
              <a:t>If it still does not complete, it is preempted and moved to queue </a:t>
            </a:r>
            <a:r>
              <a:rPr lang="en-US" altLang="en-US" sz="1400" i="1" dirty="0" smtClean="0"/>
              <a:t>Q</a:t>
            </a:r>
            <a:r>
              <a:rPr lang="en-US" altLang="en-US" sz="1400" baseline="-25000" dirty="0" smtClean="0"/>
              <a:t>2</a:t>
            </a:r>
            <a:endParaRPr lang="en-US" altLang="en-US" sz="1400" dirty="0" smtClean="0"/>
          </a:p>
        </p:txBody>
      </p:sp>
      <p:pic>
        <p:nvPicPr>
          <p:cNvPr id="34820" name="Picture 4" descr="5"/>
          <p:cNvPicPr>
            <a:picLocks noChangeAspect="1" noChangeArrowheads="1"/>
          </p:cNvPicPr>
          <p:nvPr/>
        </p:nvPicPr>
        <p:blipFill>
          <a:blip r:embed="rId3"/>
          <a:srcRect/>
          <a:stretch>
            <a:fillRect/>
          </a:stretch>
        </p:blipFill>
        <p:spPr bwMode="auto">
          <a:xfrm>
            <a:off x="4972050" y="2159000"/>
            <a:ext cx="3862388" cy="2574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069975" y="201613"/>
            <a:ext cx="7616825" cy="576262"/>
          </a:xfrm>
        </p:spPr>
        <p:txBody>
          <a:bodyPr/>
          <a:lstStyle/>
          <a:p>
            <a:pPr eaLnBrk="1" hangingPunct="1"/>
            <a:r>
              <a:rPr lang="en-US" altLang="en-US" smtClean="0"/>
              <a:t>Algorithm Evaluation</a:t>
            </a:r>
          </a:p>
        </p:txBody>
      </p:sp>
      <p:sp>
        <p:nvSpPr>
          <p:cNvPr id="66563" name="Rectangle 3"/>
          <p:cNvSpPr>
            <a:spLocks noGrp="1" noChangeArrowheads="1"/>
          </p:cNvSpPr>
          <p:nvPr>
            <p:ph type="body" idx="1"/>
          </p:nvPr>
        </p:nvSpPr>
        <p:spPr>
          <a:xfrm>
            <a:off x="890588" y="1116013"/>
            <a:ext cx="7566025" cy="4643437"/>
          </a:xfrm>
        </p:spPr>
        <p:txBody>
          <a:bodyPr/>
          <a:lstStyle/>
          <a:p>
            <a:r>
              <a:rPr lang="en-US" altLang="en-US" smtClean="0"/>
              <a:t>How to select CPU-scheduling algorithm for an OS?</a:t>
            </a:r>
          </a:p>
          <a:p>
            <a:r>
              <a:rPr lang="en-US" altLang="en-US" smtClean="0"/>
              <a:t>Determine criteria, then evaluate algorithms</a:t>
            </a:r>
          </a:p>
          <a:p>
            <a:r>
              <a:rPr lang="en-US" altLang="en-US" b="1" smtClean="0">
                <a:solidFill>
                  <a:srgbClr val="3366FF"/>
                </a:solidFill>
              </a:rPr>
              <a:t>Deterministic modeling</a:t>
            </a:r>
          </a:p>
          <a:p>
            <a:pPr lvl="1"/>
            <a:r>
              <a:rPr lang="en-US" altLang="en-US" smtClean="0"/>
              <a:t>Type of </a:t>
            </a:r>
            <a:r>
              <a:rPr lang="en-US" altLang="en-US" b="1" smtClean="0">
                <a:solidFill>
                  <a:srgbClr val="3366FF"/>
                </a:solidFill>
              </a:rPr>
              <a:t>analytic evaluation</a:t>
            </a:r>
          </a:p>
          <a:p>
            <a:pPr lvl="1"/>
            <a:r>
              <a:rPr lang="en-US" altLang="en-US" smtClean="0"/>
              <a:t>Takes a particular predetermined workload and defines the performance of each algorithm  for that workload</a:t>
            </a:r>
          </a:p>
          <a:p>
            <a:r>
              <a:rPr lang="en-US" altLang="en-US" smtClean="0"/>
              <a:t>Consider 5 processes arriving at time 0:</a:t>
            </a:r>
          </a:p>
        </p:txBody>
      </p:sp>
      <p:pic>
        <p:nvPicPr>
          <p:cNvPr id="66564" name="Picture 1" descr="Screen Shot 2012-12-17 at 9.44.14 PM.png"/>
          <p:cNvPicPr>
            <a:picLocks noChangeAspect="1"/>
          </p:cNvPicPr>
          <p:nvPr/>
        </p:nvPicPr>
        <p:blipFill>
          <a:blip r:embed="rId3"/>
          <a:srcRect/>
          <a:stretch>
            <a:fillRect/>
          </a:stretch>
        </p:blipFill>
        <p:spPr bwMode="auto">
          <a:xfrm>
            <a:off x="2401888" y="3821113"/>
            <a:ext cx="1897062" cy="1774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176213"/>
            <a:ext cx="8229600" cy="576262"/>
          </a:xfrm>
        </p:spPr>
        <p:txBody>
          <a:bodyPr/>
          <a:lstStyle/>
          <a:p>
            <a:pPr eaLnBrk="1" hangingPunct="1"/>
            <a:r>
              <a:rPr lang="en-US" altLang="en-US" smtClean="0"/>
              <a:t>Objectives</a:t>
            </a:r>
          </a:p>
        </p:txBody>
      </p:sp>
      <p:sp>
        <p:nvSpPr>
          <p:cNvPr id="7171" name="Content Placeholder 2"/>
          <p:cNvSpPr>
            <a:spLocks noGrp="1"/>
          </p:cNvSpPr>
          <p:nvPr>
            <p:ph idx="1"/>
          </p:nvPr>
        </p:nvSpPr>
        <p:spPr>
          <a:xfrm>
            <a:off x="946150" y="1233488"/>
            <a:ext cx="7283450" cy="4530725"/>
          </a:xfrm>
        </p:spPr>
        <p:txBody>
          <a:bodyPr/>
          <a:lstStyle/>
          <a:p>
            <a:r>
              <a:rPr lang="en-US" altLang="en-US" smtClean="0"/>
              <a:t>To introduce CPU scheduling, which is the basis for multiprogrammed operating systems</a:t>
            </a:r>
          </a:p>
          <a:p>
            <a:r>
              <a:rPr lang="en-US" altLang="en-US" smtClean="0"/>
              <a:t>To describe various CPU-scheduling algorithms</a:t>
            </a:r>
          </a:p>
          <a:p>
            <a:r>
              <a:rPr lang="en-US" altLang="en-US" smtClean="0"/>
              <a:t>To discuss evaluation criteria for selecting a CPU-scheduling algorithm for a particular system</a:t>
            </a:r>
          </a:p>
          <a:p>
            <a:r>
              <a:rPr lang="en-US" altLang="en-US" smtClean="0"/>
              <a:t>To examine the scheduling algorithms of several operating systems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069975" y="277813"/>
            <a:ext cx="7616825" cy="576262"/>
          </a:xfrm>
        </p:spPr>
        <p:txBody>
          <a:bodyPr/>
          <a:lstStyle/>
          <a:p>
            <a:pPr eaLnBrk="1" hangingPunct="1"/>
            <a:r>
              <a:rPr lang="en-US" altLang="en-US" smtClean="0"/>
              <a:t>Deterministic Evaluation</a:t>
            </a:r>
          </a:p>
        </p:txBody>
      </p:sp>
      <p:sp>
        <p:nvSpPr>
          <p:cNvPr id="101378" name="Rectangle 3"/>
          <p:cNvSpPr>
            <a:spLocks noGrp="1" noChangeArrowheads="1"/>
          </p:cNvSpPr>
          <p:nvPr>
            <p:ph type="body" idx="1"/>
          </p:nvPr>
        </p:nvSpPr>
        <p:spPr>
          <a:xfrm>
            <a:off x="827088" y="1382713"/>
            <a:ext cx="7566025" cy="4643437"/>
          </a:xfrm>
        </p:spPr>
        <p:txBody>
          <a:bodyPr/>
          <a:lstStyle/>
          <a:p>
            <a:pPr marL="342197" indent="-342197">
              <a:buFont typeface="Monotype Sorts" charset="0"/>
              <a:buChar char="n"/>
              <a:defRPr/>
            </a:pPr>
            <a:r>
              <a:rPr lang="en-US" dirty="0" smtClean="0">
                <a:ea typeface="ＭＳ Ｐゴシック" charset="0"/>
                <a:cs typeface="ＭＳ Ｐゴシック" charset="0"/>
              </a:rPr>
              <a:t>For each algorithm, calculate minimum average waiting time</a:t>
            </a:r>
          </a:p>
          <a:p>
            <a:pPr marL="342197" indent="-342197">
              <a:buFont typeface="Monotype Sorts" charset="0"/>
              <a:buChar char="n"/>
              <a:defRPr/>
            </a:pPr>
            <a:r>
              <a:rPr lang="en-US" dirty="0" smtClean="0">
                <a:ea typeface="ＭＳ Ｐゴシック" charset="0"/>
                <a:cs typeface="ＭＳ Ｐゴシック" charset="0"/>
              </a:rPr>
              <a:t>Simple and fast, but requires exact numbers for input, applies only to those inputs</a:t>
            </a:r>
          </a:p>
          <a:p>
            <a:pPr marL="742167" lvl="1" indent="-285536">
              <a:buFont typeface="Monotype Sorts" charset="0"/>
              <a:buChar char="l"/>
              <a:defRPr/>
            </a:pPr>
            <a:r>
              <a:rPr lang="en-US" dirty="0" smtClean="0">
                <a:ea typeface="ＭＳ Ｐゴシック" charset="0"/>
                <a:cs typeface="ＭＳ Ｐゴシック" charset="0"/>
              </a:rPr>
              <a:t>FCFS is 28ms:</a:t>
            </a:r>
          </a:p>
          <a:p>
            <a:pPr marL="342197" indent="-342197">
              <a:buFont typeface="Monotype Sorts" charset="0"/>
              <a:buChar char="n"/>
              <a:defRPr/>
            </a:pPr>
            <a:endParaRPr lang="en-US" dirty="0" smtClean="0">
              <a:ea typeface="ＭＳ Ｐゴシック" charset="0"/>
              <a:cs typeface="ＭＳ Ｐゴシック" charset="0"/>
            </a:endParaRPr>
          </a:p>
          <a:p>
            <a:pPr marL="0" indent="0">
              <a:buFont typeface="Monotype Sorts" pitchFamily="-84" charset="2"/>
              <a:buNone/>
              <a:defRPr/>
            </a:pPr>
            <a:endParaRPr lang="en-US" dirty="0" smtClean="0">
              <a:ea typeface="ＭＳ Ｐゴシック" charset="0"/>
              <a:cs typeface="ＭＳ Ｐゴシック" charset="0"/>
            </a:endParaRPr>
          </a:p>
          <a:p>
            <a:pPr marL="742167" lvl="1" indent="-285536">
              <a:buFont typeface="Monotype Sorts" charset="0"/>
              <a:buChar char="l"/>
              <a:defRPr/>
            </a:pPr>
            <a:r>
              <a:rPr lang="en-US" dirty="0" smtClean="0">
                <a:ea typeface="ＭＳ Ｐゴシック" charset="0"/>
                <a:cs typeface="ＭＳ Ｐゴシック" charset="0"/>
              </a:rPr>
              <a:t>Non-preemptive SJF is 13ms:</a:t>
            </a:r>
          </a:p>
          <a:p>
            <a:pPr marL="342197" indent="-342197">
              <a:buFont typeface="Monotype Sorts" charset="0"/>
              <a:buChar char="n"/>
              <a:defRPr/>
            </a:pPr>
            <a:endParaRPr lang="en-US" dirty="0" smtClean="0">
              <a:ea typeface="ＭＳ Ｐゴシック" charset="0"/>
              <a:cs typeface="ＭＳ Ｐゴシック" charset="0"/>
            </a:endParaRPr>
          </a:p>
          <a:p>
            <a:pPr marL="0" indent="0">
              <a:buFont typeface="Monotype Sorts" pitchFamily="-84" charset="2"/>
              <a:buNone/>
              <a:defRPr/>
            </a:pPr>
            <a:endParaRPr lang="en-US" dirty="0">
              <a:ea typeface="ＭＳ Ｐゴシック" charset="0"/>
              <a:cs typeface="ＭＳ Ｐゴシック" charset="0"/>
            </a:endParaRPr>
          </a:p>
          <a:p>
            <a:pPr marL="742167" lvl="1" indent="-285536">
              <a:buFont typeface="Monotype Sorts" charset="0"/>
              <a:buChar char="l"/>
              <a:defRPr/>
            </a:pPr>
            <a:r>
              <a:rPr lang="en-US" dirty="0" smtClean="0">
                <a:ea typeface="ＭＳ Ｐゴシック" charset="0"/>
                <a:cs typeface="ＭＳ Ｐゴシック" charset="0"/>
              </a:rPr>
              <a:t>RR is 23ms:</a:t>
            </a:r>
          </a:p>
          <a:p>
            <a:pPr marL="0" indent="0">
              <a:buFont typeface="Monotype Sorts" pitchFamily="-84" charset="2"/>
              <a:buNone/>
              <a:defRPr/>
            </a:pPr>
            <a:endParaRPr lang="en-US" dirty="0">
              <a:ea typeface="ＭＳ Ｐゴシック" charset="0"/>
            </a:endParaRPr>
          </a:p>
        </p:txBody>
      </p:sp>
      <p:pic>
        <p:nvPicPr>
          <p:cNvPr id="67588" name="Picture 2" descr="Screen Shot 2012-12-17 at 9.47.12 PM.png"/>
          <p:cNvPicPr>
            <a:picLocks noChangeAspect="1"/>
          </p:cNvPicPr>
          <p:nvPr/>
        </p:nvPicPr>
        <p:blipFill>
          <a:blip r:embed="rId3"/>
          <a:srcRect/>
          <a:stretch>
            <a:fillRect/>
          </a:stretch>
        </p:blipFill>
        <p:spPr bwMode="auto">
          <a:xfrm>
            <a:off x="1935163" y="2720975"/>
            <a:ext cx="4445000" cy="828675"/>
          </a:xfrm>
          <a:prstGeom prst="rect">
            <a:avLst/>
          </a:prstGeom>
          <a:noFill/>
          <a:ln w="9525">
            <a:noFill/>
            <a:miter lim="800000"/>
            <a:headEnd/>
            <a:tailEnd/>
          </a:ln>
        </p:spPr>
      </p:pic>
      <p:pic>
        <p:nvPicPr>
          <p:cNvPr id="67589" name="Picture 3" descr="Screen Shot 2012-12-17 at 9.47.18 PM.png"/>
          <p:cNvPicPr>
            <a:picLocks noChangeAspect="1"/>
          </p:cNvPicPr>
          <p:nvPr/>
        </p:nvPicPr>
        <p:blipFill>
          <a:blip r:embed="rId4"/>
          <a:srcRect/>
          <a:stretch>
            <a:fillRect/>
          </a:stretch>
        </p:blipFill>
        <p:spPr bwMode="auto">
          <a:xfrm>
            <a:off x="1893888" y="3852863"/>
            <a:ext cx="4529137" cy="771525"/>
          </a:xfrm>
          <a:prstGeom prst="rect">
            <a:avLst/>
          </a:prstGeom>
          <a:noFill/>
          <a:ln w="9525">
            <a:noFill/>
            <a:miter lim="800000"/>
            <a:headEnd/>
            <a:tailEnd/>
          </a:ln>
        </p:spPr>
      </p:pic>
      <p:pic>
        <p:nvPicPr>
          <p:cNvPr id="67590" name="Picture 4" descr="Screen Shot 2012-12-17 at 9.47.24 PM.png"/>
          <p:cNvPicPr>
            <a:picLocks noChangeAspect="1"/>
          </p:cNvPicPr>
          <p:nvPr/>
        </p:nvPicPr>
        <p:blipFill>
          <a:blip r:embed="rId5"/>
          <a:srcRect/>
          <a:stretch>
            <a:fillRect/>
          </a:stretch>
        </p:blipFill>
        <p:spPr bwMode="auto">
          <a:xfrm>
            <a:off x="1898650" y="4902200"/>
            <a:ext cx="4445000" cy="752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n-US" dirty="0" smtClean="0"/>
              <a:t>Little’</a:t>
            </a:r>
            <a:r>
              <a:rPr lang="en-US" altLang="ja-JP" dirty="0" smtClean="0"/>
              <a:t>s Formula for queuing model</a:t>
            </a:r>
            <a:endParaRPr lang="en-US" altLang="en-US" dirty="0" smtClean="0"/>
          </a:p>
        </p:txBody>
      </p:sp>
      <p:sp>
        <p:nvSpPr>
          <p:cNvPr id="69635" name="Content Placeholder 2"/>
          <p:cNvSpPr>
            <a:spLocks noGrp="1"/>
          </p:cNvSpPr>
          <p:nvPr>
            <p:ph idx="1"/>
          </p:nvPr>
        </p:nvSpPr>
        <p:spPr>
          <a:xfrm>
            <a:off x="895350" y="1169988"/>
            <a:ext cx="7270750" cy="4530725"/>
          </a:xfrm>
        </p:spPr>
        <p:txBody>
          <a:bodyPr/>
          <a:lstStyle/>
          <a:p>
            <a:r>
              <a:rPr lang="en-US" altLang="en-US" i="1" dirty="0" smtClean="0"/>
              <a:t>n</a:t>
            </a:r>
            <a:r>
              <a:rPr lang="en-US" altLang="en-US" dirty="0" smtClean="0"/>
              <a:t> = average queue length</a:t>
            </a:r>
          </a:p>
          <a:p>
            <a:r>
              <a:rPr lang="en-US" altLang="en-US" i="1" dirty="0" smtClean="0"/>
              <a:t>W</a:t>
            </a:r>
            <a:r>
              <a:rPr lang="en-US" altLang="en-US" dirty="0" smtClean="0"/>
              <a:t> = average waiting time in queue</a:t>
            </a:r>
          </a:p>
          <a:p>
            <a:r>
              <a:rPr lang="en-US" altLang="en-US" i="1" dirty="0" smtClean="0"/>
              <a:t>λ</a:t>
            </a:r>
            <a:r>
              <a:rPr lang="en-US" altLang="en-US" dirty="0" smtClean="0"/>
              <a:t> = average arrival rate into queue</a:t>
            </a:r>
          </a:p>
          <a:p>
            <a:r>
              <a:rPr lang="en-US" altLang="en-US" dirty="0" smtClean="0"/>
              <a:t>Little</a:t>
            </a:r>
            <a:r>
              <a:rPr lang="ja-JP" altLang="en-US" smtClean="0"/>
              <a:t>’</a:t>
            </a:r>
            <a:r>
              <a:rPr lang="en-US" altLang="ja-JP" dirty="0" smtClean="0"/>
              <a:t>s law – in steady state, processes leaving queue must equal processes arriving, thus:</a:t>
            </a:r>
            <a:br>
              <a:rPr lang="en-US" altLang="ja-JP" dirty="0" smtClean="0"/>
            </a:br>
            <a:r>
              <a:rPr lang="en-US" altLang="ja-JP" dirty="0" smtClean="0"/>
              <a:t>      </a:t>
            </a:r>
            <a:r>
              <a:rPr lang="en-US" altLang="ja-JP" i="1" dirty="0" smtClean="0"/>
              <a:t>n </a:t>
            </a:r>
            <a:r>
              <a:rPr lang="en-US" altLang="ja-JP" dirty="0" smtClean="0"/>
              <a:t>= </a:t>
            </a:r>
            <a:r>
              <a:rPr lang="en-US" altLang="ja-JP" i="1" dirty="0" smtClean="0"/>
              <a:t>λ </a:t>
            </a:r>
            <a:r>
              <a:rPr lang="en-US" altLang="ja-JP" dirty="0" smtClean="0"/>
              <a:t>x</a:t>
            </a:r>
            <a:r>
              <a:rPr lang="en-US" altLang="ja-JP" i="1" dirty="0" smtClean="0"/>
              <a:t> W</a:t>
            </a:r>
          </a:p>
          <a:p>
            <a:pPr lvl="1"/>
            <a:r>
              <a:rPr lang="en-US" altLang="en-US" dirty="0" smtClean="0"/>
              <a:t>Valid for any scheduling algorithm and arrival distribution</a:t>
            </a:r>
          </a:p>
          <a:p>
            <a:r>
              <a:rPr lang="en-US" altLang="en-US" dirty="0" smtClean="0"/>
              <a:t>For example, if on average 7 processes arrive per second, and normally 14 processes in queue, then average wait time per process = 2 seconds</a:t>
            </a:r>
          </a:p>
          <a:p>
            <a:r>
              <a:rPr lang="en-US" altLang="en-US" dirty="0" smtClean="0"/>
              <a:t>Disadvantages of queuing models: Difficult mathematics; Models become unrealistic if are made mathematically tractable </a:t>
            </a:r>
          </a:p>
          <a:p>
            <a:r>
              <a:rPr lang="en-US" altLang="en-US" dirty="0" smtClean="0"/>
              <a:t>Hence, queuing models are only approximations with questionable accuracy</a:t>
            </a:r>
          </a:p>
          <a:p>
            <a:r>
              <a:rPr lang="en-US" altLang="en-US" dirty="0" smtClean="0"/>
              <a:t>Other Methods:</a:t>
            </a:r>
          </a:p>
          <a:p>
            <a:r>
              <a:rPr lang="en-US" altLang="en-US" dirty="0" smtClean="0"/>
              <a:t>By using simulations and implementation can evaluate the algorithms.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ctrTitle"/>
          </p:nvPr>
        </p:nvSpPr>
        <p:spPr/>
        <p:txBody>
          <a:bodyPr/>
          <a:lstStyle/>
          <a:p>
            <a:pPr eaLnBrk="1" hangingPunct="1"/>
            <a:r>
              <a:rPr lang="en-US" altLang="en-US" smtClean="0"/>
              <a:t>End of Chapter 6</a:t>
            </a:r>
          </a:p>
        </p:txBody>
      </p:sp>
      <p:sp>
        <p:nvSpPr>
          <p:cNvPr id="73731" name="Text Box 7"/>
          <p:cNvSpPr txBox="1">
            <a:spLocks noChangeArrowheads="1"/>
          </p:cNvSpPr>
          <p:nvPr/>
        </p:nvSpPr>
        <p:spPr bwMode="auto">
          <a:xfrm>
            <a:off x="3154363" y="6572250"/>
            <a:ext cx="2713037" cy="274638"/>
          </a:xfrm>
          <a:prstGeom prst="rect">
            <a:avLst/>
          </a:prstGeom>
          <a:noFill/>
          <a:ln w="9525">
            <a:noFill/>
            <a:miter lim="800000"/>
            <a:headEnd/>
            <a:tailEnd/>
          </a:ln>
        </p:spPr>
        <p:txBody>
          <a:bodyPr>
            <a:spAutoFit/>
          </a:bodyPr>
          <a:lstStyle/>
          <a:p>
            <a:pPr algn="ctr">
              <a:spcBef>
                <a:spcPct val="50000"/>
              </a:spcBef>
            </a:pPr>
            <a:r>
              <a:rPr lang="en-US" sz="1200" b="1">
                <a:solidFill>
                  <a:srgbClr val="336699"/>
                </a:solidFill>
                <a:latin typeface="Helvetica" pitchFamily="-84" charset="0"/>
              </a:rPr>
              <a:t>Modified by Alvi</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04788"/>
            <a:ext cx="8229600" cy="576262"/>
          </a:xfrm>
        </p:spPr>
        <p:txBody>
          <a:bodyPr/>
          <a:lstStyle/>
          <a:p>
            <a:pPr eaLnBrk="1" hangingPunct="1"/>
            <a:r>
              <a:rPr lang="en-US" altLang="en-US" smtClean="0"/>
              <a:t>Basic Concepts</a:t>
            </a:r>
          </a:p>
        </p:txBody>
      </p:sp>
      <p:sp>
        <p:nvSpPr>
          <p:cNvPr id="8195" name="Rectangle 3"/>
          <p:cNvSpPr>
            <a:spLocks noGrp="1" noChangeArrowheads="1"/>
          </p:cNvSpPr>
          <p:nvPr>
            <p:ph type="body" idx="1"/>
          </p:nvPr>
        </p:nvSpPr>
        <p:spPr>
          <a:xfrm>
            <a:off x="841375" y="1274763"/>
            <a:ext cx="3978275" cy="5057775"/>
          </a:xfrm>
        </p:spPr>
        <p:txBody>
          <a:bodyPr/>
          <a:lstStyle/>
          <a:p>
            <a:r>
              <a:rPr lang="en-US" altLang="en-US" smtClean="0"/>
              <a:t>Maximum CPU utilization obtained with multiprogramming</a:t>
            </a:r>
          </a:p>
          <a:p>
            <a:r>
              <a:rPr lang="en-US" altLang="en-US" smtClean="0"/>
              <a:t>CPU–I/O Burst Cycle – Process execution consists of a </a:t>
            </a:r>
            <a:r>
              <a:rPr lang="en-US" altLang="en-US" b="1" smtClean="0">
                <a:solidFill>
                  <a:srgbClr val="3366FF"/>
                </a:solidFill>
              </a:rPr>
              <a:t>cycle</a:t>
            </a:r>
            <a:r>
              <a:rPr lang="en-US" altLang="en-US" smtClean="0"/>
              <a:t> of CPU execution and I/O wait</a:t>
            </a:r>
          </a:p>
          <a:p>
            <a:r>
              <a:rPr lang="en-US" altLang="en-US" b="1" smtClean="0">
                <a:solidFill>
                  <a:srgbClr val="3366FF"/>
                </a:solidFill>
              </a:rPr>
              <a:t>CPU burst </a:t>
            </a:r>
            <a:r>
              <a:rPr lang="en-US" altLang="en-US" smtClean="0"/>
              <a:t>followed by </a:t>
            </a:r>
            <a:r>
              <a:rPr lang="en-US" altLang="en-US" b="1" smtClean="0">
                <a:solidFill>
                  <a:srgbClr val="3366FF"/>
                </a:solidFill>
              </a:rPr>
              <a:t>I/O burst</a:t>
            </a:r>
            <a:endParaRPr lang="en-US" altLang="en-US" smtClean="0"/>
          </a:p>
          <a:p>
            <a:r>
              <a:rPr lang="en-US" altLang="en-US" smtClean="0"/>
              <a:t>CPU burst distribution is of main concern</a:t>
            </a:r>
          </a:p>
          <a:p>
            <a:pPr>
              <a:buFont typeface="Monotype Sorts"/>
              <a:buNone/>
            </a:pPr>
            <a:endParaRPr lang="en-US" altLang="en-US" smtClean="0"/>
          </a:p>
        </p:txBody>
      </p:sp>
      <p:pic>
        <p:nvPicPr>
          <p:cNvPr id="8196" name="Picture 1" descr="6_01.pdf"/>
          <p:cNvPicPr>
            <a:picLocks noChangeAspect="1"/>
          </p:cNvPicPr>
          <p:nvPr/>
        </p:nvPicPr>
        <p:blipFill>
          <a:blip r:embed="rId3"/>
          <a:srcRect/>
          <a:stretch>
            <a:fillRect/>
          </a:stretch>
        </p:blipFill>
        <p:spPr bwMode="auto">
          <a:xfrm>
            <a:off x="5381625" y="1143000"/>
            <a:ext cx="2360613" cy="496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66800" y="176213"/>
            <a:ext cx="7620000" cy="576262"/>
          </a:xfrm>
        </p:spPr>
        <p:txBody>
          <a:bodyPr/>
          <a:lstStyle/>
          <a:p>
            <a:pPr eaLnBrk="1" hangingPunct="1"/>
            <a:r>
              <a:rPr lang="en-US" altLang="en-US" smtClean="0"/>
              <a:t>Histogram of CPU-burst Times</a:t>
            </a:r>
          </a:p>
        </p:txBody>
      </p:sp>
      <p:pic>
        <p:nvPicPr>
          <p:cNvPr id="9219" name="Picture 9"/>
          <p:cNvPicPr>
            <a:picLocks noChangeAspect="1" noChangeArrowheads="1"/>
          </p:cNvPicPr>
          <p:nvPr/>
        </p:nvPicPr>
        <p:blipFill>
          <a:blip r:embed="rId3"/>
          <a:srcRect/>
          <a:stretch>
            <a:fillRect/>
          </a:stretch>
        </p:blipFill>
        <p:spPr bwMode="auto">
          <a:xfrm>
            <a:off x="1614488" y="1525588"/>
            <a:ext cx="5721350" cy="38052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277813"/>
            <a:ext cx="8229600" cy="576262"/>
          </a:xfrm>
        </p:spPr>
        <p:txBody>
          <a:bodyPr/>
          <a:lstStyle/>
          <a:p>
            <a:pPr eaLnBrk="1" hangingPunct="1"/>
            <a:r>
              <a:rPr lang="en-US" sz="2800" smtClean="0"/>
              <a:t>Diagram of Process State (State Diagram)</a:t>
            </a:r>
          </a:p>
        </p:txBody>
      </p:sp>
      <p:pic>
        <p:nvPicPr>
          <p:cNvPr id="10243" name="Picture 9"/>
          <p:cNvPicPr>
            <a:picLocks noChangeAspect="1" noChangeArrowheads="1"/>
          </p:cNvPicPr>
          <p:nvPr/>
        </p:nvPicPr>
        <p:blipFill>
          <a:blip r:embed="rId3"/>
          <a:srcRect/>
          <a:stretch>
            <a:fillRect/>
          </a:stretch>
        </p:blipFill>
        <p:spPr bwMode="auto">
          <a:xfrm>
            <a:off x="941388" y="2063750"/>
            <a:ext cx="7550150" cy="30099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8200" y="201613"/>
            <a:ext cx="7848600" cy="576262"/>
          </a:xfrm>
        </p:spPr>
        <p:txBody>
          <a:bodyPr/>
          <a:lstStyle/>
          <a:p>
            <a:pPr eaLnBrk="1" hangingPunct="1"/>
            <a:r>
              <a:rPr lang="en-US" altLang="en-US" smtClean="0"/>
              <a:t>CPU Scheduler</a:t>
            </a:r>
          </a:p>
        </p:txBody>
      </p:sp>
      <p:sp>
        <p:nvSpPr>
          <p:cNvPr id="27651" name="Rectangle 3"/>
          <p:cNvSpPr>
            <a:spLocks noGrp="1" noChangeArrowheads="1"/>
          </p:cNvSpPr>
          <p:nvPr>
            <p:ph type="body" idx="1"/>
          </p:nvPr>
        </p:nvSpPr>
        <p:spPr>
          <a:xfrm>
            <a:off x="933450" y="1169988"/>
            <a:ext cx="7854950" cy="4786312"/>
          </a:xfrm>
        </p:spPr>
        <p:txBody>
          <a:bodyPr/>
          <a:lstStyle/>
          <a:p>
            <a:pPr marL="342815" indent="-342815">
              <a:buFont typeface="Monotype Sorts" charset="2"/>
              <a:buChar char="n"/>
              <a:defRPr/>
            </a:pPr>
            <a:r>
              <a:rPr lang="en-US" b="1" dirty="0">
                <a:solidFill>
                  <a:srgbClr val="3366FF"/>
                </a:solidFill>
                <a:ea typeface="ＭＳ Ｐゴシック" charset="0"/>
                <a:cs typeface="ＭＳ Ｐゴシック" charset="0"/>
              </a:rPr>
              <a:t>Short-term scheduler </a:t>
            </a:r>
            <a:r>
              <a:rPr lang="en-US" dirty="0" smtClean="0">
                <a:ea typeface="ＭＳ Ｐゴシック" charset="-128"/>
              </a:rPr>
              <a:t>selects </a:t>
            </a:r>
            <a:r>
              <a:rPr lang="en-US" dirty="0">
                <a:ea typeface="ＭＳ Ｐゴシック" charset="-128"/>
              </a:rPr>
              <a:t>from among the processes in</a:t>
            </a:r>
            <a:r>
              <a:rPr lang="en-US" dirty="0" smtClean="0">
                <a:ea typeface="ＭＳ Ｐゴシック" charset="-128"/>
              </a:rPr>
              <a:t> ready queue, and </a:t>
            </a:r>
            <a:r>
              <a:rPr lang="en-US" dirty="0">
                <a:ea typeface="ＭＳ Ｐゴシック" charset="-128"/>
              </a:rPr>
              <a:t>allocates the CPU to one of </a:t>
            </a:r>
            <a:r>
              <a:rPr lang="en-US" dirty="0" smtClean="0">
                <a:ea typeface="ＭＳ Ｐゴシック" charset="-128"/>
              </a:rPr>
              <a:t>them</a:t>
            </a:r>
          </a:p>
          <a:p>
            <a:pPr marL="742765" lvl="1" indent="-285680">
              <a:buFont typeface="Monotype Sorts" charset="2"/>
              <a:buChar char="l"/>
              <a:defRPr/>
            </a:pPr>
            <a:r>
              <a:rPr lang="en-US" dirty="0" smtClean="0">
                <a:ea typeface="ＭＳ Ｐゴシック" charset="-128"/>
              </a:rPr>
              <a:t>Queue may be ordered in various ways</a:t>
            </a:r>
          </a:p>
          <a:p>
            <a:pPr marL="342815" indent="-342815">
              <a:buFont typeface="Monotype Sorts" charset="2"/>
              <a:buChar char="n"/>
              <a:defRPr/>
            </a:pPr>
            <a:r>
              <a:rPr lang="en-US" dirty="0">
                <a:ea typeface="ＭＳ Ｐゴシック" charset="-128"/>
              </a:rPr>
              <a:t>CPU scheduling decisions may take place when a process:</a:t>
            </a:r>
          </a:p>
          <a:p>
            <a:pPr marL="799900" lvl="1" indent="-342815">
              <a:buFont typeface="Monotype Sorts" pitchFamily="-84" charset="2"/>
              <a:buNone/>
              <a:defRPr/>
            </a:pPr>
            <a:r>
              <a:rPr lang="en-US" dirty="0">
                <a:solidFill>
                  <a:srgbClr val="CC6600"/>
                </a:solidFill>
                <a:ea typeface="ＭＳ Ｐゴシック" charset="-128"/>
              </a:rPr>
              <a:t>1.	</a:t>
            </a:r>
            <a:r>
              <a:rPr lang="en-US" dirty="0">
                <a:ea typeface="ＭＳ Ｐゴシック" charset="-128"/>
              </a:rPr>
              <a:t>Switches from running to waiting state</a:t>
            </a:r>
          </a:p>
          <a:p>
            <a:pPr marL="799900" lvl="1" indent="-342815">
              <a:buFont typeface="Monotype Sorts" pitchFamily="-84" charset="2"/>
              <a:buNone/>
              <a:defRPr/>
            </a:pPr>
            <a:r>
              <a:rPr lang="en-US" dirty="0">
                <a:solidFill>
                  <a:srgbClr val="CC6600"/>
                </a:solidFill>
                <a:ea typeface="ＭＳ Ｐゴシック" charset="-128"/>
              </a:rPr>
              <a:t>2.</a:t>
            </a:r>
            <a:r>
              <a:rPr lang="en-US" dirty="0">
                <a:ea typeface="ＭＳ Ｐゴシック" charset="-128"/>
              </a:rPr>
              <a:t>	Switches from running to ready state</a:t>
            </a:r>
          </a:p>
          <a:p>
            <a:pPr marL="799900" lvl="1" indent="-342815">
              <a:buFont typeface="Monotype Sorts" pitchFamily="-84" charset="2"/>
              <a:buNone/>
              <a:defRPr/>
            </a:pPr>
            <a:r>
              <a:rPr lang="en-US" dirty="0" smtClean="0">
                <a:solidFill>
                  <a:srgbClr val="CC6600"/>
                </a:solidFill>
                <a:ea typeface="ＭＳ Ｐゴシック" charset="-128"/>
              </a:rPr>
              <a:t>3.</a:t>
            </a:r>
            <a:r>
              <a:rPr lang="en-US" dirty="0" smtClean="0">
                <a:ea typeface="ＭＳ Ｐゴシック" charset="-128"/>
              </a:rPr>
              <a:t>	Switches </a:t>
            </a:r>
            <a:r>
              <a:rPr lang="en-US" dirty="0">
                <a:ea typeface="ＭＳ Ｐゴシック" charset="-128"/>
              </a:rPr>
              <a:t>from waiting to </a:t>
            </a:r>
            <a:r>
              <a:rPr lang="en-US" dirty="0" smtClean="0">
                <a:ea typeface="ＭＳ Ｐゴシック" charset="-128"/>
              </a:rPr>
              <a:t>ready</a:t>
            </a:r>
            <a:endParaRPr lang="en-US" dirty="0">
              <a:ea typeface="ＭＳ Ｐゴシック" charset="-128"/>
            </a:endParaRPr>
          </a:p>
          <a:p>
            <a:pPr marL="799900" lvl="1" indent="-342815">
              <a:buFont typeface="Monotype Sorts" charset="2"/>
              <a:buAutoNum type="arabicPeriod" startAt="4"/>
              <a:defRPr/>
            </a:pPr>
            <a:r>
              <a:rPr lang="en-US" dirty="0" smtClean="0">
                <a:ea typeface="ＭＳ Ｐゴシック" charset="-128"/>
              </a:rPr>
              <a:t>Terminates</a:t>
            </a:r>
          </a:p>
          <a:p>
            <a:pPr marL="342815" indent="-342815">
              <a:buFont typeface="Monotype Sorts" charset="2"/>
              <a:buChar char="n"/>
              <a:defRPr/>
            </a:pPr>
            <a:r>
              <a:rPr lang="en-US" dirty="0" smtClean="0">
                <a:ea typeface="ＭＳ Ｐゴシック" charset="-128"/>
              </a:rPr>
              <a:t>Scheduling of 1 and 3 is </a:t>
            </a:r>
            <a:r>
              <a:rPr lang="en-US" b="1" dirty="0">
                <a:solidFill>
                  <a:srgbClr val="3366FF"/>
                </a:solidFill>
                <a:ea typeface="ＭＳ Ｐゴシック" charset="0"/>
                <a:cs typeface="ＭＳ Ｐゴシック" charset="0"/>
              </a:rPr>
              <a:t>preemptive</a:t>
            </a:r>
          </a:p>
          <a:p>
            <a:pPr marL="742765" lvl="1" indent="-285680">
              <a:buFont typeface="Monotype Sorts" charset="2"/>
              <a:buChar char="l"/>
              <a:defRPr/>
            </a:pPr>
            <a:r>
              <a:rPr lang="en-US" dirty="0" smtClean="0">
                <a:ea typeface="ＭＳ Ｐゴシック" charset="-128"/>
              </a:rPr>
              <a:t>Consider access to shared data</a:t>
            </a:r>
          </a:p>
          <a:p>
            <a:pPr marL="742765" lvl="1" indent="-285680">
              <a:buFont typeface="Monotype Sorts" charset="2"/>
              <a:buChar char="l"/>
              <a:defRPr/>
            </a:pPr>
            <a:r>
              <a:rPr lang="en-US" dirty="0" smtClean="0">
                <a:ea typeface="ＭＳ Ｐゴシック" charset="-128"/>
              </a:rPr>
              <a:t>Consider preemption while in kernel mode</a:t>
            </a:r>
          </a:p>
          <a:p>
            <a:pPr marL="742765" lvl="1" indent="-285680">
              <a:buFont typeface="Monotype Sorts" charset="2"/>
              <a:buChar char="l"/>
              <a:defRPr/>
            </a:pPr>
            <a:r>
              <a:rPr lang="en-US" dirty="0" smtClean="0">
                <a:ea typeface="ＭＳ Ｐゴシック" charset="-128"/>
              </a:rPr>
              <a:t>Consider interrupts occurring during crucial OS activities</a:t>
            </a:r>
            <a:endParaRPr lang="en-US" dirty="0">
              <a:ea typeface="ＭＳ Ｐゴシック"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33350"/>
            <a:ext cx="8229600" cy="576263"/>
          </a:xfrm>
        </p:spPr>
        <p:txBody>
          <a:bodyPr/>
          <a:lstStyle/>
          <a:p>
            <a:pPr eaLnBrk="1" hangingPunct="1"/>
            <a:r>
              <a:rPr lang="en-US" altLang="en-US" smtClean="0"/>
              <a:t>Dispatcher</a:t>
            </a:r>
          </a:p>
        </p:txBody>
      </p:sp>
      <p:sp>
        <p:nvSpPr>
          <p:cNvPr id="12291" name="Rectangle 3"/>
          <p:cNvSpPr>
            <a:spLocks noGrp="1" noChangeArrowheads="1"/>
          </p:cNvSpPr>
          <p:nvPr>
            <p:ph type="body" idx="1"/>
          </p:nvPr>
        </p:nvSpPr>
        <p:spPr>
          <a:xfrm>
            <a:off x="866775" y="1177925"/>
            <a:ext cx="6724650" cy="4483100"/>
          </a:xfrm>
        </p:spPr>
        <p:txBody>
          <a:bodyPr/>
          <a:lstStyle/>
          <a:p>
            <a:r>
              <a:rPr lang="en-US" altLang="en-US" smtClean="0"/>
              <a:t>Dispatcher module gives control of the CPU to the process selected by the short-term scheduler; this involves:</a:t>
            </a:r>
          </a:p>
          <a:p>
            <a:pPr lvl="1"/>
            <a:r>
              <a:rPr lang="en-US" altLang="en-US" smtClean="0"/>
              <a:t>switching context</a:t>
            </a:r>
          </a:p>
          <a:p>
            <a:pPr lvl="1"/>
            <a:r>
              <a:rPr lang="en-US" altLang="en-US" smtClean="0"/>
              <a:t>switching to user mode</a:t>
            </a:r>
          </a:p>
          <a:p>
            <a:pPr lvl="1"/>
            <a:r>
              <a:rPr lang="en-US" altLang="en-US" smtClean="0"/>
              <a:t>jumping to the proper location in the user program to restart that program</a:t>
            </a:r>
          </a:p>
          <a:p>
            <a:r>
              <a:rPr lang="en-US" altLang="en-US" b="1" smtClean="0">
                <a:solidFill>
                  <a:srgbClr val="3366FF"/>
                </a:solidFill>
              </a:rPr>
              <a:t>Dispatch latency </a:t>
            </a:r>
            <a:r>
              <a:rPr lang="en-US" altLang="en-US" smtClean="0"/>
              <a:t>– time it takes for the dispatcher to stop one process and start another running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90600" y="214313"/>
            <a:ext cx="7696200" cy="576262"/>
          </a:xfrm>
        </p:spPr>
        <p:txBody>
          <a:bodyPr/>
          <a:lstStyle/>
          <a:p>
            <a:pPr eaLnBrk="1" hangingPunct="1"/>
            <a:r>
              <a:rPr lang="en-US" altLang="en-US" smtClean="0"/>
              <a:t>Scheduling Criteria</a:t>
            </a:r>
          </a:p>
        </p:txBody>
      </p:sp>
      <p:sp>
        <p:nvSpPr>
          <p:cNvPr id="13315" name="Rectangle 3"/>
          <p:cNvSpPr>
            <a:spLocks noGrp="1" noChangeArrowheads="1"/>
          </p:cNvSpPr>
          <p:nvPr>
            <p:ph type="body" idx="1"/>
          </p:nvPr>
        </p:nvSpPr>
        <p:spPr>
          <a:xfrm>
            <a:off x="933450" y="1246188"/>
            <a:ext cx="7156450" cy="4959350"/>
          </a:xfrm>
        </p:spPr>
        <p:txBody>
          <a:bodyPr/>
          <a:lstStyle/>
          <a:p>
            <a:r>
              <a:rPr lang="en-US" altLang="en-US" b="1" smtClean="0">
                <a:solidFill>
                  <a:srgbClr val="00B0F0"/>
                </a:solidFill>
              </a:rPr>
              <a:t>CPU utilization </a:t>
            </a:r>
            <a:r>
              <a:rPr lang="en-US" altLang="en-US" smtClean="0"/>
              <a:t>– keep the CPU as busy as possible</a:t>
            </a:r>
          </a:p>
          <a:p>
            <a:r>
              <a:rPr lang="en-US" altLang="en-US" b="1" smtClean="0">
                <a:solidFill>
                  <a:srgbClr val="00B0F0"/>
                </a:solidFill>
              </a:rPr>
              <a:t>Throughput</a:t>
            </a:r>
            <a:r>
              <a:rPr lang="en-US" altLang="en-US" smtClean="0"/>
              <a:t> – # of processes that complete their execution per time unit</a:t>
            </a:r>
          </a:p>
          <a:p>
            <a:r>
              <a:rPr lang="en-US" altLang="en-US" b="1" smtClean="0">
                <a:solidFill>
                  <a:srgbClr val="00B0F0"/>
                </a:solidFill>
              </a:rPr>
              <a:t>Turnaround time </a:t>
            </a:r>
            <a:r>
              <a:rPr lang="en-US" altLang="en-US" smtClean="0"/>
              <a:t>– amount of time to execute a particular process</a:t>
            </a:r>
          </a:p>
          <a:p>
            <a:r>
              <a:rPr lang="en-US" altLang="en-US" b="1" smtClean="0">
                <a:solidFill>
                  <a:srgbClr val="00B0F0"/>
                </a:solidFill>
              </a:rPr>
              <a:t>Waiting time </a:t>
            </a:r>
            <a:r>
              <a:rPr lang="en-US" altLang="en-US" smtClean="0"/>
              <a:t>– amount of time a process has been waiting in the ready queue</a:t>
            </a:r>
          </a:p>
          <a:p>
            <a:r>
              <a:rPr lang="en-US" altLang="en-US" b="1" smtClean="0">
                <a:solidFill>
                  <a:srgbClr val="00B0F0"/>
                </a:solidFill>
              </a:rPr>
              <a:t>Response time </a:t>
            </a:r>
            <a:r>
              <a:rPr lang="en-US" altLang="en-US" smtClean="0"/>
              <a:t>– amount of time it takes from when a request was submitted until the first response is produced, not output  (for time-sharing environment)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14375</TotalTime>
  <Words>2510</Words>
  <Application>Microsoft Office PowerPoint</Application>
  <PresentationFormat>On-screen Show (4:3)</PresentationFormat>
  <Paragraphs>377</Paragraphs>
  <Slides>32</Slides>
  <Notes>30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os-8</vt:lpstr>
      <vt:lpstr>Chapter 6:  CPU Scheduling</vt:lpstr>
      <vt:lpstr>Chapter 6:  CPU Scheduling</vt:lpstr>
      <vt:lpstr>Objectives</vt:lpstr>
      <vt:lpstr>Basic Concepts</vt:lpstr>
      <vt:lpstr>Histogram of CPU-burst Times</vt:lpstr>
      <vt:lpstr>Diagram of Process State (State Diagram)</vt:lpstr>
      <vt:lpstr>CPU Scheduler</vt:lpstr>
      <vt:lpstr>Dispatcher</vt:lpstr>
      <vt:lpstr>Scheduling Criteria</vt:lpstr>
      <vt:lpstr>Scheduling Algorithm Optimization Criteria</vt:lpstr>
      <vt:lpstr>First- Come, First-Served (FCFS) Scheduling</vt:lpstr>
      <vt:lpstr>FCFS Scheduling (Cont.)</vt:lpstr>
      <vt:lpstr>Shortest-Job-First (SJF) Scheduling</vt:lpstr>
      <vt:lpstr>Example of SJF</vt:lpstr>
      <vt:lpstr>Determining Length of Next CPU Burst</vt:lpstr>
      <vt:lpstr>Shortest-remaining-time-first</vt:lpstr>
      <vt:lpstr>Another example </vt:lpstr>
      <vt:lpstr>Priority Scheduling</vt:lpstr>
      <vt:lpstr>Example of Priority Scheduling</vt:lpstr>
      <vt:lpstr>Round Robin (RR)</vt:lpstr>
      <vt:lpstr>Example of RR with Time Quantum = 4</vt:lpstr>
      <vt:lpstr>Round-robin: Example</vt:lpstr>
      <vt:lpstr>Time Quantum and Context Switch Time</vt:lpstr>
      <vt:lpstr>Multilevel Queue</vt:lpstr>
      <vt:lpstr>Multilevel Queue Scheduling</vt:lpstr>
      <vt:lpstr>Multilevel Feedback Queue</vt:lpstr>
      <vt:lpstr>Multi-level Feedback Queues</vt:lpstr>
      <vt:lpstr>Example of Multilevel Feedback Queue</vt:lpstr>
      <vt:lpstr>Algorithm Evaluation</vt:lpstr>
      <vt:lpstr>Deterministic Evaluation</vt:lpstr>
      <vt:lpstr>Little’s Formula for queuing model</vt:lpstr>
      <vt:lpstr>End of Chapter 6</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Tamoor</cp:lastModifiedBy>
  <cp:revision>229</cp:revision>
  <cp:lastPrinted>2013-09-10T17:57:57Z</cp:lastPrinted>
  <dcterms:created xsi:type="dcterms:W3CDTF">2011-01-13T23:43:38Z</dcterms:created>
  <dcterms:modified xsi:type="dcterms:W3CDTF">2015-10-08T06:09:19Z</dcterms:modified>
</cp:coreProperties>
</file>