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873" y="442671"/>
            <a:ext cx="7759065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873" y="1987906"/>
            <a:ext cx="9902190" cy="328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020" y="6338230"/>
            <a:ext cx="272415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34" y="1346946"/>
            <a:ext cx="10222992" cy="80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834" y="1484779"/>
            <a:ext cx="10223500" cy="3665220"/>
            <a:chOff x="920834" y="1484779"/>
            <a:chExt cx="10223500" cy="3665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34" y="4299696"/>
              <a:ext cx="10222992" cy="806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34" y="1484779"/>
              <a:ext cx="10222992" cy="36650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7306" y="4177012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0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29" y="214139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29"/>
                  </a:lnTo>
                  <a:lnTo>
                    <a:pt x="253790" y="38482"/>
                  </a:lnTo>
                  <a:lnTo>
                    <a:pt x="295701" y="22042"/>
                  </a:lnTo>
                  <a:lnTo>
                    <a:pt x="339609" y="9972"/>
                  </a:lnTo>
                  <a:lnTo>
                    <a:pt x="385250" y="2537"/>
                  </a:lnTo>
                  <a:lnTo>
                    <a:pt x="432361" y="0"/>
                  </a:lnTo>
                  <a:lnTo>
                    <a:pt x="481147" y="2759"/>
                  </a:lnTo>
                  <a:lnTo>
                    <a:pt x="528934" y="10921"/>
                  </a:lnTo>
                  <a:lnTo>
                    <a:pt x="575300" y="24311"/>
                  </a:lnTo>
                  <a:lnTo>
                    <a:pt x="619822" y="42752"/>
                  </a:lnTo>
                  <a:lnTo>
                    <a:pt x="662075" y="66070"/>
                  </a:lnTo>
                  <a:lnTo>
                    <a:pt x="701638" y="94090"/>
                  </a:lnTo>
                  <a:lnTo>
                    <a:pt x="738086" y="126635"/>
                  </a:lnTo>
                  <a:lnTo>
                    <a:pt x="770632" y="163083"/>
                  </a:lnTo>
                  <a:lnTo>
                    <a:pt x="798651" y="202646"/>
                  </a:lnTo>
                  <a:lnTo>
                    <a:pt x="821969" y="244899"/>
                  </a:lnTo>
                  <a:lnTo>
                    <a:pt x="840411" y="289421"/>
                  </a:lnTo>
                  <a:lnTo>
                    <a:pt x="853800" y="335787"/>
                  </a:lnTo>
                  <a:lnTo>
                    <a:pt x="861963" y="383574"/>
                  </a:lnTo>
                  <a:lnTo>
                    <a:pt x="864722" y="432360"/>
                  </a:lnTo>
                  <a:lnTo>
                    <a:pt x="862185" y="479471"/>
                  </a:lnTo>
                  <a:lnTo>
                    <a:pt x="854750" y="525112"/>
                  </a:lnTo>
                  <a:lnTo>
                    <a:pt x="842680" y="569020"/>
                  </a:lnTo>
                  <a:lnTo>
                    <a:pt x="826240" y="610931"/>
                  </a:lnTo>
                  <a:lnTo>
                    <a:pt x="805692" y="650581"/>
                  </a:lnTo>
                  <a:lnTo>
                    <a:pt x="781302" y="687707"/>
                  </a:lnTo>
                  <a:lnTo>
                    <a:pt x="753331" y="722045"/>
                  </a:lnTo>
                  <a:lnTo>
                    <a:pt x="722046" y="753331"/>
                  </a:lnTo>
                  <a:lnTo>
                    <a:pt x="687708" y="781301"/>
                  </a:lnTo>
                  <a:lnTo>
                    <a:pt x="650582" y="805692"/>
                  </a:lnTo>
                  <a:lnTo>
                    <a:pt x="610931" y="826239"/>
                  </a:lnTo>
                  <a:lnTo>
                    <a:pt x="569020" y="842679"/>
                  </a:lnTo>
                  <a:lnTo>
                    <a:pt x="525112" y="854749"/>
                  </a:lnTo>
                  <a:lnTo>
                    <a:pt x="479471" y="862184"/>
                  </a:lnTo>
                  <a:lnTo>
                    <a:pt x="432361" y="864721"/>
                  </a:lnTo>
                  <a:lnTo>
                    <a:pt x="385250" y="862184"/>
                  </a:lnTo>
                  <a:lnTo>
                    <a:pt x="339609" y="854749"/>
                  </a:lnTo>
                  <a:lnTo>
                    <a:pt x="295701" y="842679"/>
                  </a:lnTo>
                  <a:lnTo>
                    <a:pt x="253790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7"/>
                  </a:lnTo>
                  <a:lnTo>
                    <a:pt x="59029" y="650581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585" y="1484140"/>
            <a:ext cx="695515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5"/>
              </a:spcBef>
            </a:pPr>
            <a:r>
              <a:rPr sz="9600" spc="434" dirty="0"/>
              <a:t>OPER</a:t>
            </a:r>
            <a:r>
              <a:rPr sz="9600" spc="520" dirty="0"/>
              <a:t>A</a:t>
            </a:r>
            <a:r>
              <a:rPr sz="9600" spc="375" dirty="0"/>
              <a:t>TING  </a:t>
            </a:r>
            <a:r>
              <a:rPr sz="9600" spc="355" dirty="0"/>
              <a:t>SYSTEMS</a:t>
            </a:r>
            <a:endParaRPr sz="9600"/>
          </a:p>
        </p:txBody>
      </p:sp>
      <p:sp>
        <p:nvSpPr>
          <p:cNvPr id="8" name="object 8"/>
          <p:cNvSpPr txBox="1"/>
          <p:nvPr/>
        </p:nvSpPr>
        <p:spPr>
          <a:xfrm>
            <a:off x="4763120" y="4335341"/>
            <a:ext cx="2169160" cy="501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25699"/>
              </a:lnSpc>
              <a:spcBef>
                <a:spcPts val="100"/>
              </a:spcBef>
            </a:pPr>
            <a:endParaRPr sz="2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878" y="4369090"/>
            <a:ext cx="22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6857999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5992" y="1793512"/>
            <a:ext cx="539813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 indent="311785">
              <a:lnSpc>
                <a:spcPct val="80000"/>
              </a:lnSpc>
              <a:spcBef>
                <a:spcPts val="2405"/>
              </a:spcBef>
            </a:pPr>
            <a:r>
              <a:rPr sz="9600" spc="355" dirty="0">
                <a:solidFill>
                  <a:srgbClr val="FFFFFF"/>
                </a:solidFill>
              </a:rPr>
              <a:t>SHARED </a:t>
            </a:r>
            <a:r>
              <a:rPr sz="9600" spc="-2100" dirty="0">
                <a:solidFill>
                  <a:srgbClr val="FFFFFF"/>
                </a:solidFill>
              </a:rPr>
              <a:t> </a:t>
            </a:r>
            <a:r>
              <a:rPr sz="9600" spc="760" dirty="0">
                <a:solidFill>
                  <a:srgbClr val="FFFFFF"/>
                </a:solidFill>
              </a:rPr>
              <a:t>MEMO</a:t>
            </a:r>
            <a:r>
              <a:rPr sz="9600" spc="-360" dirty="0">
                <a:solidFill>
                  <a:srgbClr val="FFFFFF"/>
                </a:solidFill>
              </a:rPr>
              <a:t>R</a:t>
            </a:r>
            <a:r>
              <a:rPr sz="9600" spc="725" dirty="0">
                <a:solidFill>
                  <a:srgbClr val="FFFFFF"/>
                </a:solidFill>
              </a:rPr>
              <a:t>Y</a:t>
            </a:r>
            <a:endParaRPr sz="9600"/>
          </a:p>
        </p:txBody>
      </p:sp>
      <p:sp>
        <p:nvSpPr>
          <p:cNvPr id="4" name="object 4"/>
          <p:cNvSpPr/>
          <p:nvPr/>
        </p:nvSpPr>
        <p:spPr>
          <a:xfrm>
            <a:off x="1524000" y="455858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429" y="6233814"/>
            <a:ext cx="41783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10"/>
              </a:lnSpc>
            </a:pPr>
            <a:r>
              <a:rPr sz="2800" b="1" spc="-1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884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SHARED</a:t>
            </a:r>
            <a:r>
              <a:rPr spc="55" dirty="0"/>
              <a:t> </a:t>
            </a:r>
            <a:r>
              <a:rPr spc="320" dirty="0"/>
              <a:t>MEMORY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2075" y="2092299"/>
            <a:ext cx="9876155" cy="3703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66370" marR="114300" indent="-154305">
              <a:lnSpc>
                <a:spcPct val="80000"/>
              </a:lnSpc>
              <a:spcBef>
                <a:spcPts val="54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Typically, </a:t>
            </a:r>
            <a:r>
              <a:rPr sz="1850" spc="75" dirty="0">
                <a:latin typeface="Cambria"/>
                <a:cs typeface="Cambria"/>
              </a:rPr>
              <a:t>a </a:t>
            </a:r>
            <a:r>
              <a:rPr sz="1850" spc="65" dirty="0">
                <a:latin typeface="Cambria"/>
                <a:cs typeface="Cambria"/>
              </a:rPr>
              <a:t>shared-memory </a:t>
            </a:r>
            <a:r>
              <a:rPr sz="1850" spc="70" dirty="0">
                <a:latin typeface="Cambria"/>
                <a:cs typeface="Cambria"/>
              </a:rPr>
              <a:t>region </a:t>
            </a:r>
            <a:r>
              <a:rPr sz="1850" spc="65" dirty="0">
                <a:latin typeface="Cambria"/>
                <a:cs typeface="Cambria"/>
              </a:rPr>
              <a:t>resides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address </a:t>
            </a:r>
            <a:r>
              <a:rPr sz="1850" spc="110" dirty="0">
                <a:latin typeface="Cambria"/>
                <a:cs typeface="Cambria"/>
              </a:rPr>
              <a:t>space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3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 </a:t>
            </a:r>
            <a:r>
              <a:rPr sz="1850" spc="60" dirty="0">
                <a:latin typeface="Cambria"/>
                <a:cs typeface="Cambria"/>
              </a:rPr>
              <a:t>creating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shared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segment.</a:t>
            </a:r>
            <a:endParaRPr sz="1850">
              <a:latin typeface="Cambria"/>
              <a:cs typeface="Cambria"/>
            </a:endParaRPr>
          </a:p>
          <a:p>
            <a:pPr marL="166370" marR="5080" indent="-154305">
              <a:lnSpc>
                <a:spcPts val="1780"/>
              </a:lnSpc>
              <a:spcBef>
                <a:spcPts val="118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75" dirty="0">
                <a:latin typeface="Cambria"/>
                <a:cs typeface="Cambria"/>
              </a:rPr>
              <a:t>Other </a:t>
            </a:r>
            <a:r>
              <a:rPr sz="1850" spc="80" dirty="0">
                <a:latin typeface="Cambria"/>
                <a:cs typeface="Cambria"/>
              </a:rPr>
              <a:t>processes </a:t>
            </a:r>
            <a:r>
              <a:rPr sz="1850" spc="-10" dirty="0">
                <a:latin typeface="Cambria"/>
                <a:cs typeface="Cambria"/>
              </a:rPr>
              <a:t>that </a:t>
            </a:r>
            <a:r>
              <a:rPr sz="1850" spc="20" dirty="0">
                <a:latin typeface="Cambria"/>
                <a:cs typeface="Cambria"/>
              </a:rPr>
              <a:t>wish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60" dirty="0">
                <a:latin typeface="Cambria"/>
                <a:cs typeface="Cambria"/>
              </a:rPr>
              <a:t>communicate </a:t>
            </a:r>
            <a:r>
              <a:rPr sz="1850" spc="65" dirty="0">
                <a:latin typeface="Cambria"/>
                <a:cs typeface="Cambria"/>
              </a:rPr>
              <a:t>using </a:t>
            </a:r>
            <a:r>
              <a:rPr sz="1850" spc="5" dirty="0">
                <a:latin typeface="Cambria"/>
                <a:cs typeface="Cambria"/>
              </a:rPr>
              <a:t>this </a:t>
            </a:r>
            <a:r>
              <a:rPr sz="1850" spc="65" dirty="0">
                <a:latin typeface="Cambria"/>
                <a:cs typeface="Cambria"/>
              </a:rPr>
              <a:t>shared-memory </a:t>
            </a:r>
            <a:r>
              <a:rPr sz="1850" spc="90" dirty="0">
                <a:latin typeface="Cambria"/>
                <a:cs typeface="Cambria"/>
              </a:rPr>
              <a:t>segment </a:t>
            </a:r>
            <a:r>
              <a:rPr sz="1850" spc="10" dirty="0">
                <a:latin typeface="Cambria"/>
                <a:cs typeface="Cambria"/>
              </a:rPr>
              <a:t>must</a:t>
            </a:r>
            <a:r>
              <a:rPr sz="1850" spc="1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attach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-25" dirty="0">
                <a:latin typeface="Cambria"/>
                <a:cs typeface="Cambria"/>
              </a:rPr>
              <a:t>it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their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address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10" dirty="0">
                <a:latin typeface="Cambria"/>
                <a:cs typeface="Cambria"/>
              </a:rPr>
              <a:t>space.</a:t>
            </a:r>
            <a:endParaRPr sz="1850">
              <a:latin typeface="Cambria"/>
              <a:cs typeface="Cambria"/>
            </a:endParaRPr>
          </a:p>
          <a:p>
            <a:pPr marL="166370" marR="118745" indent="-154305">
              <a:lnSpc>
                <a:spcPts val="1780"/>
              </a:lnSpc>
              <a:spcBef>
                <a:spcPts val="119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70" dirty="0">
                <a:latin typeface="Cambria"/>
                <a:cs typeface="Cambria"/>
              </a:rPr>
              <a:t>Recall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that,</a:t>
            </a:r>
            <a:r>
              <a:rPr sz="1850" spc="114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normally,</a:t>
            </a:r>
            <a:r>
              <a:rPr sz="1850" spc="114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operating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system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tries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prevent</a:t>
            </a:r>
            <a:r>
              <a:rPr sz="1850" spc="26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one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from</a:t>
            </a:r>
            <a:r>
              <a:rPr sz="1850" spc="270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accessing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another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process’s </a:t>
            </a:r>
            <a:r>
              <a:rPr sz="1850" spc="60" dirty="0">
                <a:latin typeface="Cambria"/>
                <a:cs typeface="Cambria"/>
              </a:rPr>
              <a:t>memory.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7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Shared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requires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-10" dirty="0">
                <a:latin typeface="Cambria"/>
                <a:cs typeface="Cambria"/>
              </a:rPr>
              <a:t>that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-25" dirty="0">
                <a:latin typeface="Cambria"/>
                <a:cs typeface="Cambria"/>
              </a:rPr>
              <a:t>two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or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more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agree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0" dirty="0">
                <a:latin typeface="Cambria"/>
                <a:cs typeface="Cambria"/>
              </a:rPr>
              <a:t> remove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this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restriction.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They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can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110" dirty="0">
                <a:latin typeface="Cambria"/>
                <a:cs typeface="Cambria"/>
              </a:rPr>
              <a:t>exchange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information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by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reading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writing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data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60" dirty="0">
                <a:latin typeface="Cambria"/>
                <a:cs typeface="Cambria"/>
              </a:rPr>
              <a:t> shared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areas.</a:t>
            </a:r>
            <a:endParaRPr sz="1850">
              <a:latin typeface="Cambria"/>
              <a:cs typeface="Cambria"/>
            </a:endParaRPr>
          </a:p>
          <a:p>
            <a:pPr marL="166370" marR="41275" indent="-154305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form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data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location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determined</a:t>
            </a:r>
            <a:r>
              <a:rPr sz="1850" spc="380" dirty="0">
                <a:latin typeface="Cambria"/>
                <a:cs typeface="Cambria"/>
              </a:rPr>
              <a:t> </a:t>
            </a:r>
            <a:r>
              <a:rPr sz="1850" spc="105" dirty="0">
                <a:latin typeface="Cambria"/>
                <a:cs typeface="Cambria"/>
              </a:rPr>
              <a:t>by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these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37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7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not </a:t>
            </a:r>
            <a:r>
              <a:rPr sz="1850" spc="-39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under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operating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system’s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control.</a:t>
            </a:r>
            <a:endParaRPr sz="1850">
              <a:latin typeface="Cambria"/>
              <a:cs typeface="Cambria"/>
            </a:endParaRPr>
          </a:p>
          <a:p>
            <a:pPr marL="166370" marR="51435" indent="-154305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0" dirty="0">
                <a:latin typeface="Cambria"/>
                <a:cs typeface="Cambria"/>
              </a:rPr>
              <a:t>The</a:t>
            </a:r>
            <a:r>
              <a:rPr sz="1850" spc="380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also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responsible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30" dirty="0">
                <a:latin typeface="Cambria"/>
                <a:cs typeface="Cambria"/>
              </a:rPr>
              <a:t>for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ensuring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-10" dirty="0">
                <a:latin typeface="Cambria"/>
                <a:cs typeface="Cambria"/>
              </a:rPr>
              <a:t>that  </a:t>
            </a:r>
            <a:r>
              <a:rPr sz="1850" spc="35" dirty="0">
                <a:latin typeface="Cambria"/>
                <a:cs typeface="Cambria"/>
              </a:rPr>
              <a:t>they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are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not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writing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38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same </a:t>
            </a:r>
            <a:r>
              <a:rPr sz="1850" spc="-39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location </a:t>
            </a:r>
            <a:r>
              <a:rPr sz="1850" spc="40" dirty="0">
                <a:latin typeface="Cambria"/>
                <a:cs typeface="Cambria"/>
              </a:rPr>
              <a:t>simultaneously.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673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PROCESS</a:t>
            </a:r>
            <a:r>
              <a:rPr spc="105" dirty="0"/>
              <a:t> </a:t>
            </a:r>
            <a:r>
              <a:rPr spc="260" dirty="0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965704"/>
            <a:ext cx="9817100" cy="2280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Concurrent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threads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often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need </a:t>
            </a:r>
            <a:r>
              <a:rPr sz="2000" spc="110" dirty="0">
                <a:latin typeface="Cambria"/>
                <a:cs typeface="Cambria"/>
              </a:rPr>
              <a:t>access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55" dirty="0">
                <a:latin typeface="Cambria"/>
                <a:cs typeface="Cambria"/>
              </a:rPr>
              <a:t>data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resources.</a:t>
            </a:r>
            <a:endParaRPr sz="2000">
              <a:latin typeface="Cambria"/>
              <a:cs typeface="Cambria"/>
            </a:endParaRPr>
          </a:p>
          <a:p>
            <a:pPr marL="163830" marR="1524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there is </a:t>
            </a:r>
            <a:r>
              <a:rPr sz="2000" spc="55" dirty="0">
                <a:latin typeface="Cambria"/>
                <a:cs typeface="Cambria"/>
              </a:rPr>
              <a:t>no controlled </a:t>
            </a:r>
            <a:r>
              <a:rPr sz="2000" spc="110" dirty="0">
                <a:latin typeface="Cambria"/>
                <a:cs typeface="Cambria"/>
              </a:rPr>
              <a:t>access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80" dirty="0">
                <a:latin typeface="Cambria"/>
                <a:cs typeface="Cambria"/>
              </a:rPr>
              <a:t>data,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30" dirty="0">
                <a:latin typeface="Cambria"/>
                <a:cs typeface="Cambria"/>
              </a:rPr>
              <a:t>often </a:t>
            </a:r>
            <a:r>
              <a:rPr sz="2000" spc="90" dirty="0">
                <a:latin typeface="Cambria"/>
                <a:cs typeface="Cambria"/>
              </a:rPr>
              <a:t>possible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obtain an 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inconsistent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data.</a:t>
            </a:r>
            <a:endParaRPr sz="2000">
              <a:latin typeface="Cambria"/>
              <a:cs typeface="Cambria"/>
            </a:endParaRPr>
          </a:p>
          <a:p>
            <a:pPr marL="163830" marR="1714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5" dirty="0">
                <a:latin typeface="Cambria"/>
                <a:cs typeface="Cambria"/>
              </a:rPr>
              <a:t>Maintaining data </a:t>
            </a:r>
            <a:r>
              <a:rPr sz="2000" spc="70" dirty="0">
                <a:latin typeface="Cambria"/>
                <a:cs typeface="Cambria"/>
              </a:rPr>
              <a:t>consistency </a:t>
            </a:r>
            <a:r>
              <a:rPr sz="2000" spc="45" dirty="0">
                <a:latin typeface="Cambria"/>
                <a:cs typeface="Cambria"/>
              </a:rPr>
              <a:t>requires </a:t>
            </a:r>
            <a:r>
              <a:rPr sz="2000" spc="70" dirty="0">
                <a:latin typeface="Cambria"/>
                <a:cs typeface="Cambria"/>
              </a:rPr>
              <a:t>mechanisms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5" dirty="0">
                <a:latin typeface="Cambria"/>
                <a:cs typeface="Cambria"/>
              </a:rPr>
              <a:t>ensure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orderly </a:t>
            </a:r>
            <a:r>
              <a:rPr sz="2000" spc="65" dirty="0">
                <a:latin typeface="Cambria"/>
                <a:cs typeface="Cambria"/>
              </a:rPr>
              <a:t>execution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0" dirty="0">
                <a:latin typeface="Cambria"/>
                <a:cs typeface="Cambria"/>
              </a:rPr>
              <a:t>cooperating </a:t>
            </a:r>
            <a:r>
              <a:rPr sz="2000" spc="95" dirty="0">
                <a:latin typeface="Cambria"/>
                <a:cs typeface="Cambria"/>
              </a:rPr>
              <a:t>processes,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110" dirty="0">
                <a:latin typeface="Cambria"/>
                <a:cs typeface="Cambria"/>
              </a:rPr>
              <a:t>hence </a:t>
            </a:r>
            <a:r>
              <a:rPr sz="2000" spc="45" dirty="0">
                <a:latin typeface="Cambria"/>
                <a:cs typeface="Cambria"/>
              </a:rPr>
              <a:t>various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35" dirty="0">
                <a:latin typeface="Cambria"/>
                <a:cs typeface="Cambria"/>
              </a:rPr>
              <a:t>synchronization </a:t>
            </a:r>
            <a:r>
              <a:rPr sz="2000" spc="65" dirty="0">
                <a:latin typeface="Cambria"/>
                <a:cs typeface="Cambria"/>
              </a:rPr>
              <a:t>methods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used.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087879"/>
            <a:ext cx="9832340" cy="401827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63830" marR="5715" indent="-151765" algn="just">
              <a:lnSpc>
                <a:spcPts val="1920"/>
              </a:lnSpc>
              <a:spcBef>
                <a:spcPts val="56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80" dirty="0">
                <a:latin typeface="Cambria"/>
                <a:cs typeface="Cambria"/>
              </a:rPr>
              <a:t> 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produces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information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consumed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  </a:t>
            </a:r>
            <a:r>
              <a:rPr sz="2000" spc="65" dirty="0">
                <a:latin typeface="Cambria"/>
                <a:cs typeface="Cambria"/>
              </a:rPr>
              <a:t>consumer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Example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compiler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assembler.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1920"/>
              </a:lnSpc>
              <a:spcBef>
                <a:spcPts val="119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producer-consumer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problem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also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provides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useful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metaphor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client-server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paradigm.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74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We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generally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think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server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client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consumer.</a:t>
            </a:r>
            <a:endParaRPr sz="2000">
              <a:latin typeface="Cambria"/>
              <a:cs typeface="Cambria"/>
            </a:endParaRPr>
          </a:p>
          <a:p>
            <a:pPr marL="163830" marR="87630" indent="-15176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 </a:t>
            </a:r>
            <a:r>
              <a:rPr sz="2000" spc="110" dirty="0">
                <a:latin typeface="Cambria"/>
                <a:cs typeface="Cambria"/>
              </a:rPr>
              <a:t>example,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75" dirty="0">
                <a:latin typeface="Cambria"/>
                <a:cs typeface="Cambria"/>
              </a:rPr>
              <a:t>server </a:t>
            </a:r>
            <a:r>
              <a:rPr sz="2000" spc="80" dirty="0">
                <a:latin typeface="Cambria"/>
                <a:cs typeface="Cambria"/>
              </a:rPr>
              <a:t>produces </a:t>
            </a:r>
            <a:r>
              <a:rPr sz="2000" spc="-10" dirty="0">
                <a:latin typeface="Cambria"/>
                <a:cs typeface="Cambria"/>
              </a:rPr>
              <a:t>(that </a:t>
            </a:r>
            <a:r>
              <a:rPr sz="2000" spc="80" dirty="0">
                <a:latin typeface="Cambria"/>
                <a:cs typeface="Cambria"/>
              </a:rPr>
              <a:t>is, </a:t>
            </a:r>
            <a:r>
              <a:rPr sz="2000" spc="55" dirty="0">
                <a:latin typeface="Cambria"/>
                <a:cs typeface="Cambria"/>
              </a:rPr>
              <a:t>provides)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40" dirty="0">
                <a:latin typeface="Cambria"/>
                <a:cs typeface="Cambria"/>
              </a:rPr>
              <a:t>content </a:t>
            </a:r>
            <a:r>
              <a:rPr sz="2000" spc="70" dirty="0">
                <a:latin typeface="Cambria"/>
                <a:cs typeface="Cambria"/>
              </a:rPr>
              <a:t>such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20" dirty="0">
                <a:latin typeface="Cambria"/>
                <a:cs typeface="Cambria"/>
              </a:rPr>
              <a:t>HTML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files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110" dirty="0">
                <a:latin typeface="Cambria"/>
                <a:cs typeface="Cambria"/>
              </a:rPr>
              <a:t>images, </a:t>
            </a:r>
            <a:r>
              <a:rPr sz="2000" spc="40" dirty="0">
                <a:latin typeface="Cambria"/>
                <a:cs typeface="Cambria"/>
              </a:rPr>
              <a:t>which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85" dirty="0">
                <a:latin typeface="Cambria"/>
                <a:cs typeface="Cambria"/>
              </a:rPr>
              <a:t>consumed </a:t>
            </a:r>
            <a:r>
              <a:rPr sz="2000" spc="-10" dirty="0">
                <a:latin typeface="Cambria"/>
                <a:cs typeface="Cambria"/>
              </a:rPr>
              <a:t>(that </a:t>
            </a:r>
            <a:r>
              <a:rPr sz="2000" spc="80" dirty="0">
                <a:latin typeface="Cambria"/>
                <a:cs typeface="Cambria"/>
              </a:rPr>
              <a:t>is, </a:t>
            </a:r>
            <a:r>
              <a:rPr sz="2000" spc="50" dirty="0">
                <a:latin typeface="Cambria"/>
                <a:cs typeface="Cambria"/>
              </a:rPr>
              <a:t>read) </a:t>
            </a:r>
            <a:r>
              <a:rPr sz="2000" spc="114" dirty="0">
                <a:latin typeface="Cambria"/>
                <a:cs typeface="Cambria"/>
              </a:rPr>
              <a:t>by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5" dirty="0">
                <a:latin typeface="Cambria"/>
                <a:cs typeface="Cambria"/>
              </a:rPr>
              <a:t>client </a:t>
            </a:r>
            <a:r>
              <a:rPr sz="2000" spc="90" dirty="0">
                <a:latin typeface="Cambria"/>
                <a:cs typeface="Cambria"/>
              </a:rPr>
              <a:t>web </a:t>
            </a:r>
            <a:r>
              <a:rPr sz="2000" spc="45" dirty="0">
                <a:latin typeface="Cambria"/>
                <a:cs typeface="Cambria"/>
              </a:rPr>
              <a:t>browser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requesting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resource.</a:t>
            </a:r>
            <a:endParaRPr sz="2000">
              <a:latin typeface="Cambria"/>
              <a:cs typeface="Cambria"/>
            </a:endParaRPr>
          </a:p>
          <a:p>
            <a:pPr marL="163830" marR="61594" indent="-151765" algn="just">
              <a:lnSpc>
                <a:spcPts val="1920"/>
              </a:lnSpc>
              <a:spcBef>
                <a:spcPts val="1185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Producer–consumer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problem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uses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memory.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allow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80" dirty="0">
                <a:latin typeface="Cambria"/>
                <a:cs typeface="Cambria"/>
              </a:rPr>
              <a:t> 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25" dirty="0">
                <a:latin typeface="Cambria"/>
                <a:cs typeface="Cambria"/>
              </a:rPr>
              <a:t>run </a:t>
            </a:r>
            <a:r>
              <a:rPr sz="2000" spc="40" dirty="0">
                <a:latin typeface="Cambria"/>
                <a:cs typeface="Cambria"/>
              </a:rPr>
              <a:t>concurrently, </a:t>
            </a:r>
            <a:r>
              <a:rPr sz="2000" spc="55" dirty="0">
                <a:latin typeface="Cambria"/>
                <a:cs typeface="Cambria"/>
              </a:rPr>
              <a:t>we </a:t>
            </a:r>
            <a:r>
              <a:rPr sz="2000" spc="10" dirty="0">
                <a:latin typeface="Cambria"/>
                <a:cs typeface="Cambria"/>
              </a:rPr>
              <a:t>must </a:t>
            </a:r>
            <a:r>
              <a:rPr sz="2000" spc="65" dirty="0">
                <a:latin typeface="Cambria"/>
                <a:cs typeface="Cambria"/>
              </a:rPr>
              <a:t>have </a:t>
            </a:r>
            <a:r>
              <a:rPr sz="2000" spc="70" dirty="0">
                <a:latin typeface="Cambria"/>
                <a:cs typeface="Cambria"/>
              </a:rPr>
              <a:t>available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60" dirty="0">
                <a:latin typeface="Cambria"/>
                <a:cs typeface="Cambria"/>
              </a:rPr>
              <a:t>buffer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40" dirty="0">
                <a:latin typeface="Cambria"/>
                <a:cs typeface="Cambria"/>
              </a:rPr>
              <a:t>items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filled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emptied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consumer.</a:t>
            </a:r>
            <a:endParaRPr sz="2000">
              <a:latin typeface="Cambria"/>
              <a:cs typeface="Cambria"/>
            </a:endParaRPr>
          </a:p>
          <a:p>
            <a:pPr marL="163830" marR="11430" indent="-151765" algn="just">
              <a:lnSpc>
                <a:spcPts val="192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 </a:t>
            </a:r>
            <a:r>
              <a:rPr sz="2000" spc="60" dirty="0">
                <a:latin typeface="Cambria"/>
                <a:cs typeface="Cambria"/>
              </a:rPr>
              <a:t>buffer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75" dirty="0">
                <a:latin typeface="Cambria"/>
                <a:cs typeface="Cambria"/>
              </a:rPr>
              <a:t>reside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75" dirty="0">
                <a:latin typeface="Cambria"/>
                <a:cs typeface="Cambria"/>
              </a:rPr>
              <a:t>region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5" dirty="0">
                <a:latin typeface="Cambria"/>
                <a:cs typeface="Cambria"/>
              </a:rPr>
              <a:t>memory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65" dirty="0">
                <a:latin typeface="Cambria"/>
                <a:cs typeface="Cambria"/>
              </a:rPr>
              <a:t>shared </a:t>
            </a:r>
            <a:r>
              <a:rPr sz="2000" spc="114" dirty="0">
                <a:latin typeface="Cambria"/>
                <a:cs typeface="Cambria"/>
              </a:rPr>
              <a:t>by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5" dirty="0">
                <a:latin typeface="Cambria"/>
                <a:cs typeface="Cambria"/>
              </a:rPr>
              <a:t>producer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5"/>
              </a:spcBef>
            </a:pPr>
            <a:r>
              <a:rPr spc="-20" dirty="0"/>
              <a:t>Two</a:t>
            </a:r>
            <a:r>
              <a:rPr spc="80" dirty="0"/>
              <a:t> </a:t>
            </a:r>
            <a:r>
              <a:rPr spc="125" dirty="0"/>
              <a:t>types</a:t>
            </a:r>
            <a:r>
              <a:rPr spc="85" dirty="0"/>
              <a:t> </a:t>
            </a:r>
            <a:r>
              <a:rPr spc="45" dirty="0"/>
              <a:t>of</a:t>
            </a:r>
            <a:r>
              <a:rPr spc="80" dirty="0"/>
              <a:t> </a:t>
            </a:r>
            <a:r>
              <a:rPr spc="100" dirty="0"/>
              <a:t>buffers</a:t>
            </a:r>
            <a:r>
              <a:rPr spc="85" dirty="0"/>
              <a:t> </a:t>
            </a:r>
            <a:r>
              <a:rPr spc="140" dirty="0"/>
              <a:t>can</a:t>
            </a:r>
            <a:r>
              <a:rPr spc="75" dirty="0"/>
              <a:t> </a:t>
            </a:r>
            <a:r>
              <a:rPr spc="285" dirty="0"/>
              <a:t>be</a:t>
            </a:r>
            <a:r>
              <a:rPr spc="80" dirty="0"/>
              <a:t> </a:t>
            </a:r>
            <a:r>
              <a:rPr spc="135" dirty="0"/>
              <a:t>used:</a:t>
            </a:r>
          </a:p>
          <a:p>
            <a:pPr marL="194945" marR="38100" indent="-132715" algn="just">
              <a:lnSpc>
                <a:spcPct val="90200"/>
              </a:lnSpc>
              <a:spcBef>
                <a:spcPts val="1190"/>
              </a:spcBef>
              <a:buClr>
                <a:srgbClr val="9E3611"/>
              </a:buClr>
              <a:buSzPct val="81250"/>
              <a:buFont typeface="Segoe UI Symbol"/>
              <a:buChar char="▪"/>
              <a:tabLst>
                <a:tab pos="195580" algn="l"/>
              </a:tabLst>
            </a:pPr>
            <a:r>
              <a:rPr spc="110" dirty="0"/>
              <a:t>Bounded- </a:t>
            </a:r>
            <a:r>
              <a:rPr spc="65" dirty="0"/>
              <a:t>Buffer—</a:t>
            </a:r>
            <a:r>
              <a:rPr sz="2800" spc="65" dirty="0"/>
              <a:t>assumes </a:t>
            </a:r>
            <a:r>
              <a:rPr sz="2800" spc="114" dirty="0"/>
              <a:t>a </a:t>
            </a:r>
            <a:r>
              <a:rPr sz="2800" spc="105" dirty="0"/>
              <a:t>fixed </a:t>
            </a:r>
            <a:r>
              <a:rPr sz="2800" spc="85" dirty="0"/>
              <a:t>buffer </a:t>
            </a:r>
            <a:r>
              <a:rPr sz="2800" spc="95" dirty="0"/>
              <a:t>size. </a:t>
            </a:r>
            <a:r>
              <a:rPr sz="2800" spc="80" dirty="0"/>
              <a:t>(</a:t>
            </a:r>
            <a:r>
              <a:rPr sz="2400" spc="80" dirty="0">
                <a:solidFill>
                  <a:srgbClr val="FF0000"/>
                </a:solidFill>
              </a:rPr>
              <a:t>consumer </a:t>
            </a:r>
            <a:r>
              <a:rPr sz="2400" spc="85" dirty="0">
                <a:solidFill>
                  <a:srgbClr val="FF0000"/>
                </a:solidFill>
              </a:rPr>
              <a:t> </a:t>
            </a:r>
            <a:r>
              <a:rPr sz="2400" spc="15" dirty="0">
                <a:solidFill>
                  <a:srgbClr val="FF0000"/>
                </a:solidFill>
              </a:rPr>
              <a:t>must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dirty="0">
                <a:solidFill>
                  <a:srgbClr val="FF0000"/>
                </a:solidFill>
              </a:rPr>
              <a:t>if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75" dirty="0">
                <a:solidFill>
                  <a:srgbClr val="FF0000"/>
                </a:solidFill>
              </a:rPr>
              <a:t>buffer </a:t>
            </a:r>
            <a:r>
              <a:rPr sz="2400" spc="45" dirty="0">
                <a:solidFill>
                  <a:srgbClr val="FF0000"/>
                </a:solidFill>
              </a:rPr>
              <a:t>is </a:t>
            </a:r>
            <a:r>
              <a:rPr sz="2400" spc="70" dirty="0">
                <a:solidFill>
                  <a:srgbClr val="FF0000"/>
                </a:solidFill>
              </a:rPr>
              <a:t>empty, </a:t>
            </a:r>
            <a:r>
              <a:rPr sz="2400" spc="95" dirty="0">
                <a:solidFill>
                  <a:srgbClr val="FF0000"/>
                </a:solidFill>
              </a:rPr>
              <a:t>and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90" dirty="0">
                <a:solidFill>
                  <a:srgbClr val="FF0000"/>
                </a:solidFill>
              </a:rPr>
              <a:t>producer </a:t>
            </a:r>
            <a:r>
              <a:rPr sz="2400" spc="15" dirty="0">
                <a:solidFill>
                  <a:srgbClr val="FF0000"/>
                </a:solidFill>
              </a:rPr>
              <a:t>must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dirty="0">
                <a:solidFill>
                  <a:srgbClr val="FF0000"/>
                </a:solidFill>
              </a:rPr>
              <a:t>if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55" dirty="0">
                <a:solidFill>
                  <a:srgbClr val="FF0000"/>
                </a:solidFill>
              </a:rPr>
              <a:t> </a:t>
            </a:r>
            <a:r>
              <a:rPr sz="2400" spc="75" dirty="0">
                <a:solidFill>
                  <a:srgbClr val="FF0000"/>
                </a:solidFill>
              </a:rPr>
              <a:t>buffer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45" dirty="0">
                <a:solidFill>
                  <a:srgbClr val="FF0000"/>
                </a:solidFill>
              </a:rPr>
              <a:t>is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15" dirty="0">
                <a:solidFill>
                  <a:srgbClr val="FF0000"/>
                </a:solidFill>
              </a:rPr>
              <a:t>full</a:t>
            </a:r>
            <a:r>
              <a:rPr sz="2800" spc="15" dirty="0"/>
              <a:t>)</a:t>
            </a:r>
            <a:endParaRPr sz="2800"/>
          </a:p>
          <a:p>
            <a:pPr marL="194945" marR="5080" indent="-132715" algn="just">
              <a:lnSpc>
                <a:spcPct val="90200"/>
              </a:lnSpc>
              <a:spcBef>
                <a:spcPts val="1190"/>
              </a:spcBef>
              <a:buClr>
                <a:srgbClr val="9E3611"/>
              </a:buClr>
              <a:buSzPct val="81250"/>
              <a:buFont typeface="Segoe UI Symbol"/>
              <a:buChar char="▪"/>
              <a:tabLst>
                <a:tab pos="195580" algn="l"/>
              </a:tabLst>
            </a:pPr>
            <a:r>
              <a:rPr spc="100" dirty="0"/>
              <a:t>Un-Bounded </a:t>
            </a:r>
            <a:r>
              <a:rPr spc="90" dirty="0"/>
              <a:t>Buffer—</a:t>
            </a:r>
            <a:r>
              <a:rPr sz="2800" spc="90" dirty="0"/>
              <a:t>places </a:t>
            </a:r>
            <a:r>
              <a:rPr sz="2800" spc="75" dirty="0"/>
              <a:t>no </a:t>
            </a:r>
            <a:r>
              <a:rPr sz="2800" spc="85" dirty="0"/>
              <a:t>practical </a:t>
            </a:r>
            <a:r>
              <a:rPr sz="2800" spc="15" dirty="0"/>
              <a:t>limit </a:t>
            </a:r>
            <a:r>
              <a:rPr sz="2800" spc="75" dirty="0"/>
              <a:t>on </a:t>
            </a:r>
            <a:r>
              <a:rPr sz="2800" spc="60" dirty="0"/>
              <a:t>the </a:t>
            </a:r>
            <a:r>
              <a:rPr sz="2800" spc="75" dirty="0"/>
              <a:t>size </a:t>
            </a:r>
            <a:r>
              <a:rPr sz="2800" spc="-605" dirty="0"/>
              <a:t> </a:t>
            </a:r>
            <a:r>
              <a:rPr sz="2800" spc="40" dirty="0"/>
              <a:t>of </a:t>
            </a:r>
            <a:r>
              <a:rPr sz="2800" spc="60" dirty="0"/>
              <a:t>the </a:t>
            </a:r>
            <a:r>
              <a:rPr sz="2800" spc="80" dirty="0"/>
              <a:t>buffer.(</a:t>
            </a:r>
            <a:r>
              <a:rPr sz="2400" spc="80" dirty="0">
                <a:solidFill>
                  <a:srgbClr val="FF0000"/>
                </a:solidFill>
              </a:rPr>
              <a:t>consumer </a:t>
            </a:r>
            <a:r>
              <a:rPr sz="2400" spc="85" dirty="0">
                <a:solidFill>
                  <a:srgbClr val="FF0000"/>
                </a:solidFill>
              </a:rPr>
              <a:t>may </a:t>
            </a:r>
            <a:r>
              <a:rPr sz="2400" spc="80" dirty="0">
                <a:solidFill>
                  <a:srgbClr val="FF0000"/>
                </a:solidFill>
              </a:rPr>
              <a:t>have </a:t>
            </a:r>
            <a:r>
              <a:rPr sz="2400" dirty="0">
                <a:solidFill>
                  <a:srgbClr val="FF0000"/>
                </a:solidFill>
              </a:rPr>
              <a:t>to </a:t>
            </a:r>
            <a:r>
              <a:rPr sz="2400" spc="-5" dirty="0">
                <a:solidFill>
                  <a:srgbClr val="FF0000"/>
                </a:solidFill>
              </a:rPr>
              <a:t>wait </a:t>
            </a:r>
            <a:r>
              <a:rPr sz="2400" spc="40" dirty="0">
                <a:solidFill>
                  <a:srgbClr val="FF0000"/>
                </a:solidFill>
              </a:rPr>
              <a:t>for </a:t>
            </a:r>
            <a:r>
              <a:rPr sz="2400" spc="55" dirty="0">
                <a:solidFill>
                  <a:srgbClr val="FF0000"/>
                </a:solidFill>
              </a:rPr>
              <a:t>new </a:t>
            </a:r>
            <a:r>
              <a:rPr sz="2400" spc="80" dirty="0">
                <a:solidFill>
                  <a:srgbClr val="FF0000"/>
                </a:solidFill>
              </a:rPr>
              <a:t>items, </a:t>
            </a:r>
            <a:r>
              <a:rPr sz="2400" spc="45" dirty="0">
                <a:solidFill>
                  <a:srgbClr val="FF0000"/>
                </a:solidFill>
              </a:rPr>
              <a:t>but </a:t>
            </a:r>
            <a:r>
              <a:rPr sz="2400" spc="50" dirty="0">
                <a:solidFill>
                  <a:srgbClr val="FF0000"/>
                </a:solidFill>
              </a:rPr>
              <a:t>the </a:t>
            </a:r>
            <a:r>
              <a:rPr sz="2400" spc="55" dirty="0">
                <a:solidFill>
                  <a:srgbClr val="FF0000"/>
                </a:solidFill>
              </a:rPr>
              <a:t> </a:t>
            </a:r>
            <a:r>
              <a:rPr sz="2400" spc="90" dirty="0">
                <a:solidFill>
                  <a:srgbClr val="FF0000"/>
                </a:solidFill>
              </a:rPr>
              <a:t>producer</a:t>
            </a:r>
            <a:r>
              <a:rPr sz="2400" spc="70" dirty="0">
                <a:solidFill>
                  <a:srgbClr val="FF0000"/>
                </a:solidFill>
              </a:rPr>
              <a:t> </a:t>
            </a:r>
            <a:r>
              <a:rPr sz="2400" spc="105" dirty="0">
                <a:solidFill>
                  <a:srgbClr val="FF0000"/>
                </a:solidFill>
              </a:rPr>
              <a:t>can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50" dirty="0">
                <a:solidFill>
                  <a:srgbClr val="FF0000"/>
                </a:solidFill>
              </a:rPr>
              <a:t>always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105" dirty="0">
                <a:solidFill>
                  <a:srgbClr val="FF0000"/>
                </a:solidFill>
              </a:rPr>
              <a:t>produce</a:t>
            </a:r>
            <a:r>
              <a:rPr sz="2400" spc="70" dirty="0">
                <a:solidFill>
                  <a:srgbClr val="FF0000"/>
                </a:solidFill>
              </a:rPr>
              <a:t> </a:t>
            </a:r>
            <a:r>
              <a:rPr sz="2400" spc="55" dirty="0">
                <a:solidFill>
                  <a:srgbClr val="FF0000"/>
                </a:solidFill>
              </a:rPr>
              <a:t>new</a:t>
            </a:r>
            <a:r>
              <a:rPr sz="2400" spc="65" dirty="0">
                <a:solidFill>
                  <a:srgbClr val="FF0000"/>
                </a:solidFill>
              </a:rPr>
              <a:t> </a:t>
            </a:r>
            <a:r>
              <a:rPr sz="2400" spc="70" dirty="0">
                <a:solidFill>
                  <a:srgbClr val="FF0000"/>
                </a:solidFill>
              </a:rPr>
              <a:t>items.</a:t>
            </a:r>
            <a:r>
              <a:rPr sz="2800" spc="70" dirty="0"/>
              <a:t>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809" y="1813008"/>
            <a:ext cx="6808762" cy="46423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0603" y="2264897"/>
            <a:ext cx="6985219" cy="3781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8118" y="2093977"/>
            <a:ext cx="6888430" cy="41503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965704"/>
            <a:ext cx="9821545" cy="2006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1651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Problem—Suppose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value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5,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both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statement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counter++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counter-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-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concurrently.</a:t>
            </a:r>
            <a:endParaRPr sz="2000">
              <a:latin typeface="Cambria"/>
              <a:cs typeface="Cambria"/>
            </a:endParaRPr>
          </a:p>
          <a:p>
            <a:pPr marL="163830" marR="3429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Following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execution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these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statements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value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counter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maybe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4,5,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6.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748030" algn="l"/>
                <a:tab pos="1394460" algn="l"/>
                <a:tab pos="2372995" algn="l"/>
                <a:tab pos="3165475" algn="l"/>
                <a:tab pos="3528695" algn="l"/>
                <a:tab pos="4300855" algn="l"/>
                <a:tab pos="5698490" algn="l"/>
                <a:tab pos="6626225" algn="l"/>
                <a:tab pos="7078980" algn="l"/>
                <a:tab pos="8282940" algn="l"/>
                <a:tab pos="9618980" algn="l"/>
              </a:tabLst>
            </a:pP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spc="105" dirty="0">
                <a:latin typeface="Cambria"/>
                <a:cs typeface="Cambria"/>
              </a:rPr>
              <a:t>h</a:t>
            </a:r>
            <a:r>
              <a:rPr sz="2000" spc="10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-1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co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85" dirty="0">
                <a:latin typeface="Cambria"/>
                <a:cs typeface="Cambria"/>
              </a:rPr>
              <a:t>ec</a:t>
            </a:r>
            <a:r>
              <a:rPr sz="2000" spc="6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40" dirty="0">
                <a:latin typeface="Cambria"/>
                <a:cs typeface="Cambria"/>
              </a:rPr>
              <a:t>esul</a:t>
            </a:r>
            <a:r>
              <a:rPr sz="2000" spc="3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o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thes</a:t>
            </a:r>
            <a:r>
              <a:rPr sz="2000" spc="7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statements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should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85" dirty="0">
                <a:latin typeface="Cambria"/>
                <a:cs typeface="Cambria"/>
              </a:rPr>
              <a:t>b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counter</a:t>
            </a:r>
            <a:r>
              <a:rPr sz="2000" spc="85" dirty="0">
                <a:latin typeface="Cambria"/>
                <a:cs typeface="Cambria"/>
              </a:rPr>
              <a:t>=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0" dirty="0">
                <a:latin typeface="Cambria"/>
                <a:cs typeface="Cambria"/>
              </a:rPr>
              <a:t>=5</a:t>
            </a:r>
            <a:r>
              <a:rPr sz="2000" spc="55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</a:t>
            </a:r>
            <a:r>
              <a:rPr sz="2000" spc="55" dirty="0">
                <a:latin typeface="Cambria"/>
                <a:cs typeface="Cambria"/>
              </a:rPr>
              <a:t>hic</a:t>
            </a:r>
            <a:r>
              <a:rPr sz="2000" spc="80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is  </a:t>
            </a:r>
            <a:r>
              <a:rPr sz="2000" spc="90" dirty="0">
                <a:latin typeface="Cambria"/>
                <a:cs typeface="Cambria"/>
              </a:rPr>
              <a:t>generated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consumer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producer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separately.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0" dirty="0"/>
              <a:t>P</a:t>
            </a:r>
            <a:r>
              <a:rPr spc="-204" dirty="0"/>
              <a:t>R</a:t>
            </a:r>
            <a:r>
              <a:rPr spc="335" dirty="0"/>
              <a:t>ODUCER-CONSUMER 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42873" y="2965704"/>
            <a:ext cx="9899015" cy="11531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situation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like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this,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where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several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access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manipulate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same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data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concurrently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outcome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manipulation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depends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particular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order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in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which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access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takes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place,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race</a:t>
            </a:r>
            <a:r>
              <a:rPr sz="20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2000" spc="65" dirty="0">
                <a:latin typeface="Cambria"/>
                <a:cs typeface="Cambria"/>
              </a:rPr>
              <a:t>.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To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guard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against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such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race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conditions,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 </a:t>
            </a:r>
            <a:r>
              <a:rPr sz="2000" spc="45" dirty="0">
                <a:latin typeface="Cambria"/>
                <a:cs typeface="Cambria"/>
              </a:rPr>
              <a:t>require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synchronization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2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28" y="2538984"/>
            <a:ext cx="9845675" cy="2707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5" dirty="0">
                <a:latin typeface="Cambria"/>
                <a:cs typeface="Cambria"/>
              </a:rPr>
              <a:t>With </a:t>
            </a:r>
            <a:r>
              <a:rPr sz="2000" spc="55" dirty="0">
                <a:latin typeface="Cambria"/>
                <a:cs typeface="Cambria"/>
              </a:rPr>
              <a:t>both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round-robin </a:t>
            </a:r>
            <a:r>
              <a:rPr sz="2000" spc="95" dirty="0">
                <a:latin typeface="Cambria"/>
                <a:cs typeface="Cambria"/>
              </a:rPr>
              <a:t>scheduling, </a:t>
            </a:r>
            <a:r>
              <a:rPr sz="2000" spc="50" dirty="0">
                <a:latin typeface="Cambria"/>
                <a:cs typeface="Cambria"/>
              </a:rPr>
              <a:t>all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70" dirty="0">
                <a:latin typeface="Cambria"/>
                <a:cs typeface="Cambria"/>
              </a:rPr>
              <a:t>may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120" dirty="0">
                <a:latin typeface="Cambria"/>
                <a:cs typeface="Cambria"/>
              </a:rPr>
              <a:t>placed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single </a:t>
            </a:r>
            <a:r>
              <a:rPr sz="2000" spc="105" dirty="0">
                <a:latin typeface="Cambria"/>
                <a:cs typeface="Cambria"/>
              </a:rPr>
              <a:t>queue,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scheduler </a:t>
            </a:r>
            <a:r>
              <a:rPr sz="2000" spc="35" dirty="0">
                <a:latin typeface="Cambria"/>
                <a:cs typeface="Cambria"/>
              </a:rPr>
              <a:t>then </a:t>
            </a:r>
            <a:r>
              <a:rPr sz="2000" spc="80" dirty="0">
                <a:latin typeface="Cambria"/>
                <a:cs typeface="Cambria"/>
              </a:rPr>
              <a:t>selects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highest </a:t>
            </a:r>
            <a:r>
              <a:rPr sz="2000" spc="45" dirty="0">
                <a:latin typeface="Cambria"/>
                <a:cs typeface="Cambria"/>
              </a:rPr>
              <a:t>priority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run.</a:t>
            </a:r>
            <a:endParaRPr sz="2000">
              <a:latin typeface="Cambria"/>
              <a:cs typeface="Cambria"/>
            </a:endParaRPr>
          </a:p>
          <a:p>
            <a:pPr marL="163830" marR="38735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20" dirty="0">
                <a:latin typeface="Cambria"/>
                <a:cs typeface="Cambria"/>
              </a:rPr>
              <a:t>Depending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5" dirty="0">
                <a:latin typeface="Cambria"/>
                <a:cs typeface="Cambria"/>
              </a:rPr>
              <a:t>how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queues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114" dirty="0">
                <a:latin typeface="Cambria"/>
                <a:cs typeface="Cambria"/>
              </a:rPr>
              <a:t>managed,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70" dirty="0">
                <a:latin typeface="Cambria"/>
                <a:cs typeface="Cambria"/>
              </a:rPr>
              <a:t>O(n) search may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90" dirty="0">
                <a:latin typeface="Cambria"/>
                <a:cs typeface="Cambria"/>
              </a:rPr>
              <a:t>necessary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highest-priority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6096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dirty="0">
                <a:latin typeface="Cambria"/>
                <a:cs typeface="Cambria"/>
              </a:rPr>
              <a:t>In </a:t>
            </a:r>
            <a:r>
              <a:rPr sz="2000" spc="80" dirty="0">
                <a:latin typeface="Cambria"/>
                <a:cs typeface="Cambria"/>
              </a:rPr>
              <a:t>practice, </a:t>
            </a:r>
            <a:r>
              <a:rPr sz="2000" spc="-25" dirty="0">
                <a:latin typeface="Cambria"/>
                <a:cs typeface="Cambria"/>
              </a:rPr>
              <a:t>it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30" dirty="0">
                <a:latin typeface="Cambria"/>
                <a:cs typeface="Cambria"/>
              </a:rPr>
              <a:t>often </a:t>
            </a:r>
            <a:r>
              <a:rPr sz="2000" spc="80" dirty="0">
                <a:latin typeface="Cambria"/>
                <a:cs typeface="Cambria"/>
              </a:rPr>
              <a:t>easier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65" dirty="0">
                <a:latin typeface="Cambria"/>
                <a:cs typeface="Cambria"/>
              </a:rPr>
              <a:t>have </a:t>
            </a:r>
            <a:r>
              <a:rPr sz="2000" spc="70" dirty="0">
                <a:latin typeface="Cambria"/>
                <a:cs typeface="Cambria"/>
              </a:rPr>
              <a:t>separate </a:t>
            </a:r>
            <a:r>
              <a:rPr sz="2000" spc="90" dirty="0">
                <a:latin typeface="Cambria"/>
                <a:cs typeface="Cambria"/>
              </a:rPr>
              <a:t>queues </a:t>
            </a:r>
            <a:r>
              <a:rPr sz="2000" spc="30" dirty="0">
                <a:latin typeface="Cambria"/>
                <a:cs typeface="Cambria"/>
              </a:rPr>
              <a:t>for </a:t>
            </a:r>
            <a:r>
              <a:rPr sz="2000" spc="110" dirty="0">
                <a:latin typeface="Cambria"/>
                <a:cs typeface="Cambria"/>
              </a:rPr>
              <a:t>each </a:t>
            </a:r>
            <a:r>
              <a:rPr sz="2000" spc="35" dirty="0">
                <a:latin typeface="Cambria"/>
                <a:cs typeface="Cambria"/>
              </a:rPr>
              <a:t>distinct </a:t>
            </a:r>
            <a:r>
              <a:rPr sz="2000" spc="40" dirty="0">
                <a:latin typeface="Cambria"/>
                <a:cs typeface="Cambria"/>
              </a:rPr>
              <a:t>priority,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simply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highest-priority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50" dirty="0">
                <a:latin typeface="Cambria"/>
                <a:cs typeface="Cambria"/>
              </a:rPr>
              <a:t> approach—known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multilevel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Cambria"/>
                <a:cs typeface="Cambria"/>
              </a:rPr>
              <a:t>queue</a:t>
            </a:r>
            <a:r>
              <a:rPr sz="2000" spc="1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05" dirty="0"/>
              <a:t>BANK</a:t>
            </a:r>
            <a:r>
              <a:rPr spc="-120" dirty="0"/>
              <a:t> </a:t>
            </a:r>
            <a:r>
              <a:rPr spc="245" dirty="0"/>
              <a:t>TRANSACTION </a:t>
            </a:r>
            <a:r>
              <a:rPr spc="-1170" dirty="0"/>
              <a:t> </a:t>
            </a:r>
            <a:r>
              <a:rPr spc="235" dirty="0"/>
              <a:t>EXAMPLE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305" y="2700997"/>
            <a:ext cx="7413672" cy="24121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3054705"/>
            <a:ext cx="9839325" cy="1282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475"/>
              </a:spcBef>
            </a:pPr>
            <a:r>
              <a:rPr sz="3200" b="1" spc="180" dirty="0">
                <a:latin typeface="Cambria"/>
                <a:cs typeface="Cambria"/>
              </a:rPr>
              <a:t>Critical</a:t>
            </a:r>
            <a:r>
              <a:rPr sz="3200" b="1" spc="185" dirty="0">
                <a:latin typeface="Cambria"/>
                <a:cs typeface="Cambria"/>
              </a:rPr>
              <a:t> </a:t>
            </a:r>
            <a:r>
              <a:rPr sz="3200" b="1" spc="90" dirty="0">
                <a:latin typeface="Cambria"/>
                <a:cs typeface="Cambria"/>
              </a:rPr>
              <a:t>Section</a:t>
            </a:r>
            <a:r>
              <a:rPr sz="2800" spc="90" dirty="0"/>
              <a:t>—A</a:t>
            </a:r>
            <a:r>
              <a:rPr sz="2800" spc="95" dirty="0"/>
              <a:t> </a:t>
            </a:r>
            <a:r>
              <a:rPr sz="2800" spc="185" dirty="0"/>
              <a:t>piece</a:t>
            </a:r>
            <a:r>
              <a:rPr sz="2800" spc="190" dirty="0"/>
              <a:t> </a:t>
            </a:r>
            <a:r>
              <a:rPr sz="2800" spc="40" dirty="0"/>
              <a:t>of</a:t>
            </a:r>
            <a:r>
              <a:rPr sz="2800" spc="45" dirty="0"/>
              <a:t> </a:t>
            </a:r>
            <a:r>
              <a:rPr sz="2800" spc="185" dirty="0"/>
              <a:t>code</a:t>
            </a:r>
            <a:r>
              <a:rPr sz="2800" spc="190" dirty="0"/>
              <a:t> </a:t>
            </a:r>
            <a:r>
              <a:rPr sz="2800" spc="35" dirty="0"/>
              <a:t>in</a:t>
            </a:r>
            <a:r>
              <a:rPr sz="2800" spc="40" dirty="0"/>
              <a:t> </a:t>
            </a:r>
            <a:r>
              <a:rPr sz="2800" spc="114" dirty="0"/>
              <a:t>a</a:t>
            </a:r>
            <a:r>
              <a:rPr sz="2800" spc="120" dirty="0"/>
              <a:t> </a:t>
            </a:r>
            <a:r>
              <a:rPr sz="2800" spc="110" dirty="0"/>
              <a:t>cooperating </a:t>
            </a:r>
            <a:r>
              <a:rPr sz="2800" spc="114" dirty="0"/>
              <a:t> process</a:t>
            </a:r>
            <a:r>
              <a:rPr sz="2800" spc="120" dirty="0"/>
              <a:t> </a:t>
            </a:r>
            <a:r>
              <a:rPr sz="2800" spc="35" dirty="0"/>
              <a:t>in</a:t>
            </a:r>
            <a:r>
              <a:rPr sz="2800" spc="40" dirty="0"/>
              <a:t> </a:t>
            </a:r>
            <a:r>
              <a:rPr sz="2800" spc="55" dirty="0"/>
              <a:t>which</a:t>
            </a:r>
            <a:r>
              <a:rPr sz="2800" spc="60" dirty="0"/>
              <a:t> the</a:t>
            </a:r>
            <a:r>
              <a:rPr sz="2800" spc="65" dirty="0"/>
              <a:t> </a:t>
            </a:r>
            <a:r>
              <a:rPr sz="2800" spc="114" dirty="0"/>
              <a:t>process</a:t>
            </a:r>
            <a:r>
              <a:rPr sz="2800" spc="120" dirty="0"/>
              <a:t> </a:t>
            </a:r>
            <a:r>
              <a:rPr sz="2800" spc="100" dirty="0"/>
              <a:t>may</a:t>
            </a:r>
            <a:r>
              <a:rPr sz="2800" spc="105" dirty="0"/>
              <a:t> </a:t>
            </a:r>
            <a:r>
              <a:rPr sz="2800" spc="95" dirty="0"/>
              <a:t>updates</a:t>
            </a:r>
            <a:r>
              <a:rPr sz="2800" spc="100" dirty="0"/>
              <a:t> </a:t>
            </a:r>
            <a:r>
              <a:rPr sz="2800" spc="90" dirty="0"/>
              <a:t>shared</a:t>
            </a:r>
            <a:r>
              <a:rPr sz="2800" spc="95" dirty="0"/>
              <a:t> </a:t>
            </a:r>
            <a:r>
              <a:rPr sz="2800" spc="80" dirty="0"/>
              <a:t>data </a:t>
            </a:r>
            <a:r>
              <a:rPr sz="2800" spc="85" dirty="0"/>
              <a:t> </a:t>
            </a:r>
            <a:r>
              <a:rPr sz="2800" spc="105" dirty="0"/>
              <a:t>(variable,</a:t>
            </a:r>
            <a:r>
              <a:rPr sz="2800" spc="-150" dirty="0"/>
              <a:t> </a:t>
            </a:r>
            <a:r>
              <a:rPr sz="2800" spc="95" dirty="0"/>
              <a:t>file,</a:t>
            </a:r>
            <a:r>
              <a:rPr sz="2800" spc="-145" dirty="0"/>
              <a:t> </a:t>
            </a:r>
            <a:r>
              <a:rPr sz="2800" spc="135" dirty="0"/>
              <a:t>database,</a:t>
            </a:r>
            <a:r>
              <a:rPr sz="2800" spc="-145" dirty="0"/>
              <a:t> </a:t>
            </a:r>
            <a:r>
              <a:rPr sz="2800" spc="130" dirty="0"/>
              <a:t>etc.).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417064"/>
            <a:ext cx="9788525" cy="31343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Serialize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executions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sections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cooperating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6985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executes</a:t>
            </a:r>
            <a:r>
              <a:rPr sz="2000" spc="135" dirty="0">
                <a:latin typeface="Cambria"/>
                <a:cs typeface="Cambria"/>
              </a:rPr>
              <a:t> code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manipulates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data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(or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resource),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say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(for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shared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data).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execution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sections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mutually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exclusive: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one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allowed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60" dirty="0">
                <a:latin typeface="Cambria"/>
                <a:cs typeface="Cambria"/>
              </a:rPr>
              <a:t> (even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multiple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processors).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So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permission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code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implementing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entry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remaining </a:t>
            </a:r>
            <a:r>
              <a:rPr sz="2000" spc="135" dirty="0">
                <a:latin typeface="Cambria"/>
                <a:cs typeface="Cambria"/>
              </a:rPr>
              <a:t>code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remainder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735" y="2093976"/>
            <a:ext cx="4704474" cy="41891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9546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CRITICAL</a:t>
            </a:r>
            <a:r>
              <a:rPr spc="125" dirty="0"/>
              <a:t> </a:t>
            </a:r>
            <a:r>
              <a:rPr spc="325" dirty="0"/>
              <a:t>SECTION</a:t>
            </a:r>
            <a:r>
              <a:rPr spc="125" dirty="0"/>
              <a:t>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12977" y="2525166"/>
            <a:ext cx="9630410" cy="24460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2240" marR="5080">
              <a:lnSpc>
                <a:spcPts val="3020"/>
              </a:lnSpc>
              <a:spcBef>
                <a:spcPts val="480"/>
              </a:spcBef>
            </a:pPr>
            <a:r>
              <a:rPr sz="2800" spc="75" dirty="0">
                <a:latin typeface="Cambria"/>
                <a:cs typeface="Cambria"/>
              </a:rPr>
              <a:t>There </a:t>
            </a:r>
            <a:r>
              <a:rPr sz="2800" spc="120" dirty="0">
                <a:latin typeface="Cambria"/>
                <a:cs typeface="Cambria"/>
              </a:rPr>
              <a:t>can </a:t>
            </a:r>
            <a:r>
              <a:rPr sz="2800" spc="250" dirty="0">
                <a:latin typeface="Cambria"/>
                <a:cs typeface="Cambria"/>
              </a:rPr>
              <a:t>be </a:t>
            </a:r>
            <a:r>
              <a:rPr sz="2800" spc="55" dirty="0">
                <a:latin typeface="Cambria"/>
                <a:cs typeface="Cambria"/>
              </a:rPr>
              <a:t>three </a:t>
            </a:r>
            <a:r>
              <a:rPr sz="2800" spc="95" dirty="0">
                <a:latin typeface="Cambria"/>
                <a:cs typeface="Cambria"/>
              </a:rPr>
              <a:t>kinds </a:t>
            </a:r>
            <a:r>
              <a:rPr sz="2800" spc="40" dirty="0">
                <a:latin typeface="Cambria"/>
                <a:cs typeface="Cambria"/>
              </a:rPr>
              <a:t>of </a:t>
            </a:r>
            <a:r>
              <a:rPr sz="2800" spc="50" dirty="0">
                <a:latin typeface="Cambria"/>
                <a:cs typeface="Cambria"/>
              </a:rPr>
              <a:t>solutions </a:t>
            </a:r>
            <a:r>
              <a:rPr sz="2800" spc="5" dirty="0">
                <a:latin typeface="Cambria"/>
                <a:cs typeface="Cambria"/>
              </a:rPr>
              <a:t>to </a:t>
            </a:r>
            <a:r>
              <a:rPr sz="2800" spc="60" dirty="0">
                <a:latin typeface="Cambria"/>
                <a:cs typeface="Cambria"/>
              </a:rPr>
              <a:t>the </a:t>
            </a:r>
            <a:r>
              <a:rPr sz="2800" spc="75" dirty="0">
                <a:latin typeface="Cambria"/>
                <a:cs typeface="Cambria"/>
              </a:rPr>
              <a:t>critical </a:t>
            </a:r>
            <a:r>
              <a:rPr sz="2800" spc="90" dirty="0">
                <a:latin typeface="Cambria"/>
                <a:cs typeface="Cambria"/>
              </a:rPr>
              <a:t>section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problem: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5" dirty="0">
                <a:latin typeface="Cambria"/>
                <a:cs typeface="Cambria"/>
              </a:rPr>
              <a:t>Soft</a:t>
            </a:r>
            <a:r>
              <a:rPr sz="2800" spc="-25" dirty="0">
                <a:latin typeface="Cambria"/>
                <a:cs typeface="Cambria"/>
              </a:rPr>
              <a:t>w</a:t>
            </a:r>
            <a:r>
              <a:rPr sz="2800" spc="110" dirty="0">
                <a:latin typeface="Cambria"/>
                <a:cs typeface="Cambria"/>
              </a:rPr>
              <a:t>a</a:t>
            </a:r>
            <a:r>
              <a:rPr sz="2800" spc="-135" dirty="0">
                <a:latin typeface="Cambria"/>
                <a:cs typeface="Cambria"/>
              </a:rPr>
              <a:t>r</a:t>
            </a:r>
            <a:r>
              <a:rPr sz="2800" spc="235" dirty="0">
                <a:latin typeface="Cambria"/>
                <a:cs typeface="Cambria"/>
              </a:rPr>
              <a:t>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solutions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85" dirty="0">
                <a:latin typeface="Cambria"/>
                <a:cs typeface="Cambria"/>
              </a:rPr>
              <a:t>Ha</a:t>
            </a:r>
            <a:r>
              <a:rPr sz="2800" spc="-110" dirty="0">
                <a:latin typeface="Cambria"/>
                <a:cs typeface="Cambria"/>
              </a:rPr>
              <a:t>r</a:t>
            </a:r>
            <a:r>
              <a:rPr sz="2800" spc="165" dirty="0">
                <a:latin typeface="Cambria"/>
                <a:cs typeface="Cambria"/>
              </a:rPr>
              <a:t>d</a:t>
            </a:r>
            <a:r>
              <a:rPr sz="2800" spc="-55" dirty="0">
                <a:latin typeface="Cambria"/>
                <a:cs typeface="Cambria"/>
              </a:rPr>
              <a:t>w</a:t>
            </a:r>
            <a:r>
              <a:rPr sz="2800" spc="110" dirty="0">
                <a:latin typeface="Cambria"/>
                <a:cs typeface="Cambria"/>
              </a:rPr>
              <a:t>a</a:t>
            </a:r>
            <a:r>
              <a:rPr sz="2800" spc="-135" dirty="0">
                <a:latin typeface="Cambria"/>
                <a:cs typeface="Cambria"/>
              </a:rPr>
              <a:t>r</a:t>
            </a:r>
            <a:r>
              <a:rPr sz="2800" spc="235" dirty="0">
                <a:latin typeface="Cambria"/>
                <a:cs typeface="Cambria"/>
              </a:rPr>
              <a:t>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solutions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350" spc="33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2350" spc="-395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800" spc="220" dirty="0">
                <a:latin typeface="Cambria"/>
                <a:cs typeface="Cambria"/>
              </a:rPr>
              <a:t>Ope</a:t>
            </a:r>
            <a:r>
              <a:rPr sz="2800" spc="95" dirty="0">
                <a:latin typeface="Cambria"/>
                <a:cs typeface="Cambria"/>
              </a:rPr>
              <a:t>r</a:t>
            </a:r>
            <a:r>
              <a:rPr sz="2800" spc="80" dirty="0">
                <a:latin typeface="Cambria"/>
                <a:cs typeface="Cambria"/>
              </a:rPr>
              <a:t>atin</a:t>
            </a:r>
            <a:r>
              <a:rPr sz="2800" spc="105" dirty="0">
                <a:latin typeface="Cambria"/>
                <a:cs typeface="Cambria"/>
              </a:rPr>
              <a:t>g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system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base</a:t>
            </a:r>
            <a:r>
              <a:rPr sz="2800" spc="200" dirty="0">
                <a:latin typeface="Cambria"/>
                <a:cs typeface="Cambria"/>
              </a:rPr>
              <a:t>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solution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225" dirty="0"/>
              <a:t>SOLUTION</a:t>
            </a:r>
            <a:r>
              <a:rPr spc="-95" dirty="0"/>
              <a:t> </a:t>
            </a:r>
            <a:r>
              <a:rPr spc="305" dirty="0"/>
              <a:t>TO</a:t>
            </a:r>
            <a:r>
              <a:rPr spc="114" dirty="0"/>
              <a:t> </a:t>
            </a:r>
            <a:r>
              <a:rPr spc="245" dirty="0"/>
              <a:t>CRITICAL </a:t>
            </a:r>
            <a:r>
              <a:rPr spc="-1175" dirty="0"/>
              <a:t> </a:t>
            </a:r>
            <a:r>
              <a:rPr spc="325" dirty="0"/>
              <a:t>SECTION</a:t>
            </a:r>
            <a:r>
              <a:rPr spc="140" dirty="0"/>
              <a:t> </a:t>
            </a:r>
            <a:r>
              <a:rPr spc="13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88972" y="2112264"/>
            <a:ext cx="9938385" cy="3804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6040" marR="15240">
              <a:lnSpc>
                <a:spcPts val="2160"/>
              </a:lnSpc>
              <a:spcBef>
                <a:spcPts val="370"/>
              </a:spcBef>
              <a:tabLst>
                <a:tab pos="441325" algn="l"/>
                <a:tab pos="1560830" algn="l"/>
                <a:tab pos="1980564" algn="l"/>
                <a:tab pos="2545080" algn="l"/>
                <a:tab pos="3549650" algn="l"/>
                <a:tab pos="4584065" algn="l"/>
                <a:tab pos="5779135" algn="l"/>
                <a:tab pos="6532245" algn="l"/>
                <a:tab pos="7465695" algn="l"/>
                <a:tab pos="8030845" algn="l"/>
                <a:tab pos="9308465" algn="l"/>
              </a:tabLst>
            </a:pPr>
            <a:r>
              <a:rPr sz="2000" spc="150" dirty="0">
                <a:latin typeface="Cambria"/>
                <a:cs typeface="Cambria"/>
              </a:rPr>
              <a:t>A	</a:t>
            </a:r>
            <a:r>
              <a:rPr sz="2000" spc="30" dirty="0">
                <a:latin typeface="Cambria"/>
                <a:cs typeface="Cambria"/>
              </a:rPr>
              <a:t>solution	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</a:t>
            </a:r>
            <a:r>
              <a:rPr sz="2000" spc="114" dirty="0">
                <a:latin typeface="Cambria"/>
                <a:cs typeface="Cambria"/>
              </a:rPr>
              <a:t>r</a:t>
            </a:r>
            <a:r>
              <a:rPr sz="2000" spc="40" dirty="0">
                <a:latin typeface="Cambria"/>
                <a:cs typeface="Cambria"/>
              </a:rPr>
              <a:t>itica</a:t>
            </a:r>
            <a:r>
              <a:rPr sz="2000" spc="3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30" dirty="0">
                <a:latin typeface="Cambria"/>
                <a:cs typeface="Cambria"/>
              </a:rPr>
              <a:t>o</a:t>
            </a:r>
            <a:r>
              <a:rPr sz="2000" spc="95" dirty="0">
                <a:latin typeface="Cambria"/>
                <a:cs typeface="Cambria"/>
              </a:rPr>
              <a:t>b</a:t>
            </a:r>
            <a:r>
              <a:rPr sz="2000" spc="60" dirty="0">
                <a:latin typeface="Cambria"/>
                <a:cs typeface="Cambria"/>
              </a:rPr>
              <a:t>le</a:t>
            </a:r>
            <a:r>
              <a:rPr sz="2000" spc="14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" dirty="0">
                <a:latin typeface="Cambria"/>
                <a:cs typeface="Cambria"/>
              </a:rPr>
              <a:t>mus</a:t>
            </a:r>
            <a:r>
              <a:rPr sz="2000" spc="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satisfy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50" dirty="0">
                <a:latin typeface="Cambria"/>
                <a:cs typeface="Cambria"/>
              </a:rPr>
              <a:t>oll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75" dirty="0">
                <a:latin typeface="Cambria"/>
                <a:cs typeface="Cambria"/>
              </a:rPr>
              <a:t>win</a:t>
            </a:r>
            <a:r>
              <a:rPr sz="2000" spc="70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th</a:t>
            </a:r>
            <a:r>
              <a:rPr sz="2000" spc="-110" dirty="0">
                <a:latin typeface="Cambria"/>
                <a:cs typeface="Cambria"/>
              </a:rPr>
              <a:t>r</a:t>
            </a:r>
            <a:r>
              <a:rPr sz="2000" spc="114" dirty="0">
                <a:latin typeface="Cambria"/>
                <a:cs typeface="Cambria"/>
              </a:rPr>
              <a:t>ee  </a:t>
            </a:r>
            <a:r>
              <a:rPr sz="2000" spc="45" dirty="0">
                <a:latin typeface="Cambria"/>
                <a:cs typeface="Cambria"/>
              </a:rPr>
              <a:t>requirements:</a:t>
            </a:r>
            <a:endParaRPr sz="2000">
              <a:latin typeface="Cambria"/>
              <a:cs typeface="Cambria"/>
            </a:endParaRPr>
          </a:p>
          <a:p>
            <a:pPr marL="523240" marR="31115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100" dirty="0">
                <a:latin typeface="Cambria"/>
                <a:cs typeface="Cambria"/>
              </a:rPr>
              <a:t>Mutual </a:t>
            </a:r>
            <a:r>
              <a:rPr sz="2000" b="1" spc="60" dirty="0">
                <a:latin typeface="Cambria"/>
                <a:cs typeface="Cambria"/>
              </a:rPr>
              <a:t>Exclusion—</a:t>
            </a:r>
            <a:r>
              <a:rPr sz="2000" spc="60" dirty="0">
                <a:latin typeface="Cambria"/>
                <a:cs typeface="Cambria"/>
              </a:rPr>
              <a:t>If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15" dirty="0">
                <a:latin typeface="Cambria"/>
                <a:cs typeface="Cambria"/>
              </a:rPr>
              <a:t>Pi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its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75" dirty="0">
                <a:latin typeface="Cambria"/>
                <a:cs typeface="Cambria"/>
              </a:rPr>
              <a:t>section, </a:t>
            </a:r>
            <a:r>
              <a:rPr sz="2000" spc="35" dirty="0">
                <a:latin typeface="Cambria"/>
                <a:cs typeface="Cambria"/>
              </a:rPr>
              <a:t>then </a:t>
            </a:r>
            <a:r>
              <a:rPr sz="2000" spc="55" dirty="0">
                <a:latin typeface="Cambria"/>
                <a:cs typeface="Cambria"/>
              </a:rPr>
              <a:t>no </a:t>
            </a:r>
            <a:r>
              <a:rPr sz="2000" spc="40" dirty="0">
                <a:latin typeface="Cambria"/>
                <a:cs typeface="Cambria"/>
              </a:rPr>
              <a:t>other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75" dirty="0">
                <a:latin typeface="Cambria"/>
                <a:cs typeface="Cambria"/>
              </a:rPr>
              <a:t>section.</a:t>
            </a:r>
            <a:endParaRPr sz="2000">
              <a:latin typeface="Cambria"/>
              <a:cs typeface="Cambria"/>
            </a:endParaRPr>
          </a:p>
          <a:p>
            <a:pPr marL="523240" marR="5080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40" dirty="0">
                <a:latin typeface="Cambria"/>
                <a:cs typeface="Cambria"/>
              </a:rPr>
              <a:t>Progress—</a:t>
            </a:r>
            <a:r>
              <a:rPr sz="2000" spc="40" dirty="0">
                <a:latin typeface="Cambria"/>
                <a:cs typeface="Cambria"/>
              </a:rPr>
              <a:t>If </a:t>
            </a:r>
            <a:r>
              <a:rPr sz="2000" spc="55" dirty="0">
                <a:latin typeface="Cambria"/>
                <a:cs typeface="Cambria"/>
              </a:rPr>
              <a:t>no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its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65" dirty="0">
                <a:latin typeface="Cambria"/>
                <a:cs typeface="Cambria"/>
              </a:rPr>
              <a:t>section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90" dirty="0">
                <a:latin typeface="Cambria"/>
                <a:cs typeface="Cambria"/>
              </a:rPr>
              <a:t>some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wish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their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sections, </a:t>
            </a:r>
            <a:r>
              <a:rPr sz="2000" spc="35" dirty="0">
                <a:latin typeface="Cambria"/>
                <a:cs typeface="Cambria"/>
              </a:rPr>
              <a:t>then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those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not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30" dirty="0">
                <a:latin typeface="Cambria"/>
                <a:cs typeface="Cambria"/>
              </a:rPr>
              <a:t>their </a:t>
            </a:r>
            <a:r>
              <a:rPr sz="2000" spc="60" dirty="0">
                <a:latin typeface="Cambria"/>
                <a:cs typeface="Cambria"/>
              </a:rPr>
              <a:t>remainder </a:t>
            </a:r>
            <a:r>
              <a:rPr sz="2000" spc="65" dirty="0">
                <a:latin typeface="Cambria"/>
                <a:cs typeface="Cambria"/>
              </a:rPr>
              <a:t>section </a:t>
            </a:r>
            <a:r>
              <a:rPr sz="2000" spc="85" dirty="0">
                <a:latin typeface="Cambria"/>
                <a:cs typeface="Cambria"/>
              </a:rPr>
              <a:t>can </a:t>
            </a:r>
            <a:r>
              <a:rPr sz="2000" spc="60" dirty="0">
                <a:latin typeface="Cambria"/>
                <a:cs typeface="Cambria"/>
              </a:rPr>
              <a:t>participate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85" dirty="0">
                <a:latin typeface="Cambria"/>
                <a:cs typeface="Cambria"/>
              </a:rPr>
              <a:t>decision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40" dirty="0">
                <a:latin typeface="Cambria"/>
                <a:cs typeface="Cambria"/>
              </a:rPr>
              <a:t>which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critical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next,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selection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cannot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  </a:t>
            </a:r>
            <a:r>
              <a:rPr sz="2000" spc="85" dirty="0">
                <a:latin typeface="Cambria"/>
                <a:cs typeface="Cambria"/>
              </a:rPr>
              <a:t>postponed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indefinitely.</a:t>
            </a:r>
            <a:endParaRPr sz="2000">
              <a:latin typeface="Cambria"/>
              <a:cs typeface="Cambria"/>
            </a:endParaRPr>
          </a:p>
          <a:p>
            <a:pPr marL="523240" marR="32384" indent="-51117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Times New Roman"/>
              <a:buAutoNum type="arabicPeriod"/>
              <a:tabLst>
                <a:tab pos="523875" algn="l"/>
              </a:tabLst>
            </a:pPr>
            <a:r>
              <a:rPr sz="2000" b="1" spc="50" dirty="0">
                <a:latin typeface="Cambria"/>
                <a:cs typeface="Cambria"/>
              </a:rPr>
              <a:t>Bounded </a:t>
            </a:r>
            <a:r>
              <a:rPr sz="2000" b="1" spc="45" dirty="0">
                <a:latin typeface="Cambria"/>
                <a:cs typeface="Cambria"/>
              </a:rPr>
              <a:t>Waiting—</a:t>
            </a:r>
            <a:r>
              <a:rPr sz="2000" spc="45" dirty="0">
                <a:latin typeface="Cambria"/>
                <a:cs typeface="Cambria"/>
              </a:rPr>
              <a:t>There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exists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bound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number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times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other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50" dirty="0">
                <a:latin typeface="Cambria"/>
                <a:cs typeface="Cambria"/>
              </a:rPr>
              <a:t>are </a:t>
            </a:r>
            <a:r>
              <a:rPr sz="2000" spc="55" dirty="0">
                <a:latin typeface="Cambria"/>
                <a:cs typeface="Cambria"/>
              </a:rPr>
              <a:t>allowed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5" dirty="0">
                <a:latin typeface="Cambria"/>
                <a:cs typeface="Cambria"/>
              </a:rPr>
              <a:t>enter </a:t>
            </a:r>
            <a:r>
              <a:rPr sz="2000" spc="30" dirty="0">
                <a:latin typeface="Cambria"/>
                <a:cs typeface="Cambria"/>
              </a:rPr>
              <a:t>their </a:t>
            </a:r>
            <a:r>
              <a:rPr sz="2000" spc="55" dirty="0">
                <a:latin typeface="Cambria"/>
                <a:cs typeface="Cambria"/>
              </a:rPr>
              <a:t>critical </a:t>
            </a:r>
            <a:r>
              <a:rPr sz="2000" spc="60" dirty="0">
                <a:latin typeface="Cambria"/>
                <a:cs typeface="Cambria"/>
              </a:rPr>
              <a:t>sections </a:t>
            </a:r>
            <a:r>
              <a:rPr sz="2000" spc="25" dirty="0">
                <a:latin typeface="Cambria"/>
                <a:cs typeface="Cambria"/>
              </a:rPr>
              <a:t>after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55" dirty="0">
                <a:latin typeface="Cambria"/>
                <a:cs typeface="Cambria"/>
              </a:rPr>
              <a:t>has </a:t>
            </a:r>
            <a:r>
              <a:rPr sz="2000" spc="110" dirty="0">
                <a:latin typeface="Cambria"/>
                <a:cs typeface="Cambria"/>
              </a:rPr>
              <a:t>made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enter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critical </a:t>
            </a:r>
            <a:r>
              <a:rPr sz="2000" spc="65" dirty="0">
                <a:latin typeface="Cambria"/>
                <a:cs typeface="Cambria"/>
              </a:rPr>
              <a:t>section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before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granted.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0818" y="1885072"/>
            <a:ext cx="4712676" cy="42765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3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4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075" y="2092299"/>
            <a:ext cx="9843135" cy="39287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66370" marR="27940" indent="-154305" algn="just">
              <a:lnSpc>
                <a:spcPct val="80000"/>
              </a:lnSpc>
              <a:spcBef>
                <a:spcPts val="54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135" dirty="0">
                <a:latin typeface="Cambria"/>
                <a:cs typeface="Cambria"/>
              </a:rPr>
              <a:t>A </a:t>
            </a:r>
            <a:r>
              <a:rPr sz="1850" spc="35" dirty="0">
                <a:latin typeface="Cambria"/>
                <a:cs typeface="Cambria"/>
              </a:rPr>
              <a:t>multilevel </a:t>
            </a:r>
            <a:r>
              <a:rPr sz="1850" spc="80" dirty="0">
                <a:latin typeface="Cambria"/>
                <a:cs typeface="Cambria"/>
              </a:rPr>
              <a:t>queue-scheduling </a:t>
            </a:r>
            <a:r>
              <a:rPr sz="1850" spc="50" dirty="0">
                <a:latin typeface="Cambria"/>
                <a:cs typeface="Cambria"/>
              </a:rPr>
              <a:t>algorithm </a:t>
            </a:r>
            <a:r>
              <a:rPr sz="1850" spc="25" dirty="0">
                <a:latin typeface="Cambria"/>
                <a:cs typeface="Cambria"/>
              </a:rPr>
              <a:t>partitions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65" dirty="0">
                <a:latin typeface="Cambria"/>
                <a:cs typeface="Cambria"/>
              </a:rPr>
              <a:t>ready </a:t>
            </a:r>
            <a:r>
              <a:rPr sz="1850" spc="90" dirty="0">
                <a:latin typeface="Cambria"/>
                <a:cs typeface="Cambria"/>
              </a:rPr>
              <a:t>queue </a:t>
            </a:r>
            <a:r>
              <a:rPr sz="1850" spc="10" dirty="0">
                <a:latin typeface="Cambria"/>
                <a:cs typeface="Cambria"/>
              </a:rPr>
              <a:t>into </a:t>
            </a:r>
            <a:r>
              <a:rPr sz="1850" spc="55" dirty="0">
                <a:latin typeface="Cambria"/>
                <a:cs typeface="Cambria"/>
              </a:rPr>
              <a:t>several </a:t>
            </a:r>
            <a:r>
              <a:rPr sz="1850" spc="65" dirty="0">
                <a:latin typeface="Cambria"/>
                <a:cs typeface="Cambria"/>
              </a:rPr>
              <a:t>separate </a:t>
            </a:r>
            <a:r>
              <a:rPr sz="1850" spc="7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  <a:p>
            <a:pPr marL="166370" indent="-154305" algn="just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5" dirty="0">
                <a:latin typeface="Cambria"/>
                <a:cs typeface="Cambria"/>
              </a:rPr>
              <a:t>Each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</a:t>
            </a:r>
            <a:r>
              <a:rPr sz="1850" spc="50" dirty="0">
                <a:latin typeface="Cambria"/>
                <a:cs typeface="Cambria"/>
              </a:rPr>
              <a:t> has </a:t>
            </a:r>
            <a:r>
              <a:rPr sz="1850" dirty="0">
                <a:latin typeface="Cambria"/>
                <a:cs typeface="Cambria"/>
              </a:rPr>
              <a:t>its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own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priority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and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scheduling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algorithm.</a:t>
            </a:r>
            <a:endParaRPr sz="1850">
              <a:latin typeface="Cambria"/>
              <a:cs typeface="Cambria"/>
            </a:endParaRPr>
          </a:p>
          <a:p>
            <a:pPr marL="166370" marR="43815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65" dirty="0">
                <a:latin typeface="Cambria"/>
                <a:cs typeface="Cambria"/>
              </a:rPr>
              <a:t>Processes </a:t>
            </a:r>
            <a:r>
              <a:rPr sz="1850" spc="45" dirty="0">
                <a:latin typeface="Cambria"/>
                <a:cs typeface="Cambria"/>
              </a:rPr>
              <a:t>are </a:t>
            </a:r>
            <a:r>
              <a:rPr sz="1850" spc="60" dirty="0">
                <a:latin typeface="Cambria"/>
                <a:cs typeface="Cambria"/>
              </a:rPr>
              <a:t>permanently </a:t>
            </a:r>
            <a:r>
              <a:rPr sz="1850" spc="90" dirty="0">
                <a:latin typeface="Cambria"/>
                <a:cs typeface="Cambria"/>
              </a:rPr>
              <a:t>assigned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80" dirty="0">
                <a:latin typeface="Cambria"/>
                <a:cs typeface="Cambria"/>
              </a:rPr>
              <a:t>one </a:t>
            </a:r>
            <a:r>
              <a:rPr sz="1850" spc="95" dirty="0">
                <a:latin typeface="Cambria"/>
                <a:cs typeface="Cambria"/>
              </a:rPr>
              <a:t>queue, </a:t>
            </a:r>
            <a:r>
              <a:rPr sz="1850" spc="75" dirty="0">
                <a:latin typeface="Cambria"/>
                <a:cs typeface="Cambria"/>
              </a:rPr>
              <a:t>generally </a:t>
            </a:r>
            <a:r>
              <a:rPr sz="1850" spc="114" dirty="0">
                <a:latin typeface="Cambria"/>
                <a:cs typeface="Cambria"/>
              </a:rPr>
              <a:t>based </a:t>
            </a:r>
            <a:r>
              <a:rPr sz="1850" spc="50" dirty="0">
                <a:latin typeface="Cambria"/>
                <a:cs typeface="Cambria"/>
              </a:rPr>
              <a:t>on </a:t>
            </a:r>
            <a:r>
              <a:rPr sz="1850" spc="85" dirty="0">
                <a:latin typeface="Cambria"/>
                <a:cs typeface="Cambria"/>
              </a:rPr>
              <a:t>some </a:t>
            </a:r>
            <a:r>
              <a:rPr sz="1850" spc="55" dirty="0">
                <a:latin typeface="Cambria"/>
                <a:cs typeface="Cambria"/>
              </a:rPr>
              <a:t>property </a:t>
            </a:r>
            <a:r>
              <a:rPr sz="1850" spc="20" dirty="0">
                <a:latin typeface="Cambria"/>
                <a:cs typeface="Cambria"/>
              </a:rPr>
              <a:t>of 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process,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such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as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memory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size,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priority </a:t>
            </a:r>
            <a:r>
              <a:rPr sz="1850" spc="40" dirty="0">
                <a:latin typeface="Cambria"/>
                <a:cs typeface="Cambria"/>
              </a:rPr>
              <a:t>or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process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type.</a:t>
            </a:r>
            <a:endParaRPr sz="1850">
              <a:latin typeface="Cambria"/>
              <a:cs typeface="Cambria"/>
            </a:endParaRPr>
          </a:p>
          <a:p>
            <a:pPr marL="166370" marR="31750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dirty="0">
                <a:latin typeface="Cambria"/>
                <a:cs typeface="Cambria"/>
              </a:rPr>
              <a:t>In</a:t>
            </a:r>
            <a:r>
              <a:rPr sz="1850" spc="5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addition,</a:t>
            </a:r>
            <a:r>
              <a:rPr sz="1850" spc="6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there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10" dirty="0">
                <a:latin typeface="Cambria"/>
                <a:cs typeface="Cambria"/>
              </a:rPr>
              <a:t>must</a:t>
            </a:r>
            <a:r>
              <a:rPr sz="1850" spc="15" dirty="0">
                <a:latin typeface="Cambria"/>
                <a:cs typeface="Cambria"/>
              </a:rPr>
              <a:t> </a:t>
            </a:r>
            <a:r>
              <a:rPr sz="1850" spc="165" dirty="0">
                <a:latin typeface="Cambria"/>
                <a:cs typeface="Cambria"/>
              </a:rPr>
              <a:t>be</a:t>
            </a:r>
            <a:r>
              <a:rPr sz="1850" spc="170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scheduling</a:t>
            </a:r>
            <a:r>
              <a:rPr sz="1850" spc="90" dirty="0">
                <a:latin typeface="Cambria"/>
                <a:cs typeface="Cambria"/>
              </a:rPr>
              <a:t> among</a:t>
            </a:r>
            <a:r>
              <a:rPr sz="1850" spc="9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95" dirty="0">
                <a:latin typeface="Cambria"/>
                <a:cs typeface="Cambria"/>
              </a:rPr>
              <a:t>queues,</a:t>
            </a:r>
            <a:r>
              <a:rPr sz="1850" spc="10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which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is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commonly </a:t>
            </a:r>
            <a:r>
              <a:rPr sz="1850" spc="7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implemented </a:t>
            </a:r>
            <a:r>
              <a:rPr sz="1850" spc="60" dirty="0">
                <a:latin typeface="Cambria"/>
                <a:cs typeface="Cambria"/>
              </a:rPr>
              <a:t>as </a:t>
            </a:r>
            <a:r>
              <a:rPr sz="1850" spc="50" dirty="0">
                <a:latin typeface="Cambria"/>
                <a:cs typeface="Cambria"/>
              </a:rPr>
              <a:t>fixed-priority </a:t>
            </a:r>
            <a:r>
              <a:rPr sz="1850" spc="60" dirty="0">
                <a:latin typeface="Cambria"/>
                <a:cs typeface="Cambria"/>
              </a:rPr>
              <a:t>preemptive </a:t>
            </a:r>
            <a:r>
              <a:rPr sz="1850" spc="85" dirty="0">
                <a:latin typeface="Cambria"/>
                <a:cs typeface="Cambria"/>
              </a:rPr>
              <a:t>scheduling </a:t>
            </a:r>
            <a:r>
              <a:rPr sz="1850" spc="120" dirty="0">
                <a:latin typeface="Cambria"/>
                <a:cs typeface="Cambria"/>
              </a:rPr>
              <a:t>i.e., </a:t>
            </a:r>
            <a:r>
              <a:rPr sz="1850" spc="80" dirty="0">
                <a:latin typeface="Cambria"/>
                <a:cs typeface="Cambria"/>
              </a:rPr>
              <a:t>serve </a:t>
            </a:r>
            <a:r>
              <a:rPr sz="1850" spc="45" dirty="0">
                <a:latin typeface="Cambria"/>
                <a:cs typeface="Cambria"/>
              </a:rPr>
              <a:t>all </a:t>
            </a:r>
            <a:r>
              <a:rPr sz="1850" spc="5" dirty="0">
                <a:latin typeface="Cambria"/>
                <a:cs typeface="Cambria"/>
              </a:rPr>
              <a:t>from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55" dirty="0">
                <a:latin typeface="Cambria"/>
                <a:cs typeface="Cambria"/>
              </a:rPr>
              <a:t>foreground 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then</a:t>
            </a:r>
            <a:r>
              <a:rPr sz="1850" spc="4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from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the</a:t>
            </a:r>
            <a:r>
              <a:rPr sz="1850" spc="5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background.</a:t>
            </a:r>
            <a:endParaRPr sz="1850">
              <a:latin typeface="Cambria"/>
              <a:cs typeface="Cambria"/>
            </a:endParaRPr>
          </a:p>
          <a:p>
            <a:pPr marL="166370" indent="-154305" algn="just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50" dirty="0">
                <a:latin typeface="Cambria"/>
                <a:cs typeface="Cambria"/>
              </a:rPr>
              <a:t>Another</a:t>
            </a:r>
            <a:r>
              <a:rPr sz="1850" spc="55" dirty="0">
                <a:latin typeface="Cambria"/>
                <a:cs typeface="Cambria"/>
              </a:rPr>
              <a:t> possibility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is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to</a:t>
            </a:r>
            <a:r>
              <a:rPr sz="1850" spc="55" dirty="0">
                <a:latin typeface="Cambria"/>
                <a:cs typeface="Cambria"/>
              </a:rPr>
              <a:t> time-slice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75" dirty="0">
                <a:latin typeface="Cambria"/>
                <a:cs typeface="Cambria"/>
              </a:rPr>
              <a:t>between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  <a:p>
            <a:pPr marL="166370" marR="5080" indent="-154305" algn="just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5" dirty="0">
                <a:latin typeface="Cambria"/>
                <a:cs typeface="Cambria"/>
              </a:rPr>
              <a:t>Each </a:t>
            </a:r>
            <a:r>
              <a:rPr sz="1850" spc="90" dirty="0">
                <a:latin typeface="Cambria"/>
                <a:cs typeface="Cambria"/>
              </a:rPr>
              <a:t>queue </a:t>
            </a:r>
            <a:r>
              <a:rPr sz="1850" spc="80" dirty="0">
                <a:latin typeface="Cambria"/>
                <a:cs typeface="Cambria"/>
              </a:rPr>
              <a:t>gets </a:t>
            </a:r>
            <a:r>
              <a:rPr sz="1850" spc="75" dirty="0">
                <a:latin typeface="Cambria"/>
                <a:cs typeface="Cambria"/>
              </a:rPr>
              <a:t>a </a:t>
            </a:r>
            <a:r>
              <a:rPr sz="1850" spc="50" dirty="0">
                <a:latin typeface="Cambria"/>
                <a:cs typeface="Cambria"/>
              </a:rPr>
              <a:t>certain </a:t>
            </a:r>
            <a:r>
              <a:rPr sz="1850" spc="40" dirty="0">
                <a:latin typeface="Cambria"/>
                <a:cs typeface="Cambria"/>
              </a:rPr>
              <a:t>portion </a:t>
            </a:r>
            <a:r>
              <a:rPr sz="1850" spc="25" dirty="0">
                <a:latin typeface="Cambria"/>
                <a:cs typeface="Cambria"/>
              </a:rPr>
              <a:t>of </a:t>
            </a:r>
            <a:r>
              <a:rPr sz="1850" spc="40" dirty="0">
                <a:latin typeface="Cambria"/>
                <a:cs typeface="Cambria"/>
              </a:rPr>
              <a:t>the </a:t>
            </a:r>
            <a:r>
              <a:rPr sz="1850" spc="135" dirty="0">
                <a:latin typeface="Cambria"/>
                <a:cs typeface="Cambria"/>
              </a:rPr>
              <a:t>CPU </a:t>
            </a:r>
            <a:r>
              <a:rPr sz="1850" spc="55" dirty="0">
                <a:latin typeface="Cambria"/>
                <a:cs typeface="Cambria"/>
              </a:rPr>
              <a:t>time, </a:t>
            </a:r>
            <a:r>
              <a:rPr sz="1850" spc="35" dirty="0">
                <a:latin typeface="Cambria"/>
                <a:cs typeface="Cambria"/>
              </a:rPr>
              <a:t>which </a:t>
            </a:r>
            <a:r>
              <a:rPr sz="1850" spc="-25" dirty="0">
                <a:latin typeface="Cambria"/>
                <a:cs typeface="Cambria"/>
              </a:rPr>
              <a:t>it </a:t>
            </a:r>
            <a:r>
              <a:rPr sz="1850" spc="80" dirty="0">
                <a:latin typeface="Cambria"/>
                <a:cs typeface="Cambria"/>
              </a:rPr>
              <a:t>can </a:t>
            </a:r>
            <a:r>
              <a:rPr sz="1850" spc="35" dirty="0">
                <a:latin typeface="Cambria"/>
                <a:cs typeface="Cambria"/>
              </a:rPr>
              <a:t>then </a:t>
            </a:r>
            <a:r>
              <a:rPr sz="1850" spc="90" dirty="0">
                <a:latin typeface="Cambria"/>
                <a:cs typeface="Cambria"/>
              </a:rPr>
              <a:t>schedule among </a:t>
            </a:r>
            <a:r>
              <a:rPr sz="1850" spc="35" dirty="0">
                <a:latin typeface="Cambria"/>
                <a:cs typeface="Cambria"/>
              </a:rPr>
              <a:t>the </a:t>
            </a:r>
            <a:r>
              <a:rPr sz="1850" spc="40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various </a:t>
            </a:r>
            <a:r>
              <a:rPr sz="1850" spc="80" dirty="0">
                <a:latin typeface="Cambria"/>
                <a:cs typeface="Cambria"/>
              </a:rPr>
              <a:t>processes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dirty="0">
                <a:latin typeface="Cambria"/>
                <a:cs typeface="Cambria"/>
              </a:rPr>
              <a:t>its </a:t>
            </a:r>
            <a:r>
              <a:rPr sz="1850" spc="95" dirty="0">
                <a:latin typeface="Cambria"/>
                <a:cs typeface="Cambria"/>
              </a:rPr>
              <a:t>queue, </a:t>
            </a:r>
            <a:r>
              <a:rPr sz="1850" spc="150" dirty="0">
                <a:latin typeface="Cambria"/>
                <a:cs typeface="Cambria"/>
              </a:rPr>
              <a:t>e.g., </a:t>
            </a:r>
            <a:r>
              <a:rPr sz="1850" spc="30" dirty="0">
                <a:latin typeface="Cambria"/>
                <a:cs typeface="Cambria"/>
              </a:rPr>
              <a:t>80%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55" dirty="0">
                <a:latin typeface="Cambria"/>
                <a:cs typeface="Cambria"/>
              </a:rPr>
              <a:t>foreground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spc="-35" dirty="0">
                <a:latin typeface="Cambria"/>
                <a:cs typeface="Cambria"/>
              </a:rPr>
              <a:t>RR </a:t>
            </a:r>
            <a:r>
              <a:rPr sz="1850" spc="75" dirty="0">
                <a:latin typeface="Cambria"/>
                <a:cs typeface="Cambria"/>
              </a:rPr>
              <a:t>and </a:t>
            </a:r>
            <a:r>
              <a:rPr sz="1850" spc="30" dirty="0">
                <a:latin typeface="Cambria"/>
                <a:cs typeface="Cambria"/>
              </a:rPr>
              <a:t>20% </a:t>
            </a:r>
            <a:r>
              <a:rPr sz="1850" dirty="0">
                <a:latin typeface="Cambria"/>
                <a:cs typeface="Cambria"/>
              </a:rPr>
              <a:t>to </a:t>
            </a:r>
            <a:r>
              <a:rPr sz="1850" spc="85" dirty="0">
                <a:latin typeface="Cambria"/>
                <a:cs typeface="Cambria"/>
              </a:rPr>
              <a:t>background </a:t>
            </a:r>
            <a:r>
              <a:rPr sz="1850" spc="20" dirty="0">
                <a:latin typeface="Cambria"/>
                <a:cs typeface="Cambria"/>
              </a:rPr>
              <a:t>in 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114" dirty="0">
                <a:latin typeface="Cambria"/>
                <a:cs typeface="Cambria"/>
              </a:rPr>
              <a:t>FCFS.</a:t>
            </a:r>
            <a:endParaRPr sz="1850">
              <a:latin typeface="Cambria"/>
              <a:cs typeface="Cambria"/>
            </a:endParaRPr>
          </a:p>
          <a:p>
            <a:pPr marL="166370" indent="-154305">
              <a:lnSpc>
                <a:spcPct val="100000"/>
              </a:lnSpc>
              <a:spcBef>
                <a:spcPts val="755"/>
              </a:spcBef>
              <a:buClr>
                <a:srgbClr val="9E3611"/>
              </a:buClr>
              <a:buSzPct val="83783"/>
              <a:buFont typeface="Segoe UI Symbol"/>
              <a:buChar char="▪"/>
              <a:tabLst>
                <a:tab pos="167005" algn="l"/>
              </a:tabLst>
            </a:pPr>
            <a:r>
              <a:rPr sz="1850" spc="80" dirty="0">
                <a:latin typeface="Cambria"/>
                <a:cs typeface="Cambria"/>
              </a:rPr>
              <a:t>Scheduling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50" dirty="0">
                <a:latin typeface="Cambria"/>
                <a:cs typeface="Cambria"/>
              </a:rPr>
              <a:t>across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5" dirty="0">
                <a:latin typeface="Cambria"/>
                <a:cs typeface="Cambria"/>
              </a:rPr>
              <a:t>queues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prevents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starvation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5" dirty="0">
                <a:latin typeface="Cambria"/>
                <a:cs typeface="Cambria"/>
              </a:rPr>
              <a:t>of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80" dirty="0">
                <a:latin typeface="Cambria"/>
                <a:cs typeface="Cambria"/>
              </a:rPr>
              <a:t>processes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in</a:t>
            </a:r>
            <a:r>
              <a:rPr sz="1850" spc="55" dirty="0">
                <a:latin typeface="Cambria"/>
                <a:cs typeface="Cambria"/>
              </a:rPr>
              <a:t> </a:t>
            </a:r>
            <a:r>
              <a:rPr sz="1850" spc="35" dirty="0">
                <a:latin typeface="Cambria"/>
                <a:cs typeface="Cambria"/>
              </a:rPr>
              <a:t>lower-priority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90" dirty="0">
                <a:latin typeface="Cambria"/>
                <a:cs typeface="Cambria"/>
              </a:rPr>
              <a:t>queues.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320" dirty="0"/>
              <a:t>SCHEDULING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5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428" y="2112264"/>
            <a:ext cx="9813925" cy="34086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488950" algn="l"/>
                <a:tab pos="1643380" algn="l"/>
                <a:tab pos="2710180" algn="l"/>
                <a:tab pos="3048000" algn="l"/>
                <a:tab pos="3854450" algn="l"/>
                <a:tab pos="5014595" algn="l"/>
                <a:tab pos="6473190" algn="l"/>
                <a:tab pos="8042275" algn="l"/>
                <a:tab pos="9362440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5" dirty="0">
                <a:latin typeface="Cambria"/>
                <a:cs typeface="Cambria"/>
              </a:rPr>
              <a:t>commo</a:t>
            </a:r>
            <a:r>
              <a:rPr sz="2000" spc="7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</a:t>
            </a: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40" dirty="0">
                <a:latin typeface="Cambria"/>
                <a:cs typeface="Cambria"/>
              </a:rPr>
              <a:t>visio</a:t>
            </a:r>
            <a:r>
              <a:rPr sz="2000" spc="6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4" dirty="0">
                <a:latin typeface="Cambria"/>
                <a:cs typeface="Cambria"/>
              </a:rPr>
              <a:t>mad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5" dirty="0">
                <a:latin typeface="Cambria"/>
                <a:cs typeface="Cambria"/>
              </a:rPr>
              <a:t>bet</a:t>
            </a:r>
            <a:r>
              <a:rPr sz="2000" spc="50" dirty="0">
                <a:latin typeface="Cambria"/>
                <a:cs typeface="Cambria"/>
              </a:rPr>
              <a:t>w</a:t>
            </a:r>
            <a:r>
              <a:rPr sz="2000" spc="110" dirty="0">
                <a:latin typeface="Cambria"/>
                <a:cs typeface="Cambria"/>
              </a:rPr>
              <a:t>ee</a:t>
            </a:r>
            <a:r>
              <a:rPr sz="2000" spc="13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145" dirty="0">
                <a:latin typeface="Cambria"/>
                <a:cs typeface="Cambria"/>
              </a:rPr>
              <a:t>eg</a:t>
            </a:r>
            <a:r>
              <a:rPr sz="2000" spc="45" dirty="0">
                <a:latin typeface="Cambria"/>
                <a:cs typeface="Cambria"/>
              </a:rPr>
              <a:t>r</a:t>
            </a:r>
            <a:r>
              <a:rPr sz="2000" spc="60" dirty="0">
                <a:latin typeface="Cambria"/>
                <a:cs typeface="Cambria"/>
              </a:rPr>
              <a:t>oun</a:t>
            </a:r>
            <a:r>
              <a:rPr sz="2000" spc="7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0" dirty="0">
                <a:latin typeface="Cambria"/>
                <a:cs typeface="Cambria"/>
              </a:rPr>
              <a:t>(inte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45" dirty="0">
                <a:latin typeface="Cambria"/>
                <a:cs typeface="Cambria"/>
              </a:rPr>
              <a:t>act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80" dirty="0">
                <a:latin typeface="Cambria"/>
                <a:cs typeface="Cambria"/>
              </a:rPr>
              <a:t>e</a:t>
            </a:r>
            <a:r>
              <a:rPr sz="2000" spc="65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ocesses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and 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(batch)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1143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80" dirty="0">
                <a:latin typeface="Cambria"/>
                <a:cs typeface="Cambria"/>
              </a:rPr>
              <a:t>These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two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types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response-time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requirements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needs.</a:t>
            </a:r>
            <a:endParaRPr sz="2000">
              <a:latin typeface="Cambria"/>
              <a:cs typeface="Cambria"/>
            </a:endParaRPr>
          </a:p>
          <a:p>
            <a:pPr marL="163830" marR="1587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517525" algn="l"/>
                <a:tab pos="3108325" algn="l"/>
                <a:tab pos="4409440" algn="l"/>
                <a:tab pos="5031105" algn="l"/>
                <a:tab pos="5713095" algn="l"/>
                <a:tab pos="6734809" algn="l"/>
                <a:tab pos="8143875" algn="l"/>
                <a:tab pos="9271635" algn="l"/>
              </a:tabLst>
            </a:pP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n	</a:t>
            </a:r>
            <a:r>
              <a:rPr sz="2000" spc="70" dirty="0">
                <a:latin typeface="Cambria"/>
                <a:cs typeface="Cambria"/>
              </a:rPr>
              <a:t>addition</a:t>
            </a:r>
            <a:r>
              <a:rPr sz="2000" spc="3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145" dirty="0">
                <a:latin typeface="Cambria"/>
                <a:cs typeface="Cambria"/>
              </a:rPr>
              <a:t>eg</a:t>
            </a:r>
            <a:r>
              <a:rPr sz="2000" spc="45" dirty="0">
                <a:latin typeface="Cambria"/>
                <a:cs typeface="Cambria"/>
              </a:rPr>
              <a:t>r</a:t>
            </a:r>
            <a:r>
              <a:rPr sz="2000" spc="60" dirty="0">
                <a:latin typeface="Cambria"/>
                <a:cs typeface="Cambria"/>
              </a:rPr>
              <a:t>oun</a:t>
            </a:r>
            <a:r>
              <a:rPr sz="2000" spc="7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ocesses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m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h</a:t>
            </a: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100" dirty="0">
                <a:latin typeface="Cambria"/>
                <a:cs typeface="Cambria"/>
              </a:rPr>
              <a:t>r</a:t>
            </a:r>
            <a:r>
              <a:rPr sz="2000" spc="30" dirty="0">
                <a:latin typeface="Cambria"/>
                <a:cs typeface="Cambria"/>
              </a:rPr>
              <a:t>io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15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(e</a:t>
            </a:r>
            <a:r>
              <a:rPr sz="2000" spc="55" dirty="0">
                <a:latin typeface="Cambria"/>
                <a:cs typeface="Cambria"/>
              </a:rPr>
              <a:t>xte</a:t>
            </a:r>
            <a:r>
              <a:rPr sz="2000" spc="110" dirty="0">
                <a:latin typeface="Cambria"/>
                <a:cs typeface="Cambria"/>
              </a:rPr>
              <a:t>r</a:t>
            </a:r>
            <a:r>
              <a:rPr sz="2000" spc="45" dirty="0">
                <a:latin typeface="Cambria"/>
                <a:cs typeface="Cambria"/>
              </a:rPr>
              <a:t>nal</a:t>
            </a:r>
            <a:r>
              <a:rPr sz="2000" spc="-1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de</a:t>
            </a:r>
            <a:r>
              <a:rPr sz="2000" spc="80" dirty="0">
                <a:latin typeface="Cambria"/>
                <a:cs typeface="Cambria"/>
              </a:rPr>
              <a:t>f</a:t>
            </a:r>
            <a:r>
              <a:rPr sz="2000" spc="65" dirty="0">
                <a:latin typeface="Cambria"/>
                <a:cs typeface="Cambria"/>
              </a:rPr>
              <a:t>ined</a:t>
            </a:r>
            <a:r>
              <a:rPr sz="2000" spc="60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	o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60" dirty="0">
                <a:latin typeface="Cambria"/>
                <a:cs typeface="Cambria"/>
              </a:rPr>
              <a:t>er 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>
              <a:latin typeface="Cambria"/>
              <a:cs typeface="Cambria"/>
            </a:endParaRPr>
          </a:p>
          <a:p>
            <a:pPr marL="163830" marR="762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70" dirty="0">
                <a:latin typeface="Cambria"/>
                <a:cs typeface="Cambria"/>
              </a:rPr>
              <a:t>Separate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queues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foreground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processes,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own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  <a:p>
            <a:pPr marL="163830" marR="1714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foreground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might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105" dirty="0">
                <a:latin typeface="Cambria"/>
                <a:cs typeface="Cambria"/>
              </a:rPr>
              <a:t> scheduled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example,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while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background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scheduled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114" dirty="0"/>
              <a:t>MULTILEVEL</a:t>
            </a:r>
            <a:r>
              <a:rPr spc="90" dirty="0"/>
              <a:t> </a:t>
            </a:r>
            <a:r>
              <a:rPr spc="285" dirty="0"/>
              <a:t>QUEUE </a:t>
            </a:r>
            <a:r>
              <a:rPr spc="-1175" dirty="0"/>
              <a:t> </a:t>
            </a:r>
            <a:r>
              <a:rPr spc="450" dirty="0"/>
              <a:t>SCH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4601" y="1232200"/>
            <a:ext cx="300418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95"/>
              </a:lnSpc>
            </a:pPr>
            <a:r>
              <a:rPr sz="5400" spc="260" dirty="0">
                <a:latin typeface="Cambria"/>
                <a:cs typeface="Cambria"/>
              </a:rPr>
              <a:t>EDULING</a:t>
            </a:r>
            <a:endParaRPr sz="5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794" y="1780380"/>
            <a:ext cx="6871545" cy="47355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6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7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28" y="2417064"/>
            <a:ext cx="9845040" cy="31343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5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allows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move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between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queues.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100" dirty="0">
                <a:latin typeface="Cambria"/>
                <a:cs typeface="Cambria"/>
              </a:rPr>
              <a:t>idea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separate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different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60" dirty="0">
                <a:latin typeface="Cambria"/>
                <a:cs typeface="Cambria"/>
              </a:rPr>
              <a:t> characteristics.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uses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too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much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will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moved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lower-priority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scheme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leaves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I/O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bound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interactive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509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higher-priority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queues.</a:t>
            </a:r>
            <a:endParaRPr sz="2000">
              <a:latin typeface="Cambria"/>
              <a:cs typeface="Cambria"/>
            </a:endParaRPr>
          </a:p>
          <a:p>
            <a:pPr marL="163830" marR="812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Similarly,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waits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too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long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lower-priority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75" dirty="0">
                <a:latin typeface="Cambria"/>
                <a:cs typeface="Cambria"/>
              </a:rPr>
              <a:t> moved</a:t>
            </a:r>
            <a:r>
              <a:rPr sz="2000" spc="85" dirty="0">
                <a:latin typeface="Cambria"/>
                <a:cs typeface="Cambria"/>
              </a:rPr>
              <a:t> 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higher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form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aging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prevents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starvation.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8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873" y="2538984"/>
            <a:ext cx="9846945" cy="27381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  <a:tabLst>
                <a:tab pos="366395" algn="l"/>
                <a:tab pos="1713230" algn="l"/>
                <a:tab pos="3082290" algn="l"/>
                <a:tab pos="4318000" algn="l"/>
                <a:tab pos="5180965" algn="l"/>
                <a:tab pos="6478270" algn="l"/>
                <a:tab pos="6798309" algn="l"/>
                <a:tab pos="7830820" algn="l"/>
                <a:tab pos="8256905" algn="l"/>
                <a:tab pos="8754110" algn="l"/>
              </a:tabLst>
            </a:pP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n	</a:t>
            </a:r>
            <a:r>
              <a:rPr sz="2000" spc="220" dirty="0">
                <a:latin typeface="Cambria"/>
                <a:cs typeface="Cambria"/>
              </a:rPr>
              <a:t>g</a:t>
            </a:r>
            <a:r>
              <a:rPr sz="2000" spc="90" dirty="0">
                <a:latin typeface="Cambria"/>
                <a:cs typeface="Cambria"/>
              </a:rPr>
              <a:t>ene</a:t>
            </a:r>
            <a:r>
              <a:rPr sz="2000" spc="30" dirty="0">
                <a:latin typeface="Cambria"/>
                <a:cs typeface="Cambria"/>
              </a:rPr>
              <a:t>r</a:t>
            </a:r>
            <a:r>
              <a:rPr sz="2000" spc="110" dirty="0">
                <a:latin typeface="Cambria"/>
                <a:cs typeface="Cambria"/>
              </a:rPr>
              <a:t>al</a:t>
            </a:r>
            <a:r>
              <a:rPr sz="2000" spc="6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multi-l</a:t>
            </a:r>
            <a:r>
              <a:rPr sz="2000" spc="-30" dirty="0">
                <a:latin typeface="Cambria"/>
                <a:cs typeface="Cambria"/>
              </a:rPr>
              <a:t>e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130" dirty="0">
                <a:latin typeface="Cambria"/>
                <a:cs typeface="Cambria"/>
              </a:rPr>
              <a:t>e</a:t>
            </a:r>
            <a:r>
              <a:rPr sz="2000" spc="75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spc="140" dirty="0">
                <a:latin typeface="Cambria"/>
                <a:cs typeface="Cambria"/>
              </a:rPr>
              <a:t>eedbac</a:t>
            </a:r>
            <a:r>
              <a:rPr sz="2000" spc="150" dirty="0">
                <a:latin typeface="Cambria"/>
                <a:cs typeface="Cambria"/>
              </a:rPr>
              <a:t>k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0" dirty="0">
                <a:latin typeface="Cambria"/>
                <a:cs typeface="Cambria"/>
              </a:rPr>
              <a:t>queu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scheduler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de</a:t>
            </a:r>
            <a:r>
              <a:rPr sz="2000" spc="80" dirty="0">
                <a:latin typeface="Cambria"/>
                <a:cs typeface="Cambria"/>
              </a:rPr>
              <a:t>fine</a:t>
            </a:r>
            <a:r>
              <a:rPr sz="2000" spc="10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b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f</a:t>
            </a:r>
            <a:r>
              <a:rPr sz="2000" spc="50" dirty="0">
                <a:latin typeface="Cambria"/>
                <a:cs typeface="Cambria"/>
              </a:rPr>
              <a:t>oll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55" dirty="0">
                <a:latin typeface="Cambria"/>
                <a:cs typeface="Cambria"/>
              </a:rPr>
              <a:t>wing  </a:t>
            </a:r>
            <a:r>
              <a:rPr sz="2000" spc="60" dirty="0">
                <a:latin typeface="Cambria"/>
                <a:cs typeface="Cambria"/>
              </a:rPr>
              <a:t>parameters: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5" dirty="0">
                <a:latin typeface="Cambria"/>
                <a:cs typeface="Cambria"/>
              </a:rPr>
              <a:t>Number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queues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90" dirty="0">
                <a:latin typeface="Cambria"/>
                <a:cs typeface="Cambria"/>
              </a:rPr>
              <a:t>Scheduling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each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queue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upgrade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higher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priority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queue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demote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endParaRPr sz="2000">
              <a:latin typeface="Cambria"/>
              <a:cs typeface="Cambria"/>
            </a:endParaRPr>
          </a:p>
          <a:p>
            <a:pPr marL="19558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95580" algn="l"/>
              </a:tabLst>
            </a:pPr>
            <a:r>
              <a:rPr sz="2000" spc="80" dirty="0">
                <a:latin typeface="Cambria"/>
                <a:cs typeface="Cambria"/>
              </a:rPr>
              <a:t>Method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determine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which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enters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needs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service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119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85" dirty="0"/>
              <a:t>MULTILEVEL</a:t>
            </a:r>
            <a:r>
              <a:rPr sz="4000" spc="80" dirty="0"/>
              <a:t> </a:t>
            </a:r>
            <a:r>
              <a:rPr sz="4000" spc="195" dirty="0"/>
              <a:t>FEEDBACK</a:t>
            </a:r>
            <a:r>
              <a:rPr sz="4000" spc="75" dirty="0"/>
              <a:t> </a:t>
            </a:r>
            <a:r>
              <a:rPr sz="4000" spc="210" dirty="0"/>
              <a:t>QUEUE </a:t>
            </a:r>
            <a:r>
              <a:rPr sz="4000" spc="-865" dirty="0"/>
              <a:t> </a:t>
            </a:r>
            <a:r>
              <a:rPr sz="4000" spc="235" dirty="0"/>
              <a:t>SCHEDULING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735" y="1728852"/>
            <a:ext cx="5205046" cy="45439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44044" y="6338230"/>
            <a:ext cx="174625" cy="234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9</a:t>
            </a:fld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1432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</vt:lpstr>
      <vt:lpstr>Segoe UI Symbol</vt:lpstr>
      <vt:lpstr>Times New Roman</vt:lpstr>
      <vt:lpstr>Office Theme</vt:lpstr>
      <vt:lpstr>OPERATING  SYSTEMS</vt:lpstr>
      <vt:lpstr>MULTILEVEL QUEUE  SCHEDULING</vt:lpstr>
      <vt:lpstr>MULTILEVEL QUEUE  SCHEDULING</vt:lpstr>
      <vt:lpstr>MULTILEVEL QUEUE  SCHEDULING</vt:lpstr>
      <vt:lpstr>MULTILEVEL QUEUE  SCHEDULING</vt:lpstr>
      <vt:lpstr>MULTILEVEL QUEUE  SCH</vt:lpstr>
      <vt:lpstr>MULTILEVEL FEEDBACK QUEUE  SCHEDULING</vt:lpstr>
      <vt:lpstr>MULTILEVEL FEEDBACK QUEUE  SCHEDULING</vt:lpstr>
      <vt:lpstr>MULTILEVEL FEEDBACK QUEUE  SCHEDULING</vt:lpstr>
      <vt:lpstr>SHARED  MEMORY</vt:lpstr>
      <vt:lpstr>SHARED MEMORY</vt:lpstr>
      <vt:lpstr>PROCESS SYNCHRONIZATION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PRODUCER-CONSUMER  PROBLEM</vt:lpstr>
      <vt:lpstr>BANK TRANSACTION  EXAMPLE</vt:lpstr>
      <vt:lpstr>Critical Section—A piece of code in a cooperating  process in which the process may updates shared data  (variable, file, database, etc.).</vt:lpstr>
      <vt:lpstr>CRITICAL SECTION PROBLEM</vt:lpstr>
      <vt:lpstr>CRITICAL SECTION PROBLEM</vt:lpstr>
      <vt:lpstr>CRITICAL SECTION PROBLEM</vt:lpstr>
      <vt:lpstr>SOLUTION TO CRITICAL  SECTION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 14</dc:title>
  <cp:lastModifiedBy>M Saifullah Tanvir</cp:lastModifiedBy>
  <cp:revision>1</cp:revision>
  <dcterms:created xsi:type="dcterms:W3CDTF">2023-02-22T07:18:47Z</dcterms:created>
  <dcterms:modified xsi:type="dcterms:W3CDTF">2023-02-22T07:19:13Z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