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65"/>
  </p:notesMasterIdLst>
  <p:handoutMasterIdLst>
    <p:handoutMasterId r:id="rId66"/>
  </p:handoutMasterIdLst>
  <p:sldIdLst>
    <p:sldId id="331" r:id="rId2"/>
    <p:sldId id="332" r:id="rId3"/>
    <p:sldId id="333" r:id="rId4"/>
    <p:sldId id="378" r:id="rId5"/>
    <p:sldId id="334" r:id="rId6"/>
    <p:sldId id="335" r:id="rId7"/>
    <p:sldId id="336" r:id="rId8"/>
    <p:sldId id="337" r:id="rId9"/>
    <p:sldId id="374" r:id="rId10"/>
    <p:sldId id="338" r:id="rId11"/>
    <p:sldId id="420" r:id="rId12"/>
    <p:sldId id="339" r:id="rId13"/>
    <p:sldId id="379" r:id="rId14"/>
    <p:sldId id="340" r:id="rId15"/>
    <p:sldId id="421" r:id="rId16"/>
    <p:sldId id="423" r:id="rId17"/>
    <p:sldId id="424" r:id="rId18"/>
    <p:sldId id="425" r:id="rId19"/>
    <p:sldId id="341" r:id="rId20"/>
    <p:sldId id="342" r:id="rId21"/>
    <p:sldId id="343" r:id="rId22"/>
    <p:sldId id="344" r:id="rId23"/>
    <p:sldId id="345" r:id="rId24"/>
    <p:sldId id="346" r:id="rId25"/>
    <p:sldId id="427" r:id="rId26"/>
    <p:sldId id="428" r:id="rId27"/>
    <p:sldId id="347" r:id="rId28"/>
    <p:sldId id="412" r:id="rId29"/>
    <p:sldId id="426" r:id="rId30"/>
    <p:sldId id="413" r:id="rId31"/>
    <p:sldId id="414" r:id="rId32"/>
    <p:sldId id="438" r:id="rId33"/>
    <p:sldId id="439" r:id="rId34"/>
    <p:sldId id="415" r:id="rId35"/>
    <p:sldId id="437" r:id="rId36"/>
    <p:sldId id="419" r:id="rId37"/>
    <p:sldId id="416" r:id="rId38"/>
    <p:sldId id="362" r:id="rId39"/>
    <p:sldId id="363" r:id="rId40"/>
    <p:sldId id="375" r:id="rId41"/>
    <p:sldId id="364" r:id="rId42"/>
    <p:sldId id="367" r:id="rId43"/>
    <p:sldId id="368" r:id="rId44"/>
    <p:sldId id="376" r:id="rId45"/>
    <p:sldId id="369" r:id="rId46"/>
    <p:sldId id="370" r:id="rId47"/>
    <p:sldId id="371" r:id="rId48"/>
    <p:sldId id="411" r:id="rId49"/>
    <p:sldId id="381" r:id="rId50"/>
    <p:sldId id="429" r:id="rId51"/>
    <p:sldId id="435" r:id="rId52"/>
    <p:sldId id="436" r:id="rId53"/>
    <p:sldId id="385" r:id="rId54"/>
    <p:sldId id="386" r:id="rId55"/>
    <p:sldId id="387" r:id="rId56"/>
    <p:sldId id="388" r:id="rId57"/>
    <p:sldId id="389" r:id="rId58"/>
    <p:sldId id="445" r:id="rId59"/>
    <p:sldId id="440" r:id="rId60"/>
    <p:sldId id="441" r:id="rId61"/>
    <p:sldId id="442" r:id="rId62"/>
    <p:sldId id="443" r:id="rId63"/>
    <p:sldId id="444" r:id="rId64"/>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ECFF"/>
    <a:srgbClr val="66CCFF"/>
    <a:srgbClr val="CCFFFF"/>
    <a:srgbClr val="F8F8F8"/>
    <a:srgbClr val="EAEAEA"/>
    <a:srgbClr val="CC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678" autoAdjust="0"/>
    <p:restoredTop sz="79211" autoAdjust="0"/>
  </p:normalViewPr>
  <p:slideViewPr>
    <p:cSldViewPr snapToGrid="0">
      <p:cViewPr>
        <p:scale>
          <a:sx n="67" d="100"/>
          <a:sy n="67" d="100"/>
        </p:scale>
        <p:origin x="-1914" y="312"/>
      </p:cViewPr>
      <p:guideLst>
        <p:guide orient="horz" pos="816"/>
        <p:guide pos="44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66" d="100"/>
        <a:sy n="66" d="100"/>
      </p:scale>
      <p:origin x="0" y="2826"/>
    </p:cViewPr>
  </p:sorterViewPr>
  <p:notesViewPr>
    <p:cSldViewPr snapToGrid="0">
      <p:cViewPr varScale="1">
        <p:scale>
          <a:sx n="73" d="100"/>
          <a:sy n="73" d="100"/>
        </p:scale>
        <p:origin x="-1626" y="-114"/>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73400"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defTabSz="883169">
              <a:defRPr sz="1100">
                <a:latin typeface="Helvetica" charset="0"/>
                <a:ea typeface="ＭＳ Ｐゴシック" charset="-128"/>
                <a:cs typeface="ＭＳ Ｐゴシック" charset="-128"/>
              </a:defRPr>
            </a:lvl1pPr>
          </a:lstStyle>
          <a:p>
            <a:pPr>
              <a:defRPr/>
            </a:pPr>
            <a:endParaRPr lang="en-US"/>
          </a:p>
        </p:txBody>
      </p:sp>
      <p:sp>
        <p:nvSpPr>
          <p:cNvPr id="46083" name="Rectangle 3"/>
          <p:cNvSpPr>
            <a:spLocks noGrp="1" noChangeArrowheads="1"/>
          </p:cNvSpPr>
          <p:nvPr>
            <p:ph type="dt" sz="quarter" idx="1"/>
          </p:nvPr>
        </p:nvSpPr>
        <p:spPr bwMode="auto">
          <a:xfrm>
            <a:off x="3951288" y="0"/>
            <a:ext cx="3071812"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algn="r" defTabSz="883169">
              <a:defRPr sz="1100">
                <a:latin typeface="Helvetica" charset="0"/>
                <a:ea typeface="ＭＳ Ｐゴシック" charset="-128"/>
                <a:cs typeface="ＭＳ Ｐゴシック" charset="-128"/>
              </a:defRPr>
            </a:lvl1pPr>
          </a:lstStyle>
          <a:p>
            <a:pPr>
              <a:defRPr/>
            </a:pPr>
            <a:endParaRPr lang="en-US"/>
          </a:p>
        </p:txBody>
      </p:sp>
      <p:sp>
        <p:nvSpPr>
          <p:cNvPr id="46084" name="Rectangle 4"/>
          <p:cNvSpPr>
            <a:spLocks noGrp="1" noChangeArrowheads="1"/>
          </p:cNvSpPr>
          <p:nvPr>
            <p:ph type="ftr" sz="quarter" idx="2"/>
          </p:nvPr>
        </p:nvSpPr>
        <p:spPr bwMode="auto">
          <a:xfrm>
            <a:off x="0" y="8866188"/>
            <a:ext cx="3073400"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defTabSz="883169">
              <a:defRPr sz="1100">
                <a:latin typeface="Helvetica" charset="0"/>
                <a:ea typeface="ＭＳ Ｐゴシック" charset="-128"/>
                <a:cs typeface="ＭＳ Ｐゴシック" charset="-128"/>
              </a:defRPr>
            </a:lvl1pPr>
          </a:lstStyle>
          <a:p>
            <a:pPr>
              <a:defRPr/>
            </a:pPr>
            <a:endParaRPr lang="en-US"/>
          </a:p>
        </p:txBody>
      </p:sp>
      <p:sp>
        <p:nvSpPr>
          <p:cNvPr id="46085" name="Rectangle 5"/>
          <p:cNvSpPr>
            <a:spLocks noGrp="1" noChangeArrowheads="1"/>
          </p:cNvSpPr>
          <p:nvPr>
            <p:ph type="sldNum" sz="quarter" idx="3"/>
          </p:nvPr>
        </p:nvSpPr>
        <p:spPr bwMode="auto">
          <a:xfrm>
            <a:off x="3951288" y="8866188"/>
            <a:ext cx="3071812"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algn="r" defTabSz="883169">
              <a:defRPr sz="1100">
                <a:latin typeface="Helvetica" pitchFamily="-84" charset="0"/>
              </a:defRPr>
            </a:lvl1pPr>
          </a:lstStyle>
          <a:p>
            <a:pPr>
              <a:defRPr/>
            </a:pPr>
            <a:fld id="{A7BEDF9C-23FB-4E02-8A47-BEF36A673A44}"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6888"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defTabSz="931168">
              <a:defRPr sz="1200">
                <a:latin typeface="Times New Roman" charset="0"/>
                <a:ea typeface="ＭＳ Ｐゴシック" charset="-128"/>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3973513" y="0"/>
            <a:ext cx="3036887"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algn="r" defTabSz="931168">
              <a:defRPr sz="1200">
                <a:latin typeface="Times New Roman" charset="0"/>
                <a:ea typeface="ＭＳ Ｐゴシック" charset="-128"/>
                <a:cs typeface="ＭＳ Ｐゴシック" charset="-128"/>
              </a:defRPr>
            </a:lvl1pPr>
          </a:lstStyle>
          <a:p>
            <a:pPr>
              <a:defRPr/>
            </a:pPr>
            <a:endParaRPr lang="en-US"/>
          </a:p>
        </p:txBody>
      </p:sp>
      <p:sp>
        <p:nvSpPr>
          <p:cNvPr id="56324" name="Rectangle 4"/>
          <p:cNvSpPr>
            <a:spLocks noGrp="1" noRot="1" noChangeAspect="1" noChangeArrowheads="1" noTextEdit="1"/>
          </p:cNvSpPr>
          <p:nvPr>
            <p:ph type="sldImg" idx="2"/>
          </p:nvPr>
        </p:nvSpPr>
        <p:spPr bwMode="auto">
          <a:xfrm>
            <a:off x="1182688" y="698500"/>
            <a:ext cx="4646612"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5038" y="4416425"/>
            <a:ext cx="5140325" cy="4181475"/>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3036888"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defTabSz="931168">
              <a:defRPr sz="1200">
                <a:latin typeface="Times New Roman" charset="0"/>
                <a:ea typeface="ＭＳ Ｐゴシック" charset="-128"/>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3973513" y="8832850"/>
            <a:ext cx="3036887"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algn="r" defTabSz="931168">
              <a:defRPr sz="1200">
                <a:latin typeface="Times New Roman" pitchFamily="18" charset="0"/>
              </a:defRPr>
            </a:lvl1pPr>
          </a:lstStyle>
          <a:p>
            <a:pPr>
              <a:defRPr/>
            </a:pPr>
            <a:fld id="{B5F8A71D-B40F-4C09-BB6E-69BEBD206A2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pPr defTabSz="912813"/>
            <a:fld id="{9E98FED3-0022-424F-A82B-DB21E21320E3}" type="slidenum">
              <a:rPr lang="en-US" altLang="en-US" smtClean="0">
                <a:latin typeface="Helvetica" pitchFamily="-84" charset="0"/>
              </a:rPr>
              <a:pPr defTabSz="912813"/>
              <a:t>1</a:t>
            </a:fld>
            <a:endParaRPr lang="en-US" altLang="en-US" smtClean="0">
              <a:latin typeface="Helvetica" pitchFamily="-8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F8607F-7E98-4586-B8C9-226860012A3F}" type="slidenum">
              <a:rPr lang="en-US" altLang="en-US"/>
              <a:pPr/>
              <a:t>11</a:t>
            </a:fld>
            <a:endParaRPr lang="en-US" altLang="en-US"/>
          </a:p>
        </p:txBody>
      </p:sp>
      <p:sp>
        <p:nvSpPr>
          <p:cNvPr id="14338" name="Rectangle 2"/>
          <p:cNvSpPr>
            <a:spLocks noGrp="1" noRot="1" noChangeAspect="1" noChangeArrowheads="1" noTextEdit="1"/>
          </p:cNvSpPr>
          <p:nvPr>
            <p:ph type="sldImg"/>
          </p:nvPr>
        </p:nvSpPr>
        <p:spPr>
          <a:ln cap="flat"/>
        </p:spPr>
      </p:sp>
      <p:sp>
        <p:nvSpPr>
          <p:cNvPr id="14339"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pPr defTabSz="912813"/>
            <a:fld id="{1867FB2C-C519-48A9-950E-D23A29955A3B}" type="slidenum">
              <a:rPr lang="en-US" altLang="en-US" smtClean="0">
                <a:latin typeface="Helvetica" pitchFamily="-84" charset="0"/>
              </a:rPr>
              <a:pPr defTabSz="912813"/>
              <a:t>12</a:t>
            </a:fld>
            <a:endParaRPr lang="en-US" altLang="en-US" smtClean="0">
              <a:latin typeface="Helvetica" pitchFamily="-8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p:spPr>
        <p:txBody>
          <a:bodyPr/>
          <a:lstStyle/>
          <a:p>
            <a:r>
              <a:rPr lang="en-US" smtClean="0">
                <a:latin typeface="Times New Roman" pitchFamily="18" charset="0"/>
              </a:rPr>
              <a:t>-Single thread processes have all items in both columns. A multi-threaded one has the division as above. </a:t>
            </a:r>
            <a:endParaRPr lang="en-GB" smtClean="0">
              <a:latin typeface="Times New Roman" pitchFamily="18" charset="0"/>
            </a:endParaRPr>
          </a:p>
          <a:p>
            <a:r>
              <a:rPr lang="en-GB" smtClean="0">
                <a:latin typeface="Times New Roman" pitchFamily="18" charset="0"/>
              </a:rPr>
              <a:t>-Signals are used in POSIX-compliant OSes to signal processes about some events. </a:t>
            </a:r>
          </a:p>
          <a:p>
            <a:r>
              <a:rPr lang="en-GB" smtClean="0">
                <a:latin typeface="Times New Roman" pitchFamily="18" charset="0"/>
              </a:rPr>
              <a:t>They can be synchronous or asynchronous. e.g. divide by zero, &lt;Ctrl-C&gt; by user, illegal memory access. </a:t>
            </a:r>
          </a:p>
          <a:p>
            <a:r>
              <a:rPr lang="en-GB" smtClean="0">
                <a:latin typeface="Times New Roman" pitchFamily="18" charset="0"/>
              </a:rPr>
              <a:t>The process can ignore the signal, use default signal handler, or use a specific signal handling function </a:t>
            </a:r>
          </a:p>
          <a:p>
            <a:r>
              <a:rPr lang="en-GB" smtClean="0">
                <a:latin typeface="Times New Roman" pitchFamily="18" charset="0"/>
              </a:rPr>
              <a:t>defined by it. We’ll discuss them later 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pPr defTabSz="912813"/>
            <a:fld id="{B18AD86B-548C-42EB-8CF7-83ABA7DB49DF}" type="slidenum">
              <a:rPr lang="en-US" altLang="en-US" smtClean="0">
                <a:latin typeface="Helvetica" pitchFamily="-84" charset="0"/>
              </a:rPr>
              <a:pPr defTabSz="912813"/>
              <a:t>14</a:t>
            </a:fld>
            <a:endParaRPr lang="en-US" altLang="en-US" smtClean="0">
              <a:latin typeface="Helvetica" pitchFamily="-84"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E4258C-E1BC-4FB4-A0CC-65B902945DD4}" type="slidenum">
              <a:rPr lang="en-US" altLang="en-US"/>
              <a:pPr/>
              <a:t>17</a:t>
            </a:fld>
            <a:endParaRPr lang="en-US" altLang="en-US"/>
          </a:p>
        </p:txBody>
      </p:sp>
      <p:sp>
        <p:nvSpPr>
          <p:cNvPr id="24578" name="Rectangle 2"/>
          <p:cNvSpPr>
            <a:spLocks noGrp="1" noRot="1" noChangeAspect="1" noChangeArrowheads="1" noTextEdit="1"/>
          </p:cNvSpPr>
          <p:nvPr>
            <p:ph type="sldImg"/>
          </p:nvPr>
        </p:nvSpPr>
        <p:spPr>
          <a:ln cap="flat"/>
        </p:spPr>
      </p:sp>
      <p:sp>
        <p:nvSpPr>
          <p:cNvPr id="24579"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Times New Roman" charset="0"/>
                <a:ea typeface="MS PGothic" pitchFamily="34" charset="-128"/>
                <a:cs typeface="ＭＳ Ｐゴシック" charset="-128"/>
              </a:rPr>
              <a:t>Yield is a static method which is essentially used to notify the system that the current thread is willing to "give up the CPU" for a </a:t>
            </a:r>
            <a:r>
              <a:rPr lang="en-US" sz="1200" b="0" i="0" kern="1200" dirty="0" err="1" smtClean="0">
                <a:solidFill>
                  <a:schemeClr val="tx1"/>
                </a:solidFill>
                <a:latin typeface="Times New Roman" charset="0"/>
                <a:ea typeface="MS PGothic" pitchFamily="34" charset="-128"/>
                <a:cs typeface="ＭＳ Ｐゴシック" charset="-128"/>
              </a:rPr>
              <a:t>whilesleep</a:t>
            </a:r>
            <a:r>
              <a:rPr lang="en-US" sz="1200" b="0" i="0" kern="1200" dirty="0" smtClean="0">
                <a:solidFill>
                  <a:schemeClr val="tx1"/>
                </a:solidFill>
                <a:latin typeface="Times New Roman" charset="0"/>
                <a:ea typeface="MS PGothic" pitchFamily="34" charset="-128"/>
                <a:cs typeface="ＭＳ Ｐゴシック" charset="-128"/>
              </a:rPr>
              <a:t>() causes the thread to definitely stop executing for a given amount of time; if no other thread or process needs to be run, the CPU will be idle (and probably enter a power saving mode).</a:t>
            </a:r>
          </a:p>
          <a:p>
            <a:r>
              <a:rPr lang="en-US" sz="1200" b="0" i="0" kern="1200" dirty="0" smtClean="0">
                <a:solidFill>
                  <a:schemeClr val="tx1"/>
                </a:solidFill>
                <a:latin typeface="Times New Roman" charset="0"/>
                <a:ea typeface="MS PGothic" pitchFamily="34" charset="-128"/>
                <a:cs typeface="ＭＳ Ｐゴシック" charset="-128"/>
              </a:rPr>
              <a:t>yield() basically means that the thread is not doing anything particularly important and if any other threads or processes need to be run, they should. Otherwise, the current thread will continue to run</a:t>
            </a:r>
          </a:p>
          <a:p>
            <a:r>
              <a:rPr lang="en-US" sz="1200" b="0" i="0" kern="1200" dirty="0" smtClean="0">
                <a:solidFill>
                  <a:schemeClr val="tx1"/>
                </a:solidFill>
                <a:latin typeface="Times New Roman" charset="0"/>
                <a:ea typeface="MS PGothic" pitchFamily="34" charset="-128"/>
                <a:cs typeface="ＭＳ Ｐゴシック" charset="-128"/>
              </a:rPr>
              <a:t>Suspend is </a:t>
            </a:r>
            <a:r>
              <a:rPr lang="en-US" sz="1200" b="0" i="0" kern="1200" dirty="0" err="1" smtClean="0">
                <a:solidFill>
                  <a:schemeClr val="tx1"/>
                </a:solidFill>
                <a:latin typeface="Times New Roman" charset="0"/>
                <a:ea typeface="MS PGothic" pitchFamily="34" charset="-128"/>
                <a:cs typeface="ＭＳ Ｐゴシック" charset="-128"/>
              </a:rPr>
              <a:t>depricated</a:t>
            </a:r>
            <a:endParaRPr lang="en-US" sz="1200" b="0" i="0" kern="1200" dirty="0" smtClean="0">
              <a:solidFill>
                <a:schemeClr val="tx1"/>
              </a:solidFill>
              <a:latin typeface="Times New Roman" charset="0"/>
              <a:ea typeface="MS PGothic" pitchFamily="34" charset="-128"/>
              <a:cs typeface="ＭＳ Ｐゴシック" charset="-128"/>
            </a:endParaRPr>
          </a:p>
          <a:p>
            <a:endParaRPr lang="en-US" dirty="0"/>
          </a:p>
        </p:txBody>
      </p:sp>
      <p:sp>
        <p:nvSpPr>
          <p:cNvPr id="4" name="Slide Number Placeholder 3"/>
          <p:cNvSpPr>
            <a:spLocks noGrp="1"/>
          </p:cNvSpPr>
          <p:nvPr>
            <p:ph type="sldNum" sz="quarter" idx="10"/>
          </p:nvPr>
        </p:nvSpPr>
        <p:spPr/>
        <p:txBody>
          <a:bodyPr/>
          <a:lstStyle/>
          <a:p>
            <a:pPr>
              <a:defRPr/>
            </a:pPr>
            <a:fld id="{B5F8A71D-B40F-4C09-BB6E-69BEBD206A29}" type="slidenum">
              <a:rPr lang="en-US" smtClean="0"/>
              <a:pPr>
                <a:defRPr/>
              </a:pPr>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pPr defTabSz="912813"/>
            <a:fld id="{05B8695E-6262-4C7A-8891-65984B94E686}" type="slidenum">
              <a:rPr lang="en-US" altLang="en-US" smtClean="0">
                <a:latin typeface="Helvetica" pitchFamily="-84" charset="0"/>
              </a:rPr>
              <a:pPr defTabSz="912813"/>
              <a:t>19</a:t>
            </a:fld>
            <a:endParaRPr lang="en-US" altLang="en-US" smtClean="0">
              <a:latin typeface="Helvetica" pitchFamily="-84"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r>
              <a:rPr lang="en-GB" b="1" dirty="0" smtClean="0">
                <a:latin typeface="Times New Roman" pitchFamily="18" charset="0"/>
              </a:rPr>
              <a:t>-Tru64 UNIX</a:t>
            </a:r>
            <a:r>
              <a:rPr lang="en-GB" dirty="0" smtClean="0">
                <a:latin typeface="Times New Roman" pitchFamily="18" charset="0"/>
              </a:rPr>
              <a:t> is a 64-bit UNIX operating system for the Alpha instruction set architecture (ISA), currently owned by Hewlett-Packard (HP). </a:t>
            </a:r>
          </a:p>
          <a:p>
            <a:r>
              <a:rPr lang="en-GB" dirty="0" smtClean="0">
                <a:latin typeface="Times New Roman" pitchFamily="18" charset="0"/>
              </a:rPr>
              <a:t>-The use of kernel threads simplifies user code by moving some of the most complex aspects of threading into the kernel. The program doesn't need to schedule threads or explicitly yield the processor. User code can be written in a familiar procedural style, including calls to blocking APIs, without starving other threads. </a:t>
            </a:r>
          </a:p>
          <a:p>
            <a:r>
              <a:rPr lang="en-US" dirty="0" smtClean="0">
                <a:latin typeface="Times New Roman" pitchFamily="18" charset="0"/>
              </a:rPr>
              <a:t>-An API (system calls) to the kernel thread facility exists. </a:t>
            </a:r>
          </a:p>
          <a:p>
            <a:r>
              <a:rPr lang="en-US" dirty="0" smtClean="0">
                <a:latin typeface="Times New Roman" pitchFamily="18" charset="0"/>
              </a:rPr>
              <a:t>-To see these threads, run </a:t>
            </a:r>
            <a:r>
              <a:rPr lang="en-US" i="1" dirty="0" err="1" smtClean="0">
                <a:latin typeface="Times New Roman" pitchFamily="18" charset="0"/>
              </a:rPr>
              <a:t>ps</a:t>
            </a:r>
            <a:r>
              <a:rPr lang="en-US" i="1" dirty="0" smtClean="0">
                <a:latin typeface="Times New Roman" pitchFamily="18" charset="0"/>
              </a:rPr>
              <a:t> ax</a:t>
            </a:r>
            <a:r>
              <a:rPr lang="en-US" dirty="0" smtClean="0">
                <a:latin typeface="Times New Roman" pitchFamily="18" charset="0"/>
              </a:rPr>
              <a:t> and note all of the processes in [square brackets].</a:t>
            </a:r>
            <a:endParaRPr lang="en-GB" dirty="0" smtClean="0">
              <a:latin typeface="Times New Roman" pitchFamily="18" charset="0"/>
            </a:endParaRPr>
          </a:p>
          <a:p>
            <a:r>
              <a:rPr lang="en-GB" dirty="0" smtClean="0">
                <a:latin typeface="Times New Roman" pitchFamily="18" charset="0"/>
              </a:rPr>
              <a:t>-</a:t>
            </a:r>
            <a:r>
              <a:rPr lang="en-GB" b="1" dirty="0" smtClean="0">
                <a:latin typeface="Times New Roman" pitchFamily="18" charset="0"/>
              </a:rPr>
              <a:t>http://</a:t>
            </a:r>
            <a:r>
              <a:rPr lang="en-GB" b="1" u="sng" dirty="0" smtClean="0">
                <a:latin typeface="Times New Roman" pitchFamily="18" charset="0"/>
              </a:rPr>
              <a:t>en.wikipedia.org/wiki/File:Linus-linux.ogg</a:t>
            </a:r>
            <a:r>
              <a:rPr lang="en-GB" b="1" dirty="0" smtClean="0">
                <a:latin typeface="Times New Roman" pitchFamily="18" charset="0"/>
              </a:rPr>
              <a:t> (pronunciation)</a:t>
            </a:r>
          </a:p>
          <a:p>
            <a:endParaRPr lang="en-US" altLang="en-US" dirty="0"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pPr defTabSz="912813"/>
            <a:fld id="{3A33AB94-57D2-4C40-BFA5-3A4379EEBF6F}" type="slidenum">
              <a:rPr lang="en-US" altLang="en-US" smtClean="0">
                <a:latin typeface="Helvetica" pitchFamily="-84" charset="0"/>
              </a:rPr>
              <a:pPr defTabSz="912813"/>
              <a:t>20</a:t>
            </a:fld>
            <a:endParaRPr lang="en-US" altLang="en-US" smtClean="0">
              <a:latin typeface="Helvetica" pitchFamily="-84"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r>
              <a:rPr lang="en-US" u="sng" dirty="0" smtClean="0">
                <a:latin typeface="Times New Roman" pitchFamily="18" charset="0"/>
              </a:rPr>
              <a:t>http://en.wikipedia.org/wiki/Thread_(computer_science)#Models</a:t>
            </a:r>
          </a:p>
          <a:p>
            <a:r>
              <a:rPr lang="en-US" u="sng" dirty="0" smtClean="0">
                <a:latin typeface="Times New Roman" pitchFamily="18" charset="0"/>
              </a:rPr>
              <a:t>http://www.cs.brown.edu/research/thmon/thmon2a.html</a:t>
            </a:r>
          </a:p>
          <a:p>
            <a:r>
              <a:rPr lang="en-US" dirty="0" smtClean="0">
                <a:latin typeface="Times New Roman" pitchFamily="18" charset="0"/>
              </a:rPr>
              <a:t>-A </a:t>
            </a:r>
            <a:r>
              <a:rPr lang="en-US" i="1" dirty="0" smtClean="0">
                <a:latin typeface="Times New Roman" pitchFamily="18" charset="0"/>
              </a:rPr>
              <a:t>kernel thread</a:t>
            </a:r>
            <a:r>
              <a:rPr lang="en-US" dirty="0" smtClean="0">
                <a:latin typeface="Times New Roman" pitchFamily="18" charset="0"/>
              </a:rPr>
              <a:t> is a kernel entity, like processes and interrupt handlers; it is the entity handled by the system scheduler. A kernel thread runs in user mode environment when executing user functions or library calls; it switches to kernel mode environment when executing system calls.</a:t>
            </a:r>
          </a:p>
          <a:p>
            <a:r>
              <a:rPr lang="en-US" dirty="0" smtClean="0">
                <a:latin typeface="Times New Roman" pitchFamily="18" charset="0"/>
              </a:rPr>
              <a:t>A </a:t>
            </a:r>
            <a:r>
              <a:rPr lang="en-US" i="1" dirty="0" smtClean="0">
                <a:latin typeface="Times New Roman" pitchFamily="18" charset="0"/>
              </a:rPr>
              <a:t>kernel-only thread</a:t>
            </a:r>
            <a:r>
              <a:rPr lang="en-US" dirty="0" smtClean="0">
                <a:latin typeface="Times New Roman" pitchFamily="18" charset="0"/>
              </a:rPr>
              <a:t> is a kernel thread that executes only in kernel mode environment. Kernel-only threads are controlled by the kernel mode environment programmer through kernel services.</a:t>
            </a:r>
          </a:p>
          <a:p>
            <a:endParaRPr lang="en-US" dirty="0" smtClean="0">
              <a:latin typeface="Times New Roman" pitchFamily="18" charset="0"/>
            </a:endParaRPr>
          </a:p>
          <a:p>
            <a:endParaRPr lang="en-GB" u="sng" dirty="0" smtClean="0">
              <a:latin typeface="Times New Roman" pitchFamily="18" charset="0"/>
            </a:endParaRPr>
          </a:p>
          <a:p>
            <a:endParaRPr lang="en-US" altLang="en-US" dirty="0"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pPr defTabSz="912813"/>
            <a:fld id="{F5FDCBBC-22BB-4F96-A59B-A675B01BD8E9}" type="slidenum">
              <a:rPr lang="en-US" altLang="en-US" smtClean="0">
                <a:latin typeface="Helvetica" pitchFamily="-84" charset="0"/>
              </a:rPr>
              <a:pPr defTabSz="912813"/>
              <a:t>21</a:t>
            </a:fld>
            <a:endParaRPr lang="en-US" altLang="en-US" smtClean="0">
              <a:latin typeface="Helvetica" pitchFamily="-84"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r>
              <a:rPr lang="en-GB" dirty="0" smtClean="0">
                <a:latin typeface="Times New Roman" pitchFamily="18" charset="0"/>
              </a:rPr>
              <a:t>-There has to be one kernel level thread that actually gets run on the CPU. In single-threaded processes, the process itself is the thread that gets run by the kernel.</a:t>
            </a:r>
          </a:p>
          <a:p>
            <a:r>
              <a:rPr lang="en-US" dirty="0" smtClean="0">
                <a:latin typeface="Times New Roman" pitchFamily="18" charset="0"/>
              </a:rPr>
              <a:t>-Context is saved on stacks of user threads. Then context pointer used to point to the stack of the current thread.</a:t>
            </a:r>
            <a:endParaRPr lang="en-GB" dirty="0" smtClean="0">
              <a:latin typeface="Times New Roman" pitchFamily="18" charset="0"/>
            </a:endParaRPr>
          </a:p>
          <a:p>
            <a:r>
              <a:rPr lang="en-US" altLang="en-US" dirty="0" smtClean="0">
                <a:latin typeface="Times New Roman" pitchFamily="18" charset="0"/>
              </a:rPr>
              <a:t>-</a:t>
            </a:r>
            <a:r>
              <a:rPr lang="en-GB" dirty="0" smtClean="0">
                <a:latin typeface="Times New Roman" pitchFamily="18" charset="0"/>
              </a:rPr>
              <a:t>A common solution to this problem is providing an I/O API that implements a synchronous interface by using non-blocking I/O internally, and scheduling another user thread while the I/O operation is in progress. </a:t>
            </a:r>
            <a:r>
              <a:rPr lang="en-US" dirty="0" smtClean="0">
                <a:latin typeface="Times New Roman" pitchFamily="18" charset="0"/>
              </a:rPr>
              <a:t>This is called </a:t>
            </a:r>
            <a:r>
              <a:rPr lang="en-US" b="1" dirty="0" smtClean="0">
                <a:latin typeface="Times New Roman" pitchFamily="18" charset="0"/>
              </a:rPr>
              <a:t>jacketing</a:t>
            </a:r>
            <a:r>
              <a:rPr lang="en-US" dirty="0" smtClean="0">
                <a:latin typeface="Times New Roman" pitchFamily="18" charset="0"/>
              </a:rPr>
              <a:t>: instead of directly calling a system I/O routine, a thread calls an application-level I/O jacket routine. </a:t>
            </a:r>
          </a:p>
          <a:p>
            <a:r>
              <a:rPr lang="en-US" dirty="0" smtClean="0">
                <a:latin typeface="Times New Roman" pitchFamily="18" charset="0"/>
              </a:rPr>
              <a:t>Within this jacket is code that checks if the I/O device is busy. If it is, the thread enters blocked state and passes control through the threads library to another thread. When the thread later is given control again, the jacket routine checks the I/O device again. (from Stallings: p.172)</a:t>
            </a:r>
            <a:endParaRPr lang="en-GB" dirty="0" smtClean="0">
              <a:latin typeface="Times New Roman" pitchFamily="18" charset="0"/>
            </a:endParaRPr>
          </a:p>
          <a:p>
            <a:r>
              <a:rPr lang="en-GB" dirty="0" smtClean="0">
                <a:latin typeface="Times New Roman" pitchFamily="18" charset="0"/>
              </a:rPr>
              <a:t>Similar solutions can be provided for other blocking system calls. Alternatively, the program can be written to avoid the use of synchronous I/O or other blocking system calls.</a:t>
            </a:r>
          </a:p>
          <a:p>
            <a:endParaRPr lang="en-US" altLang="en-US" dirty="0"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pPr defTabSz="912813"/>
            <a:fld id="{F6636D80-CAD1-4417-AC9C-2169CCA78CC5}" type="slidenum">
              <a:rPr lang="en-US" altLang="en-US" smtClean="0">
                <a:latin typeface="Helvetica" pitchFamily="-84" charset="0"/>
              </a:rPr>
              <a:pPr defTabSz="912813"/>
              <a:t>22</a:t>
            </a:fld>
            <a:endParaRPr lang="en-US" altLang="en-US" smtClean="0">
              <a:latin typeface="Helvetica" pitchFamily="-84"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r>
              <a:rPr lang="en-GB" dirty="0" smtClean="0">
                <a:latin typeface="Times New Roman" pitchFamily="18" charset="0"/>
              </a:rPr>
              <a:t>-User has to be careful not to create too many threads within an application. Sometimes max number of threads per application is restricted by OS.</a:t>
            </a:r>
          </a:p>
          <a:p>
            <a:r>
              <a:rPr lang="en-US" i="1" dirty="0" smtClean="0">
                <a:latin typeface="Times New Roman" pitchFamily="18" charset="0"/>
              </a:rPr>
              <a:t>-Expensive creation.</a:t>
            </a:r>
            <a:r>
              <a:rPr lang="en-US" dirty="0" smtClean="0">
                <a:latin typeface="Times New Roman" pitchFamily="18" charset="0"/>
              </a:rPr>
              <a:t> Under the one-to-one model, every thread creation requires explicit kernel involvement and consumes kernel resources.</a:t>
            </a:r>
          </a:p>
          <a:p>
            <a:r>
              <a:rPr lang="en-US" i="1" dirty="0" smtClean="0">
                <a:latin typeface="Times New Roman" pitchFamily="18" charset="0"/>
              </a:rPr>
              <a:t>-Resource inefficiency.</a:t>
            </a:r>
            <a:r>
              <a:rPr lang="en-US" dirty="0" smtClean="0">
                <a:latin typeface="Times New Roman" pitchFamily="18" charset="0"/>
              </a:rPr>
              <a:t> Every thread created by the user requires kernel memory for a stack, as well as some sort of kernel data structure to keep track of it.</a:t>
            </a:r>
            <a:endParaRPr lang="en-GB" dirty="0" smtClean="0">
              <a:latin typeface="Times New Roman" pitchFamily="18" charset="0"/>
            </a:endParaRPr>
          </a:p>
          <a:p>
            <a:endParaRPr lang="en-US" altLang="en-US" dirty="0"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pPr defTabSz="912813"/>
            <a:fld id="{D9E60E14-3E88-4413-B193-448BFED47D7B}" type="slidenum">
              <a:rPr lang="en-US" altLang="en-US" smtClean="0">
                <a:latin typeface="Helvetica" pitchFamily="-84" charset="0"/>
              </a:rPr>
              <a:pPr defTabSz="912813"/>
              <a:t>2</a:t>
            </a:fld>
            <a:endParaRPr lang="en-US" altLang="en-US" smtClean="0">
              <a:latin typeface="Helvetica" pitchFamily="-8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pPr defTabSz="912813"/>
            <a:fld id="{4D00BD9D-14A1-40BD-BA41-A8EAE1F2A05D}" type="slidenum">
              <a:rPr lang="en-US" altLang="en-US" smtClean="0">
                <a:latin typeface="Helvetica" pitchFamily="-84" charset="0"/>
              </a:rPr>
              <a:pPr defTabSz="912813"/>
              <a:t>23</a:t>
            </a:fld>
            <a:endParaRPr lang="en-US" altLang="en-US" smtClean="0">
              <a:latin typeface="Helvetica" pitchFamily="-84"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r>
              <a:rPr lang="en-GB" u="sng" smtClean="0">
                <a:latin typeface="Times New Roman" pitchFamily="18" charset="0"/>
              </a:rPr>
              <a:t>http://en.wikipedia.org/wiki/Thread_(computer_science)#Models</a:t>
            </a:r>
          </a:p>
          <a:p>
            <a:r>
              <a:rPr lang="en-GB" i="1" smtClean="0">
                <a:latin typeface="Times New Roman" pitchFamily="18" charset="0"/>
              </a:rPr>
              <a:t>- </a:t>
            </a:r>
            <a:r>
              <a:rPr lang="en-US" smtClean="0">
                <a:latin typeface="Times New Roman" pitchFamily="18" charset="0"/>
              </a:rPr>
              <a:t>User threads in the many-to-many model normally “float” among kernel threads--they may  run on whatever kernel thread is available when they become runnable. </a:t>
            </a:r>
            <a:endParaRPr lang="en-GB" i="1" smtClean="0">
              <a:latin typeface="Times New Roman" pitchFamily="18" charset="0"/>
            </a:endParaRPr>
          </a:p>
          <a:p>
            <a:endParaRPr lang="en-US" alt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pPr defTabSz="912813"/>
            <a:fld id="{392DD25E-F332-42E6-81CC-9D54EC91881E}" type="slidenum">
              <a:rPr lang="en-US" altLang="en-US" smtClean="0">
                <a:latin typeface="Helvetica" pitchFamily="-84" charset="0"/>
              </a:rPr>
              <a:pPr defTabSz="912813"/>
              <a:t>24</a:t>
            </a:fld>
            <a:endParaRPr lang="en-US" altLang="en-US" smtClean="0">
              <a:latin typeface="Helvetica" pitchFamily="-84"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r>
              <a:rPr lang="en-GB" dirty="0" smtClean="0">
                <a:latin typeface="Times New Roman" pitchFamily="18" charset="0"/>
              </a:rPr>
              <a:t>-</a:t>
            </a:r>
            <a:r>
              <a:rPr lang="en-US" dirty="0" smtClean="0">
                <a:latin typeface="Times New Roman" pitchFamily="18" charset="0"/>
              </a:rPr>
              <a:t>User threads in the many-to-many model normally “float‘” among kernel threads--they may run on whatever kernel thread is available when they become </a:t>
            </a:r>
            <a:r>
              <a:rPr lang="en-US" dirty="0" err="1" smtClean="0">
                <a:latin typeface="Times New Roman" pitchFamily="18" charset="0"/>
              </a:rPr>
              <a:t>runnable</a:t>
            </a:r>
            <a:r>
              <a:rPr lang="en-US" dirty="0" smtClean="0">
                <a:latin typeface="Times New Roman" pitchFamily="18" charset="0"/>
              </a:rPr>
              <a:t>. However, in some </a:t>
            </a:r>
          </a:p>
          <a:p>
            <a:r>
              <a:rPr lang="en-US" dirty="0" smtClean="0">
                <a:latin typeface="Times New Roman" pitchFamily="18" charset="0"/>
              </a:rPr>
              <a:t>cases it may be necessary to associate a user thread permanently with a kernel thread, i.e., to </a:t>
            </a:r>
            <a:r>
              <a:rPr lang="en-US" i="1" dirty="0" smtClean="0">
                <a:latin typeface="Times New Roman" pitchFamily="18" charset="0"/>
              </a:rPr>
              <a:t>bind</a:t>
            </a:r>
            <a:r>
              <a:rPr lang="en-US" dirty="0" smtClean="0">
                <a:latin typeface="Times New Roman" pitchFamily="18" charset="0"/>
              </a:rPr>
              <a:t> the user thread to the kernel thread. Such bound threads behave as threads </a:t>
            </a:r>
          </a:p>
          <a:p>
            <a:r>
              <a:rPr lang="en-US" dirty="0" smtClean="0">
                <a:latin typeface="Times New Roman" pitchFamily="18" charset="0"/>
              </a:rPr>
              <a:t>do in the one-to-one model--their creation requires the creation of a kernel thread, and synchronization operations require system calls (to park the kernel thread in the kernel </a:t>
            </a:r>
          </a:p>
          <a:p>
            <a:r>
              <a:rPr lang="en-US" dirty="0" smtClean="0">
                <a:latin typeface="Times New Roman" pitchFamily="18" charset="0"/>
              </a:rPr>
              <a:t>when the user thread is blocked and to </a:t>
            </a:r>
            <a:r>
              <a:rPr lang="en-US" dirty="0" err="1" smtClean="0">
                <a:latin typeface="Times New Roman" pitchFamily="18" charset="0"/>
              </a:rPr>
              <a:t>unpark</a:t>
            </a:r>
            <a:r>
              <a:rPr lang="en-US" dirty="0" smtClean="0">
                <a:latin typeface="Times New Roman" pitchFamily="18" charset="0"/>
              </a:rPr>
              <a:t> it when the user thread is released). </a:t>
            </a:r>
          </a:p>
          <a:p>
            <a:endParaRPr lang="en-GB" dirty="0" smtClean="0">
              <a:latin typeface="Times New Roman" pitchFamily="18" charset="0"/>
            </a:endParaRPr>
          </a:p>
          <a:p>
            <a:endParaRPr lang="en-US" altLang="en-US" dirty="0"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p:spPr>
        <p:txBody>
          <a:bodyPr/>
          <a:lstStyle/>
          <a:p>
            <a:r>
              <a:rPr lang="en-GB" dirty="0" smtClean="0">
                <a:latin typeface="Times New Roman" pitchFamily="18" charset="0"/>
              </a:rPr>
              <a:t>-All code and data structures exist either in user space or kernel space.</a:t>
            </a:r>
          </a:p>
          <a:p>
            <a:r>
              <a:rPr lang="en-GB" dirty="0" smtClean="0">
                <a:latin typeface="Times New Roman" pitchFamily="18" charset="0"/>
              </a:rPr>
              <a:t>-If user space library, invoking a function in the library results in a local function call entirely in user space. </a:t>
            </a:r>
          </a:p>
          <a:p>
            <a:r>
              <a:rPr lang="en-GB" dirty="0" smtClean="0">
                <a:latin typeface="Times New Roman" pitchFamily="18" charset="0"/>
              </a:rPr>
              <a:t>-If in kernel space, then invoking a library function (i.e. using the API) invokes a system call. </a:t>
            </a:r>
          </a:p>
          <a:p>
            <a:r>
              <a:rPr lang="en-GB" dirty="0" smtClean="0">
                <a:latin typeface="Times New Roman" pitchFamily="18" charset="0"/>
              </a:rPr>
              <a:t>-</a:t>
            </a:r>
          </a:p>
          <a:p>
            <a:r>
              <a:rPr lang="en-GB" u="sng" dirty="0" smtClean="0">
                <a:latin typeface="Times New Roman" pitchFamily="18" charset="0"/>
              </a:rPr>
              <a:t>http://www.cs.cf.ac.uk/Dave/C/node29.html</a:t>
            </a:r>
          </a:p>
          <a:p>
            <a:endParaRPr lang="en-US" altLang="en-US" dirty="0"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468188-45B5-4FCA-BD5E-588E391A4666}" type="slidenum">
              <a:rPr lang="zh-TW" altLang="en-US"/>
              <a:pPr/>
              <a:t>29</a:t>
            </a:fld>
            <a:endParaRPr lang="en-US" altLang="zh-TW"/>
          </a:p>
        </p:txBody>
      </p:sp>
      <p:sp>
        <p:nvSpPr>
          <p:cNvPr id="283650" name="Rectangle 2"/>
          <p:cNvSpPr>
            <a:spLocks noGrp="1" noRot="1" noChangeAspect="1" noChangeArrowheads="1" noTextEdit="1"/>
          </p:cNvSpPr>
          <p:nvPr>
            <p:ph type="sldImg"/>
          </p:nvPr>
        </p:nvSpPr>
        <p:spPr>
          <a:ln/>
        </p:spPr>
      </p:sp>
      <p:sp>
        <p:nvSpPr>
          <p:cNvPr id="283651"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5F8A71D-B40F-4C09-BB6E-69BEBD206A29}" type="slidenum">
              <a:rPr lang="en-US" smtClean="0"/>
              <a:pPr>
                <a:defRPr/>
              </a:pPr>
              <a:t>36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pPr defTabSz="912813"/>
            <a:fld id="{F14F4D30-1EB5-4BBA-8EE0-7BCE8F3D2C47}" type="slidenum">
              <a:rPr lang="en-US" altLang="en-US" smtClean="0">
                <a:latin typeface="Helvetica" pitchFamily="-84" charset="0"/>
              </a:rPr>
              <a:pPr defTabSz="912813"/>
              <a:t>37</a:t>
            </a:fld>
            <a:endParaRPr lang="en-US" altLang="en-US" smtClean="0">
              <a:latin typeface="Helvetica" pitchFamily="-84"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pPr defTabSz="912813"/>
            <a:fld id="{169397F7-7502-4DDB-B63F-FE9177C3C0DF}" type="slidenum">
              <a:rPr lang="en-US" altLang="en-US" smtClean="0">
                <a:latin typeface="Helvetica" pitchFamily="-84" charset="0"/>
              </a:rPr>
              <a:pPr defTabSz="912813"/>
              <a:t>38</a:t>
            </a:fld>
            <a:endParaRPr lang="en-US" altLang="en-US" smtClean="0">
              <a:latin typeface="Helvetica" pitchFamily="-84"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pPr defTabSz="912813"/>
            <a:fld id="{8F449A40-1811-4A51-93E0-D4A1CF524C44}" type="slidenum">
              <a:rPr lang="en-US" altLang="en-US" smtClean="0">
                <a:latin typeface="Helvetica" pitchFamily="-84" charset="0"/>
              </a:rPr>
              <a:pPr defTabSz="912813"/>
              <a:t>39</a:t>
            </a:fld>
            <a:endParaRPr lang="en-US" altLang="en-US" smtClean="0">
              <a:latin typeface="Helvetica" pitchFamily="-84"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r>
              <a:rPr lang="en-GB" smtClean="0">
                <a:latin typeface="Times New Roman" pitchFamily="18" charset="0"/>
              </a:rPr>
              <a:t>-A </a:t>
            </a:r>
            <a:r>
              <a:rPr lang="en-GB" i="1" smtClean="0">
                <a:latin typeface="Times New Roman" pitchFamily="18" charset="0"/>
              </a:rPr>
              <a:t>signal</a:t>
            </a:r>
            <a:r>
              <a:rPr lang="en-GB" smtClean="0">
                <a:latin typeface="Times New Roman" pitchFamily="18" charset="0"/>
              </a:rPr>
              <a:t> is a message which can be sent to a running process. </a:t>
            </a:r>
          </a:p>
          <a:p>
            <a:r>
              <a:rPr lang="en-GB" smtClean="0">
                <a:latin typeface="Times New Roman" pitchFamily="18" charset="0"/>
              </a:rPr>
              <a:t>-Signals generated when: divide by zero, illegal memory access, &lt;Ctrl&gt;&lt;C&gt; to terminate a program etc.</a:t>
            </a:r>
          </a:p>
          <a:p>
            <a:r>
              <a:rPr lang="en-US" smtClean="0">
                <a:latin typeface="Times New Roman" pitchFamily="18" charset="0"/>
              </a:rPr>
              <a:t>-Although Windows does not explicitly provide support for signals, it allows us to emulate them using asynchronous procedure calls (APCs). The APC facility enables a user thread to specify a function that is to be called when the user thread receives notification of a particular event.</a:t>
            </a:r>
            <a:endParaRPr lang="en-GB" smtClean="0">
              <a:latin typeface="Times New Roman" pitchFamily="18" charset="0"/>
            </a:endParaRPr>
          </a:p>
          <a:p>
            <a:endParaRPr lang="en-US" altLang="en-US"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pPr defTabSz="912813"/>
            <a:fld id="{785BFD00-AA31-493A-8DE5-A3BCB336969E}" type="slidenum">
              <a:rPr lang="en-US" altLang="en-US" smtClean="0">
                <a:latin typeface="Helvetica" pitchFamily="-84" charset="0"/>
              </a:rPr>
              <a:pPr defTabSz="912813"/>
              <a:t>40</a:t>
            </a:fld>
            <a:endParaRPr lang="en-US" altLang="en-US" smtClean="0">
              <a:latin typeface="Helvetica" pitchFamily="-84"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r>
              <a:rPr lang="en-GB" smtClean="0">
                <a:latin typeface="Times New Roman" pitchFamily="18" charset="0"/>
              </a:rPr>
              <a:t>-Standard Unix function for delivering a signal is </a:t>
            </a:r>
            <a:r>
              <a:rPr lang="en-GB" i="1" smtClean="0">
                <a:latin typeface="Times New Roman" pitchFamily="18" charset="0"/>
              </a:rPr>
              <a:t>kill (aid_t aid, int signal)</a:t>
            </a:r>
            <a:r>
              <a:rPr lang="en-GB" smtClean="0">
                <a:latin typeface="Times New Roman" pitchFamily="18" charset="0"/>
              </a:rPr>
              <a:t>.</a:t>
            </a:r>
          </a:p>
          <a:p>
            <a:r>
              <a:rPr lang="en-GB" smtClean="0">
                <a:latin typeface="Times New Roman" pitchFamily="18" charset="0"/>
              </a:rPr>
              <a:t>Hence, we specify the process (</a:t>
            </a:r>
            <a:r>
              <a:rPr lang="en-GB" i="1" smtClean="0">
                <a:latin typeface="Times New Roman" pitchFamily="18" charset="0"/>
              </a:rPr>
              <a:t>aid</a:t>
            </a:r>
            <a:r>
              <a:rPr lang="en-GB" smtClean="0">
                <a:latin typeface="Times New Roman" pitchFamily="18" charset="0"/>
              </a:rPr>
              <a:t>) to which a particular signal (</a:t>
            </a:r>
            <a:r>
              <a:rPr lang="en-GB" i="1" smtClean="0">
                <a:latin typeface="Times New Roman" pitchFamily="18" charset="0"/>
              </a:rPr>
              <a:t>signal</a:t>
            </a:r>
            <a:r>
              <a:rPr lang="en-GB" smtClean="0">
                <a:latin typeface="Times New Roman" pitchFamily="18" charset="0"/>
              </a:rPr>
              <a:t>) is to be delivered.</a:t>
            </a:r>
          </a:p>
          <a:p>
            <a:r>
              <a:rPr lang="en-GB" u="sng" smtClean="0">
                <a:latin typeface="Times New Roman" pitchFamily="18" charset="0"/>
              </a:rPr>
              <a:t>http://en.wikipedia.org/wiki/Signal_(computing) </a:t>
            </a:r>
          </a:p>
          <a:p>
            <a:r>
              <a:rPr lang="en-GB" u="sng" smtClean="0">
                <a:latin typeface="Times New Roman" pitchFamily="18" charset="0"/>
              </a:rPr>
              <a:t>http://en.wikipedia.org/wiki/SIGKILL</a:t>
            </a:r>
          </a:p>
          <a:p>
            <a:r>
              <a:rPr lang="en-GB" u="sng" smtClean="0">
                <a:latin typeface="Times New Roman" pitchFamily="18" charset="0"/>
              </a:rPr>
              <a:t>http://en.wikipedia.org/wiki/SIGTERM</a:t>
            </a:r>
          </a:p>
          <a:p>
            <a:endParaRPr lang="en-US" altLang="en-US" smtClean="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pPr defTabSz="912813"/>
            <a:fld id="{2C51C5DC-D980-440C-9FF7-BF26111A07D5}" type="slidenum">
              <a:rPr lang="en-US" altLang="en-US" smtClean="0">
                <a:latin typeface="Helvetica" pitchFamily="-84" charset="0"/>
              </a:rPr>
              <a:pPr defTabSz="912813"/>
              <a:t>41</a:t>
            </a:fld>
            <a:endParaRPr lang="en-US" altLang="en-US" smtClean="0">
              <a:latin typeface="Helvetica" pitchFamily="-84"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r>
              <a:rPr lang="en-GB" dirty="0" smtClean="0">
                <a:latin typeface="Times New Roman" pitchFamily="18" charset="0"/>
              </a:rPr>
              <a:t>-Asynchronous cancellation: troublesome if the thread is in the midst of updating some shared data.</a:t>
            </a:r>
          </a:p>
          <a:p>
            <a:r>
              <a:rPr lang="en-GB" dirty="0" smtClean="0">
                <a:latin typeface="Times New Roman" pitchFamily="18" charset="0"/>
              </a:rPr>
              <a:t>-Deferred cancellation: one thread signals that a thread is to be cancelled. The target thread checks a flag to see if it’s to be cancelled or not. Gives it time to be cancelled safely. </a:t>
            </a:r>
          </a:p>
          <a:p>
            <a:r>
              <a:rPr lang="en-US" dirty="0" smtClean="0">
                <a:latin typeface="Times New Roman" pitchFamily="18" charset="0"/>
              </a:rPr>
              <a:t>Cancellation occurs when the target thread reaches a cancellation point and a cancel is pending.</a:t>
            </a:r>
            <a:endParaRPr lang="en-GB" dirty="0" smtClean="0">
              <a:latin typeface="Times New Roman" pitchFamily="18" charset="0"/>
            </a:endParaRPr>
          </a:p>
          <a:p>
            <a:r>
              <a:rPr lang="en-US" dirty="0" smtClean="0">
                <a:latin typeface="Times New Roman" pitchFamily="18" charset="0"/>
              </a:rPr>
              <a:t>-Most of the dangers in performing cancellations deal with properly restoring invariants and freeing shared resources. </a:t>
            </a:r>
          </a:p>
          <a:p>
            <a:r>
              <a:rPr lang="en-US" dirty="0" smtClean="0">
                <a:latin typeface="Times New Roman" pitchFamily="18" charset="0"/>
              </a:rPr>
              <a:t>For example, a carelessly cancelled thread might leave a </a:t>
            </a:r>
            <a:r>
              <a:rPr lang="en-US" dirty="0" err="1" smtClean="0">
                <a:latin typeface="Times New Roman" pitchFamily="18" charset="0"/>
              </a:rPr>
              <a:t>mutex</a:t>
            </a:r>
            <a:r>
              <a:rPr lang="en-US" dirty="0" smtClean="0">
                <a:latin typeface="Times New Roman" pitchFamily="18" charset="0"/>
              </a:rPr>
              <a:t> (mutual lock) in a locked state, leading to a deadlock. Or it might leave a region of memory allocated with no way to identify it and therefore no way to free it.</a:t>
            </a:r>
            <a:endParaRPr lang="en-GB" dirty="0" smtClean="0">
              <a:latin typeface="Times New Roman" pitchFamily="18" charset="0"/>
            </a:endParaRPr>
          </a:p>
          <a:p>
            <a:endParaRPr lang="en-US" altLang="en-US" dirty="0"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pPr defTabSz="912813"/>
            <a:fld id="{5C177769-0065-43FE-B825-C76C56450EFF}" type="slidenum">
              <a:rPr lang="en-US" altLang="en-US" smtClean="0">
                <a:latin typeface="Helvetica" pitchFamily="-84" charset="0"/>
              </a:rPr>
              <a:pPr defTabSz="912813"/>
              <a:t>42</a:t>
            </a:fld>
            <a:endParaRPr lang="en-US" altLang="en-US" smtClean="0">
              <a:latin typeface="Helvetica" pitchFamily="-84"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r>
              <a:rPr lang="en-US" altLang="en-US" dirty="0" smtClean="0">
                <a:latin typeface="Times New Roman" pitchFamily="18" charset="0"/>
              </a:rPr>
              <a:t>-An application may require any number of LWPs to run efficiently. Consider a CPU-bound application running on a single processor. In this scenario, only one thread can run at </a:t>
            </a:r>
            <a:r>
              <a:rPr lang="en-US" altLang="en-US" dirty="0" err="1" smtClean="0">
                <a:latin typeface="Times New Roman" pitchFamily="18" charset="0"/>
              </a:rPr>
              <a:t>at</a:t>
            </a:r>
            <a:r>
              <a:rPr lang="en-US" altLang="en-US" dirty="0" smtClean="0">
                <a:latin typeface="Times New Roman" pitchFamily="18" charset="0"/>
              </a:rPr>
              <a:t> a time, so one LWP is sufficient. An application that is I/O-intensive may require multiple LWPs to execute, however. Typically, an LWP is required for each concurrent blocking system call. Suppose, for example, that five different file-read requests occur simultaneously. Five LWPs are needed, because all could be waiting for I/O completion in the kernel. If a process has</a:t>
            </a:r>
          </a:p>
          <a:p>
            <a:r>
              <a:rPr lang="en-US" altLang="en-US" dirty="0" smtClean="0">
                <a:latin typeface="Times New Roman" pitchFamily="18" charset="0"/>
              </a:rPr>
              <a:t>only four LWPs, then the fifth request must wait for one of the LWPs to return from the kernel.</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txBox="1">
            <a:spLocks noGrp="1" noChangeArrowheads="1"/>
          </p:cNvSpPr>
          <p:nvPr/>
        </p:nvSpPr>
        <p:spPr bwMode="auto">
          <a:xfrm>
            <a:off x="3973513" y="8853488"/>
            <a:ext cx="3055937" cy="457200"/>
          </a:xfrm>
          <a:prstGeom prst="rect">
            <a:avLst/>
          </a:prstGeom>
          <a:noFill/>
          <a:ln w="9525">
            <a:noFill/>
            <a:miter lim="800000"/>
            <a:headEnd/>
            <a:tailEnd/>
          </a:ln>
        </p:spPr>
        <p:txBody>
          <a:bodyPr wrap="none" lIns="91604" tIns="45801" rIns="91604" bIns="45801" anchor="b"/>
          <a:lstStyle/>
          <a:p>
            <a:pPr algn="r" defTabSz="898525"/>
            <a:fld id="{57FD022B-50CD-4844-AA58-DBC567B5DB95}" type="slidenum">
              <a:rPr lang="en-US" altLang="en-US" sz="1200">
                <a:latin typeface="Helvetica" pitchFamily="-84" charset="0"/>
              </a:rPr>
              <a:pPr algn="r" defTabSz="898525"/>
              <a:t>43</a:t>
            </a:fld>
            <a:endParaRPr lang="en-US" altLang="en-US" sz="1200">
              <a:latin typeface="Helvetica" pitchFamily="-84"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pPr defTabSz="912813"/>
            <a:fld id="{08CD60D4-6EBB-4201-B3D0-1392295A3712}" type="slidenum">
              <a:rPr lang="en-US" altLang="en-US" smtClean="0">
                <a:latin typeface="Helvetica" pitchFamily="-84" charset="0"/>
              </a:rPr>
              <a:pPr defTabSz="912813"/>
              <a:t>44</a:t>
            </a:fld>
            <a:endParaRPr lang="en-US" altLang="en-US" smtClean="0">
              <a:latin typeface="Helvetica" pitchFamily="-84"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pPr defTabSz="912813"/>
            <a:fld id="{C6E52B36-BFBD-4204-BF12-ED08DCD5EC20}" type="slidenum">
              <a:rPr lang="en-US" altLang="en-US" smtClean="0">
                <a:latin typeface="Helvetica" pitchFamily="-84" charset="0"/>
              </a:rPr>
              <a:pPr defTabSz="912813"/>
              <a:t>45</a:t>
            </a:fld>
            <a:endParaRPr lang="en-US" altLang="en-US" smtClean="0">
              <a:latin typeface="Helvetica" pitchFamily="-84"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p:spPr>
        <p:txBody>
          <a:bodyPr/>
          <a:lstStyle/>
          <a:p>
            <a:r>
              <a:rPr lang="en-US" altLang="en-US" smtClean="0">
                <a:latin typeface="Times New Roman" pitchFamily="18" charset="0"/>
              </a:rPr>
              <a:t>-</a:t>
            </a:r>
            <a:r>
              <a:rPr lang="en-GB" smtClean="0">
                <a:latin typeface="Times New Roman" pitchFamily="18" charset="0"/>
              </a:rPr>
              <a:t>ETHREAD and KTHREAD data structures in kernel space and only accessible to kernel. </a:t>
            </a:r>
          </a:p>
          <a:p>
            <a:r>
              <a:rPr lang="en-GB" smtClean="0">
                <a:latin typeface="Times New Roman" pitchFamily="18" charset="0"/>
              </a:rPr>
              <a:t>TEB in user space and accessed when thread running in user mode. </a:t>
            </a:r>
          </a:p>
          <a:p>
            <a:endParaRPr lang="en-US" altLang="en-US" smtClean="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pPr defTabSz="912813"/>
            <a:fld id="{943CFCCB-57CF-4879-B16A-E5DB94AE2193}" type="slidenum">
              <a:rPr lang="en-US" altLang="en-US" smtClean="0">
                <a:latin typeface="Helvetica" pitchFamily="-84" charset="0"/>
              </a:rPr>
              <a:pPr defTabSz="912813"/>
              <a:t>47</a:t>
            </a:fld>
            <a:endParaRPr lang="en-US" altLang="en-US" smtClean="0">
              <a:latin typeface="Helvetica" pitchFamily="-84"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a:buFontTx/>
              <a:buChar char="-"/>
            </a:pPr>
            <a:r>
              <a:rPr lang="en-US" altLang="en-US" dirty="0" smtClean="0">
                <a:latin typeface="Times New Roman" pitchFamily="18" charset="0"/>
              </a:rPr>
              <a:t>Linux does not distinguish between processes and threads. In fact, Linux uses the term task —rather than process or thread— when referring to a flow of control within a program.</a:t>
            </a:r>
          </a:p>
          <a:p>
            <a:pPr lvl="1"/>
            <a:r>
              <a:rPr lang="en-US" b="1" dirty="0" smtClean="0">
                <a:latin typeface="Times New Roman" pitchFamily="18" charset="0"/>
              </a:rPr>
              <a:t>-clone()</a:t>
            </a:r>
            <a:r>
              <a:rPr lang="en-US" dirty="0" smtClean="0">
                <a:latin typeface="Times New Roman" pitchFamily="18" charset="0"/>
              </a:rPr>
              <a:t> is a system call on the Linux kernel related to multithreading. In practice, one should try to avoid calling clone() directly, but instead use a threading library (such as </a:t>
            </a:r>
            <a:r>
              <a:rPr lang="en-US" dirty="0" err="1" smtClean="0">
                <a:latin typeface="Times New Roman" pitchFamily="18" charset="0"/>
              </a:rPr>
              <a:t>pthreads</a:t>
            </a:r>
            <a:r>
              <a:rPr lang="en-US" dirty="0" smtClean="0">
                <a:latin typeface="Times New Roman" pitchFamily="18" charset="0"/>
              </a:rPr>
              <a:t>) which use clone() when starting a thread (such as during a call to </a:t>
            </a:r>
            <a:r>
              <a:rPr lang="en-US" dirty="0" err="1" smtClean="0">
                <a:latin typeface="Times New Roman" pitchFamily="18" charset="0"/>
              </a:rPr>
              <a:t>pthread_create</a:t>
            </a:r>
            <a:r>
              <a:rPr lang="en-US" dirty="0" smtClean="0">
                <a:latin typeface="Times New Roman" pitchFamily="18" charset="0"/>
              </a:rPr>
              <a:t>()). Preferably, u</a:t>
            </a:r>
            <a:r>
              <a:rPr lang="en-GB" dirty="0" smtClean="0">
                <a:latin typeface="Times New Roman" pitchFamily="18" charset="0"/>
              </a:rPr>
              <a:t>se fork() to create new processes or </a:t>
            </a:r>
            <a:r>
              <a:rPr lang="en-GB" dirty="0" err="1" smtClean="0">
                <a:latin typeface="Times New Roman" pitchFamily="18" charset="0"/>
              </a:rPr>
              <a:t>pthread_create</a:t>
            </a:r>
            <a:r>
              <a:rPr lang="en-GB" dirty="0" smtClean="0">
                <a:latin typeface="Times New Roman" pitchFamily="18" charset="0"/>
              </a:rPr>
              <a:t>() to create threads.</a:t>
            </a:r>
            <a:endParaRPr lang="en-US" altLang="en-US" dirty="0" smtClean="0">
              <a:latin typeface="Times New Roman" pitchFamily="18" charset="0"/>
            </a:endParaRPr>
          </a:p>
          <a:p>
            <a:pPr>
              <a:buFontTx/>
              <a:buChar char="-"/>
            </a:pPr>
            <a:r>
              <a:rPr lang="en-US" altLang="en-US" dirty="0" smtClean="0">
                <a:latin typeface="Times New Roman" pitchFamily="18" charset="0"/>
              </a:rPr>
              <a:t>The varying level of sharing is possible because of the way a task is represented in the Linux kernel. A unique kernel data structure (specifically, </a:t>
            </a:r>
            <a:r>
              <a:rPr lang="en-US" altLang="en-US" dirty="0" err="1" smtClean="0">
                <a:latin typeface="Courier New" pitchFamily="49" charset="0"/>
                <a:cs typeface="Courier New" pitchFamily="49" charset="0"/>
              </a:rPr>
              <a:t>struct</a:t>
            </a:r>
            <a:r>
              <a:rPr lang="en-US" altLang="en-US" dirty="0" smtClean="0">
                <a:latin typeface="Courier New" pitchFamily="49" charset="0"/>
                <a:cs typeface="Courier New" pitchFamily="49" charset="0"/>
              </a:rPr>
              <a:t> task </a:t>
            </a:r>
            <a:r>
              <a:rPr lang="en-US" altLang="en-US" dirty="0" err="1" smtClean="0">
                <a:latin typeface="Courier New" pitchFamily="49" charset="0"/>
                <a:cs typeface="Courier New" pitchFamily="49" charset="0"/>
              </a:rPr>
              <a:t>struct</a:t>
            </a:r>
            <a:r>
              <a:rPr lang="en-US" altLang="en-US" dirty="0" smtClean="0">
                <a:latin typeface="Times New Roman" pitchFamily="18" charset="0"/>
              </a:rPr>
              <a:t>) exists for each task in the system. This data structure, instead of storing data for the task, contains pointers to other data structures where these data are stored—for example, data structures that represent the list of open files, signal-handling information, and virtual memory.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Times New Roman" charset="0"/>
                <a:ea typeface="MS PGothic" pitchFamily="34" charset="-128"/>
                <a:cs typeface="ＭＳ Ｐゴシック" charset="-128"/>
              </a:rPr>
              <a:t>Only when that thread stops, yields, or becomes Not </a:t>
            </a:r>
            <a:r>
              <a:rPr lang="en-US" sz="1200" b="0" i="0" kern="1200" dirty="0" err="1" smtClean="0">
                <a:solidFill>
                  <a:schemeClr val="tx1"/>
                </a:solidFill>
                <a:latin typeface="Times New Roman" charset="0"/>
                <a:ea typeface="MS PGothic" pitchFamily="34" charset="-128"/>
                <a:cs typeface="ＭＳ Ｐゴシック" charset="-128"/>
              </a:rPr>
              <a:t>Runnable</a:t>
            </a:r>
            <a:r>
              <a:rPr lang="en-US" sz="1200" b="0" i="0" kern="1200" dirty="0" smtClean="0">
                <a:solidFill>
                  <a:schemeClr val="tx1"/>
                </a:solidFill>
                <a:latin typeface="Times New Roman" charset="0"/>
                <a:ea typeface="MS PGothic" pitchFamily="34" charset="-128"/>
                <a:cs typeface="ＭＳ Ｐゴシック" charset="-128"/>
              </a:rPr>
              <a:t> will a lower-priority thread start executing</a:t>
            </a:r>
            <a:endParaRPr lang="en-US" dirty="0"/>
          </a:p>
        </p:txBody>
      </p:sp>
      <p:sp>
        <p:nvSpPr>
          <p:cNvPr id="4" name="Slide Number Placeholder 3"/>
          <p:cNvSpPr>
            <a:spLocks noGrp="1"/>
          </p:cNvSpPr>
          <p:nvPr>
            <p:ph type="sldNum" sz="quarter" idx="10"/>
          </p:nvPr>
        </p:nvSpPr>
        <p:spPr/>
        <p:txBody>
          <a:bodyPr/>
          <a:lstStyle/>
          <a:p>
            <a:pPr>
              <a:defRPr/>
            </a:pPr>
            <a:fld id="{B5F8A71D-B40F-4C09-BB6E-69BEBD206A29}" type="slidenum">
              <a:rPr lang="en-US" smtClean="0"/>
              <a:pPr>
                <a:defRPr/>
              </a:pPr>
              <a:t>48</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pPr defTabSz="931060"/>
            <a:fld id="{E5BCA9E1-09E6-4906-A4A1-D135B5556F90}" type="slidenum">
              <a:rPr lang="en-US" altLang="en-US" smtClean="0"/>
              <a:pPr defTabSz="931060"/>
              <a:t>49</a:t>
            </a:fld>
            <a:endParaRPr lang="en-US" altLang="en-US" dirty="0"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r>
              <a:rPr lang="en-GB" dirty="0" smtClean="0">
                <a:latin typeface="Times New Roman" pitchFamily="18" charset="0"/>
              </a:rPr>
              <a:t>-A </a:t>
            </a:r>
            <a:r>
              <a:rPr lang="en-GB" i="1" dirty="0" smtClean="0">
                <a:latin typeface="Times New Roman" pitchFamily="18" charset="0"/>
              </a:rPr>
              <a:t>lightweight process</a:t>
            </a:r>
            <a:r>
              <a:rPr lang="en-GB" dirty="0" smtClean="0">
                <a:latin typeface="Times New Roman" pitchFamily="18" charset="0"/>
              </a:rPr>
              <a:t> is a schedulable entity that the kernel is aware of. It’s a data structure in between user level and kernel level thread. The user-level thread library sees it as a virtual processor. It can be thought of as an abstraction of a kernel thread. Hence, user threads are implemented by a library that utilises underlying kernel-supported threads of control, called lightweight processes (LWPs). </a:t>
            </a:r>
          </a:p>
          <a:p>
            <a:r>
              <a:rPr lang="en-GB" dirty="0" smtClean="0">
                <a:latin typeface="Times New Roman" pitchFamily="18" charset="0"/>
              </a:rPr>
              <a:t>-</a:t>
            </a:r>
            <a:r>
              <a:rPr lang="en-GB" i="1" dirty="0" smtClean="0">
                <a:latin typeface="Times New Roman" pitchFamily="18" charset="0"/>
              </a:rPr>
              <a:t>Process contention scope </a:t>
            </a:r>
            <a:r>
              <a:rPr lang="en-GB" dirty="0" smtClean="0">
                <a:latin typeface="Times New Roman" pitchFamily="18" charset="0"/>
              </a:rPr>
              <a:t>(PCS), sometimes called </a:t>
            </a:r>
            <a:r>
              <a:rPr lang="en-GB" i="1" dirty="0" smtClean="0">
                <a:latin typeface="Times New Roman" pitchFamily="18" charset="0"/>
              </a:rPr>
              <a:t>local contention scope</a:t>
            </a:r>
            <a:r>
              <a:rPr lang="en-GB" dirty="0" smtClean="0">
                <a:latin typeface="Times New Roman" pitchFamily="18" charset="0"/>
              </a:rPr>
              <a:t>: specifies that the thread will be scheduled against all other local contention scope threads in the process. A process-contention-scope user thread is a user thread that shares a kernel thread with other process-contention-scope user threads in the process. All user threads in an M:1 thread model have process contention scope. Actual scheduling of the kernel thread on the CPU is done by OS using system contention scope. </a:t>
            </a:r>
          </a:p>
          <a:p>
            <a:r>
              <a:rPr lang="en-GB" dirty="0" smtClean="0">
                <a:latin typeface="Times New Roman" pitchFamily="18" charset="0"/>
              </a:rPr>
              <a:t>-</a:t>
            </a:r>
            <a:r>
              <a:rPr lang="en-GB" i="1" dirty="0" smtClean="0">
                <a:latin typeface="Times New Roman" pitchFamily="18" charset="0"/>
              </a:rPr>
              <a:t>System contention scope </a:t>
            </a:r>
            <a:r>
              <a:rPr lang="en-GB" dirty="0" smtClean="0">
                <a:latin typeface="Times New Roman" pitchFamily="18" charset="0"/>
              </a:rPr>
              <a:t>(SCS), sometimes called </a:t>
            </a:r>
            <a:r>
              <a:rPr lang="en-GB" i="1" dirty="0" smtClean="0">
                <a:latin typeface="Times New Roman" pitchFamily="18" charset="0"/>
              </a:rPr>
              <a:t>global contention scope</a:t>
            </a:r>
            <a:r>
              <a:rPr lang="en-GB" dirty="0" smtClean="0">
                <a:latin typeface="Times New Roman" pitchFamily="18" charset="0"/>
              </a:rPr>
              <a:t>: specifies that the thread will be scheduled against all other threads in the system and is directly mapped to one kernel thread. All user threads in a 1:1 thread model have system contention scope (Windows XP, Linux). </a:t>
            </a:r>
          </a:p>
          <a:p>
            <a:endParaRPr lang="en-US" altLang="en-US" dirty="0" smtClean="0">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pPr defTabSz="931060"/>
            <a:fld id="{8F9EC806-BD9F-4334-A92B-83317FA81E35}" type="slidenum">
              <a:rPr lang="en-US" altLang="en-US" smtClean="0"/>
              <a:pPr defTabSz="931060"/>
              <a:t>53</a:t>
            </a:fld>
            <a:endParaRPr lang="en-US" altLang="en-US" dirty="0"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r>
              <a:rPr lang="en-US" altLang="en-US" dirty="0" smtClean="0">
                <a:latin typeface="Times New Roman" pitchFamily="18" charset="0"/>
              </a:rPr>
              <a:t>-Consider what happens to cache memory when a process has been running on a specific processor. The data most recently accessed by the process </a:t>
            </a:r>
            <a:r>
              <a:rPr lang="en-US" altLang="en-US" dirty="0" smtClean="0">
                <a:latin typeface="Times New Roman" pitchFamily="18" charset="0"/>
              </a:rPr>
              <a:t>populate the </a:t>
            </a:r>
            <a:r>
              <a:rPr lang="en-US" altLang="en-US" dirty="0" smtClean="0">
                <a:latin typeface="Times New Roman" pitchFamily="18" charset="0"/>
              </a:rPr>
              <a:t>cache for the processor. As a result, successive memory accesses by the process are often satisfied in cache memory. Now consider what happens if the process migrates to another processor. The contents of cache memory must be invalidated for the first processor, and the cache for the second processor must be repopulated. Because of the high cost of invalidating and repopulating caches, most SMP systems try to avoid migration of processes from one processor to another and instead attempt to keep a process running on the same processor. This is known as processor affinity—that is, a process has an affinity for the processor on which it is currently running.</a:t>
            </a:r>
          </a:p>
          <a:p>
            <a:r>
              <a:rPr lang="en-US" altLang="en-US" dirty="0" smtClean="0">
                <a:latin typeface="Times New Roman" pitchFamily="18" charset="0"/>
              </a:rPr>
              <a:t>- When an operating system has a policy of attempting to keep a process running on the same processor—but not guaranteeing that it will do so—we have a situation known as soft affinity. Here, the operating system will attempt to keep a process on a single processor, but it is possible for a process to migrate between processors. In contrast, some systems provide system calls that support hard affinity, thereby allowing a process to specify a subset of processors on which it may run. Many systems provide both soft and hard affinity. For example, Linux implements soft affinity, but it also provides the </a:t>
            </a:r>
            <a:r>
              <a:rPr lang="en-US" altLang="en-US" dirty="0" err="1" smtClean="0">
                <a:latin typeface="Times New Roman" pitchFamily="18" charset="0"/>
              </a:rPr>
              <a:t>sched_setaffinity</a:t>
            </a:r>
            <a:r>
              <a:rPr lang="en-US" altLang="en-US" dirty="0" smtClean="0">
                <a:latin typeface="Times New Roman" pitchFamily="18" charset="0"/>
              </a:rPr>
              <a:t> () system call, which supports hard affinity.</a:t>
            </a:r>
          </a:p>
          <a:p>
            <a:endParaRPr lang="en-US" altLang="en-US" dirty="0" smtClean="0">
              <a:latin typeface="Times New Roman"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p:spPr>
        <p:txBody>
          <a:bodyPr/>
          <a:lstStyle/>
          <a:p>
            <a:r>
              <a:rPr lang="en-US" altLang="en-US" smtClean="0">
                <a:latin typeface="Times New Roman" pitchFamily="18" charset="0"/>
              </a:rPr>
              <a:t>-NUMA = Non-uniform memory access</a:t>
            </a:r>
          </a:p>
          <a:p>
            <a:r>
              <a:rPr lang="en-US" altLang="en-US" smtClean="0">
                <a:latin typeface="Times New Roman" pitchFamily="18" charset="0"/>
              </a:rPr>
              <a:t>-If the operating system’s CPU scheduler and memory-placement algorithms work together, then a process that is assigned affinity to a particular CPU can be allocated memory on the board where that CPU resides.</a:t>
            </a:r>
          </a:p>
          <a:p>
            <a:endParaRPr lang="en-US" alt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r>
              <a:rPr lang="en-GB" dirty="0" smtClean="0">
                <a:latin typeface="Times New Roman" pitchFamily="18" charset="0"/>
              </a:rPr>
              <a:t>-Solaris and Linux kernels are multithreaded. Threads for interrupt handling, memory management etc. </a:t>
            </a:r>
          </a:p>
          <a:p>
            <a:r>
              <a:rPr lang="en-US" sz="1200" b="0" i="0" kern="1200" dirty="0" smtClean="0">
                <a:solidFill>
                  <a:schemeClr val="tx1"/>
                </a:solidFill>
                <a:latin typeface="Times New Roman" charset="0"/>
                <a:ea typeface="MS PGothic" pitchFamily="34" charset="-128"/>
                <a:cs typeface="ＭＳ Ｐゴシック" charset="-128"/>
              </a:rPr>
              <a:t>In a heavyweight process, new processes are created to perform the work in parallel. Here (for the same application or service), you would see multiple processes running. Each heavyweight process contains its own address space. Communication between these processes would involve additional communications mechanisms such as sockets or pipes.  Since threads use the same code section, data section and OS resources, less overall resources are used.</a:t>
            </a:r>
            <a:endParaRPr lang="en-GB" dirty="0" smtClean="0">
              <a:latin typeface="Times New Roman" pitchFamily="18" charset="0"/>
            </a:endParaRPr>
          </a:p>
          <a:p>
            <a:endParaRPr lang="en-GB" dirty="0" smtClean="0">
              <a:latin typeface="Times New Roman" pitchFamily="18" charset="0"/>
            </a:endParaRPr>
          </a:p>
        </p:txBody>
      </p:sp>
      <p:sp>
        <p:nvSpPr>
          <p:cNvPr id="60420" name="Slide Number Placeholder 3"/>
          <p:cNvSpPr>
            <a:spLocks noGrp="1"/>
          </p:cNvSpPr>
          <p:nvPr>
            <p:ph type="sldNum" sz="quarter" idx="5"/>
          </p:nvPr>
        </p:nvSpPr>
        <p:spPr>
          <a:noFill/>
        </p:spPr>
        <p:txBody>
          <a:bodyPr/>
          <a:lstStyle/>
          <a:p>
            <a:pPr defTabSz="930275"/>
            <a:fld id="{357B35BB-44D8-4E50-9FDD-27BB40EA5B5B}" type="slidenum">
              <a:rPr lang="en-US" smtClean="0"/>
              <a:pPr defTabSz="930275"/>
              <a:t>5</a:t>
            </a:fld>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pPr defTabSz="931060"/>
            <a:fld id="{D83871D0-5829-4645-88BE-70F813A8E460}" type="slidenum">
              <a:rPr lang="en-US" altLang="en-US" smtClean="0"/>
              <a:pPr defTabSz="931060"/>
              <a:t>55</a:t>
            </a:fld>
            <a:endParaRPr lang="en-US" altLang="en-US" dirty="0"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r>
              <a:rPr lang="en-US" altLang="en-US" smtClean="0">
                <a:latin typeface="Times New Roman" pitchFamily="18" charset="0"/>
              </a:rPr>
              <a:t>-in some systems, an idle processor always pulls a process from a non-idle processor. In other systems, processes are moved only if the imbalance exceeds a certain threshold. This is to retain the benefits of processor affinity.</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p:spPr>
        <p:txBody>
          <a:bodyPr/>
          <a:lstStyle/>
          <a:p>
            <a:r>
              <a:rPr lang="en-US" altLang="en-US" smtClean="0">
                <a:latin typeface="Times New Roman" pitchFamily="18" charset="0"/>
              </a:rPr>
              <a:t>- Researchers have discovered that when a processor accesses memory, it spends a significant amount of time waiting for the data to become available. This situation, known as a memory stall, may occur for various reasons, such as a cache miss (accessing data that are not in cache memory).</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p:spPr>
        <p:txBody>
          <a:bodyPr/>
          <a:lstStyle/>
          <a:p>
            <a:r>
              <a:rPr lang="en-US" altLang="en-US" smtClean="0">
                <a:latin typeface="Times New Roman" pitchFamily="18" charset="0"/>
              </a:rPr>
              <a:t>-To remedy this situation, many recent hardware designs have implemented multithreaded processor cores in which two (or more) hardware threads are assigned to each core. That way, if one thread stalls while waiting for memory, the core can switch to another thread.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pPr defTabSz="912813"/>
            <a:fld id="{AFAB805A-A90D-467A-8A60-943CA8054529}" type="slidenum">
              <a:rPr lang="en-US" altLang="en-US" smtClean="0">
                <a:latin typeface="Helvetica" pitchFamily="-84" charset="0"/>
              </a:rPr>
              <a:pPr defTabSz="912813"/>
              <a:t>7</a:t>
            </a:fld>
            <a:endParaRPr lang="en-US" altLang="en-US" smtClean="0">
              <a:latin typeface="Helvetica" pitchFamily="-84"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r>
              <a:rPr lang="en-GB" dirty="0" smtClean="0">
                <a:latin typeface="Times New Roman" pitchFamily="18" charset="0"/>
              </a:rPr>
              <a:t>-Responsive examples given before e.g. web browser blocked in one thread (image displaying) but performing in another (downloading rest of the page)</a:t>
            </a:r>
          </a:p>
          <a:p>
            <a:r>
              <a:rPr lang="en-GB" dirty="0" smtClean="0">
                <a:latin typeface="Times New Roman" pitchFamily="18" charset="0"/>
              </a:rPr>
              <a:t>-Sharing code and data in the same address space. Also share resources of process. </a:t>
            </a:r>
          </a:p>
          <a:p>
            <a:r>
              <a:rPr lang="en-GB" dirty="0" smtClean="0">
                <a:latin typeface="Times New Roman" pitchFamily="18" charset="0"/>
              </a:rPr>
              <a:t>-Economy: Allocating memory and resources is costly. Threads share so economical. Reduces creation and context-switching time. Allocating In Solaris: creating a process </a:t>
            </a:r>
          </a:p>
          <a:p>
            <a:r>
              <a:rPr lang="en-GB" dirty="0" smtClean="0">
                <a:latin typeface="Times New Roman" pitchFamily="18" charset="0"/>
              </a:rPr>
              <a:t>is 5 times slower than a thread; context switching of processes is 30 times slower than context switching of threads.</a:t>
            </a:r>
          </a:p>
          <a:p>
            <a:r>
              <a:rPr lang="en-GB" dirty="0" smtClean="0">
                <a:latin typeface="Times New Roman" pitchFamily="18" charset="0"/>
              </a:rPr>
              <a:t>-Scalability: Such economies become more marked when we increase the number of threads. E.g.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r>
              <a:rPr lang="en-US" dirty="0" smtClean="0">
                <a:latin typeface="Times New Roman" pitchFamily="18" charset="0"/>
              </a:rPr>
              <a:t>-</a:t>
            </a:r>
            <a:r>
              <a:rPr lang="en-GB" dirty="0" smtClean="0">
                <a:latin typeface="Times New Roman" pitchFamily="18" charset="0"/>
              </a:rPr>
              <a:t>Testing and debugging: </a:t>
            </a:r>
            <a:r>
              <a:rPr lang="en-US" dirty="0" smtClean="0">
                <a:latin typeface="Times New Roman" pitchFamily="18" charset="0"/>
              </a:rPr>
              <a:t> When a program is running in parallel on multiple cores, many different execution paths are possible. Testing and debugging such concurrent programs is inherently more difficult than testing and debugging single-threaded applications.</a:t>
            </a:r>
            <a:endParaRPr lang="en-GB" dirty="0" smtClean="0">
              <a:latin typeface="Times New Roman" pitchFamily="18" charset="0"/>
            </a:endParaRPr>
          </a:p>
          <a:p>
            <a:r>
              <a:rPr lang="en-GB" dirty="0" smtClean="0">
                <a:latin typeface="Times New Roman" pitchFamily="18" charset="0"/>
              </a:rPr>
              <a:t>-With a lot of power comes a lot of responsibility:</a:t>
            </a:r>
          </a:p>
          <a:p>
            <a:r>
              <a:rPr lang="en-GB" u="sng" dirty="0" smtClean="0">
                <a:latin typeface="Times New Roman" pitchFamily="18" charset="0"/>
              </a:rPr>
              <a:t>http://www.techiehq.net/pc-technical-talk/do-multi-core-cpus-work-practice-windows-24952.html</a:t>
            </a:r>
          </a:p>
          <a:p>
            <a:r>
              <a:rPr lang="en-GB" dirty="0" smtClean="0">
                <a:latin typeface="Times New Roman" pitchFamily="18" charset="0"/>
              </a:rPr>
              <a:t>Interrupt handling in Unix-based: </a:t>
            </a:r>
            <a:r>
              <a:rPr lang="en-GB" u="sng" dirty="0" smtClean="0">
                <a:latin typeface="Times New Roman" pitchFamily="18" charset="0"/>
              </a:rPr>
              <a:t>http://www.alexonlinux.com/smp-affinity-and-proper-interrupt-handling-in-linux</a:t>
            </a:r>
          </a:p>
          <a:p>
            <a:r>
              <a:rPr lang="en-GB" dirty="0" smtClean="0">
                <a:latin typeface="Times New Roman" pitchFamily="18" charset="0"/>
              </a:rPr>
              <a:t>How the sequence of instructions is important, thus hindering parallelism: </a:t>
            </a:r>
            <a:r>
              <a:rPr lang="en-GB" u="sng" dirty="0" smtClean="0">
                <a:latin typeface="Times New Roman" pitchFamily="18" charset="0"/>
              </a:rPr>
              <a:t>http://en.wikipedia.org/wiki/Data_dependency</a:t>
            </a:r>
          </a:p>
          <a:p>
            <a:r>
              <a:rPr lang="en-US" altLang="en-US" dirty="0" smtClean="0">
                <a:latin typeface="Times New Roman" pitchFamily="18" charset="0"/>
              </a:rPr>
              <a:t>Difference between parallelism</a:t>
            </a:r>
            <a:r>
              <a:rPr lang="en-US" altLang="en-US" baseline="0" dirty="0" smtClean="0">
                <a:latin typeface="Times New Roman" pitchFamily="18" charset="0"/>
              </a:rPr>
              <a:t> and concurrency, </a:t>
            </a:r>
            <a:r>
              <a:rPr lang="en-US" sz="1200" kern="1200" baseline="0" dirty="0" smtClean="0">
                <a:solidFill>
                  <a:schemeClr val="tx1"/>
                </a:solidFill>
                <a:latin typeface="Times New Roman" charset="0"/>
                <a:ea typeface="MS PGothic" pitchFamily="34" charset="-128"/>
                <a:cs typeface="ＭＳ Ｐゴシック" charset="-128"/>
              </a:rPr>
              <a:t>Such processes are running concurrently, but not in parallel. Gives illusion by context switching </a:t>
            </a:r>
            <a:endParaRPr lang="en-US" altLang="en-US" baseline="0" dirty="0" smtClean="0">
              <a:latin typeface="Times New Roman" pitchFamily="18" charset="0"/>
            </a:endParaRPr>
          </a:p>
          <a:p>
            <a:endParaRPr lang="en-US" altLang="en-US" dirty="0"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p:spPr>
        <p:txBody>
          <a:bodyPr/>
          <a:lstStyle/>
          <a:p>
            <a:r>
              <a:rPr lang="en-US" altLang="en-US" dirty="0" smtClean="0">
                <a:latin typeface="Times New Roman" pitchFamily="18" charset="0"/>
              </a:rPr>
              <a:t>-Data parallelism:  Consider, for example, summing the contents of an array of size N. On a single-core system, one thread would simply sum the elements [0] . . . [N − 1].</a:t>
            </a:r>
          </a:p>
          <a:p>
            <a:r>
              <a:rPr lang="en-US" altLang="en-US" dirty="0" smtClean="0">
                <a:latin typeface="Times New Roman" pitchFamily="18" charset="0"/>
              </a:rPr>
              <a:t>On a dual-core system, however, thread A, running on core 0, could sum the elements [0] . . . [N/2 − 1] while thread B, running on core 1, could sum the elements [N/2] . . . [N − 1]. The two threads would be running in parallel on separate computing cores.</a:t>
            </a:r>
          </a:p>
          <a:p>
            <a:r>
              <a:rPr lang="en-US" altLang="en-US" dirty="0" smtClean="0">
                <a:latin typeface="Times New Roman" pitchFamily="18" charset="0"/>
              </a:rPr>
              <a:t>-Task parallelism:  involves distributing not data but tasks (threads) across multiple computing cores. Each thread is performing a unique operation. Consider again our example above. In contrast to that situation, an example of task parallelism might involve two threads, each performing a unique statistical operation on the array of elements in parallel. </a:t>
            </a:r>
          </a:p>
          <a:p>
            <a:r>
              <a:rPr lang="en-US" altLang="en-US" dirty="0" smtClean="0">
                <a:latin typeface="Times New Roman" pitchFamily="18" charset="0"/>
              </a:rPr>
              <a:t>-Hardware threads:  This support means that multiple threads can be loaded into the core for fast switching. Might mean duplicating registers for fast thread switching (one set of registers per thread) and also duplicating program counter. The thread IDs of each instruction in the pipeline can also be tracked by each pipeline stage. </a:t>
            </a:r>
          </a:p>
          <a:p>
            <a:r>
              <a:rPr lang="en-US" altLang="en-US" u="sng" dirty="0" smtClean="0">
                <a:latin typeface="Times New Roman" pitchFamily="18" charset="0"/>
              </a:rPr>
              <a:t>http://en.wikipedia.org/wiki/Multithreading_(computer_architecture)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5" name="Rectangle 5"/>
            <p:cNvSpPr>
              <a:spLocks noChangeArrowheads="1"/>
            </p:cNvSpPr>
            <p:nvPr/>
          </p:nvSpPr>
          <p:spPr bwMode="auto">
            <a:xfrm>
              <a:off x="1933" y="1865"/>
              <a:ext cx="1808" cy="127"/>
            </a:xfrm>
            <a:prstGeom prst="rect">
              <a:avLst/>
            </a:prstGeom>
            <a:solidFill>
              <a:srgbClr val="99CCFF"/>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6" name="Rectangle 6"/>
            <p:cNvSpPr>
              <a:spLocks noChangeArrowheads="1"/>
            </p:cNvSpPr>
            <p:nvPr/>
          </p:nvSpPr>
          <p:spPr bwMode="auto">
            <a:xfrm>
              <a:off x="3741" y="1865"/>
              <a:ext cx="1808" cy="127"/>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grpSp>
      <p:sp>
        <p:nvSpPr>
          <p:cNvPr id="7" name="Text Box 7"/>
          <p:cNvSpPr txBox="1">
            <a:spLocks noChangeArrowheads="1"/>
          </p:cNvSpPr>
          <p:nvPr/>
        </p:nvSpPr>
        <p:spPr bwMode="auto">
          <a:xfrm>
            <a:off x="6489700" y="6588125"/>
            <a:ext cx="2713038" cy="244475"/>
          </a:xfrm>
          <a:prstGeom prst="rect">
            <a:avLst/>
          </a:prstGeom>
          <a:noFill/>
          <a:ln>
            <a:noFill/>
          </a:ln>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smtClean="0">
                <a:solidFill>
                  <a:srgbClr val="336699"/>
                </a:solidFill>
                <a:latin typeface="Helvetica" pitchFamily="-84" charset="0"/>
              </a:rPr>
              <a:t>Silberschatz, Galvin and Gagne ©2013</a:t>
            </a:r>
          </a:p>
        </p:txBody>
      </p:sp>
      <p:sp>
        <p:nvSpPr>
          <p:cNvPr id="8" name="Text Box 8"/>
          <p:cNvSpPr txBox="1">
            <a:spLocks noChangeArrowheads="1"/>
          </p:cNvSpPr>
          <p:nvPr/>
        </p:nvSpPr>
        <p:spPr bwMode="auto">
          <a:xfrm>
            <a:off x="26988" y="6613525"/>
            <a:ext cx="2695575" cy="246063"/>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smtClean="0">
                <a:solidFill>
                  <a:srgbClr val="336699"/>
                </a:solidFill>
                <a:latin typeface="Helvetica" pitchFamily="-84" charset="0"/>
              </a:rPr>
              <a:t>Operating System Concepts – 9</a:t>
            </a:r>
            <a:r>
              <a:rPr lang="en-US" altLang="en-US" sz="1000" b="1" baseline="30000" smtClean="0">
                <a:solidFill>
                  <a:srgbClr val="336699"/>
                </a:solidFill>
                <a:latin typeface="Helvetica" pitchFamily="-84" charset="0"/>
              </a:rPr>
              <a:t>th</a:t>
            </a:r>
            <a:r>
              <a:rPr lang="en-US" altLang="en-US" sz="1000" b="1" smtClean="0">
                <a:solidFill>
                  <a:srgbClr val="336699"/>
                </a:solidFill>
                <a:latin typeface="Helvetica" pitchFamily="-84" charset="0"/>
              </a:rPr>
              <a:t> Edition</a:t>
            </a:r>
          </a:p>
        </p:txBody>
      </p:sp>
      <p:pic>
        <p:nvPicPr>
          <p:cNvPr id="9" name="Picture 9" descr="dino_4"/>
          <p:cNvPicPr>
            <a:picLocks noChangeAspect="1" noChangeArrowheads="1"/>
          </p:cNvPicPr>
          <p:nvPr/>
        </p:nvPicPr>
        <p:blipFill>
          <a:blip r:embed="rId2"/>
          <a:srcRect/>
          <a:stretch>
            <a:fillRect/>
          </a:stretch>
        </p:blipFill>
        <p:spPr bwMode="auto">
          <a:xfrm>
            <a:off x="3360738" y="4157663"/>
            <a:ext cx="2062162" cy="1593850"/>
          </a:xfrm>
          <a:prstGeom prst="rect">
            <a:avLst/>
          </a:prstGeom>
          <a:noFill/>
          <a:ln w="76200">
            <a:solidFill>
              <a:srgbClr val="336699"/>
            </a:solidFill>
            <a:miter lim="800000"/>
            <a:headEnd/>
            <a:tailEnd/>
          </a:ln>
        </p:spPr>
      </p:pic>
      <p:sp>
        <p:nvSpPr>
          <p:cNvPr id="10" name="Rectangle 10"/>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11" name="Text Box 7"/>
          <p:cNvSpPr txBox="1">
            <a:spLocks noChangeArrowheads="1"/>
          </p:cNvSpPr>
          <p:nvPr userDrawn="1"/>
        </p:nvSpPr>
        <p:spPr bwMode="auto">
          <a:xfrm>
            <a:off x="3154363" y="6591300"/>
            <a:ext cx="2713037" cy="274638"/>
          </a:xfrm>
          <a:prstGeom prst="rect">
            <a:avLst/>
          </a:prstGeom>
          <a:noFill/>
          <a:ln w="9525">
            <a:noFill/>
            <a:miter lim="800000"/>
            <a:headEnd/>
            <a:tailEnd/>
          </a:ln>
          <a:effectLst/>
        </p:spPr>
        <p:txBody>
          <a:bodyPr>
            <a:spAutoFit/>
          </a:bodyPr>
          <a:lstStyle/>
          <a:p>
            <a:pPr algn="ctr">
              <a:spcBef>
                <a:spcPct val="50000"/>
              </a:spcBef>
              <a:defRPr/>
            </a:pPr>
            <a:r>
              <a:rPr lang="en-US" sz="1200" b="1" dirty="0">
                <a:solidFill>
                  <a:srgbClr val="336699"/>
                </a:solidFill>
                <a:latin typeface="Helvetica" charset="0"/>
              </a:rPr>
              <a:t>Modified by </a:t>
            </a:r>
            <a:r>
              <a:rPr lang="en-US" sz="1200" b="1" dirty="0" smtClean="0">
                <a:solidFill>
                  <a:srgbClr val="336699"/>
                </a:solidFill>
                <a:latin typeface="Helvetica" charset="0"/>
              </a:rPr>
              <a:t>Maria</a:t>
            </a:r>
            <a:endParaRPr lang="en-US" sz="1200" b="1" dirty="0">
              <a:solidFill>
                <a:srgbClr val="336699"/>
              </a:solidFill>
              <a:latin typeface="Helvetica" charset="0"/>
            </a:endParaRPr>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278068EC-18BC-4477-A796-32533C32135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4"/>
          <a:srcRect/>
          <a:stretch>
            <a:fillRect/>
          </a:stretch>
        </p:blipFill>
        <p:spPr bwMode="auto">
          <a:xfrm>
            <a:off x="285750" y="0"/>
            <a:ext cx="1195388" cy="908050"/>
          </a:xfrm>
          <a:prstGeom prst="rect">
            <a:avLst/>
          </a:prstGeom>
          <a:noFill/>
          <a:ln w="9525">
            <a:noFill/>
            <a:miter lim="800000"/>
            <a:headEnd/>
            <a:tailEnd/>
          </a:ln>
        </p:spPr>
      </p:pic>
      <p:sp>
        <p:nvSpPr>
          <p:cNvPr id="1027" name="Rectangle 3"/>
          <p:cNvSpPr>
            <a:spLocks noGrp="1" noChangeArrowheads="1"/>
          </p:cNvSpPr>
          <p:nvPr>
            <p:ph type="title"/>
          </p:nvPr>
        </p:nvSpPr>
        <p:spPr bwMode="auto">
          <a:xfrm>
            <a:off x="457200" y="277813"/>
            <a:ext cx="8229600" cy="5762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Rectangle 4"/>
          <p:cNvSpPr>
            <a:spLocks noGrp="1" noChangeArrowheads="1"/>
          </p:cNvSpPr>
          <p:nvPr>
            <p:ph type="body" idx="1"/>
          </p:nvPr>
        </p:nvSpPr>
        <p:spPr bwMode="auto">
          <a:xfrm>
            <a:off x="806450" y="1233488"/>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5"/>
          <p:cNvSpPr>
            <a:spLocks noChangeArrowheads="1"/>
          </p:cNvSpPr>
          <p:nvPr/>
        </p:nvSpPr>
        <p:spPr bwMode="auto">
          <a:xfrm>
            <a:off x="0" y="0"/>
            <a:ext cx="228600" cy="2286000"/>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smtClean="0">
              <a:latin typeface="Times New Roman" pitchFamily="18" charset="0"/>
            </a:endParaRPr>
          </a:p>
        </p:txBody>
      </p:sp>
      <p:sp>
        <p:nvSpPr>
          <p:cNvPr id="1030" name="Line 6"/>
          <p:cNvSpPr>
            <a:spLocks noChangeShapeType="1"/>
          </p:cNvSpPr>
          <p:nvPr/>
        </p:nvSpPr>
        <p:spPr bwMode="auto">
          <a:xfrm>
            <a:off x="457200" y="860425"/>
            <a:ext cx="8077200" cy="0"/>
          </a:xfrm>
          <a:prstGeom prst="line">
            <a:avLst/>
          </a:prstGeom>
          <a:noFill/>
          <a:ln w="19050">
            <a:solidFill>
              <a:srgbClr val="336699"/>
            </a:solidFill>
            <a:round/>
            <a:headEnd/>
            <a:tailEnd/>
          </a:ln>
        </p:spPr>
        <p:txBody>
          <a:bodyPr/>
          <a:lstStyle/>
          <a:p>
            <a:pPr>
              <a:defRPr/>
            </a:pPr>
            <a:endParaRPr lang="en-US"/>
          </a:p>
        </p:txBody>
      </p:sp>
      <p:sp>
        <p:nvSpPr>
          <p:cNvPr id="1031" name="Rectangle 7"/>
          <p:cNvSpPr>
            <a:spLocks noChangeArrowheads="1"/>
          </p:cNvSpPr>
          <p:nvPr/>
        </p:nvSpPr>
        <p:spPr bwMode="auto">
          <a:xfrm>
            <a:off x="0" y="2286000"/>
            <a:ext cx="228600" cy="2286000"/>
          </a:xfrm>
          <a:prstGeom prst="rect">
            <a:avLst/>
          </a:prstGeom>
          <a:solidFill>
            <a:srgbClr val="99CCFF"/>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smtClean="0">
              <a:latin typeface="Times New Roman" pitchFamily="18" charset="0"/>
            </a:endParaRPr>
          </a:p>
        </p:txBody>
      </p:sp>
      <p:sp>
        <p:nvSpPr>
          <p:cNvPr id="1032" name="Rectangle 8"/>
          <p:cNvSpPr>
            <a:spLocks noChangeArrowheads="1"/>
          </p:cNvSpPr>
          <p:nvPr/>
        </p:nvSpPr>
        <p:spPr bwMode="auto">
          <a:xfrm>
            <a:off x="0" y="4572000"/>
            <a:ext cx="228600" cy="2286000"/>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smtClean="0">
              <a:latin typeface="Times New Roman" pitchFamily="18" charset="0"/>
            </a:endParaRPr>
          </a:p>
        </p:txBody>
      </p:sp>
      <p:sp>
        <p:nvSpPr>
          <p:cNvPr id="1033" name="Text Box 9"/>
          <p:cNvSpPr txBox="1">
            <a:spLocks noChangeArrowheads="1"/>
          </p:cNvSpPr>
          <p:nvPr/>
        </p:nvSpPr>
        <p:spPr bwMode="auto">
          <a:xfrm>
            <a:off x="4256088" y="6613525"/>
            <a:ext cx="447675" cy="246063"/>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smtClean="0">
                <a:solidFill>
                  <a:srgbClr val="006699"/>
                </a:solidFill>
                <a:latin typeface="Helvetica" pitchFamily="-84" charset="0"/>
              </a:rPr>
              <a:t>4.</a:t>
            </a:r>
            <a:fld id="{37AD39A2-C9DB-4090-BB29-B69641E45D6B}" type="slidenum">
              <a:rPr lang="en-US" altLang="en-US" sz="1000" b="1" smtClean="0">
                <a:solidFill>
                  <a:srgbClr val="006699"/>
                </a:solidFill>
                <a:latin typeface="Helvetica" pitchFamily="-84" charset="0"/>
              </a:rPr>
              <a:pPr algn="ctr">
                <a:spcBef>
                  <a:spcPct val="50000"/>
                </a:spcBef>
                <a:defRPr/>
              </a:pPr>
              <a:t>‹#›</a:t>
            </a:fld>
            <a:endParaRPr lang="en-US" altLang="en-US" sz="1000" b="1" dirty="0" smtClean="0">
              <a:solidFill>
                <a:srgbClr val="006699"/>
              </a:solidFill>
              <a:latin typeface="Helvetica" pitchFamily="-84" charset="0"/>
            </a:endParaRPr>
          </a:p>
        </p:txBody>
      </p:sp>
      <p:sp>
        <p:nvSpPr>
          <p:cNvPr id="1034" name="Text Box 10"/>
          <p:cNvSpPr txBox="1">
            <a:spLocks noChangeArrowheads="1"/>
          </p:cNvSpPr>
          <p:nvPr/>
        </p:nvSpPr>
        <p:spPr bwMode="auto">
          <a:xfrm>
            <a:off x="6489700" y="6588125"/>
            <a:ext cx="2713038" cy="244475"/>
          </a:xfrm>
          <a:prstGeom prst="rect">
            <a:avLst/>
          </a:prstGeom>
          <a:noFill/>
          <a:ln>
            <a:noFill/>
          </a:ln>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smtClean="0">
                <a:solidFill>
                  <a:srgbClr val="006699"/>
                </a:solidFill>
                <a:latin typeface="Helvetica" pitchFamily="-84" charset="0"/>
              </a:rPr>
              <a:t>Silberschatz, Galvin and Gagne ©2013</a:t>
            </a:r>
          </a:p>
        </p:txBody>
      </p:sp>
      <p:sp>
        <p:nvSpPr>
          <p:cNvPr id="1035" name="Text Box 11"/>
          <p:cNvSpPr txBox="1">
            <a:spLocks noChangeArrowheads="1"/>
          </p:cNvSpPr>
          <p:nvPr/>
        </p:nvSpPr>
        <p:spPr bwMode="auto">
          <a:xfrm>
            <a:off x="185738" y="6621463"/>
            <a:ext cx="2638425" cy="244475"/>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smtClean="0">
                <a:solidFill>
                  <a:srgbClr val="006699"/>
                </a:solidFill>
                <a:latin typeface="Helvetica" pitchFamily="-84" charset="0"/>
              </a:rPr>
              <a:t>Operating System Concepts – 9</a:t>
            </a:r>
            <a:r>
              <a:rPr lang="en-US" altLang="en-US" sz="1000" b="1" baseline="30000" smtClean="0">
                <a:solidFill>
                  <a:srgbClr val="006699"/>
                </a:solidFill>
                <a:latin typeface="Helvetica" pitchFamily="-84" charset="0"/>
              </a:rPr>
              <a:t>th</a:t>
            </a:r>
            <a:r>
              <a:rPr lang="en-US" altLang="en-US" sz="1000" b="1" smtClean="0">
                <a:solidFill>
                  <a:srgbClr val="006699"/>
                </a:solidFill>
                <a:latin typeface="Helvetica" pitchFamily="-84" charset="0"/>
              </a:rPr>
              <a:t> Edition</a:t>
            </a:r>
          </a:p>
        </p:txBody>
      </p:sp>
      <p:pic>
        <p:nvPicPr>
          <p:cNvPr id="1036" name="Picture 13" descr="Gallery-Dinosaurs-Fossil--049"/>
          <p:cNvPicPr>
            <a:picLocks noChangeAspect="1" noChangeArrowheads="1"/>
          </p:cNvPicPr>
          <p:nvPr userDrawn="1"/>
        </p:nvPicPr>
        <p:blipFill>
          <a:blip r:embed="rId15"/>
          <a:srcRect/>
          <a:stretch>
            <a:fillRect/>
          </a:stretch>
        </p:blipFill>
        <p:spPr bwMode="auto">
          <a:xfrm>
            <a:off x="8166100" y="5738813"/>
            <a:ext cx="817563" cy="8302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95" r:id="rId1"/>
    <p:sldLayoutId id="2147484085" r:id="rId2"/>
    <p:sldLayoutId id="2147484086" r:id="rId3"/>
    <p:sldLayoutId id="2147484087" r:id="rId4"/>
    <p:sldLayoutId id="2147484088" r:id="rId5"/>
    <p:sldLayoutId id="2147484089" r:id="rId6"/>
    <p:sldLayoutId id="2147484090" r:id="rId7"/>
    <p:sldLayoutId id="2147484091" r:id="rId8"/>
    <p:sldLayoutId id="2147484092" r:id="rId9"/>
    <p:sldLayoutId id="2147484093" r:id="rId10"/>
    <p:sldLayoutId id="2147484094" r:id="rId11"/>
    <p:sldLayoutId id="2147484096" r:id="rId12"/>
  </p:sldLayoutIdLst>
  <p:timing>
    <p:tnLst>
      <p:par>
        <p:cTn id="1" dur="indefinite" restart="never" nodeType="tmRoot"/>
      </p:par>
    </p:tnLst>
  </p:timing>
  <p:txStyles>
    <p:title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782638"/>
            <a:ext cx="7772400" cy="2127250"/>
          </a:xfrm>
        </p:spPr>
        <p:txBody>
          <a:bodyPr/>
          <a:lstStyle/>
          <a:p>
            <a:pPr eaLnBrk="1" hangingPunct="1"/>
            <a:r>
              <a:rPr lang="en-US" altLang="en-US" dirty="0" smtClean="0"/>
              <a:t>Threads &amp; Scheduling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676275" y="296863"/>
            <a:ext cx="8229600" cy="576262"/>
          </a:xfrm>
        </p:spPr>
        <p:txBody>
          <a:bodyPr/>
          <a:lstStyle/>
          <a:p>
            <a:pPr eaLnBrk="1" hangingPunct="1"/>
            <a:r>
              <a:rPr lang="en-US" altLang="en-US" smtClean="0"/>
              <a:t>Concurrency vs. Parallelism</a:t>
            </a:r>
          </a:p>
        </p:txBody>
      </p:sp>
      <p:sp>
        <p:nvSpPr>
          <p:cNvPr id="13315" name="Rectangle 3"/>
          <p:cNvSpPr>
            <a:spLocks noGrp="1" noChangeArrowheads="1"/>
          </p:cNvSpPr>
          <p:nvPr/>
        </p:nvSpPr>
        <p:spPr bwMode="auto">
          <a:xfrm>
            <a:off x="457200" y="1163638"/>
            <a:ext cx="8229600" cy="4530725"/>
          </a:xfrm>
          <a:prstGeom prst="rect">
            <a:avLst/>
          </a:prstGeom>
          <a:noFill/>
          <a:ln w="9525">
            <a:noFill/>
            <a:miter lim="800000"/>
            <a:headEnd/>
            <a:tailEnd/>
          </a:ln>
        </p:spPr>
        <p:txBody>
          <a:bodyPr lIns="91435" tIns="45718" rIns="91435" bIns="45718"/>
          <a:lstStyle/>
          <a:p>
            <a:pPr marL="488950" indent="-488950">
              <a:spcBef>
                <a:spcPct val="35000"/>
              </a:spcBef>
              <a:buClr>
                <a:srgbClr val="993300"/>
              </a:buClr>
              <a:buSzPct val="90000"/>
              <a:buFont typeface="Monotype Sorts" pitchFamily="-84" charset="2"/>
              <a:buChar char="n"/>
            </a:pPr>
            <a:r>
              <a:rPr kumimoji="1" lang="en-US" altLang="en-US" b="1">
                <a:latin typeface="Helvetica" pitchFamily="-84" charset="0"/>
              </a:rPr>
              <a:t>Concurrent execution on single-core system:</a:t>
            </a:r>
          </a:p>
          <a:p>
            <a:pPr marL="488950" indent="-488950">
              <a:spcBef>
                <a:spcPct val="35000"/>
              </a:spcBef>
              <a:buClr>
                <a:srgbClr val="993300"/>
              </a:buClr>
              <a:buSzPct val="90000"/>
              <a:buFont typeface="Monotype Sorts" pitchFamily="-84" charset="2"/>
              <a:buChar char="n"/>
            </a:pPr>
            <a:endParaRPr kumimoji="1" lang="en-US" altLang="en-US" b="1">
              <a:latin typeface="Helvetica" pitchFamily="-84" charset="0"/>
            </a:endParaRPr>
          </a:p>
          <a:p>
            <a:pPr marL="488950" indent="-488950">
              <a:spcBef>
                <a:spcPct val="35000"/>
              </a:spcBef>
              <a:buClr>
                <a:srgbClr val="993300"/>
              </a:buClr>
              <a:buSzPct val="90000"/>
              <a:buFont typeface="Monotype Sorts" pitchFamily="-84" charset="2"/>
              <a:buChar char="n"/>
            </a:pPr>
            <a:endParaRPr kumimoji="1" lang="en-US" altLang="en-US" b="1">
              <a:latin typeface="Helvetica" pitchFamily="-84" charset="0"/>
            </a:endParaRPr>
          </a:p>
          <a:p>
            <a:pPr marL="488950" indent="-488950">
              <a:spcBef>
                <a:spcPct val="35000"/>
              </a:spcBef>
              <a:buClr>
                <a:srgbClr val="993300"/>
              </a:buClr>
              <a:buSzPct val="90000"/>
              <a:buFont typeface="Monotype Sorts" pitchFamily="-84" charset="2"/>
              <a:buChar char="n"/>
            </a:pPr>
            <a:endParaRPr kumimoji="1" lang="en-US" altLang="en-US" b="1">
              <a:latin typeface="Helvetica" pitchFamily="-84" charset="0"/>
            </a:endParaRPr>
          </a:p>
          <a:p>
            <a:pPr marL="488950" indent="-488950">
              <a:spcBef>
                <a:spcPct val="35000"/>
              </a:spcBef>
              <a:buClr>
                <a:srgbClr val="993300"/>
              </a:buClr>
              <a:buSzPct val="90000"/>
            </a:pPr>
            <a:endParaRPr kumimoji="1" lang="en-US" altLang="en-US" b="1">
              <a:latin typeface="Helvetica" pitchFamily="-84" charset="0"/>
            </a:endParaRPr>
          </a:p>
          <a:p>
            <a:pPr marL="488950" indent="-488950">
              <a:spcBef>
                <a:spcPct val="35000"/>
              </a:spcBef>
              <a:buClr>
                <a:srgbClr val="993300"/>
              </a:buClr>
              <a:buSzPct val="90000"/>
              <a:buFont typeface="Monotype Sorts" pitchFamily="-84" charset="2"/>
              <a:buChar char="n"/>
            </a:pPr>
            <a:r>
              <a:rPr kumimoji="1" lang="en-US" altLang="en-US" b="1">
                <a:latin typeface="Helvetica" pitchFamily="-84" charset="0"/>
              </a:rPr>
              <a:t>Parallelism on a multi-core system:</a:t>
            </a:r>
          </a:p>
          <a:p>
            <a:pPr marL="488950" indent="-488950">
              <a:spcBef>
                <a:spcPct val="35000"/>
              </a:spcBef>
              <a:buClr>
                <a:srgbClr val="993300"/>
              </a:buClr>
              <a:buSzPct val="90000"/>
              <a:buFont typeface="Monotype Sorts" pitchFamily="-84" charset="2"/>
              <a:buChar char="n"/>
            </a:pPr>
            <a:endParaRPr kumimoji="1" lang="en-US" altLang="en-US" b="1">
              <a:latin typeface="Helvetica" pitchFamily="-84" charset="0"/>
            </a:endParaRPr>
          </a:p>
        </p:txBody>
      </p:sp>
      <p:pic>
        <p:nvPicPr>
          <p:cNvPr id="13316" name="Picture 1" descr="4_03.pdf"/>
          <p:cNvPicPr>
            <a:picLocks noChangeAspect="1"/>
          </p:cNvPicPr>
          <p:nvPr/>
        </p:nvPicPr>
        <p:blipFill>
          <a:blip r:embed="rId3"/>
          <a:srcRect/>
          <a:stretch>
            <a:fillRect/>
          </a:stretch>
        </p:blipFill>
        <p:spPr bwMode="auto">
          <a:xfrm>
            <a:off x="1739900" y="1814513"/>
            <a:ext cx="6259513" cy="784225"/>
          </a:xfrm>
          <a:prstGeom prst="rect">
            <a:avLst/>
          </a:prstGeom>
          <a:noFill/>
          <a:ln w="9525">
            <a:noFill/>
            <a:miter lim="800000"/>
            <a:headEnd/>
            <a:tailEnd/>
          </a:ln>
        </p:spPr>
      </p:pic>
      <p:pic>
        <p:nvPicPr>
          <p:cNvPr id="13317" name="Picture 2" descr="4_04.pdf"/>
          <p:cNvPicPr>
            <a:picLocks noChangeAspect="1"/>
          </p:cNvPicPr>
          <p:nvPr/>
        </p:nvPicPr>
        <p:blipFill>
          <a:blip r:embed="rId4"/>
          <a:srcRect/>
          <a:stretch>
            <a:fillRect/>
          </a:stretch>
        </p:blipFill>
        <p:spPr bwMode="auto">
          <a:xfrm>
            <a:off x="2695575" y="3771900"/>
            <a:ext cx="3946525" cy="15541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4294967295"/>
          </p:nvPr>
        </p:nvSpPr>
        <p:spPr>
          <a:xfrm>
            <a:off x="0" y="6400800"/>
            <a:ext cx="642938" cy="457200"/>
          </a:xfrm>
          <a:prstGeom prst="rect">
            <a:avLst/>
          </a:prstGeom>
        </p:spPr>
        <p:txBody>
          <a:bodyPr/>
          <a:lstStyle/>
          <a:p>
            <a:fld id="{60B02A0D-07BA-434C-AD17-A86923BF97FB}" type="slidenum">
              <a:rPr lang="en-US" altLang="en-US"/>
              <a:pPr/>
              <a:t>11</a:t>
            </a:fld>
            <a:endParaRPr lang="en-US" altLang="en-US"/>
          </a:p>
        </p:txBody>
      </p:sp>
      <p:sp>
        <p:nvSpPr>
          <p:cNvPr id="13314" name="Rectangle 2"/>
          <p:cNvSpPr>
            <a:spLocks noGrp="1" noChangeArrowheads="1"/>
          </p:cNvSpPr>
          <p:nvPr>
            <p:ph type="title"/>
          </p:nvPr>
        </p:nvSpPr>
        <p:spPr>
          <a:xfrm>
            <a:off x="1030288" y="325438"/>
            <a:ext cx="7885112" cy="665162"/>
          </a:xfrm>
          <a:noFill/>
          <a:ln/>
        </p:spPr>
        <p:txBody>
          <a:bodyPr anchor="b"/>
          <a:lstStyle/>
          <a:p>
            <a:r>
              <a:rPr lang="en-US"/>
              <a:t>Threads and Processes</a:t>
            </a:r>
          </a:p>
        </p:txBody>
      </p:sp>
      <p:graphicFrame>
        <p:nvGraphicFramePr>
          <p:cNvPr id="13339" name="Object 27"/>
          <p:cNvGraphicFramePr>
            <a:graphicFrameLocks noChangeAspect="1"/>
          </p:cNvGraphicFramePr>
          <p:nvPr/>
        </p:nvGraphicFramePr>
        <p:xfrm>
          <a:off x="1066800" y="1471613"/>
          <a:ext cx="7907338" cy="4416425"/>
        </p:xfrm>
        <a:graphic>
          <a:graphicData uri="http://schemas.openxmlformats.org/presentationml/2006/ole">
            <p:oleObj spid="_x0000_s1026" name="Artwork" r:id="rId4" imgW="8802329" imgH="4915586" progId="">
              <p:embed/>
            </p:oleObj>
          </a:graphicData>
        </a:graphic>
      </p:graphicFrame>
      <p:sp>
        <p:nvSpPr>
          <p:cNvPr id="13340" name="Text Box 28"/>
          <p:cNvSpPr txBox="1">
            <a:spLocks noChangeArrowheads="1"/>
          </p:cNvSpPr>
          <p:nvPr/>
        </p:nvSpPr>
        <p:spPr bwMode="auto">
          <a:xfrm>
            <a:off x="2041525" y="5995988"/>
            <a:ext cx="1866900" cy="366712"/>
          </a:xfrm>
          <a:prstGeom prst="rect">
            <a:avLst/>
          </a:prstGeom>
          <a:noFill/>
          <a:ln w="12700" cap="sq">
            <a:noFill/>
            <a:miter lim="800000"/>
            <a:headEnd type="none" w="sm" len="sm"/>
            <a:tailEnd type="none" w="sm" len="sm"/>
          </a:ln>
          <a:effectLst/>
        </p:spPr>
        <p:txBody>
          <a:bodyPr wrap="none">
            <a:spAutoFit/>
          </a:bodyPr>
          <a:lstStyle/>
          <a:p>
            <a:r>
              <a:rPr lang="en-US" altLang="en-US" sz="1800" b="1">
                <a:effectLst/>
                <a:latin typeface="Times" pitchFamily="18" charset="0"/>
              </a:rPr>
              <a:t>Single Threading</a:t>
            </a:r>
          </a:p>
        </p:txBody>
      </p:sp>
      <p:sp>
        <p:nvSpPr>
          <p:cNvPr id="13341" name="Text Box 29"/>
          <p:cNvSpPr txBox="1">
            <a:spLocks noChangeArrowheads="1"/>
          </p:cNvSpPr>
          <p:nvPr/>
        </p:nvSpPr>
        <p:spPr bwMode="auto">
          <a:xfrm>
            <a:off x="5791200" y="5943600"/>
            <a:ext cx="1835150" cy="366713"/>
          </a:xfrm>
          <a:prstGeom prst="rect">
            <a:avLst/>
          </a:prstGeom>
          <a:noFill/>
          <a:ln w="12700" cap="sq">
            <a:noFill/>
            <a:miter lim="800000"/>
            <a:headEnd type="none" w="sm" len="sm"/>
            <a:tailEnd type="none" w="sm" len="sm"/>
          </a:ln>
          <a:effectLst/>
        </p:spPr>
        <p:txBody>
          <a:bodyPr wrap="none">
            <a:spAutoFit/>
          </a:bodyPr>
          <a:lstStyle/>
          <a:p>
            <a:r>
              <a:rPr lang="en-US" altLang="en-US" sz="1800" b="1">
                <a:effectLst/>
                <a:latin typeface="Times" pitchFamily="18" charset="0"/>
              </a:rPr>
              <a:t>Multi-Threading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3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0" grpId="0" autoUpdateAnimBg="0"/>
      <p:bldP spid="1334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19175" y="163513"/>
            <a:ext cx="8229600" cy="576262"/>
          </a:xfrm>
        </p:spPr>
        <p:txBody>
          <a:bodyPr/>
          <a:lstStyle/>
          <a:p>
            <a:pPr eaLnBrk="1" hangingPunct="1"/>
            <a:r>
              <a:rPr lang="en-US" altLang="en-US" smtClean="0"/>
              <a:t>Single and Multithreaded Processes</a:t>
            </a:r>
          </a:p>
        </p:txBody>
      </p:sp>
      <p:pic>
        <p:nvPicPr>
          <p:cNvPr id="14339" name="Picture 1" descr="4_01.pdf"/>
          <p:cNvPicPr>
            <a:picLocks noChangeAspect="1"/>
          </p:cNvPicPr>
          <p:nvPr/>
        </p:nvPicPr>
        <p:blipFill>
          <a:blip r:embed="rId3"/>
          <a:srcRect/>
          <a:stretch>
            <a:fillRect/>
          </a:stretch>
        </p:blipFill>
        <p:spPr bwMode="auto">
          <a:xfrm>
            <a:off x="1809750" y="1295400"/>
            <a:ext cx="6884988" cy="4468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
          <p:cNvSpPr>
            <a:spLocks noGrp="1" noChangeArrowheads="1"/>
          </p:cNvSpPr>
          <p:nvPr>
            <p:ph type="title"/>
          </p:nvPr>
        </p:nvSpPr>
        <p:spPr/>
        <p:txBody>
          <a:bodyPr/>
          <a:lstStyle/>
          <a:p>
            <a:r>
              <a:rPr lang="en-GB" smtClean="0"/>
              <a:t>Thread vs. Process</a:t>
            </a:r>
          </a:p>
        </p:txBody>
      </p:sp>
      <p:pic>
        <p:nvPicPr>
          <p:cNvPr id="15363" name="Picture 4"/>
          <p:cNvPicPr>
            <a:picLocks noGrp="1" noChangeAspect="1" noChangeArrowheads="1"/>
          </p:cNvPicPr>
          <p:nvPr>
            <p:ph idx="1"/>
          </p:nvPr>
        </p:nvPicPr>
        <p:blipFill>
          <a:blip r:embed="rId3"/>
          <a:srcRect/>
          <a:stretch>
            <a:fillRect/>
          </a:stretch>
        </p:blipFill>
        <p:spPr>
          <a:xfrm>
            <a:off x="487363" y="1874838"/>
            <a:ext cx="8229600" cy="2471737"/>
          </a:xfrm>
        </p:spPr>
      </p:pic>
    </p:spTree>
  </p:cSld>
  <p:clrMapOvr>
    <a:masterClrMapping/>
  </p:clrMapOvr>
  <p:transition>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01613"/>
            <a:ext cx="8229600" cy="576262"/>
          </a:xfrm>
        </p:spPr>
        <p:txBody>
          <a:bodyPr/>
          <a:lstStyle/>
          <a:p>
            <a:pPr eaLnBrk="1" hangingPunct="1"/>
            <a:r>
              <a:rPr lang="en-US" altLang="en-US" smtClean="0"/>
              <a:t>Amdahl’s Law</a:t>
            </a:r>
          </a:p>
        </p:txBody>
      </p:sp>
      <p:sp>
        <p:nvSpPr>
          <p:cNvPr id="12291" name="Rectangle 3"/>
          <p:cNvSpPr>
            <a:spLocks noGrp="1" noChangeArrowheads="1"/>
          </p:cNvSpPr>
          <p:nvPr>
            <p:ph type="body" idx="1"/>
          </p:nvPr>
        </p:nvSpPr>
        <p:spPr>
          <a:xfrm>
            <a:off x="869950" y="1106488"/>
            <a:ext cx="7900988" cy="4530725"/>
          </a:xfrm>
        </p:spPr>
        <p:txBody>
          <a:bodyPr/>
          <a:lstStyle/>
          <a:p>
            <a:pPr>
              <a:defRPr/>
            </a:pPr>
            <a:r>
              <a:rPr lang="en-US" altLang="en-US" dirty="0" smtClean="0"/>
              <a:t>Identifies performance gains from adding additional cores to an application that has both serial and parallel components</a:t>
            </a:r>
          </a:p>
          <a:p>
            <a:pPr>
              <a:defRPr/>
            </a:pPr>
            <a:r>
              <a:rPr lang="en-US" altLang="en-US" i="1" dirty="0" smtClean="0"/>
              <a:t>S</a:t>
            </a:r>
            <a:r>
              <a:rPr lang="en-US" altLang="en-US" dirty="0" smtClean="0"/>
              <a:t> is serial portion</a:t>
            </a:r>
          </a:p>
          <a:p>
            <a:pPr>
              <a:defRPr/>
            </a:pPr>
            <a:r>
              <a:rPr lang="en-US" altLang="en-US" i="1" dirty="0" smtClean="0"/>
              <a:t>N</a:t>
            </a:r>
            <a:r>
              <a:rPr lang="en-US" altLang="en-US" dirty="0" smtClean="0"/>
              <a:t> processing cores</a:t>
            </a:r>
          </a:p>
          <a:p>
            <a:pPr>
              <a:defRPr/>
            </a:pPr>
            <a:endParaRPr lang="en-US" altLang="en-US" dirty="0" smtClean="0"/>
          </a:p>
          <a:p>
            <a:pPr>
              <a:defRPr/>
            </a:pPr>
            <a:endParaRPr lang="en-US" altLang="en-US" dirty="0" smtClean="0"/>
          </a:p>
          <a:p>
            <a:pPr marL="0" indent="0">
              <a:buFont typeface="Monotype Sorts" pitchFamily="-84" charset="2"/>
              <a:buNone/>
              <a:defRPr/>
            </a:pPr>
            <a:endParaRPr lang="en-US" altLang="en-US" dirty="0" smtClean="0"/>
          </a:p>
          <a:p>
            <a:pPr>
              <a:defRPr/>
            </a:pPr>
            <a:r>
              <a:rPr lang="en-US" altLang="en-US" dirty="0" smtClean="0"/>
              <a:t>That is, if application is 75% parallel / 25% serial, moving from 1 to 2 cores results in speedup of 1.6 times</a:t>
            </a:r>
          </a:p>
        </p:txBody>
      </p:sp>
      <p:pic>
        <p:nvPicPr>
          <p:cNvPr id="18436" name="Picture 1" descr="Screen Shot 2012-12-04 at 7.54.07 PM.png"/>
          <p:cNvPicPr>
            <a:picLocks noChangeAspect="1"/>
          </p:cNvPicPr>
          <p:nvPr/>
        </p:nvPicPr>
        <p:blipFill>
          <a:blip r:embed="rId3"/>
          <a:srcRect/>
          <a:stretch>
            <a:fillRect/>
          </a:stretch>
        </p:blipFill>
        <p:spPr bwMode="auto">
          <a:xfrm>
            <a:off x="2778125" y="2676525"/>
            <a:ext cx="2430463" cy="9064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a:xfrm>
            <a:off x="0" y="6400800"/>
            <a:ext cx="642938" cy="457200"/>
          </a:xfrm>
          <a:prstGeom prst="rect">
            <a:avLst/>
          </a:prstGeom>
        </p:spPr>
        <p:txBody>
          <a:bodyPr/>
          <a:lstStyle/>
          <a:p>
            <a:fld id="{D6742A37-D422-4004-AE65-BEA7D7AE01C4}" type="slidenum">
              <a:rPr lang="en-US" altLang="en-US"/>
              <a:pPr/>
              <a:t>15</a:t>
            </a:fld>
            <a:endParaRPr lang="en-US" altLang="en-US"/>
          </a:p>
        </p:txBody>
      </p:sp>
      <p:sp>
        <p:nvSpPr>
          <p:cNvPr id="74754" name="Rectangle 1026"/>
          <p:cNvSpPr>
            <a:spLocks noGrp="1" noChangeArrowheads="1"/>
          </p:cNvSpPr>
          <p:nvPr>
            <p:ph type="title"/>
          </p:nvPr>
        </p:nvSpPr>
        <p:spPr/>
        <p:txBody>
          <a:bodyPr/>
          <a:lstStyle/>
          <a:p>
            <a:r>
              <a:rPr lang="en-US"/>
              <a:t>Application benefits of threads</a:t>
            </a:r>
          </a:p>
        </p:txBody>
      </p:sp>
      <p:sp>
        <p:nvSpPr>
          <p:cNvPr id="74755" name="Rectangle 1027"/>
          <p:cNvSpPr>
            <a:spLocks noGrp="1" noChangeArrowheads="1"/>
          </p:cNvSpPr>
          <p:nvPr>
            <p:ph type="body" idx="1"/>
          </p:nvPr>
        </p:nvSpPr>
        <p:spPr>
          <a:xfrm>
            <a:off x="806450" y="1209738"/>
            <a:ext cx="8229600" cy="4530725"/>
          </a:xfrm>
        </p:spPr>
        <p:txBody>
          <a:bodyPr/>
          <a:lstStyle/>
          <a:p>
            <a:r>
              <a:rPr lang="en-US" dirty="0"/>
              <a:t>Consider an application that consists of several independent parts that do not need to run in sequence</a:t>
            </a:r>
          </a:p>
          <a:p>
            <a:r>
              <a:rPr lang="en-US" dirty="0"/>
              <a:t>Each part can be implemented as a thread</a:t>
            </a:r>
          </a:p>
          <a:p>
            <a:r>
              <a:rPr lang="en-US" dirty="0"/>
              <a:t>Whenever one thread is blocked waiting for I/O, execution could switch to another thread of the same application (instead of switching to another process)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a:xfrm>
            <a:off x="0" y="6400800"/>
            <a:ext cx="642938" cy="457200"/>
          </a:xfrm>
          <a:prstGeom prst="rect">
            <a:avLst/>
          </a:prstGeom>
        </p:spPr>
        <p:txBody>
          <a:bodyPr/>
          <a:lstStyle/>
          <a:p>
            <a:fld id="{FDF3597B-38A5-4BE2-92D3-6575148F3B97}" type="slidenum">
              <a:rPr lang="en-US" altLang="en-US"/>
              <a:pPr/>
              <a:t>16</a:t>
            </a:fld>
            <a:endParaRPr lang="en-US" altLang="en-US"/>
          </a:p>
        </p:txBody>
      </p:sp>
      <p:sp>
        <p:nvSpPr>
          <p:cNvPr id="71682" name="Rectangle 2"/>
          <p:cNvSpPr>
            <a:spLocks noGrp="1" noChangeArrowheads="1"/>
          </p:cNvSpPr>
          <p:nvPr>
            <p:ph type="title"/>
          </p:nvPr>
        </p:nvSpPr>
        <p:spPr>
          <a:xfrm>
            <a:off x="1030288" y="325438"/>
            <a:ext cx="7885112" cy="665162"/>
          </a:xfrm>
        </p:spPr>
        <p:txBody>
          <a:bodyPr/>
          <a:lstStyle/>
          <a:p>
            <a:r>
              <a:rPr lang="en-US"/>
              <a:t>Benefits of Threads</a:t>
            </a:r>
          </a:p>
        </p:txBody>
      </p:sp>
      <p:sp>
        <p:nvSpPr>
          <p:cNvPr id="71683" name="Rectangle 3"/>
          <p:cNvSpPr>
            <a:spLocks noGrp="1" noChangeArrowheads="1"/>
          </p:cNvSpPr>
          <p:nvPr>
            <p:ph type="body" idx="1"/>
          </p:nvPr>
        </p:nvSpPr>
        <p:spPr>
          <a:xfrm>
            <a:off x="1028700" y="1066800"/>
            <a:ext cx="7886700" cy="5181600"/>
          </a:xfrm>
        </p:spPr>
        <p:txBody>
          <a:bodyPr/>
          <a:lstStyle/>
          <a:p>
            <a:pPr>
              <a:lnSpc>
                <a:spcPct val="90000"/>
              </a:lnSpc>
            </a:pPr>
            <a:r>
              <a:rPr lang="en-US" dirty="0">
                <a:solidFill>
                  <a:srgbClr val="0070C0"/>
                </a:solidFill>
              </a:rPr>
              <a:t>Example 1: File Server on a LAN</a:t>
            </a:r>
          </a:p>
          <a:p>
            <a:pPr lvl="1">
              <a:lnSpc>
                <a:spcPct val="90000"/>
              </a:lnSpc>
            </a:pPr>
            <a:r>
              <a:rPr lang="en-US" dirty="0"/>
              <a:t>Needs to handle many file requests over a short period</a:t>
            </a:r>
          </a:p>
          <a:p>
            <a:pPr lvl="1">
              <a:lnSpc>
                <a:spcPct val="90000"/>
              </a:lnSpc>
            </a:pPr>
            <a:r>
              <a:rPr lang="en-US" dirty="0"/>
              <a:t>Threads can be created (and later destroyed) for each request</a:t>
            </a:r>
          </a:p>
          <a:p>
            <a:pPr lvl="1">
              <a:lnSpc>
                <a:spcPct val="90000"/>
              </a:lnSpc>
            </a:pPr>
            <a:r>
              <a:rPr lang="en-US" dirty="0"/>
              <a:t>If multiple processors: different threads could execute simultaneously on different processors</a:t>
            </a:r>
          </a:p>
          <a:p>
            <a:pPr>
              <a:lnSpc>
                <a:spcPct val="90000"/>
              </a:lnSpc>
            </a:pPr>
            <a:r>
              <a:rPr lang="en-US" dirty="0">
                <a:solidFill>
                  <a:srgbClr val="0070C0"/>
                </a:solidFill>
              </a:rPr>
              <a:t>Example 2: Spreadsheet on a single processor machine:</a:t>
            </a:r>
          </a:p>
          <a:p>
            <a:pPr lvl="1">
              <a:lnSpc>
                <a:spcPct val="90000"/>
              </a:lnSpc>
            </a:pPr>
            <a:r>
              <a:rPr lang="en-US" dirty="0"/>
              <a:t>One thread displays menu and reads user input while the other executes the commands and updates display</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38402" y="0"/>
            <a:ext cx="7885112" cy="817562"/>
          </a:xfrm>
          <a:noFill/>
          <a:ln/>
        </p:spPr>
        <p:txBody>
          <a:bodyPr anchor="b"/>
          <a:lstStyle/>
          <a:p>
            <a:r>
              <a:rPr lang="en-US" dirty="0"/>
              <a:t>Thread States</a:t>
            </a:r>
          </a:p>
        </p:txBody>
      </p:sp>
      <p:sp>
        <p:nvSpPr>
          <p:cNvPr id="23555" name="Rectangle 3"/>
          <p:cNvSpPr>
            <a:spLocks noGrp="1" noChangeArrowheads="1"/>
          </p:cNvSpPr>
          <p:nvPr>
            <p:ph type="body" idx="1"/>
          </p:nvPr>
        </p:nvSpPr>
        <p:spPr>
          <a:noFill/>
          <a:ln/>
        </p:spPr>
        <p:txBody>
          <a:bodyPr/>
          <a:lstStyle/>
          <a:p>
            <a:pPr>
              <a:lnSpc>
                <a:spcPct val="90000"/>
              </a:lnSpc>
            </a:pPr>
            <a:r>
              <a:rPr lang="en-US" dirty="0" smtClean="0"/>
              <a:t>Four </a:t>
            </a:r>
            <a:r>
              <a:rPr lang="en-US" dirty="0"/>
              <a:t>key states: </a:t>
            </a:r>
            <a:r>
              <a:rPr lang="en-US" dirty="0" smtClean="0"/>
              <a:t>new, </a:t>
            </a:r>
            <a:r>
              <a:rPr lang="en-US" dirty="0" err="1" smtClean="0"/>
              <a:t>Runnable</a:t>
            </a:r>
            <a:r>
              <a:rPr lang="en-US" dirty="0" smtClean="0"/>
              <a:t>(Ready), Blocked, Dead</a:t>
            </a:r>
            <a:endParaRPr lang="en-US" dirty="0"/>
          </a:p>
          <a:p>
            <a:pPr>
              <a:lnSpc>
                <a:spcPct val="90000"/>
              </a:lnSpc>
            </a:pPr>
            <a:r>
              <a:rPr lang="en-US" dirty="0" smtClean="0"/>
              <a:t>Termination </a:t>
            </a:r>
            <a:r>
              <a:rPr lang="en-US" dirty="0"/>
              <a:t>of a process </a:t>
            </a:r>
            <a:r>
              <a:rPr lang="en-US" dirty="0">
                <a:solidFill>
                  <a:schemeClr val="hlink"/>
                </a:solidFill>
              </a:rPr>
              <a:t>terminates all threads</a:t>
            </a:r>
            <a:r>
              <a:rPr lang="en-US" dirty="0"/>
              <a:t> within the process</a:t>
            </a:r>
          </a:p>
          <a:p>
            <a:pPr lvl="1">
              <a:lnSpc>
                <a:spcPct val="90000"/>
              </a:lnSpc>
            </a:pPr>
            <a:r>
              <a:rPr lang="en-US" dirty="0"/>
              <a:t>Because the process is the environment the thread runs in</a:t>
            </a:r>
          </a:p>
        </p:txBody>
      </p:sp>
      <p:pic>
        <p:nvPicPr>
          <p:cNvPr id="5" name="Picture 5"/>
          <p:cNvPicPr>
            <a:picLocks noChangeAspect="1" noChangeArrowheads="1"/>
          </p:cNvPicPr>
          <p:nvPr/>
        </p:nvPicPr>
        <p:blipFill>
          <a:blip r:embed="rId3"/>
          <a:srcRect l="566" t="30240" r="677" b="30238"/>
          <a:stretch>
            <a:fillRect/>
          </a:stretch>
        </p:blipFill>
        <p:spPr bwMode="auto">
          <a:xfrm>
            <a:off x="1457696" y="2707987"/>
            <a:ext cx="6261100" cy="2005013"/>
          </a:xfrm>
          <a:prstGeom prst="rect">
            <a:avLst/>
          </a:prstGeom>
          <a:noFill/>
          <a:ln w="57150" cmpd="thickThin">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a:xfrm>
            <a:off x="0" y="6400800"/>
            <a:ext cx="642938" cy="457200"/>
          </a:xfrm>
          <a:prstGeom prst="rect">
            <a:avLst/>
          </a:prstGeom>
        </p:spPr>
        <p:txBody>
          <a:bodyPr/>
          <a:lstStyle/>
          <a:p>
            <a:fld id="{414CD93F-8168-4C23-B4D7-EF0C9B9EBA05}" type="slidenum">
              <a:rPr lang="en-US" altLang="en-US"/>
              <a:pPr/>
              <a:t>18</a:t>
            </a:fld>
            <a:endParaRPr lang="en-US" altLang="en-US"/>
          </a:p>
        </p:txBody>
      </p:sp>
      <p:sp>
        <p:nvSpPr>
          <p:cNvPr id="90114" name="Rectangle 2050"/>
          <p:cNvSpPr>
            <a:spLocks noGrp="1" noChangeArrowheads="1"/>
          </p:cNvSpPr>
          <p:nvPr>
            <p:ph type="title"/>
          </p:nvPr>
        </p:nvSpPr>
        <p:spPr/>
        <p:txBody>
          <a:bodyPr/>
          <a:lstStyle/>
          <a:p>
            <a:r>
              <a:rPr lang="en-US"/>
              <a:t>Thread Operations</a:t>
            </a:r>
          </a:p>
        </p:txBody>
      </p:sp>
      <p:sp>
        <p:nvSpPr>
          <p:cNvPr id="90115" name="Rectangle 2051"/>
          <p:cNvSpPr>
            <a:spLocks noGrp="1" noChangeArrowheads="1"/>
          </p:cNvSpPr>
          <p:nvPr>
            <p:ph type="body" idx="1"/>
          </p:nvPr>
        </p:nvSpPr>
        <p:spPr>
          <a:xfrm>
            <a:off x="1028700" y="1219200"/>
            <a:ext cx="7886700" cy="5181600"/>
          </a:xfrm>
        </p:spPr>
        <p:txBody>
          <a:bodyPr/>
          <a:lstStyle/>
          <a:p>
            <a:pPr>
              <a:lnSpc>
                <a:spcPct val="90000"/>
              </a:lnSpc>
              <a:buFont typeface="Wingdings" pitchFamily="2" charset="2"/>
              <a:buNone/>
            </a:pPr>
            <a:r>
              <a:rPr lang="en-US" sz="1600" b="1" dirty="0" smtClean="0">
                <a:solidFill>
                  <a:srgbClr val="0070C0"/>
                </a:solidFill>
              </a:rPr>
              <a:t>Block </a:t>
            </a:r>
            <a:r>
              <a:rPr lang="en-US" sz="1600" b="1" dirty="0">
                <a:solidFill>
                  <a:srgbClr val="0070C0"/>
                </a:solidFill>
              </a:rPr>
              <a:t>(yield, suspend):</a:t>
            </a:r>
          </a:p>
          <a:p>
            <a:pPr>
              <a:lnSpc>
                <a:spcPct val="90000"/>
              </a:lnSpc>
            </a:pPr>
            <a:r>
              <a:rPr lang="en-US" sz="1600" dirty="0"/>
              <a:t>Save PC, registers, etc. and allow other thread(s) to run</a:t>
            </a:r>
          </a:p>
          <a:p>
            <a:pPr>
              <a:lnSpc>
                <a:spcPct val="90000"/>
              </a:lnSpc>
            </a:pPr>
            <a:r>
              <a:rPr lang="en-US" sz="1600" dirty="0"/>
              <a:t>Could “block” whole process if making system call which requires kernel service, otherwise it’s a single thread being suspended.</a:t>
            </a:r>
          </a:p>
          <a:p>
            <a:pPr>
              <a:lnSpc>
                <a:spcPct val="90000"/>
              </a:lnSpc>
              <a:buFont typeface="Wingdings" pitchFamily="2" charset="2"/>
              <a:buNone/>
            </a:pPr>
            <a:r>
              <a:rPr lang="en-US" sz="1600" b="1" dirty="0">
                <a:solidFill>
                  <a:srgbClr val="0070C0"/>
                </a:solidFill>
              </a:rPr>
              <a:t>Unblock (wake):</a:t>
            </a:r>
          </a:p>
          <a:p>
            <a:pPr>
              <a:lnSpc>
                <a:spcPct val="90000"/>
              </a:lnSpc>
            </a:pPr>
            <a:r>
              <a:rPr lang="en-US" sz="1600" dirty="0"/>
              <a:t>IO finishes, or another relinquishes control, thread moves to Ready queue</a:t>
            </a:r>
          </a:p>
          <a:p>
            <a:pPr>
              <a:lnSpc>
                <a:spcPct val="90000"/>
              </a:lnSpc>
              <a:buFont typeface="Wingdings" pitchFamily="2" charset="2"/>
              <a:buNone/>
            </a:pPr>
            <a:r>
              <a:rPr lang="en-US" sz="1600" b="1" dirty="0">
                <a:solidFill>
                  <a:srgbClr val="0070C0"/>
                </a:solidFill>
              </a:rPr>
              <a:t>Finish (terminate): </a:t>
            </a:r>
          </a:p>
          <a:p>
            <a:pPr>
              <a:lnSpc>
                <a:spcPct val="90000"/>
              </a:lnSpc>
            </a:pPr>
            <a:r>
              <a:rPr lang="en-US" sz="1600" dirty="0" err="1"/>
              <a:t>Deallocate</a:t>
            </a:r>
            <a:r>
              <a:rPr lang="en-US" sz="1600" dirty="0"/>
              <a:t> context (stacks etc.)</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36625" y="201613"/>
            <a:ext cx="7826375" cy="576262"/>
          </a:xfrm>
        </p:spPr>
        <p:txBody>
          <a:bodyPr/>
          <a:lstStyle/>
          <a:p>
            <a:pPr eaLnBrk="1" hangingPunct="1"/>
            <a:r>
              <a:rPr lang="en-US" altLang="en-US" smtClean="0"/>
              <a:t>User Threads and Kernel Threads</a:t>
            </a:r>
          </a:p>
        </p:txBody>
      </p:sp>
      <p:sp>
        <p:nvSpPr>
          <p:cNvPr id="19459" name="Rectangle 3"/>
          <p:cNvSpPr>
            <a:spLocks noGrp="1" noChangeArrowheads="1"/>
          </p:cNvSpPr>
          <p:nvPr>
            <p:ph type="body" idx="1"/>
          </p:nvPr>
        </p:nvSpPr>
        <p:spPr/>
        <p:txBody>
          <a:bodyPr/>
          <a:lstStyle/>
          <a:p>
            <a:r>
              <a:rPr lang="en-US" altLang="en-US" b="1" dirty="0" smtClean="0">
                <a:solidFill>
                  <a:srgbClr val="3366FF"/>
                </a:solidFill>
              </a:rPr>
              <a:t>User threads</a:t>
            </a:r>
            <a:r>
              <a:rPr lang="en-US" altLang="en-US" dirty="0" smtClean="0"/>
              <a:t> - management done by user-level threads library</a:t>
            </a:r>
          </a:p>
          <a:p>
            <a:r>
              <a:rPr lang="en-US" altLang="en-US" dirty="0" smtClean="0"/>
              <a:t>Three primary thread libraries:</a:t>
            </a:r>
          </a:p>
          <a:p>
            <a:pPr lvl="1"/>
            <a:r>
              <a:rPr lang="en-US" altLang="en-US" dirty="0" smtClean="0"/>
              <a:t> POSIX </a:t>
            </a:r>
            <a:r>
              <a:rPr lang="en-US" altLang="en-US" b="1" dirty="0" err="1" smtClean="0">
                <a:solidFill>
                  <a:srgbClr val="3366FF"/>
                </a:solidFill>
              </a:rPr>
              <a:t>Pthreads</a:t>
            </a:r>
            <a:endParaRPr lang="en-US" altLang="en-US" b="1" i="1" dirty="0" smtClean="0">
              <a:solidFill>
                <a:srgbClr val="3366FF"/>
              </a:solidFill>
            </a:endParaRPr>
          </a:p>
          <a:p>
            <a:pPr lvl="1"/>
            <a:r>
              <a:rPr lang="en-US" altLang="en-US" dirty="0" smtClean="0"/>
              <a:t> Windows threads</a:t>
            </a:r>
          </a:p>
          <a:p>
            <a:pPr lvl="1"/>
            <a:r>
              <a:rPr lang="en-US" altLang="en-US" dirty="0" smtClean="0"/>
              <a:t> Java threads</a:t>
            </a:r>
          </a:p>
          <a:p>
            <a:r>
              <a:rPr lang="en-US" altLang="en-US" b="1" dirty="0" smtClean="0">
                <a:solidFill>
                  <a:srgbClr val="3366FF"/>
                </a:solidFill>
              </a:rPr>
              <a:t>Kernel threads </a:t>
            </a:r>
            <a:r>
              <a:rPr lang="en-US" altLang="en-US" dirty="0" smtClean="0"/>
              <a:t>- Supported by the Kernel</a:t>
            </a:r>
          </a:p>
          <a:p>
            <a:r>
              <a:rPr lang="en-US" altLang="en-US" dirty="0" smtClean="0"/>
              <a:t>Examples – all general purpose operating systems, including:</a:t>
            </a:r>
          </a:p>
          <a:p>
            <a:pPr lvl="1"/>
            <a:r>
              <a:rPr lang="en-US" altLang="en-US" dirty="0" smtClean="0"/>
              <a:t>Windows </a:t>
            </a:r>
          </a:p>
          <a:p>
            <a:pPr lvl="1"/>
            <a:r>
              <a:rPr lang="en-US" altLang="en-US" dirty="0" smtClean="0"/>
              <a:t>Solaris</a:t>
            </a:r>
          </a:p>
          <a:p>
            <a:pPr lvl="1"/>
            <a:r>
              <a:rPr lang="en-US" altLang="en-US" dirty="0" smtClean="0"/>
              <a:t>Linux</a:t>
            </a:r>
          </a:p>
          <a:p>
            <a:pPr lvl="1"/>
            <a:endParaRPr lang="en-US" alt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smtClean="0"/>
              <a:t>Chapter 4: Threads</a:t>
            </a:r>
          </a:p>
        </p:txBody>
      </p:sp>
      <p:sp>
        <p:nvSpPr>
          <p:cNvPr id="4099" name="Rectangle 3"/>
          <p:cNvSpPr>
            <a:spLocks noGrp="1" noChangeArrowheads="1"/>
          </p:cNvSpPr>
          <p:nvPr>
            <p:ph type="body" idx="1"/>
          </p:nvPr>
        </p:nvSpPr>
        <p:spPr/>
        <p:txBody>
          <a:bodyPr/>
          <a:lstStyle/>
          <a:p>
            <a:r>
              <a:rPr lang="en-US" altLang="en-US" smtClean="0"/>
              <a:t>Overview</a:t>
            </a:r>
          </a:p>
          <a:p>
            <a:r>
              <a:rPr lang="en-US" altLang="en-US" smtClean="0"/>
              <a:t>Multicore Programming</a:t>
            </a:r>
          </a:p>
          <a:p>
            <a:r>
              <a:rPr lang="en-US" altLang="en-US" smtClean="0"/>
              <a:t>Multithreading Models</a:t>
            </a:r>
          </a:p>
          <a:p>
            <a:r>
              <a:rPr lang="en-US" altLang="en-US" smtClean="0"/>
              <a:t>Thread Libraries</a:t>
            </a:r>
          </a:p>
          <a:p>
            <a:r>
              <a:rPr lang="en-US" altLang="en-US" smtClean="0"/>
              <a:t>Implicit Threading</a:t>
            </a:r>
          </a:p>
          <a:p>
            <a:r>
              <a:rPr lang="en-US" altLang="en-US" smtClean="0"/>
              <a:t>Threading Issues</a:t>
            </a:r>
          </a:p>
          <a:p>
            <a:r>
              <a:rPr lang="en-US" altLang="en-US" smtClean="0"/>
              <a:t>Operating System Examples</a:t>
            </a:r>
          </a:p>
          <a:p>
            <a:pPr>
              <a:buFont typeface="Monotype Sorts" pitchFamily="-84" charset="2"/>
              <a:buNone/>
            </a:pPr>
            <a:endParaRPr lang="en-US" alt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188913"/>
            <a:ext cx="8229600" cy="576262"/>
          </a:xfrm>
        </p:spPr>
        <p:txBody>
          <a:bodyPr/>
          <a:lstStyle/>
          <a:p>
            <a:pPr eaLnBrk="1" hangingPunct="1"/>
            <a:r>
              <a:rPr lang="en-US" altLang="en-US" smtClean="0"/>
              <a:t>Multithreading Models</a:t>
            </a:r>
          </a:p>
        </p:txBody>
      </p:sp>
      <p:sp>
        <p:nvSpPr>
          <p:cNvPr id="20483" name="Rectangle 3"/>
          <p:cNvSpPr>
            <a:spLocks noGrp="1" noChangeArrowheads="1"/>
          </p:cNvSpPr>
          <p:nvPr>
            <p:ph type="body" idx="1"/>
          </p:nvPr>
        </p:nvSpPr>
        <p:spPr/>
        <p:txBody>
          <a:bodyPr/>
          <a:lstStyle/>
          <a:p>
            <a:r>
              <a:rPr lang="en-US" altLang="en-US" smtClean="0"/>
              <a:t>Many-to-One</a:t>
            </a:r>
            <a:br>
              <a:rPr lang="en-US" altLang="en-US" smtClean="0"/>
            </a:br>
            <a:endParaRPr lang="en-US" altLang="en-US" smtClean="0"/>
          </a:p>
          <a:p>
            <a:r>
              <a:rPr lang="en-US" altLang="en-US" smtClean="0"/>
              <a:t>One-to-One</a:t>
            </a:r>
            <a:br>
              <a:rPr lang="en-US" altLang="en-US" smtClean="0"/>
            </a:br>
            <a:endParaRPr lang="en-US" altLang="en-US" smtClean="0"/>
          </a:p>
          <a:p>
            <a:r>
              <a:rPr lang="en-US" altLang="en-US" smtClean="0"/>
              <a:t>Many-to-Many</a:t>
            </a:r>
          </a:p>
          <a:p>
            <a:endParaRPr lang="en-US" alt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176213"/>
            <a:ext cx="8229600" cy="576262"/>
          </a:xfrm>
        </p:spPr>
        <p:txBody>
          <a:bodyPr/>
          <a:lstStyle/>
          <a:p>
            <a:pPr eaLnBrk="1" hangingPunct="1"/>
            <a:r>
              <a:rPr lang="en-US" altLang="en-US" smtClean="0"/>
              <a:t>Many-to-One</a:t>
            </a:r>
          </a:p>
        </p:txBody>
      </p:sp>
      <p:sp>
        <p:nvSpPr>
          <p:cNvPr id="21507" name="Rectangle 3"/>
          <p:cNvSpPr>
            <a:spLocks noGrp="1" noChangeArrowheads="1"/>
          </p:cNvSpPr>
          <p:nvPr>
            <p:ph type="body" idx="1"/>
          </p:nvPr>
        </p:nvSpPr>
        <p:spPr>
          <a:xfrm>
            <a:off x="806450" y="1233488"/>
            <a:ext cx="4654550" cy="4530725"/>
          </a:xfrm>
        </p:spPr>
        <p:txBody>
          <a:bodyPr/>
          <a:lstStyle/>
          <a:p>
            <a:r>
              <a:rPr lang="en-US" altLang="en-US" smtClean="0"/>
              <a:t>Many user-level threads mapped to single kernel thread</a:t>
            </a:r>
          </a:p>
          <a:p>
            <a:r>
              <a:rPr lang="en-US" altLang="en-US" smtClean="0"/>
              <a:t>Thread management in user space by thread library</a:t>
            </a:r>
          </a:p>
          <a:p>
            <a:r>
              <a:rPr lang="en-US" altLang="en-US" smtClean="0"/>
              <a:t>One thread blocking causes all to block</a:t>
            </a:r>
          </a:p>
          <a:p>
            <a:r>
              <a:rPr lang="en-US" altLang="en-US" smtClean="0"/>
              <a:t>Multiple threads will not run in parallel on muticore system because only one may be in kernel at a time</a:t>
            </a:r>
          </a:p>
          <a:p>
            <a:r>
              <a:rPr lang="en-US" altLang="en-US" smtClean="0"/>
              <a:t>Few systems currently use this model</a:t>
            </a:r>
          </a:p>
          <a:p>
            <a:r>
              <a:rPr lang="en-US" altLang="en-US" smtClean="0"/>
              <a:t>Examples:</a:t>
            </a:r>
          </a:p>
          <a:p>
            <a:pPr lvl="1"/>
            <a:r>
              <a:rPr lang="en-US" altLang="en-US" b="1" smtClean="0">
                <a:solidFill>
                  <a:srgbClr val="3366FF"/>
                </a:solidFill>
              </a:rPr>
              <a:t>Solaris Green Threads</a:t>
            </a:r>
          </a:p>
          <a:p>
            <a:pPr lvl="1"/>
            <a:r>
              <a:rPr lang="en-US" altLang="en-US" b="1" smtClean="0">
                <a:solidFill>
                  <a:srgbClr val="3366FF"/>
                </a:solidFill>
              </a:rPr>
              <a:t>GNU Portable Threads</a:t>
            </a:r>
          </a:p>
        </p:txBody>
      </p:sp>
      <p:pic>
        <p:nvPicPr>
          <p:cNvPr id="21508" name="Picture 1" descr="4_05.pdf"/>
          <p:cNvPicPr>
            <a:picLocks noChangeAspect="1"/>
          </p:cNvPicPr>
          <p:nvPr/>
        </p:nvPicPr>
        <p:blipFill>
          <a:blip r:embed="rId3"/>
          <a:srcRect/>
          <a:stretch>
            <a:fillRect/>
          </a:stretch>
        </p:blipFill>
        <p:spPr bwMode="auto">
          <a:xfrm>
            <a:off x="5778500" y="2339975"/>
            <a:ext cx="2941638"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smtClean="0"/>
              <a:t>One-to-One</a:t>
            </a:r>
          </a:p>
        </p:txBody>
      </p:sp>
      <p:sp>
        <p:nvSpPr>
          <p:cNvPr id="22531" name="Rectangle 3"/>
          <p:cNvSpPr>
            <a:spLocks noGrp="1" noChangeArrowheads="1"/>
          </p:cNvSpPr>
          <p:nvPr>
            <p:ph type="body" idx="1"/>
          </p:nvPr>
        </p:nvSpPr>
        <p:spPr>
          <a:xfrm>
            <a:off x="806450" y="1233488"/>
            <a:ext cx="6402388" cy="4530725"/>
          </a:xfrm>
        </p:spPr>
        <p:txBody>
          <a:bodyPr/>
          <a:lstStyle/>
          <a:p>
            <a:r>
              <a:rPr lang="en-US" altLang="en-US" dirty="0" smtClean="0"/>
              <a:t>Each user-level thread maps to kernel thread</a:t>
            </a:r>
          </a:p>
          <a:p>
            <a:r>
              <a:rPr lang="en-US" altLang="en-US" dirty="0" smtClean="0"/>
              <a:t>Creating a user-level thread creates a kernel thread</a:t>
            </a:r>
          </a:p>
          <a:p>
            <a:r>
              <a:rPr lang="en-US" altLang="en-US" dirty="0" smtClean="0"/>
              <a:t>More concurrency than many-to-one (another can run if one blocks; parallel threads on multiprocessors)</a:t>
            </a:r>
          </a:p>
          <a:p>
            <a:r>
              <a:rPr lang="en-US" altLang="en-US" dirty="0" smtClean="0"/>
              <a:t>Number of threads per process sometimes restricted due to overhead of kernel threads</a:t>
            </a:r>
          </a:p>
          <a:p>
            <a:r>
              <a:rPr lang="en-US" altLang="en-US" dirty="0" smtClean="0"/>
              <a:t>Examples</a:t>
            </a:r>
          </a:p>
          <a:p>
            <a:pPr lvl="1"/>
            <a:r>
              <a:rPr lang="en-US" altLang="en-US" dirty="0" smtClean="0"/>
              <a:t>Windows</a:t>
            </a:r>
          </a:p>
          <a:p>
            <a:pPr lvl="1"/>
            <a:r>
              <a:rPr lang="en-US" altLang="en-US" dirty="0" smtClean="0"/>
              <a:t>Linux</a:t>
            </a:r>
          </a:p>
          <a:p>
            <a:pPr lvl="1"/>
            <a:r>
              <a:rPr lang="en-US" altLang="en-US" dirty="0" smtClean="0"/>
              <a:t>Solaris 9 and later</a:t>
            </a:r>
          </a:p>
        </p:txBody>
      </p:sp>
      <p:pic>
        <p:nvPicPr>
          <p:cNvPr id="22532" name="Picture 1" descr="4_06.pdf"/>
          <p:cNvPicPr>
            <a:picLocks noChangeAspect="1"/>
          </p:cNvPicPr>
          <p:nvPr/>
        </p:nvPicPr>
        <p:blipFill>
          <a:blip r:embed="rId3"/>
          <a:srcRect/>
          <a:stretch>
            <a:fillRect/>
          </a:stretch>
        </p:blipFill>
        <p:spPr bwMode="auto">
          <a:xfrm>
            <a:off x="4229100" y="3565525"/>
            <a:ext cx="4475163" cy="1911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smtClean="0"/>
              <a:t>Many-to-Many Model</a:t>
            </a:r>
          </a:p>
        </p:txBody>
      </p:sp>
      <p:sp>
        <p:nvSpPr>
          <p:cNvPr id="23555" name="Rectangle 3"/>
          <p:cNvSpPr>
            <a:spLocks noGrp="1" noChangeArrowheads="1"/>
          </p:cNvSpPr>
          <p:nvPr>
            <p:ph type="body" idx="1"/>
          </p:nvPr>
        </p:nvSpPr>
        <p:spPr>
          <a:xfrm>
            <a:off x="827088" y="1155700"/>
            <a:ext cx="4448175" cy="4445000"/>
          </a:xfrm>
        </p:spPr>
        <p:txBody>
          <a:bodyPr/>
          <a:lstStyle/>
          <a:p>
            <a:r>
              <a:rPr lang="en-US" altLang="en-US" dirty="0" smtClean="0"/>
              <a:t>Allows many user level threads to be mapped to many kernel threads </a:t>
            </a:r>
            <a:r>
              <a:rPr lang="en-US" dirty="0" smtClean="0"/>
              <a:t>(fewer or equal)</a:t>
            </a:r>
          </a:p>
          <a:p>
            <a:r>
              <a:rPr lang="en-US" altLang="en-US" dirty="0" smtClean="0"/>
              <a:t>Developers can create as many user threads as necessary</a:t>
            </a:r>
          </a:p>
          <a:p>
            <a:r>
              <a:rPr lang="en-US" altLang="en-US" dirty="0" smtClean="0"/>
              <a:t>Allows the  operating system to create a sufficient number of kernel threads</a:t>
            </a:r>
            <a:endParaRPr lang="en-US" dirty="0" smtClean="0"/>
          </a:p>
          <a:p>
            <a:r>
              <a:rPr lang="en-US" dirty="0" smtClean="0"/>
              <a:t>Compromise between 1:1 and M:1; more complex than either</a:t>
            </a:r>
          </a:p>
          <a:p>
            <a:r>
              <a:rPr lang="en-US" dirty="0" smtClean="0"/>
              <a:t>If one thread makes blocking system call, kernel can schedule another</a:t>
            </a:r>
            <a:endParaRPr lang="en-US" altLang="en-US" dirty="0" smtClean="0"/>
          </a:p>
          <a:p>
            <a:r>
              <a:rPr lang="en-US" altLang="en-US" dirty="0" smtClean="0"/>
              <a:t>Solaris version 9</a:t>
            </a:r>
          </a:p>
        </p:txBody>
      </p:sp>
      <p:pic>
        <p:nvPicPr>
          <p:cNvPr id="23556" name="Picture 1" descr="4_07.pdf"/>
          <p:cNvPicPr>
            <a:picLocks noChangeAspect="1"/>
          </p:cNvPicPr>
          <p:nvPr/>
        </p:nvPicPr>
        <p:blipFill>
          <a:blip r:embed="rId3"/>
          <a:srcRect/>
          <a:stretch>
            <a:fillRect/>
          </a:stretch>
        </p:blipFill>
        <p:spPr bwMode="auto">
          <a:xfrm>
            <a:off x="5240338" y="2451100"/>
            <a:ext cx="3159125" cy="30337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163513"/>
            <a:ext cx="8229600" cy="576262"/>
          </a:xfrm>
        </p:spPr>
        <p:txBody>
          <a:bodyPr/>
          <a:lstStyle/>
          <a:p>
            <a:pPr eaLnBrk="1" hangingPunct="1"/>
            <a:r>
              <a:rPr lang="en-US" altLang="en-US" smtClean="0"/>
              <a:t>Two-level Model</a:t>
            </a:r>
          </a:p>
        </p:txBody>
      </p:sp>
      <p:sp>
        <p:nvSpPr>
          <p:cNvPr id="24579" name="Rectangle 3"/>
          <p:cNvSpPr>
            <a:spLocks noGrp="1" noChangeArrowheads="1"/>
          </p:cNvSpPr>
          <p:nvPr>
            <p:ph type="body" idx="1"/>
          </p:nvPr>
        </p:nvSpPr>
        <p:spPr>
          <a:xfrm>
            <a:off x="839788" y="1155700"/>
            <a:ext cx="6450012" cy="4456113"/>
          </a:xfrm>
        </p:spPr>
        <p:txBody>
          <a:bodyPr/>
          <a:lstStyle/>
          <a:p>
            <a:r>
              <a:rPr lang="en-US" altLang="en-US" dirty="0" smtClean="0"/>
              <a:t>Similar to M:M, except that it allows a user thread to be </a:t>
            </a:r>
            <a:r>
              <a:rPr lang="en-US" altLang="en-US" b="1" dirty="0" smtClean="0"/>
              <a:t>bound</a:t>
            </a:r>
            <a:r>
              <a:rPr lang="en-US" altLang="en-US" dirty="0" smtClean="0"/>
              <a:t> to kernel thread</a:t>
            </a:r>
          </a:p>
          <a:p>
            <a:r>
              <a:rPr lang="en-US" altLang="en-US" dirty="0" smtClean="0"/>
              <a:t>Examples</a:t>
            </a:r>
          </a:p>
          <a:p>
            <a:pPr lvl="1"/>
            <a:r>
              <a:rPr lang="en-US" altLang="en-US" dirty="0" smtClean="0"/>
              <a:t>Solaris 8 and earlier</a:t>
            </a:r>
          </a:p>
        </p:txBody>
      </p:sp>
      <p:pic>
        <p:nvPicPr>
          <p:cNvPr id="24580" name="Picture 1" descr="4_08.pdf"/>
          <p:cNvPicPr>
            <a:picLocks noChangeAspect="1"/>
          </p:cNvPicPr>
          <p:nvPr/>
        </p:nvPicPr>
        <p:blipFill>
          <a:blip r:embed="rId3"/>
          <a:srcRect/>
          <a:stretch>
            <a:fillRect/>
          </a:stretch>
        </p:blipFill>
        <p:spPr bwMode="auto">
          <a:xfrm>
            <a:off x="4495800" y="1976438"/>
            <a:ext cx="3778250" cy="2857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a:t>
            </a:r>
            <a:endParaRPr lang="en-US" dirty="0"/>
          </a:p>
        </p:txBody>
      </p:sp>
      <p:sp>
        <p:nvSpPr>
          <p:cNvPr id="3" name="Content Placeholder 2"/>
          <p:cNvSpPr>
            <a:spLocks noGrp="1"/>
          </p:cNvSpPr>
          <p:nvPr>
            <p:ph idx="1"/>
          </p:nvPr>
        </p:nvSpPr>
        <p:spPr/>
        <p:txBody>
          <a:bodyPr/>
          <a:lstStyle/>
          <a:p>
            <a:pPr algn="just"/>
            <a:r>
              <a:rPr lang="en-US" dirty="0" smtClean="0"/>
              <a:t>Consider a multiprocessor system and a multithreaded program written</a:t>
            </a:r>
          </a:p>
          <a:p>
            <a:pPr algn="just">
              <a:buNone/>
            </a:pPr>
            <a:r>
              <a:rPr lang="en-US" dirty="0" smtClean="0"/>
              <a:t>using the many-to-many threading model, Let the number of user-level threads in the program be more than the number of processors in the system.</a:t>
            </a:r>
          </a:p>
          <a:p>
            <a:pPr algn="just">
              <a:buNone/>
            </a:pPr>
            <a:r>
              <a:rPr lang="en-US" dirty="0" smtClean="0"/>
              <a:t>performance implications:</a:t>
            </a:r>
          </a:p>
          <a:p>
            <a:pPr>
              <a:buNone/>
            </a:pPr>
            <a:r>
              <a:rPr lang="en-US" dirty="0" smtClean="0"/>
              <a:t>1. The number of kernel threads allocated to the program is less than the number of processors.</a:t>
            </a:r>
          </a:p>
          <a:p>
            <a:r>
              <a:rPr lang="en-US" dirty="0" smtClean="0"/>
              <a:t>Sol: When the number of kernel threads is less than the number of processors, then some of the processors would remain idle since the scheduler maps only kernel threads to processors and not user-level threads to processors.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(cont…)</a:t>
            </a:r>
            <a:endParaRPr lang="en-US" dirty="0"/>
          </a:p>
        </p:txBody>
      </p:sp>
      <p:sp>
        <p:nvSpPr>
          <p:cNvPr id="3" name="Content Placeholder 2"/>
          <p:cNvSpPr>
            <a:spLocks noGrp="1"/>
          </p:cNvSpPr>
          <p:nvPr>
            <p:ph idx="1"/>
          </p:nvPr>
        </p:nvSpPr>
        <p:spPr/>
        <p:txBody>
          <a:bodyPr/>
          <a:lstStyle/>
          <a:p>
            <a:r>
              <a:rPr lang="en-US" dirty="0" smtClean="0"/>
              <a:t>The number of kernel threads allocated to the program is equal to the number of processors.</a:t>
            </a:r>
          </a:p>
          <a:p>
            <a:r>
              <a:rPr lang="en-US" dirty="0" smtClean="0"/>
              <a:t>The number of kernel threads allocated to the program is greater than the number of processors but less than the number of user level threads.</a:t>
            </a:r>
          </a:p>
          <a:p>
            <a:endParaRPr lang="en-US" dirty="0" smtClean="0"/>
          </a:p>
          <a:p>
            <a:endParaRPr lang="en-US" sz="2400" dirty="0" smtClean="0"/>
          </a:p>
          <a:p>
            <a:pPr algn="ctr">
              <a:buNone/>
            </a:pPr>
            <a:r>
              <a:rPr lang="en-US" sz="2400" dirty="0" smtClean="0"/>
              <a:t>Think about the solution…</a:t>
            </a:r>
            <a:endParaRPr lang="en-US"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188913"/>
            <a:ext cx="8229600" cy="576262"/>
          </a:xfrm>
        </p:spPr>
        <p:txBody>
          <a:bodyPr/>
          <a:lstStyle/>
          <a:p>
            <a:pPr eaLnBrk="1" hangingPunct="1"/>
            <a:r>
              <a:rPr lang="en-US" altLang="en-US" smtClean="0"/>
              <a:t>Thread Libraries</a:t>
            </a:r>
          </a:p>
        </p:txBody>
      </p:sp>
      <p:sp>
        <p:nvSpPr>
          <p:cNvPr id="25603" name="Content Placeholder 2"/>
          <p:cNvSpPr>
            <a:spLocks noGrp="1"/>
          </p:cNvSpPr>
          <p:nvPr>
            <p:ph idx="1"/>
          </p:nvPr>
        </p:nvSpPr>
        <p:spPr>
          <a:xfrm>
            <a:off x="806450" y="1233488"/>
            <a:ext cx="6559550" cy="4530725"/>
          </a:xfrm>
        </p:spPr>
        <p:txBody>
          <a:bodyPr/>
          <a:lstStyle/>
          <a:p>
            <a:r>
              <a:rPr lang="en-US" altLang="en-US" b="1" dirty="0" smtClean="0">
                <a:solidFill>
                  <a:srgbClr val="3366FF"/>
                </a:solidFill>
              </a:rPr>
              <a:t>Thread library</a:t>
            </a:r>
            <a:r>
              <a:rPr lang="en-US" altLang="en-US" dirty="0" smtClean="0">
                <a:solidFill>
                  <a:srgbClr val="3366FF"/>
                </a:solidFill>
              </a:rPr>
              <a:t> </a:t>
            </a:r>
            <a:r>
              <a:rPr lang="en-US" altLang="en-US" dirty="0" smtClean="0"/>
              <a:t>provides programmer with API for creating and managing threads</a:t>
            </a:r>
          </a:p>
          <a:p>
            <a:r>
              <a:rPr lang="en-US" altLang="en-US" dirty="0" smtClean="0"/>
              <a:t>Two primary ways of implementing</a:t>
            </a:r>
          </a:p>
          <a:p>
            <a:pPr lvl="1"/>
            <a:r>
              <a:rPr lang="en-US" altLang="en-US" dirty="0" smtClean="0"/>
              <a:t>Library entirely in user space</a:t>
            </a:r>
          </a:p>
          <a:p>
            <a:pPr lvl="1"/>
            <a:r>
              <a:rPr lang="en-US" altLang="en-US" dirty="0" smtClean="0"/>
              <a:t>Kernel-level library supported by the OS</a:t>
            </a:r>
          </a:p>
          <a:p>
            <a:r>
              <a:rPr lang="en-US" altLang="en-US" dirty="0" smtClean="0"/>
              <a:t>Already named Three main: POSIX </a:t>
            </a:r>
            <a:r>
              <a:rPr lang="en-US" altLang="en-US" dirty="0" err="1" smtClean="0"/>
              <a:t>Pthreads</a:t>
            </a:r>
            <a:r>
              <a:rPr lang="en-US" altLang="en-US" dirty="0" smtClean="0"/>
              <a:t>, Windows, Java</a:t>
            </a:r>
          </a:p>
          <a:p>
            <a:r>
              <a:rPr lang="en-US" altLang="en-US" dirty="0" smtClean="0"/>
              <a:t>Win32 thread library is a kernel-level library. </a:t>
            </a:r>
          </a:p>
          <a:p>
            <a:endParaRPr lang="en-US" altLang="en-US" dirty="0" smtClean="0"/>
          </a:p>
          <a:p>
            <a:endParaRPr lang="en-US" alt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t>What are pthreads?</a:t>
            </a:r>
          </a:p>
        </p:txBody>
      </p:sp>
      <p:sp>
        <p:nvSpPr>
          <p:cNvPr id="3075" name="Rectangle 3"/>
          <p:cNvSpPr>
            <a:spLocks noGrp="1" noChangeArrowheads="1"/>
          </p:cNvSpPr>
          <p:nvPr>
            <p:ph type="body" idx="1"/>
          </p:nvPr>
        </p:nvSpPr>
        <p:spPr/>
        <p:txBody>
          <a:bodyPr/>
          <a:lstStyle/>
          <a:p>
            <a:r>
              <a:rPr lang="en-US" dirty="0" err="1"/>
              <a:t>Posix</a:t>
            </a:r>
            <a:r>
              <a:rPr lang="en-US" dirty="0"/>
              <a:t> 1003.1c defines a thread interface</a:t>
            </a:r>
          </a:p>
          <a:p>
            <a:pPr lvl="1"/>
            <a:r>
              <a:rPr lang="en-US" dirty="0" err="1"/>
              <a:t>pthreads</a:t>
            </a:r>
            <a:endParaRPr lang="en-US" dirty="0"/>
          </a:p>
          <a:p>
            <a:pPr lvl="1"/>
            <a:r>
              <a:rPr lang="en-US" dirty="0"/>
              <a:t>defines how threads should be created, managed, and destroyed</a:t>
            </a:r>
          </a:p>
          <a:p>
            <a:r>
              <a:rPr lang="en-US" dirty="0"/>
              <a:t>Unix provides a </a:t>
            </a:r>
            <a:r>
              <a:rPr lang="en-US" dirty="0" err="1"/>
              <a:t>pthreads</a:t>
            </a:r>
            <a:r>
              <a:rPr lang="en-US" dirty="0"/>
              <a:t> library</a:t>
            </a:r>
          </a:p>
          <a:p>
            <a:pPr lvl="1"/>
            <a:r>
              <a:rPr lang="en-US" dirty="0"/>
              <a:t>API to create and manage threads</a:t>
            </a:r>
          </a:p>
          <a:p>
            <a:pPr lvl="1"/>
            <a:r>
              <a:rPr lang="en-US" dirty="0"/>
              <a:t>you don’t need to worry about the implementation details</a:t>
            </a:r>
          </a:p>
          <a:p>
            <a:pPr lvl="2"/>
            <a:r>
              <a:rPr lang="en-US" dirty="0"/>
              <a:t>this is a good thing</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Text Box 2"/>
          <p:cNvSpPr txBox="1">
            <a:spLocks noChangeArrowheads="1"/>
          </p:cNvSpPr>
          <p:nvPr/>
        </p:nvSpPr>
        <p:spPr bwMode="auto">
          <a:xfrm>
            <a:off x="1268248" y="157760"/>
            <a:ext cx="7056437" cy="579438"/>
          </a:xfrm>
          <a:prstGeom prst="rect">
            <a:avLst/>
          </a:prstGeom>
          <a:noFill/>
          <a:ln w="9525">
            <a:noFill/>
            <a:miter lim="800000"/>
            <a:headEnd/>
            <a:tailEnd/>
          </a:ln>
          <a:effectLst/>
        </p:spPr>
        <p:txBody>
          <a:bodyPr>
            <a:spAutoFit/>
          </a:bodyPr>
          <a:lstStyle/>
          <a:p>
            <a:pPr>
              <a:spcBef>
                <a:spcPct val="50000"/>
              </a:spcBef>
            </a:pPr>
            <a:r>
              <a:rPr lang="en-US" altLang="zh-TW" sz="3200" dirty="0" err="1">
                <a:solidFill>
                  <a:srgbClr val="0033CC"/>
                </a:solidFill>
              </a:rPr>
              <a:t>Pthread</a:t>
            </a:r>
            <a:r>
              <a:rPr lang="en-US" altLang="zh-TW" sz="3200" dirty="0">
                <a:solidFill>
                  <a:srgbClr val="0033CC"/>
                </a:solidFill>
              </a:rPr>
              <a:t> – POSIX thread</a:t>
            </a:r>
          </a:p>
        </p:txBody>
      </p:sp>
      <p:sp>
        <p:nvSpPr>
          <p:cNvPr id="282627" name="Text Box 3"/>
          <p:cNvSpPr txBox="1">
            <a:spLocks noChangeArrowheads="1"/>
          </p:cNvSpPr>
          <p:nvPr/>
        </p:nvSpPr>
        <p:spPr bwMode="auto">
          <a:xfrm>
            <a:off x="660070" y="916380"/>
            <a:ext cx="7981950" cy="3742563"/>
          </a:xfrm>
          <a:prstGeom prst="rect">
            <a:avLst/>
          </a:prstGeom>
          <a:noFill/>
          <a:ln w="9525">
            <a:noFill/>
            <a:miter lim="800000"/>
            <a:headEnd/>
            <a:tailEnd/>
          </a:ln>
          <a:effectLst/>
        </p:spPr>
        <p:txBody>
          <a:bodyPr>
            <a:spAutoFit/>
          </a:bodyPr>
          <a:lstStyle/>
          <a:p>
            <a:pPr>
              <a:spcBef>
                <a:spcPct val="15000"/>
              </a:spcBef>
              <a:spcAft>
                <a:spcPct val="15000"/>
              </a:spcAft>
              <a:buFontTx/>
              <a:buChar char="•"/>
            </a:pPr>
            <a:r>
              <a:rPr lang="en-US" altLang="zh-TW" sz="2800" dirty="0">
                <a:solidFill>
                  <a:srgbClr val="0000FF"/>
                </a:solidFill>
              </a:rPr>
              <a:t> </a:t>
            </a:r>
            <a:r>
              <a:rPr lang="en-US" altLang="zh-TW" sz="2000" dirty="0">
                <a:solidFill>
                  <a:srgbClr val="0000FF"/>
                </a:solidFill>
              </a:rPr>
              <a:t>Basic </a:t>
            </a:r>
            <a:r>
              <a:rPr lang="en-US" altLang="zh-TW" sz="2000" dirty="0" err="1">
                <a:solidFill>
                  <a:srgbClr val="0000FF"/>
                </a:solidFill>
              </a:rPr>
              <a:t>pthread</a:t>
            </a:r>
            <a:r>
              <a:rPr lang="en-US" altLang="zh-TW" sz="2000" dirty="0">
                <a:solidFill>
                  <a:srgbClr val="0000FF"/>
                </a:solidFill>
              </a:rPr>
              <a:t> functions</a:t>
            </a:r>
          </a:p>
          <a:p>
            <a:pPr lvl="1">
              <a:spcBef>
                <a:spcPct val="15000"/>
              </a:spcBef>
              <a:spcAft>
                <a:spcPct val="15000"/>
              </a:spcAft>
              <a:buClr>
                <a:srgbClr val="CC0000"/>
              </a:buClr>
              <a:buSzPct val="60000"/>
              <a:buFont typeface="Wingdings" pitchFamily="2" charset="2"/>
              <a:buChar char="Ø"/>
            </a:pPr>
            <a:r>
              <a:rPr lang="en-US" altLang="zh-TW" sz="2000" dirty="0">
                <a:solidFill>
                  <a:srgbClr val="0000FF"/>
                </a:solidFill>
              </a:rPr>
              <a:t> </a:t>
            </a:r>
            <a:r>
              <a:rPr lang="en-US" altLang="zh-TW" sz="2000" dirty="0" err="1">
                <a:solidFill>
                  <a:srgbClr val="0000FF"/>
                </a:solidFill>
              </a:rPr>
              <a:t>pthread_create</a:t>
            </a:r>
            <a:r>
              <a:rPr lang="en-US" altLang="zh-TW" sz="2000" dirty="0">
                <a:solidFill>
                  <a:srgbClr val="0000FF"/>
                </a:solidFill>
              </a:rPr>
              <a:t> – </a:t>
            </a:r>
            <a:r>
              <a:rPr lang="en-US" altLang="zh-TW" sz="2000" dirty="0"/>
              <a:t>create child thread</a:t>
            </a:r>
          </a:p>
          <a:p>
            <a:pPr lvl="1">
              <a:spcBef>
                <a:spcPct val="15000"/>
              </a:spcBef>
              <a:spcAft>
                <a:spcPct val="15000"/>
              </a:spcAft>
              <a:buClr>
                <a:srgbClr val="CC0000"/>
              </a:buClr>
              <a:buSzPct val="60000"/>
              <a:buFont typeface="Wingdings" pitchFamily="2" charset="2"/>
              <a:buChar char="Ø"/>
            </a:pPr>
            <a:r>
              <a:rPr lang="en-US" altLang="zh-TW" sz="2000" dirty="0">
                <a:solidFill>
                  <a:srgbClr val="0000FF"/>
                </a:solidFill>
              </a:rPr>
              <a:t> </a:t>
            </a:r>
            <a:r>
              <a:rPr lang="en-US" altLang="zh-TW" sz="2000" dirty="0" err="1">
                <a:solidFill>
                  <a:srgbClr val="0000FF"/>
                </a:solidFill>
              </a:rPr>
              <a:t>pthread_exit</a:t>
            </a:r>
            <a:r>
              <a:rPr lang="en-US" altLang="zh-TW" sz="2000" dirty="0">
                <a:solidFill>
                  <a:srgbClr val="0000FF"/>
                </a:solidFill>
              </a:rPr>
              <a:t> – </a:t>
            </a:r>
            <a:r>
              <a:rPr lang="en-US" altLang="zh-TW" sz="2000" dirty="0"/>
              <a:t>thread termination</a:t>
            </a:r>
          </a:p>
          <a:p>
            <a:pPr lvl="1">
              <a:spcBef>
                <a:spcPct val="15000"/>
              </a:spcBef>
              <a:spcAft>
                <a:spcPct val="15000"/>
              </a:spcAft>
              <a:buClr>
                <a:srgbClr val="CC0000"/>
              </a:buClr>
              <a:buSzPct val="60000"/>
              <a:buFont typeface="Wingdings" pitchFamily="2" charset="2"/>
              <a:buChar char="Ø"/>
            </a:pPr>
            <a:r>
              <a:rPr lang="en-US" altLang="zh-TW" sz="2000" dirty="0">
                <a:solidFill>
                  <a:srgbClr val="0000FF"/>
                </a:solidFill>
              </a:rPr>
              <a:t> </a:t>
            </a:r>
            <a:r>
              <a:rPr lang="en-US" altLang="zh-TW" sz="2000" dirty="0" err="1">
                <a:solidFill>
                  <a:srgbClr val="0000FF"/>
                </a:solidFill>
              </a:rPr>
              <a:t>pthread_join</a:t>
            </a:r>
            <a:r>
              <a:rPr lang="en-US" altLang="zh-TW" sz="2000" dirty="0">
                <a:solidFill>
                  <a:srgbClr val="0000FF"/>
                </a:solidFill>
              </a:rPr>
              <a:t> – </a:t>
            </a:r>
            <a:r>
              <a:rPr lang="en-US" altLang="zh-TW" sz="2000" dirty="0"/>
              <a:t>wait for thread termination</a:t>
            </a:r>
          </a:p>
          <a:p>
            <a:pPr lvl="1">
              <a:spcBef>
                <a:spcPct val="15000"/>
              </a:spcBef>
              <a:spcAft>
                <a:spcPct val="15000"/>
              </a:spcAft>
              <a:buClr>
                <a:srgbClr val="CC0000"/>
              </a:buClr>
              <a:buSzPct val="60000"/>
              <a:buFont typeface="Wingdings" pitchFamily="2" charset="2"/>
              <a:buChar char="Ø"/>
            </a:pPr>
            <a:r>
              <a:rPr lang="en-US" altLang="zh-TW" sz="2000" dirty="0">
                <a:solidFill>
                  <a:srgbClr val="0000FF"/>
                </a:solidFill>
              </a:rPr>
              <a:t> </a:t>
            </a:r>
            <a:r>
              <a:rPr lang="en-US" altLang="zh-TW" sz="2000" dirty="0" err="1">
                <a:solidFill>
                  <a:srgbClr val="0000FF"/>
                </a:solidFill>
              </a:rPr>
              <a:t>phtread_mutex_lock</a:t>
            </a:r>
            <a:r>
              <a:rPr lang="en-US" altLang="zh-TW" sz="2000" dirty="0">
                <a:solidFill>
                  <a:srgbClr val="0000FF"/>
                </a:solidFill>
              </a:rPr>
              <a:t> – </a:t>
            </a:r>
            <a:r>
              <a:rPr lang="en-US" altLang="zh-TW" sz="2000" dirty="0"/>
              <a:t>lock critical section</a:t>
            </a:r>
          </a:p>
          <a:p>
            <a:pPr lvl="1">
              <a:spcBef>
                <a:spcPct val="15000"/>
              </a:spcBef>
              <a:spcAft>
                <a:spcPct val="15000"/>
              </a:spcAft>
              <a:buClr>
                <a:srgbClr val="CC0000"/>
              </a:buClr>
              <a:buSzPct val="60000"/>
              <a:buFont typeface="Wingdings" pitchFamily="2" charset="2"/>
              <a:buChar char="Ø"/>
            </a:pPr>
            <a:r>
              <a:rPr lang="en-US" altLang="zh-TW" sz="2000" dirty="0"/>
              <a:t> </a:t>
            </a:r>
            <a:r>
              <a:rPr lang="en-US" altLang="zh-TW" sz="2000" dirty="0" err="1">
                <a:solidFill>
                  <a:srgbClr val="0000FF"/>
                </a:solidFill>
              </a:rPr>
              <a:t>pthread_mutex_unlock</a:t>
            </a:r>
            <a:r>
              <a:rPr lang="en-US" altLang="zh-TW" sz="2000" dirty="0"/>
              <a:t> – unlock critical section</a:t>
            </a:r>
          </a:p>
          <a:p>
            <a:pPr lvl="1">
              <a:spcBef>
                <a:spcPct val="15000"/>
              </a:spcBef>
              <a:spcAft>
                <a:spcPct val="15000"/>
              </a:spcAft>
              <a:buClr>
                <a:srgbClr val="CC0000"/>
              </a:buClr>
              <a:buSzPct val="60000"/>
              <a:buFont typeface="Wingdings" pitchFamily="2" charset="2"/>
              <a:buChar char="Ø"/>
            </a:pPr>
            <a:r>
              <a:rPr lang="en-US" altLang="zh-TW" sz="2000" dirty="0">
                <a:solidFill>
                  <a:srgbClr val="0000FF"/>
                </a:solidFill>
              </a:rPr>
              <a:t> </a:t>
            </a:r>
            <a:r>
              <a:rPr lang="en-US" altLang="zh-TW" sz="2000" dirty="0" err="1">
                <a:solidFill>
                  <a:srgbClr val="0000FF"/>
                </a:solidFill>
              </a:rPr>
              <a:t>pthread_cond_wait</a:t>
            </a:r>
            <a:r>
              <a:rPr lang="en-US" altLang="zh-TW" sz="2000" dirty="0">
                <a:solidFill>
                  <a:srgbClr val="0000FF"/>
                </a:solidFill>
              </a:rPr>
              <a:t> – </a:t>
            </a:r>
            <a:r>
              <a:rPr lang="en-US" altLang="zh-TW" sz="2000" dirty="0"/>
              <a:t>wait for a condition signal</a:t>
            </a:r>
          </a:p>
          <a:p>
            <a:pPr lvl="1">
              <a:spcBef>
                <a:spcPct val="15000"/>
              </a:spcBef>
              <a:spcAft>
                <a:spcPct val="15000"/>
              </a:spcAft>
              <a:buClr>
                <a:srgbClr val="CC0000"/>
              </a:buClr>
              <a:buSzPct val="60000"/>
              <a:buFont typeface="Wingdings" pitchFamily="2" charset="2"/>
              <a:buChar char="Ø"/>
            </a:pPr>
            <a:r>
              <a:rPr lang="en-US" altLang="zh-TW" sz="2000" dirty="0">
                <a:solidFill>
                  <a:srgbClr val="0000FF"/>
                </a:solidFill>
              </a:rPr>
              <a:t> </a:t>
            </a:r>
            <a:r>
              <a:rPr lang="en-US" altLang="zh-TW" sz="2000" dirty="0" err="1">
                <a:solidFill>
                  <a:srgbClr val="0000FF"/>
                </a:solidFill>
              </a:rPr>
              <a:t>phtread_cond_signal</a:t>
            </a:r>
            <a:r>
              <a:rPr lang="en-US" altLang="zh-TW" sz="2000" dirty="0">
                <a:solidFill>
                  <a:srgbClr val="0000FF"/>
                </a:solidFill>
              </a:rPr>
              <a:t> – </a:t>
            </a:r>
            <a:r>
              <a:rPr lang="en-US" altLang="zh-TW" sz="2000" dirty="0"/>
              <a:t>wake up one waiting thread</a:t>
            </a:r>
          </a:p>
          <a:p>
            <a:pPr lvl="1">
              <a:spcBef>
                <a:spcPct val="15000"/>
              </a:spcBef>
              <a:spcAft>
                <a:spcPct val="15000"/>
              </a:spcAft>
              <a:buClr>
                <a:srgbClr val="CC0000"/>
              </a:buClr>
              <a:buSzPct val="60000"/>
              <a:buFont typeface="Wingdings" pitchFamily="2" charset="2"/>
              <a:buChar char="Ø"/>
            </a:pPr>
            <a:r>
              <a:rPr lang="en-US" altLang="zh-TW" sz="2000" dirty="0"/>
              <a:t> </a:t>
            </a:r>
            <a:r>
              <a:rPr lang="en-US" altLang="zh-TW" sz="2000" dirty="0" err="1">
                <a:solidFill>
                  <a:srgbClr val="0000FF"/>
                </a:solidFill>
              </a:rPr>
              <a:t>pthread_cond_broadcast</a:t>
            </a:r>
            <a:r>
              <a:rPr lang="en-US" altLang="zh-TW" sz="2000" dirty="0">
                <a:solidFill>
                  <a:srgbClr val="0000FF"/>
                </a:solidFill>
              </a:rPr>
              <a:t> –</a:t>
            </a:r>
            <a:r>
              <a:rPr lang="en-US" altLang="zh-TW" sz="2000" dirty="0"/>
              <a:t> wake up all waiting threads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altLang="en-US" smtClean="0"/>
              <a:t>Objectives</a:t>
            </a:r>
          </a:p>
        </p:txBody>
      </p:sp>
      <p:sp>
        <p:nvSpPr>
          <p:cNvPr id="5123" name="Content Placeholder 2"/>
          <p:cNvSpPr>
            <a:spLocks noGrp="1"/>
          </p:cNvSpPr>
          <p:nvPr>
            <p:ph idx="1"/>
          </p:nvPr>
        </p:nvSpPr>
        <p:spPr>
          <a:xfrm>
            <a:off x="806450" y="1233488"/>
            <a:ext cx="6940550" cy="4530725"/>
          </a:xfrm>
        </p:spPr>
        <p:txBody>
          <a:bodyPr/>
          <a:lstStyle/>
          <a:p>
            <a:r>
              <a:rPr lang="en-US" altLang="en-US" smtClean="0"/>
              <a:t>To introduce the notion of a thread—a fundamental unit of CPU utilization that forms the basis of multithreaded computer systems</a:t>
            </a:r>
          </a:p>
          <a:p>
            <a:r>
              <a:rPr lang="en-US" altLang="en-US" smtClean="0"/>
              <a:t>To discuss the APIs for the Pthreads, Windows, and Java thread libraries</a:t>
            </a:r>
          </a:p>
          <a:p>
            <a:r>
              <a:rPr lang="en-US" altLang="en-US" smtClean="0"/>
              <a:t>To explore several strategies that provide implicit threading</a:t>
            </a:r>
          </a:p>
          <a:p>
            <a:r>
              <a:rPr lang="en-US" altLang="en-US" smtClean="0"/>
              <a:t>To examine issues related to multithreaded programming</a:t>
            </a:r>
          </a:p>
          <a:p>
            <a:r>
              <a:rPr lang="en-US" altLang="en-US" smtClean="0"/>
              <a:t>To cover operating system support for threads in Windows and Linux</a:t>
            </a:r>
          </a:p>
          <a:p>
            <a:endParaRPr lang="en-US" alt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Creating Threads</a:t>
            </a:r>
          </a:p>
        </p:txBody>
      </p:sp>
      <p:sp>
        <p:nvSpPr>
          <p:cNvPr id="4099" name="Rectangle 3"/>
          <p:cNvSpPr>
            <a:spLocks noGrp="1" noChangeArrowheads="1"/>
          </p:cNvSpPr>
          <p:nvPr>
            <p:ph type="body" idx="1"/>
          </p:nvPr>
        </p:nvSpPr>
        <p:spPr/>
        <p:txBody>
          <a:bodyPr/>
          <a:lstStyle/>
          <a:p>
            <a:r>
              <a:rPr lang="en-US" sz="2800" dirty="0"/>
              <a:t>Prototype:</a:t>
            </a:r>
          </a:p>
          <a:p>
            <a:pPr lvl="1"/>
            <a:r>
              <a:rPr lang="en-US" sz="2000" dirty="0" err="1"/>
              <a:t>int</a:t>
            </a:r>
            <a:r>
              <a:rPr lang="en-US" sz="2000" dirty="0"/>
              <a:t> </a:t>
            </a:r>
            <a:r>
              <a:rPr lang="en-US" sz="2000" dirty="0" err="1"/>
              <a:t>pthread_create</a:t>
            </a:r>
            <a:r>
              <a:rPr lang="en-US" sz="2000" dirty="0"/>
              <a:t>(</a:t>
            </a:r>
            <a:r>
              <a:rPr lang="en-US" sz="2000" dirty="0" err="1"/>
              <a:t>pthread_t</a:t>
            </a:r>
            <a:r>
              <a:rPr lang="en-US" sz="2000" dirty="0"/>
              <a:t> *</a:t>
            </a:r>
            <a:r>
              <a:rPr lang="en-US" sz="2000" dirty="0" err="1"/>
              <a:t>tid</a:t>
            </a:r>
            <a:r>
              <a:rPr lang="en-US" sz="2000" dirty="0"/>
              <a:t>, const </a:t>
            </a:r>
            <a:r>
              <a:rPr lang="en-US" sz="2000" dirty="0" err="1"/>
              <a:t>pthread_attr_t</a:t>
            </a:r>
            <a:r>
              <a:rPr lang="en-US" sz="2000" dirty="0"/>
              <a:t> *</a:t>
            </a:r>
            <a:r>
              <a:rPr lang="en-US" sz="2000" dirty="0" err="1"/>
              <a:t>tattr</a:t>
            </a:r>
            <a:r>
              <a:rPr lang="en-US" sz="2000" dirty="0"/>
              <a:t>, 			  void*(*</a:t>
            </a:r>
            <a:r>
              <a:rPr lang="en-US" sz="2000" dirty="0" err="1"/>
              <a:t>start_routine</a:t>
            </a:r>
            <a:r>
              <a:rPr lang="en-US" sz="2000" dirty="0"/>
              <a:t>)(void *), void *</a:t>
            </a:r>
            <a:r>
              <a:rPr lang="en-US" sz="2000" dirty="0" err="1"/>
              <a:t>arg</a:t>
            </a:r>
            <a:r>
              <a:rPr lang="en-US" sz="2000" dirty="0"/>
              <a:t>);</a:t>
            </a:r>
          </a:p>
          <a:p>
            <a:pPr lvl="1"/>
            <a:endParaRPr lang="en-US" sz="1800" dirty="0"/>
          </a:p>
          <a:p>
            <a:pPr lvl="2"/>
            <a:r>
              <a:rPr lang="en-US" sz="1800" i="1" dirty="0" err="1"/>
              <a:t>tid</a:t>
            </a:r>
            <a:r>
              <a:rPr lang="en-US" sz="1800" dirty="0"/>
              <a:t>: an unsigned long integer that indicates a threads id</a:t>
            </a:r>
          </a:p>
          <a:p>
            <a:pPr lvl="2"/>
            <a:r>
              <a:rPr lang="en-US" sz="1800" i="1" dirty="0" err="1"/>
              <a:t>tattr</a:t>
            </a:r>
            <a:r>
              <a:rPr lang="en-US" sz="1800" dirty="0"/>
              <a:t>: attributes of the thread – usually NULL</a:t>
            </a:r>
          </a:p>
          <a:p>
            <a:pPr lvl="2"/>
            <a:r>
              <a:rPr lang="en-US" sz="1800" i="1" dirty="0" err="1"/>
              <a:t>start_routine</a:t>
            </a:r>
            <a:r>
              <a:rPr lang="en-US" sz="1800" dirty="0"/>
              <a:t>: the name of the function the thread starts executing</a:t>
            </a:r>
          </a:p>
          <a:p>
            <a:pPr lvl="2"/>
            <a:r>
              <a:rPr lang="en-US" sz="1800" i="1" dirty="0" err="1"/>
              <a:t>arg</a:t>
            </a:r>
            <a:r>
              <a:rPr lang="en-US" sz="1800" dirty="0"/>
              <a:t>: the argument to be passed to the start routine – only one</a:t>
            </a:r>
          </a:p>
          <a:p>
            <a:pPr lvl="1"/>
            <a:r>
              <a:rPr lang="en-US" sz="2000" dirty="0"/>
              <a:t>after this function gets executed, a new thread has been created and is executing the function indicated by </a:t>
            </a:r>
            <a:r>
              <a:rPr lang="en-US" sz="2000" i="1" dirty="0" err="1" smtClean="0"/>
              <a:t>start_routine</a:t>
            </a:r>
            <a:endParaRPr lang="en-US" sz="2000" i="1" dirty="0" smtClean="0"/>
          </a:p>
          <a:p>
            <a:pPr lvl="1"/>
            <a:r>
              <a:rPr lang="en-US" sz="2000" dirty="0" smtClean="0"/>
              <a:t> On </a:t>
            </a:r>
            <a:r>
              <a:rPr lang="en-US" sz="2000" dirty="0" err="1" smtClean="0"/>
              <a:t>success,</a:t>
            </a:r>
            <a:r>
              <a:rPr lang="en-US" sz="2000" b="1" dirty="0" err="1" smtClean="0"/>
              <a:t>pthread_create</a:t>
            </a:r>
            <a:r>
              <a:rPr lang="en-US" sz="2000" dirty="0" smtClean="0"/>
              <a:t>() </a:t>
            </a:r>
            <a:r>
              <a:rPr lang="en-US" sz="2000" b="1" dirty="0" smtClean="0"/>
              <a:t>returns</a:t>
            </a:r>
            <a:r>
              <a:rPr lang="en-US" sz="2000" dirty="0" smtClean="0"/>
              <a:t> 0; on error, it </a:t>
            </a:r>
            <a:r>
              <a:rPr lang="en-US" sz="2000" b="1" dirty="0" smtClean="0"/>
              <a:t>returns</a:t>
            </a:r>
            <a:r>
              <a:rPr lang="en-US" sz="2000" dirty="0" smtClean="0"/>
              <a:t> an error number</a:t>
            </a:r>
          </a:p>
          <a:p>
            <a:pPr lvl="1">
              <a:buFont typeface="Wingdings" pitchFamily="2" charset="2"/>
              <a:buChar char="q"/>
            </a:pPr>
            <a:r>
              <a:rPr lang="en-US" sz="2000" dirty="0" smtClean="0"/>
              <a:t>Compile and link with </a:t>
            </a:r>
            <a:r>
              <a:rPr lang="en-US" sz="2000" i="1" dirty="0" smtClean="0"/>
              <a:t>–</a:t>
            </a:r>
            <a:r>
              <a:rPr lang="en-US" sz="2000" i="1" dirty="0" err="1" smtClean="0"/>
              <a:t>pthread</a:t>
            </a:r>
            <a:r>
              <a:rPr lang="en-US" sz="2000" dirty="0" smtClean="0"/>
              <a:t> or -</a:t>
            </a:r>
            <a:r>
              <a:rPr lang="en-US" sz="2000" dirty="0" err="1" smtClean="0"/>
              <a:t>lpthread</a:t>
            </a:r>
            <a:endParaRPr lang="en-US" sz="2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Waiting for a Thread</a:t>
            </a:r>
          </a:p>
        </p:txBody>
      </p:sp>
      <p:sp>
        <p:nvSpPr>
          <p:cNvPr id="6147" name="Rectangle 3"/>
          <p:cNvSpPr>
            <a:spLocks noGrp="1" noChangeArrowheads="1"/>
          </p:cNvSpPr>
          <p:nvPr>
            <p:ph type="body" idx="1"/>
          </p:nvPr>
        </p:nvSpPr>
        <p:spPr/>
        <p:txBody>
          <a:bodyPr/>
          <a:lstStyle/>
          <a:p>
            <a:r>
              <a:rPr lang="en-US" sz="2800" dirty="0"/>
              <a:t>Prototype:</a:t>
            </a:r>
          </a:p>
          <a:p>
            <a:pPr lvl="1"/>
            <a:r>
              <a:rPr lang="en-US" sz="2000" dirty="0" err="1"/>
              <a:t>int</a:t>
            </a:r>
            <a:r>
              <a:rPr lang="en-US" sz="2000" dirty="0"/>
              <a:t> </a:t>
            </a:r>
            <a:r>
              <a:rPr lang="en-US" sz="2000" dirty="0" err="1"/>
              <a:t>pthread_join</a:t>
            </a:r>
            <a:r>
              <a:rPr lang="en-US" sz="2000" dirty="0"/>
              <a:t>(</a:t>
            </a:r>
            <a:r>
              <a:rPr lang="en-US" sz="2000" dirty="0" err="1"/>
              <a:t>thread_t</a:t>
            </a:r>
            <a:r>
              <a:rPr lang="en-US" sz="2000" dirty="0"/>
              <a:t> </a:t>
            </a:r>
            <a:r>
              <a:rPr lang="en-US" sz="2000" dirty="0" err="1"/>
              <a:t>tid</a:t>
            </a:r>
            <a:r>
              <a:rPr lang="en-US" sz="2000" dirty="0"/>
              <a:t>, void **status);</a:t>
            </a:r>
          </a:p>
          <a:p>
            <a:pPr lvl="2"/>
            <a:r>
              <a:rPr lang="en-US" sz="1800" i="1" dirty="0" err="1"/>
              <a:t>tid</a:t>
            </a:r>
            <a:r>
              <a:rPr lang="en-US" sz="1800" dirty="0"/>
              <a:t>: identification of the thread to wait for</a:t>
            </a:r>
          </a:p>
          <a:p>
            <a:pPr lvl="2"/>
            <a:r>
              <a:rPr lang="en-US" sz="1800" i="1" dirty="0"/>
              <a:t>status: </a:t>
            </a:r>
            <a:r>
              <a:rPr lang="en-US" sz="1800" dirty="0"/>
              <a:t>the exit status of the terminating thread – can be NULL</a:t>
            </a:r>
          </a:p>
          <a:p>
            <a:pPr lvl="1"/>
            <a:r>
              <a:rPr lang="en-US" sz="2000" dirty="0"/>
              <a:t>the thread that calls this function blocks its own execution until the thread indicated by </a:t>
            </a:r>
            <a:r>
              <a:rPr lang="en-US" sz="2000" i="1" dirty="0" err="1"/>
              <a:t>tid</a:t>
            </a:r>
            <a:r>
              <a:rPr lang="en-US" sz="2000" dirty="0"/>
              <a:t> terminates its execution</a:t>
            </a:r>
          </a:p>
          <a:p>
            <a:pPr lvl="2"/>
            <a:r>
              <a:rPr lang="en-US" sz="1800" dirty="0"/>
              <a:t>finishes the function it started with or</a:t>
            </a:r>
          </a:p>
          <a:p>
            <a:pPr lvl="2"/>
            <a:r>
              <a:rPr lang="en-US" sz="1800" dirty="0"/>
              <a:t>issues a </a:t>
            </a:r>
            <a:r>
              <a:rPr lang="en-US" sz="1800" i="1" dirty="0" err="1"/>
              <a:t>pthread_exit</a:t>
            </a:r>
            <a:r>
              <a:rPr lang="en-US" sz="1800" i="1" dirty="0"/>
              <a:t>() </a:t>
            </a:r>
            <a:r>
              <a:rPr lang="en-US" sz="1800" dirty="0"/>
              <a:t>command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lvl="1">
              <a:buNone/>
            </a:pPr>
            <a:r>
              <a:rPr lang="en-US" dirty="0" smtClean="0"/>
              <a:t>#include &lt;</a:t>
            </a:r>
            <a:r>
              <a:rPr lang="en-US" dirty="0" err="1" smtClean="0"/>
              <a:t>stdio.h</a:t>
            </a:r>
            <a:r>
              <a:rPr lang="en-US" dirty="0" smtClean="0"/>
              <a:t>&gt;</a:t>
            </a:r>
          </a:p>
          <a:p>
            <a:pPr lvl="1">
              <a:buNone/>
            </a:pPr>
            <a:r>
              <a:rPr lang="en-US" dirty="0" smtClean="0"/>
              <a:t>#include &lt;</a:t>
            </a:r>
            <a:r>
              <a:rPr lang="en-US" dirty="0" err="1" smtClean="0"/>
              <a:t>pthread.h</a:t>
            </a:r>
            <a:r>
              <a:rPr lang="en-US" dirty="0" smtClean="0"/>
              <a:t>&gt;</a:t>
            </a:r>
          </a:p>
          <a:p>
            <a:pPr lvl="1">
              <a:buNone/>
            </a:pPr>
            <a:r>
              <a:rPr lang="en-US" dirty="0" smtClean="0"/>
              <a:t>void </a:t>
            </a:r>
            <a:r>
              <a:rPr lang="en-US" dirty="0" err="1" smtClean="0"/>
              <a:t>printMsg</a:t>
            </a:r>
            <a:r>
              <a:rPr lang="en-US" dirty="0" smtClean="0"/>
              <a:t>(char* </a:t>
            </a:r>
            <a:r>
              <a:rPr lang="en-US" dirty="0" err="1" smtClean="0"/>
              <a:t>msg</a:t>
            </a:r>
            <a:r>
              <a:rPr lang="en-US" dirty="0" smtClean="0"/>
              <a:t>) {</a:t>
            </a:r>
          </a:p>
          <a:p>
            <a:pPr lvl="1">
              <a:buNone/>
            </a:pPr>
            <a:r>
              <a:rPr lang="en-US" dirty="0" smtClean="0"/>
              <a:t>	</a:t>
            </a:r>
            <a:r>
              <a:rPr lang="en-US" dirty="0" err="1" smtClean="0"/>
              <a:t>printf</a:t>
            </a:r>
            <a:r>
              <a:rPr lang="en-US" dirty="0" smtClean="0"/>
              <a:t>("%s\n", </a:t>
            </a:r>
            <a:r>
              <a:rPr lang="en-US" dirty="0" err="1" smtClean="0"/>
              <a:t>msg</a:t>
            </a:r>
            <a:r>
              <a:rPr lang="en-US" dirty="0" smtClean="0"/>
              <a:t>);</a:t>
            </a:r>
          </a:p>
          <a:p>
            <a:pPr lvl="1">
              <a:buNone/>
            </a:pPr>
            <a:r>
              <a:rPr lang="en-US" dirty="0" smtClean="0"/>
              <a:t>}</a:t>
            </a:r>
          </a:p>
          <a:p>
            <a:pPr lvl="1">
              <a:buNone/>
            </a:pPr>
            <a:r>
              <a:rPr lang="en-US" dirty="0" err="1" smtClean="0"/>
              <a:t>int</a:t>
            </a:r>
            <a:r>
              <a:rPr lang="en-US" dirty="0" smtClean="0"/>
              <a:t> main(</a:t>
            </a:r>
            <a:r>
              <a:rPr lang="en-US" dirty="0" err="1" smtClean="0"/>
              <a:t>int</a:t>
            </a:r>
            <a:r>
              <a:rPr lang="en-US" dirty="0" smtClean="0"/>
              <a:t> </a:t>
            </a:r>
            <a:r>
              <a:rPr lang="en-US" dirty="0" err="1" smtClean="0"/>
              <a:t>argc</a:t>
            </a:r>
            <a:r>
              <a:rPr lang="en-US" dirty="0" smtClean="0"/>
              <a:t>, char** </a:t>
            </a:r>
            <a:r>
              <a:rPr lang="en-US" dirty="0" err="1" smtClean="0"/>
              <a:t>argv</a:t>
            </a:r>
            <a:r>
              <a:rPr lang="en-US" dirty="0" smtClean="0"/>
              <a:t>) {</a:t>
            </a:r>
          </a:p>
          <a:p>
            <a:pPr lvl="1">
              <a:buNone/>
            </a:pPr>
            <a:r>
              <a:rPr lang="en-US" dirty="0" smtClean="0"/>
              <a:t>	</a:t>
            </a:r>
            <a:r>
              <a:rPr lang="en-US" dirty="0" err="1" smtClean="0"/>
              <a:t>pthread_t</a:t>
            </a:r>
            <a:r>
              <a:rPr lang="en-US" dirty="0" smtClean="0"/>
              <a:t> </a:t>
            </a:r>
            <a:r>
              <a:rPr lang="en-US" dirty="0" err="1" smtClean="0"/>
              <a:t>thrdID</a:t>
            </a:r>
            <a:r>
              <a:rPr lang="en-US" dirty="0" smtClean="0"/>
              <a:t>;</a:t>
            </a:r>
          </a:p>
          <a:p>
            <a:pPr lvl="1">
              <a:buNone/>
            </a:pPr>
            <a:r>
              <a:rPr lang="en-US" dirty="0" smtClean="0"/>
              <a:t>	</a:t>
            </a:r>
            <a:r>
              <a:rPr lang="en-US" dirty="0" err="1" smtClean="0"/>
              <a:t>printf</a:t>
            </a:r>
            <a:r>
              <a:rPr lang="en-US" dirty="0" smtClean="0"/>
              <a:t>("creating a new thread\n");</a:t>
            </a:r>
          </a:p>
          <a:p>
            <a:pPr lvl="1">
              <a:buNone/>
            </a:pPr>
            <a:r>
              <a:rPr lang="en-US" dirty="0" smtClean="0"/>
              <a:t>	</a:t>
            </a:r>
            <a:r>
              <a:rPr lang="en-US" dirty="0" err="1" smtClean="0"/>
              <a:t>pthread_create</a:t>
            </a:r>
            <a:r>
              <a:rPr lang="en-US" dirty="0" smtClean="0"/>
              <a:t>(&amp;</a:t>
            </a:r>
            <a:r>
              <a:rPr lang="en-US" dirty="0" err="1" smtClean="0"/>
              <a:t>thrdID</a:t>
            </a:r>
            <a:r>
              <a:rPr lang="en-US" dirty="0" smtClean="0"/>
              <a:t>, NULL, (void*)</a:t>
            </a:r>
            <a:r>
              <a:rPr lang="en-US" dirty="0" err="1" smtClean="0"/>
              <a:t>printMsg</a:t>
            </a:r>
            <a:r>
              <a:rPr lang="en-US" dirty="0" smtClean="0"/>
              <a:t>, </a:t>
            </a:r>
            <a:r>
              <a:rPr lang="en-US" dirty="0" err="1" smtClean="0"/>
              <a:t>argv</a:t>
            </a:r>
            <a:r>
              <a:rPr lang="en-US" dirty="0" smtClean="0"/>
              <a:t>[1]);</a:t>
            </a:r>
          </a:p>
          <a:p>
            <a:pPr lvl="1">
              <a:buNone/>
            </a:pPr>
            <a:r>
              <a:rPr lang="en-US" dirty="0" smtClean="0"/>
              <a:t>	</a:t>
            </a:r>
            <a:r>
              <a:rPr lang="en-US" dirty="0" err="1" smtClean="0"/>
              <a:t>printf</a:t>
            </a:r>
            <a:r>
              <a:rPr lang="en-US" dirty="0" smtClean="0"/>
              <a:t>("created thread %d\n", </a:t>
            </a:r>
            <a:r>
              <a:rPr lang="en-US" dirty="0" err="1" smtClean="0"/>
              <a:t>thrdID</a:t>
            </a:r>
            <a:r>
              <a:rPr lang="en-US" dirty="0" smtClean="0"/>
              <a:t>);</a:t>
            </a:r>
          </a:p>
          <a:p>
            <a:pPr lvl="1">
              <a:buNone/>
            </a:pPr>
            <a:r>
              <a:rPr lang="en-US" dirty="0" smtClean="0"/>
              <a:t>	</a:t>
            </a:r>
            <a:r>
              <a:rPr lang="en-US" dirty="0" err="1" smtClean="0"/>
              <a:t>pthread_join</a:t>
            </a:r>
            <a:r>
              <a:rPr lang="en-US" dirty="0" smtClean="0"/>
              <a:t>(</a:t>
            </a:r>
            <a:r>
              <a:rPr lang="en-US" dirty="0" err="1" smtClean="0"/>
              <a:t>thrdID</a:t>
            </a:r>
            <a:r>
              <a:rPr lang="en-US" dirty="0" smtClean="0"/>
              <a:t>, NULL);</a:t>
            </a:r>
          </a:p>
          <a:p>
            <a:pPr lvl="1">
              <a:buNone/>
            </a:pPr>
            <a:r>
              <a:rPr lang="en-US" dirty="0" smtClean="0"/>
              <a:t>	return 0;</a:t>
            </a:r>
          </a:p>
          <a:p>
            <a:pPr lvl="1">
              <a:buNone/>
            </a:pPr>
            <a:r>
              <a:rPr lang="en-US" dirty="0" smtClean="0"/>
              <a:t>}</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Grp="1" noChangeArrowheads="1"/>
          </p:cNvSpPr>
          <p:nvPr>
            <p:ph type="title"/>
          </p:nvPr>
        </p:nvSpPr>
        <p:spPr/>
        <p:txBody>
          <a:bodyPr/>
          <a:lstStyle/>
          <a:p>
            <a:r>
              <a:rPr lang="en-US"/>
              <a:t>Example</a:t>
            </a:r>
          </a:p>
        </p:txBody>
      </p:sp>
      <p:sp>
        <p:nvSpPr>
          <p:cNvPr id="7173" name="Oval 5"/>
          <p:cNvSpPr>
            <a:spLocks noChangeArrowheads="1"/>
          </p:cNvSpPr>
          <p:nvPr/>
        </p:nvSpPr>
        <p:spPr bwMode="auto">
          <a:xfrm>
            <a:off x="2290763" y="1295400"/>
            <a:ext cx="4570412" cy="4113213"/>
          </a:xfrm>
          <a:prstGeom prst="ellipse">
            <a:avLst/>
          </a:prstGeom>
          <a:noFill/>
          <a:ln w="9525">
            <a:solidFill>
              <a:schemeClr val="tx1"/>
            </a:solidFill>
            <a:round/>
            <a:headEnd/>
            <a:tailEnd/>
          </a:ln>
          <a:effectLst/>
        </p:spPr>
        <p:txBody>
          <a:bodyPr wrap="none" anchor="ctr"/>
          <a:lstStyle/>
          <a:p>
            <a:endParaRPr lang="en-US"/>
          </a:p>
        </p:txBody>
      </p:sp>
      <p:sp>
        <p:nvSpPr>
          <p:cNvPr id="7174" name="Freeform 6"/>
          <p:cNvSpPr>
            <a:spLocks/>
          </p:cNvSpPr>
          <p:nvPr/>
        </p:nvSpPr>
        <p:spPr bwMode="auto">
          <a:xfrm>
            <a:off x="3575050" y="2062163"/>
            <a:ext cx="508000" cy="3048000"/>
          </a:xfrm>
          <a:custGeom>
            <a:avLst/>
            <a:gdLst/>
            <a:ahLst/>
            <a:cxnLst>
              <a:cxn ang="0">
                <a:pos x="104" y="0"/>
              </a:cxn>
              <a:cxn ang="0">
                <a:pos x="8" y="192"/>
              </a:cxn>
              <a:cxn ang="0">
                <a:pos x="152" y="432"/>
              </a:cxn>
              <a:cxn ang="0">
                <a:pos x="56" y="720"/>
              </a:cxn>
              <a:cxn ang="0">
                <a:pos x="200" y="1056"/>
              </a:cxn>
              <a:cxn ang="0">
                <a:pos x="56" y="1488"/>
              </a:cxn>
              <a:cxn ang="0">
                <a:pos x="296" y="1872"/>
              </a:cxn>
              <a:cxn ang="0">
                <a:pos x="200" y="2112"/>
              </a:cxn>
            </a:cxnLst>
            <a:rect l="0" t="0" r="r" b="b"/>
            <a:pathLst>
              <a:path w="320" h="2112">
                <a:moveTo>
                  <a:pt x="104" y="0"/>
                </a:moveTo>
                <a:cubicBezTo>
                  <a:pt x="52" y="60"/>
                  <a:pt x="0" y="120"/>
                  <a:pt x="8" y="192"/>
                </a:cubicBezTo>
                <a:cubicBezTo>
                  <a:pt x="16" y="264"/>
                  <a:pt x="144" y="344"/>
                  <a:pt x="152" y="432"/>
                </a:cubicBezTo>
                <a:cubicBezTo>
                  <a:pt x="160" y="520"/>
                  <a:pt x="48" y="616"/>
                  <a:pt x="56" y="720"/>
                </a:cubicBezTo>
                <a:cubicBezTo>
                  <a:pt x="64" y="824"/>
                  <a:pt x="200" y="928"/>
                  <a:pt x="200" y="1056"/>
                </a:cubicBezTo>
                <a:cubicBezTo>
                  <a:pt x="200" y="1184"/>
                  <a:pt x="40" y="1352"/>
                  <a:pt x="56" y="1488"/>
                </a:cubicBezTo>
                <a:cubicBezTo>
                  <a:pt x="72" y="1624"/>
                  <a:pt x="272" y="1768"/>
                  <a:pt x="296" y="1872"/>
                </a:cubicBezTo>
                <a:cubicBezTo>
                  <a:pt x="320" y="1976"/>
                  <a:pt x="260" y="2044"/>
                  <a:pt x="200" y="2112"/>
                </a:cubicBezTo>
              </a:path>
            </a:pathLst>
          </a:custGeom>
          <a:noFill/>
          <a:ln w="9525" cap="flat" cmpd="sng">
            <a:solidFill>
              <a:schemeClr val="tx1"/>
            </a:solidFill>
            <a:prstDash val="solid"/>
            <a:round/>
            <a:headEnd/>
            <a:tailEnd/>
          </a:ln>
          <a:effectLst/>
        </p:spPr>
        <p:txBody>
          <a:bodyPr/>
          <a:lstStyle/>
          <a:p>
            <a:endParaRPr lang="en-US"/>
          </a:p>
        </p:txBody>
      </p:sp>
      <p:sp>
        <p:nvSpPr>
          <p:cNvPr id="7175" name="Freeform 7"/>
          <p:cNvSpPr>
            <a:spLocks/>
          </p:cNvSpPr>
          <p:nvPr/>
        </p:nvSpPr>
        <p:spPr bwMode="auto">
          <a:xfrm>
            <a:off x="4730750" y="2824163"/>
            <a:ext cx="508000" cy="1752600"/>
          </a:xfrm>
          <a:custGeom>
            <a:avLst/>
            <a:gdLst/>
            <a:ahLst/>
            <a:cxnLst>
              <a:cxn ang="0">
                <a:pos x="104" y="0"/>
              </a:cxn>
              <a:cxn ang="0">
                <a:pos x="8" y="192"/>
              </a:cxn>
              <a:cxn ang="0">
                <a:pos x="152" y="432"/>
              </a:cxn>
              <a:cxn ang="0">
                <a:pos x="56" y="720"/>
              </a:cxn>
              <a:cxn ang="0">
                <a:pos x="200" y="1056"/>
              </a:cxn>
              <a:cxn ang="0">
                <a:pos x="56" y="1488"/>
              </a:cxn>
              <a:cxn ang="0">
                <a:pos x="296" y="1872"/>
              </a:cxn>
              <a:cxn ang="0">
                <a:pos x="200" y="2112"/>
              </a:cxn>
            </a:cxnLst>
            <a:rect l="0" t="0" r="r" b="b"/>
            <a:pathLst>
              <a:path w="320" h="2112">
                <a:moveTo>
                  <a:pt x="104" y="0"/>
                </a:moveTo>
                <a:cubicBezTo>
                  <a:pt x="52" y="60"/>
                  <a:pt x="0" y="120"/>
                  <a:pt x="8" y="192"/>
                </a:cubicBezTo>
                <a:cubicBezTo>
                  <a:pt x="16" y="264"/>
                  <a:pt x="144" y="344"/>
                  <a:pt x="152" y="432"/>
                </a:cubicBezTo>
                <a:cubicBezTo>
                  <a:pt x="160" y="520"/>
                  <a:pt x="48" y="616"/>
                  <a:pt x="56" y="720"/>
                </a:cubicBezTo>
                <a:cubicBezTo>
                  <a:pt x="64" y="824"/>
                  <a:pt x="200" y="928"/>
                  <a:pt x="200" y="1056"/>
                </a:cubicBezTo>
                <a:cubicBezTo>
                  <a:pt x="200" y="1184"/>
                  <a:pt x="40" y="1352"/>
                  <a:pt x="56" y="1488"/>
                </a:cubicBezTo>
                <a:cubicBezTo>
                  <a:pt x="72" y="1624"/>
                  <a:pt x="272" y="1768"/>
                  <a:pt x="296" y="1872"/>
                </a:cubicBezTo>
                <a:cubicBezTo>
                  <a:pt x="320" y="1976"/>
                  <a:pt x="260" y="2044"/>
                  <a:pt x="200" y="2112"/>
                </a:cubicBezTo>
              </a:path>
            </a:pathLst>
          </a:custGeom>
          <a:noFill/>
          <a:ln w="9525" cap="flat" cmpd="sng">
            <a:solidFill>
              <a:schemeClr val="tx1"/>
            </a:solidFill>
            <a:prstDash val="solid"/>
            <a:round/>
            <a:headEnd/>
            <a:tailEnd/>
          </a:ln>
          <a:effectLst/>
        </p:spPr>
        <p:txBody>
          <a:bodyPr/>
          <a:lstStyle/>
          <a:p>
            <a:endParaRPr lang="en-US"/>
          </a:p>
        </p:txBody>
      </p:sp>
      <p:sp>
        <p:nvSpPr>
          <p:cNvPr id="7176" name="Text Box 8"/>
          <p:cNvSpPr txBox="1">
            <a:spLocks noChangeArrowheads="1"/>
          </p:cNvSpPr>
          <p:nvPr/>
        </p:nvSpPr>
        <p:spPr bwMode="auto">
          <a:xfrm>
            <a:off x="3282950" y="1681163"/>
            <a:ext cx="768350" cy="366712"/>
          </a:xfrm>
          <a:prstGeom prst="rect">
            <a:avLst/>
          </a:prstGeom>
          <a:noFill/>
          <a:ln w="9525">
            <a:noFill/>
            <a:miter lim="800000"/>
            <a:headEnd/>
            <a:tailEnd/>
          </a:ln>
          <a:effectLst/>
        </p:spPr>
        <p:txBody>
          <a:bodyPr wrap="none">
            <a:spAutoFit/>
          </a:bodyPr>
          <a:lstStyle/>
          <a:p>
            <a:r>
              <a:rPr lang="en-US"/>
              <a:t>thrd 0</a:t>
            </a:r>
          </a:p>
        </p:txBody>
      </p:sp>
      <p:sp>
        <p:nvSpPr>
          <p:cNvPr id="7177" name="Text Box 9"/>
          <p:cNvSpPr txBox="1">
            <a:spLocks noChangeArrowheads="1"/>
          </p:cNvSpPr>
          <p:nvPr/>
        </p:nvSpPr>
        <p:spPr bwMode="auto">
          <a:xfrm>
            <a:off x="4502150" y="2366963"/>
            <a:ext cx="768350" cy="366712"/>
          </a:xfrm>
          <a:prstGeom prst="rect">
            <a:avLst/>
          </a:prstGeom>
          <a:noFill/>
          <a:ln w="9525">
            <a:noFill/>
            <a:miter lim="800000"/>
            <a:headEnd/>
            <a:tailEnd/>
          </a:ln>
          <a:effectLst/>
        </p:spPr>
        <p:txBody>
          <a:bodyPr wrap="none">
            <a:spAutoFit/>
          </a:bodyPr>
          <a:lstStyle/>
          <a:p>
            <a:r>
              <a:rPr lang="en-US"/>
              <a:t>thrd 1</a:t>
            </a:r>
          </a:p>
        </p:txBody>
      </p:sp>
      <p:sp>
        <p:nvSpPr>
          <p:cNvPr id="7178" name="Line 10"/>
          <p:cNvSpPr>
            <a:spLocks noChangeShapeType="1"/>
          </p:cNvSpPr>
          <p:nvPr/>
        </p:nvSpPr>
        <p:spPr bwMode="auto">
          <a:xfrm>
            <a:off x="1987550" y="2824163"/>
            <a:ext cx="1828800" cy="0"/>
          </a:xfrm>
          <a:prstGeom prst="line">
            <a:avLst/>
          </a:prstGeom>
          <a:noFill/>
          <a:ln w="9525">
            <a:solidFill>
              <a:schemeClr val="tx1"/>
            </a:solidFill>
            <a:round/>
            <a:headEnd/>
            <a:tailEnd type="triangle" w="med" len="med"/>
          </a:ln>
          <a:effectLst/>
        </p:spPr>
        <p:txBody>
          <a:bodyPr/>
          <a:lstStyle/>
          <a:p>
            <a:endParaRPr lang="en-US"/>
          </a:p>
        </p:txBody>
      </p:sp>
      <p:sp>
        <p:nvSpPr>
          <p:cNvPr id="7179" name="Text Box 11"/>
          <p:cNvSpPr txBox="1">
            <a:spLocks noChangeArrowheads="1"/>
          </p:cNvSpPr>
          <p:nvPr/>
        </p:nvSpPr>
        <p:spPr bwMode="auto">
          <a:xfrm>
            <a:off x="234950" y="2595563"/>
            <a:ext cx="1746250" cy="366712"/>
          </a:xfrm>
          <a:prstGeom prst="rect">
            <a:avLst/>
          </a:prstGeom>
          <a:noFill/>
          <a:ln w="9525">
            <a:noFill/>
            <a:miter lim="800000"/>
            <a:headEnd/>
            <a:tailEnd/>
          </a:ln>
          <a:effectLst/>
        </p:spPr>
        <p:txBody>
          <a:bodyPr wrap="none">
            <a:spAutoFit/>
          </a:bodyPr>
          <a:lstStyle/>
          <a:p>
            <a:r>
              <a:rPr lang="en-US"/>
              <a:t>create_thread()</a:t>
            </a:r>
          </a:p>
        </p:txBody>
      </p:sp>
      <p:sp>
        <p:nvSpPr>
          <p:cNvPr id="7180" name="Line 12"/>
          <p:cNvSpPr>
            <a:spLocks noChangeShapeType="1"/>
          </p:cNvSpPr>
          <p:nvPr/>
        </p:nvSpPr>
        <p:spPr bwMode="auto">
          <a:xfrm flipH="1">
            <a:off x="4883150" y="2824163"/>
            <a:ext cx="2286000" cy="0"/>
          </a:xfrm>
          <a:prstGeom prst="line">
            <a:avLst/>
          </a:prstGeom>
          <a:noFill/>
          <a:ln w="9525">
            <a:solidFill>
              <a:schemeClr val="tx1"/>
            </a:solidFill>
            <a:round/>
            <a:headEnd/>
            <a:tailEnd type="triangle" w="med" len="med"/>
          </a:ln>
          <a:effectLst/>
        </p:spPr>
        <p:txBody>
          <a:bodyPr/>
          <a:lstStyle/>
          <a:p>
            <a:endParaRPr lang="en-US"/>
          </a:p>
        </p:txBody>
      </p:sp>
      <p:sp>
        <p:nvSpPr>
          <p:cNvPr id="7181" name="Text Box 13"/>
          <p:cNvSpPr txBox="1">
            <a:spLocks noChangeArrowheads="1"/>
          </p:cNvSpPr>
          <p:nvPr/>
        </p:nvSpPr>
        <p:spPr bwMode="auto">
          <a:xfrm>
            <a:off x="7169150" y="2595563"/>
            <a:ext cx="1974850" cy="366712"/>
          </a:xfrm>
          <a:prstGeom prst="rect">
            <a:avLst/>
          </a:prstGeom>
          <a:noFill/>
          <a:ln w="9525">
            <a:noFill/>
            <a:miter lim="800000"/>
            <a:headEnd/>
            <a:tailEnd/>
          </a:ln>
          <a:effectLst/>
        </p:spPr>
        <p:txBody>
          <a:bodyPr wrap="none">
            <a:spAutoFit/>
          </a:bodyPr>
          <a:lstStyle/>
          <a:p>
            <a:r>
              <a:rPr lang="en-US"/>
              <a:t>start of printMsg()</a:t>
            </a:r>
          </a:p>
        </p:txBody>
      </p:sp>
      <p:sp>
        <p:nvSpPr>
          <p:cNvPr id="7182" name="Line 14"/>
          <p:cNvSpPr>
            <a:spLocks noChangeShapeType="1"/>
          </p:cNvSpPr>
          <p:nvPr/>
        </p:nvSpPr>
        <p:spPr bwMode="auto">
          <a:xfrm flipH="1">
            <a:off x="5111750" y="4576763"/>
            <a:ext cx="1828800" cy="0"/>
          </a:xfrm>
          <a:prstGeom prst="line">
            <a:avLst/>
          </a:prstGeom>
          <a:noFill/>
          <a:ln w="9525">
            <a:solidFill>
              <a:schemeClr val="tx1"/>
            </a:solidFill>
            <a:round/>
            <a:headEnd/>
            <a:tailEnd type="triangle" w="med" len="med"/>
          </a:ln>
          <a:effectLst/>
        </p:spPr>
        <p:txBody>
          <a:bodyPr/>
          <a:lstStyle/>
          <a:p>
            <a:endParaRPr lang="en-US"/>
          </a:p>
        </p:txBody>
      </p:sp>
      <p:sp>
        <p:nvSpPr>
          <p:cNvPr id="7183" name="Text Box 15"/>
          <p:cNvSpPr txBox="1">
            <a:spLocks noChangeArrowheads="1"/>
          </p:cNvSpPr>
          <p:nvPr/>
        </p:nvSpPr>
        <p:spPr bwMode="auto">
          <a:xfrm>
            <a:off x="7016750" y="4348163"/>
            <a:ext cx="1911350" cy="366712"/>
          </a:xfrm>
          <a:prstGeom prst="rect">
            <a:avLst/>
          </a:prstGeom>
          <a:noFill/>
          <a:ln w="9525">
            <a:noFill/>
            <a:miter lim="800000"/>
            <a:headEnd/>
            <a:tailEnd/>
          </a:ln>
          <a:effectLst/>
        </p:spPr>
        <p:txBody>
          <a:bodyPr wrap="none">
            <a:spAutoFit/>
          </a:bodyPr>
          <a:lstStyle/>
          <a:p>
            <a:r>
              <a:rPr lang="en-US"/>
              <a:t>end of printMsg()</a:t>
            </a:r>
          </a:p>
        </p:txBody>
      </p:sp>
      <p:sp>
        <p:nvSpPr>
          <p:cNvPr id="7184" name="Line 16"/>
          <p:cNvSpPr>
            <a:spLocks noChangeShapeType="1"/>
          </p:cNvSpPr>
          <p:nvPr/>
        </p:nvSpPr>
        <p:spPr bwMode="auto">
          <a:xfrm>
            <a:off x="2139950" y="5110163"/>
            <a:ext cx="1828800" cy="0"/>
          </a:xfrm>
          <a:prstGeom prst="line">
            <a:avLst/>
          </a:prstGeom>
          <a:noFill/>
          <a:ln w="9525">
            <a:solidFill>
              <a:schemeClr val="tx1"/>
            </a:solidFill>
            <a:round/>
            <a:headEnd/>
            <a:tailEnd type="triangle" w="med" len="med"/>
          </a:ln>
          <a:effectLst/>
        </p:spPr>
        <p:txBody>
          <a:bodyPr/>
          <a:lstStyle/>
          <a:p>
            <a:endParaRPr lang="en-US"/>
          </a:p>
        </p:txBody>
      </p:sp>
      <p:sp>
        <p:nvSpPr>
          <p:cNvPr id="7185" name="Text Box 17"/>
          <p:cNvSpPr txBox="1">
            <a:spLocks noChangeArrowheads="1"/>
          </p:cNvSpPr>
          <p:nvPr/>
        </p:nvSpPr>
        <p:spPr bwMode="auto">
          <a:xfrm>
            <a:off x="387350" y="4881563"/>
            <a:ext cx="1733550" cy="366712"/>
          </a:xfrm>
          <a:prstGeom prst="rect">
            <a:avLst/>
          </a:prstGeom>
          <a:noFill/>
          <a:ln w="9525">
            <a:noFill/>
            <a:miter lim="800000"/>
            <a:headEnd/>
            <a:tailEnd/>
          </a:ln>
          <a:effectLst/>
        </p:spPr>
        <p:txBody>
          <a:bodyPr wrap="none">
            <a:spAutoFit/>
          </a:bodyPr>
          <a:lstStyle/>
          <a:p>
            <a:r>
              <a:rPr lang="en-US"/>
              <a:t>end of program</a:t>
            </a:r>
          </a:p>
        </p:txBody>
      </p:sp>
      <p:sp>
        <p:nvSpPr>
          <p:cNvPr id="7186" name="Text Box 18"/>
          <p:cNvSpPr txBox="1">
            <a:spLocks noChangeArrowheads="1"/>
          </p:cNvSpPr>
          <p:nvPr/>
        </p:nvSpPr>
        <p:spPr bwMode="auto">
          <a:xfrm>
            <a:off x="746125" y="5980113"/>
            <a:ext cx="8206093" cy="646331"/>
          </a:xfrm>
          <a:prstGeom prst="rect">
            <a:avLst/>
          </a:prstGeom>
          <a:noFill/>
          <a:ln w="9525">
            <a:noFill/>
            <a:miter lim="800000"/>
            <a:headEnd/>
            <a:tailEnd/>
          </a:ln>
          <a:effectLst/>
        </p:spPr>
        <p:txBody>
          <a:bodyPr wrap="none">
            <a:spAutoFit/>
          </a:bodyPr>
          <a:lstStyle/>
          <a:p>
            <a:r>
              <a:rPr lang="en-US" b="1" dirty="0"/>
              <a:t>Note:</a:t>
            </a:r>
            <a:r>
              <a:rPr lang="en-US" dirty="0"/>
              <a:t>  </a:t>
            </a:r>
            <a:r>
              <a:rPr lang="en-US" dirty="0" err="1"/>
              <a:t>thrd</a:t>
            </a:r>
            <a:r>
              <a:rPr lang="en-US" dirty="0"/>
              <a:t> 0 is the function that contains </a:t>
            </a:r>
            <a:r>
              <a:rPr lang="en-US" i="1" dirty="0"/>
              <a:t>main()</a:t>
            </a:r>
            <a:r>
              <a:rPr lang="en-US" dirty="0"/>
              <a:t> – only one </a:t>
            </a:r>
            <a:r>
              <a:rPr lang="en-US" i="1" dirty="0"/>
              <a:t>main()</a:t>
            </a:r>
            <a:r>
              <a:rPr lang="en-US" dirty="0"/>
              <a:t> </a:t>
            </a:r>
            <a:endParaRPr lang="en-US" dirty="0" smtClean="0"/>
          </a:p>
          <a:p>
            <a:r>
              <a:rPr lang="en-US" dirty="0" smtClean="0"/>
              <a:t>per </a:t>
            </a:r>
            <a:r>
              <a:rPr lang="en-US" dirty="0"/>
              <a:t>program</a:t>
            </a:r>
            <a:endParaRPr lang="en-US" b="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274638"/>
            <a:ext cx="8229600" cy="639762"/>
          </a:xfrm>
        </p:spPr>
        <p:txBody>
          <a:bodyPr/>
          <a:lstStyle/>
          <a:p>
            <a:r>
              <a:rPr lang="en-US" sz="4000"/>
              <a:t>Example</a:t>
            </a:r>
          </a:p>
        </p:txBody>
      </p:sp>
      <p:sp>
        <p:nvSpPr>
          <p:cNvPr id="5123" name="Rectangle 3"/>
          <p:cNvSpPr>
            <a:spLocks noGrp="1" noChangeArrowheads="1"/>
          </p:cNvSpPr>
          <p:nvPr>
            <p:ph type="body" idx="1"/>
          </p:nvPr>
        </p:nvSpPr>
        <p:spPr>
          <a:xfrm>
            <a:off x="533400" y="1219200"/>
            <a:ext cx="8229600" cy="5105400"/>
          </a:xfrm>
        </p:spPr>
        <p:txBody>
          <a:bodyPr/>
          <a:lstStyle/>
          <a:p>
            <a:pPr lvl="2">
              <a:buFontTx/>
              <a:buNone/>
            </a:pPr>
            <a:r>
              <a:rPr lang="en-US" dirty="0" smtClean="0"/>
              <a:t>#include &lt;</a:t>
            </a:r>
            <a:r>
              <a:rPr lang="en-US" dirty="0" err="1" smtClean="0"/>
              <a:t>pthread.h</a:t>
            </a:r>
            <a:r>
              <a:rPr lang="en-US" dirty="0" smtClean="0"/>
              <a:t>&gt; </a:t>
            </a:r>
          </a:p>
          <a:p>
            <a:pPr lvl="2">
              <a:buFontTx/>
              <a:buNone/>
            </a:pPr>
            <a:r>
              <a:rPr lang="en-US" dirty="0" smtClean="0"/>
              <a:t>#include &lt;</a:t>
            </a:r>
            <a:r>
              <a:rPr lang="en-US" dirty="0" err="1" smtClean="0"/>
              <a:t>stdio.h</a:t>
            </a:r>
            <a:r>
              <a:rPr lang="en-US" dirty="0" smtClean="0"/>
              <a:t>&gt; </a:t>
            </a:r>
          </a:p>
          <a:p>
            <a:pPr lvl="2">
              <a:buFontTx/>
              <a:buNone/>
            </a:pPr>
            <a:r>
              <a:rPr lang="en-US" dirty="0" smtClean="0"/>
              <a:t>#include &lt;</a:t>
            </a:r>
            <a:r>
              <a:rPr lang="en-US" dirty="0" err="1" smtClean="0"/>
              <a:t>stdlib.h</a:t>
            </a:r>
            <a:r>
              <a:rPr lang="en-US" dirty="0" smtClean="0"/>
              <a:t>&gt; </a:t>
            </a:r>
          </a:p>
          <a:p>
            <a:pPr lvl="2">
              <a:buFontTx/>
              <a:buNone/>
            </a:pPr>
            <a:r>
              <a:rPr lang="en-US" dirty="0" smtClean="0"/>
              <a:t>#define NUM_THREADS 5 </a:t>
            </a:r>
          </a:p>
          <a:p>
            <a:pPr lvl="2">
              <a:buFontTx/>
              <a:buNone/>
            </a:pPr>
            <a:r>
              <a:rPr lang="en-US" dirty="0" smtClean="0"/>
              <a:t>void *</a:t>
            </a:r>
            <a:r>
              <a:rPr lang="en-US" dirty="0" err="1" smtClean="0"/>
              <a:t>PrintHello</a:t>
            </a:r>
            <a:r>
              <a:rPr lang="en-US" dirty="0" smtClean="0"/>
              <a:t>(void *</a:t>
            </a:r>
            <a:r>
              <a:rPr lang="en-US" dirty="0" err="1" smtClean="0"/>
              <a:t>threadid</a:t>
            </a:r>
            <a:r>
              <a:rPr lang="en-US" dirty="0" smtClean="0"/>
              <a:t>)</a:t>
            </a:r>
          </a:p>
          <a:p>
            <a:pPr lvl="2">
              <a:buFontTx/>
              <a:buNone/>
            </a:pPr>
            <a:r>
              <a:rPr lang="en-US" dirty="0" smtClean="0"/>
              <a:t> { </a:t>
            </a:r>
          </a:p>
          <a:p>
            <a:pPr lvl="2">
              <a:buFontTx/>
              <a:buNone/>
            </a:pPr>
            <a:r>
              <a:rPr lang="en-US" dirty="0" err="1" smtClean="0"/>
              <a:t>printf</a:t>
            </a:r>
            <a:r>
              <a:rPr lang="en-US" dirty="0" smtClean="0"/>
              <a:t>("Hello World! It's me, thread #%d!\n", </a:t>
            </a:r>
            <a:r>
              <a:rPr lang="en-US" dirty="0" err="1" smtClean="0"/>
              <a:t>threadid</a:t>
            </a:r>
            <a:r>
              <a:rPr lang="en-US" dirty="0" smtClean="0"/>
              <a:t>);</a:t>
            </a:r>
          </a:p>
          <a:p>
            <a:pPr lvl="2">
              <a:buFontTx/>
              <a:buNone/>
            </a:pPr>
            <a:r>
              <a:rPr lang="en-US" dirty="0" smtClean="0"/>
              <a:t> </a:t>
            </a:r>
            <a:r>
              <a:rPr lang="en-US" dirty="0" err="1" smtClean="0"/>
              <a:t>pthread_exit</a:t>
            </a:r>
            <a:r>
              <a:rPr lang="en-US" dirty="0" smtClean="0"/>
              <a:t>(NULL); }</a:t>
            </a:r>
          </a:p>
          <a:p>
            <a:pPr lvl="2">
              <a:buFontTx/>
              <a:buNone/>
            </a:pPr>
            <a:r>
              <a:rPr lang="en-US" dirty="0" smtClean="0"/>
              <a:t> </a:t>
            </a:r>
            <a:r>
              <a:rPr lang="en-US" dirty="0" err="1" smtClean="0"/>
              <a:t>int</a:t>
            </a:r>
            <a:r>
              <a:rPr lang="en-US" dirty="0" smtClean="0"/>
              <a:t> main(</a:t>
            </a:r>
            <a:r>
              <a:rPr lang="en-US" dirty="0" err="1" smtClean="0"/>
              <a:t>int</a:t>
            </a:r>
            <a:r>
              <a:rPr lang="en-US" dirty="0" smtClean="0"/>
              <a:t> </a:t>
            </a:r>
            <a:r>
              <a:rPr lang="en-US" dirty="0" err="1" smtClean="0"/>
              <a:t>argc</a:t>
            </a:r>
            <a:r>
              <a:rPr lang="en-US" dirty="0" smtClean="0"/>
              <a:t>, char *</a:t>
            </a:r>
            <a:r>
              <a:rPr lang="en-US" dirty="0" err="1" smtClean="0"/>
              <a:t>argv</a:t>
            </a:r>
            <a:r>
              <a:rPr lang="en-US" dirty="0" smtClean="0"/>
              <a:t>[]) </a:t>
            </a:r>
          </a:p>
          <a:p>
            <a:pPr lvl="2">
              <a:buFontTx/>
              <a:buNone/>
            </a:pPr>
            <a:r>
              <a:rPr lang="en-US" dirty="0" smtClean="0"/>
              <a:t>{ </a:t>
            </a:r>
            <a:r>
              <a:rPr lang="en-US" dirty="0" err="1" smtClean="0"/>
              <a:t>pthread_t</a:t>
            </a:r>
            <a:r>
              <a:rPr lang="en-US" dirty="0" smtClean="0"/>
              <a:t> threads[NUM_THREADS]; </a:t>
            </a:r>
          </a:p>
          <a:p>
            <a:pPr lvl="2">
              <a:buFontTx/>
              <a:buNone/>
            </a:pPr>
            <a:r>
              <a:rPr lang="en-US" dirty="0" err="1" smtClean="0"/>
              <a:t>int</a:t>
            </a:r>
            <a:r>
              <a:rPr lang="en-US" dirty="0" smtClean="0"/>
              <a:t> </a:t>
            </a:r>
            <a:r>
              <a:rPr lang="en-US" dirty="0" err="1" smtClean="0"/>
              <a:t>rc</a:t>
            </a:r>
            <a:r>
              <a:rPr lang="en-US" dirty="0" smtClean="0"/>
              <a:t>; </a:t>
            </a:r>
          </a:p>
          <a:p>
            <a:pPr lvl="2">
              <a:buFontTx/>
              <a:buNone/>
            </a:pPr>
            <a:r>
              <a:rPr lang="en-US" dirty="0" smtClean="0"/>
              <a:t>for(t=0;t&lt;</a:t>
            </a:r>
            <a:r>
              <a:rPr lang="en-US" dirty="0" err="1" smtClean="0"/>
              <a:t>NUM_THREADS;t</a:t>
            </a:r>
            <a:r>
              <a:rPr lang="en-US" dirty="0" smtClean="0"/>
              <a:t>++)</a:t>
            </a:r>
          </a:p>
          <a:p>
            <a:pPr lvl="2">
              <a:buFontTx/>
              <a:buNone/>
            </a:pPr>
            <a:r>
              <a:rPr lang="en-US" dirty="0" smtClean="0"/>
              <a:t>{ </a:t>
            </a:r>
            <a:r>
              <a:rPr lang="en-US" dirty="0" err="1" smtClean="0"/>
              <a:t>printf</a:t>
            </a:r>
            <a:r>
              <a:rPr lang="en-US" dirty="0" smtClean="0"/>
              <a:t>("In main: creating thread %d\n", t); </a:t>
            </a:r>
          </a:p>
          <a:p>
            <a:pPr lvl="2">
              <a:buFontTx/>
              <a:buNone/>
            </a:pPr>
            <a:r>
              <a:rPr lang="en-US" dirty="0" err="1" smtClean="0"/>
              <a:t>rc</a:t>
            </a:r>
            <a:r>
              <a:rPr lang="en-US" dirty="0" smtClean="0"/>
              <a:t> = </a:t>
            </a:r>
            <a:r>
              <a:rPr lang="en-US" dirty="0" err="1" smtClean="0"/>
              <a:t>pthread_create</a:t>
            </a:r>
            <a:r>
              <a:rPr lang="en-US" dirty="0" smtClean="0"/>
              <a:t>(&amp;threads[t], NULL, </a:t>
            </a:r>
            <a:r>
              <a:rPr lang="en-US" dirty="0" err="1" smtClean="0"/>
              <a:t>PrintHello</a:t>
            </a:r>
            <a:r>
              <a:rPr lang="en-US" dirty="0" smtClean="0"/>
              <a:t>, (void *)t);</a:t>
            </a:r>
          </a:p>
          <a:p>
            <a:pPr lvl="2">
              <a:buFontTx/>
              <a:buNone/>
            </a:pPr>
            <a:endParaRPr lang="en-US" sz="18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2">
              <a:buFontTx/>
              <a:buNone/>
            </a:pPr>
            <a:r>
              <a:rPr lang="en-US" dirty="0" smtClean="0"/>
              <a:t> if (</a:t>
            </a:r>
            <a:r>
              <a:rPr lang="en-US" dirty="0" err="1" smtClean="0"/>
              <a:t>rc</a:t>
            </a:r>
            <a:r>
              <a:rPr lang="en-US" dirty="0" smtClean="0"/>
              <a:t>)</a:t>
            </a:r>
          </a:p>
          <a:p>
            <a:pPr lvl="2">
              <a:buFontTx/>
              <a:buNone/>
            </a:pPr>
            <a:r>
              <a:rPr lang="en-US" dirty="0" smtClean="0"/>
              <a:t>{</a:t>
            </a:r>
          </a:p>
          <a:p>
            <a:pPr lvl="2">
              <a:buFontTx/>
              <a:buNone/>
            </a:pPr>
            <a:r>
              <a:rPr lang="en-US" dirty="0" smtClean="0"/>
              <a:t> </a:t>
            </a:r>
            <a:r>
              <a:rPr lang="en-US" dirty="0" err="1" smtClean="0"/>
              <a:t>printf</a:t>
            </a:r>
            <a:r>
              <a:rPr lang="en-US" dirty="0" smtClean="0"/>
              <a:t>("ERROR; return code from </a:t>
            </a:r>
            <a:r>
              <a:rPr lang="en-US" dirty="0" err="1" smtClean="0"/>
              <a:t>pthread_create</a:t>
            </a:r>
            <a:r>
              <a:rPr lang="en-US" dirty="0" smtClean="0"/>
              <a:t>() is %d\n", </a:t>
            </a:r>
            <a:r>
              <a:rPr lang="en-US" dirty="0" err="1" smtClean="0"/>
              <a:t>rc</a:t>
            </a:r>
            <a:r>
              <a:rPr lang="en-US" dirty="0" smtClean="0"/>
              <a:t>);</a:t>
            </a:r>
          </a:p>
          <a:p>
            <a:pPr lvl="2">
              <a:buFontTx/>
              <a:buNone/>
            </a:pPr>
            <a:r>
              <a:rPr lang="en-US" dirty="0" smtClean="0"/>
              <a:t> exit(-1); </a:t>
            </a:r>
          </a:p>
          <a:p>
            <a:pPr lvl="2">
              <a:buFontTx/>
              <a:buNone/>
            </a:pPr>
            <a:r>
              <a:rPr lang="en-US" dirty="0" smtClean="0"/>
              <a:t>}</a:t>
            </a:r>
          </a:p>
          <a:p>
            <a:pPr lvl="1">
              <a:buFontTx/>
              <a:buNone/>
            </a:pPr>
            <a:r>
              <a:rPr lang="en-US" dirty="0" smtClean="0"/>
              <a:t> } </a:t>
            </a:r>
          </a:p>
          <a:p>
            <a:pPr lvl="1">
              <a:buFontTx/>
              <a:buNone/>
            </a:pPr>
            <a:r>
              <a:rPr lang="en-US" dirty="0" smtClean="0"/>
              <a:t>/* Last thing that main() should do */ </a:t>
            </a:r>
            <a:r>
              <a:rPr lang="en-US" dirty="0" err="1" smtClean="0"/>
              <a:t>pthread_exit</a:t>
            </a:r>
            <a:r>
              <a:rPr lang="en-US" dirty="0" smtClean="0"/>
              <a:t>(NULL); }</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ChangeArrowheads="1"/>
          </p:cNvSpPr>
          <p:nvPr/>
        </p:nvSpPr>
        <p:spPr bwMode="auto">
          <a:xfrm>
            <a:off x="429203" y="1210925"/>
            <a:ext cx="8825878" cy="1754326"/>
          </a:xfrm>
          <a:prstGeom prst="rect">
            <a:avLst/>
          </a:prstGeom>
          <a:noFill/>
          <a:ln w="9525">
            <a:noFill/>
            <a:miter lim="800000"/>
            <a:headEnd/>
            <a:tailEnd/>
          </a:ln>
        </p:spPr>
        <p:txBody>
          <a:bodyPr wrap="none" anchor="ctr">
            <a:spAutoFit/>
          </a:bodyPr>
          <a:lstStyle/>
          <a:p>
            <a:r>
              <a:rPr lang="en-US" dirty="0"/>
              <a:t>There are several ways in which a </a:t>
            </a:r>
            <a:r>
              <a:rPr lang="en-US" dirty="0" err="1"/>
              <a:t>Pthread</a:t>
            </a:r>
            <a:r>
              <a:rPr lang="en-US" dirty="0"/>
              <a:t> may be terminated: </a:t>
            </a:r>
          </a:p>
          <a:p>
            <a:endParaRPr lang="en-US" dirty="0"/>
          </a:p>
          <a:p>
            <a:pPr>
              <a:buFontTx/>
              <a:buChar char="•"/>
            </a:pPr>
            <a:r>
              <a:rPr lang="en-US" dirty="0"/>
              <a:t>The thread returns from its starting </a:t>
            </a:r>
            <a:r>
              <a:rPr lang="en-US" dirty="0" smtClean="0"/>
              <a:t>routine(the </a:t>
            </a:r>
            <a:r>
              <a:rPr lang="en-US" dirty="0"/>
              <a:t>main routine for </a:t>
            </a:r>
            <a:r>
              <a:rPr lang="en-US" dirty="0" smtClean="0"/>
              <a:t>the</a:t>
            </a:r>
          </a:p>
          <a:p>
            <a:r>
              <a:rPr lang="en-US" dirty="0" smtClean="0"/>
              <a:t> </a:t>
            </a:r>
            <a:r>
              <a:rPr lang="en-US" dirty="0"/>
              <a:t>initial thread). </a:t>
            </a:r>
          </a:p>
          <a:p>
            <a:pPr>
              <a:buFontTx/>
              <a:buChar char="•"/>
            </a:pPr>
            <a:r>
              <a:rPr lang="en-US" dirty="0"/>
              <a:t>The thread makes a call to the </a:t>
            </a:r>
            <a:r>
              <a:rPr lang="en-US" dirty="0" err="1"/>
              <a:t>pthread_exit</a:t>
            </a:r>
            <a:r>
              <a:rPr lang="en-US" dirty="0"/>
              <a:t> subroutine. </a:t>
            </a:r>
          </a:p>
          <a:p>
            <a:pPr>
              <a:buFontTx/>
              <a:buChar char="•"/>
            </a:pPr>
            <a:r>
              <a:rPr lang="en-US" dirty="0"/>
              <a:t>The thread is </a:t>
            </a:r>
            <a:r>
              <a:rPr lang="en-US" dirty="0" smtClean="0"/>
              <a:t>cancelled </a:t>
            </a:r>
            <a:r>
              <a:rPr lang="en-US" dirty="0"/>
              <a:t>by another thread via the </a:t>
            </a:r>
            <a:r>
              <a:rPr lang="en-US" dirty="0" err="1"/>
              <a:t>pthread_cancel</a:t>
            </a:r>
            <a:r>
              <a:rPr lang="en-US" dirty="0"/>
              <a:t> </a:t>
            </a:r>
            <a:r>
              <a:rPr lang="en-US" dirty="0" smtClean="0"/>
              <a:t>routine.</a:t>
            </a:r>
          </a:p>
        </p:txBody>
      </p:sp>
      <p:sp>
        <p:nvSpPr>
          <p:cNvPr id="6148" name="Rectangle 4"/>
          <p:cNvSpPr>
            <a:spLocks noChangeArrowheads="1"/>
          </p:cNvSpPr>
          <p:nvPr/>
        </p:nvSpPr>
        <p:spPr bwMode="auto">
          <a:xfrm>
            <a:off x="2055317" y="5081139"/>
            <a:ext cx="5118709" cy="461665"/>
          </a:xfrm>
          <a:prstGeom prst="rect">
            <a:avLst/>
          </a:prstGeom>
          <a:noFill/>
          <a:ln w="9525">
            <a:noFill/>
            <a:miter lim="800000"/>
            <a:headEnd/>
            <a:tailEnd/>
          </a:ln>
        </p:spPr>
        <p:txBody>
          <a:bodyPr wrap="none" anchor="ctr">
            <a:spAutoFit/>
          </a:bodyPr>
          <a:lstStyle/>
          <a:p>
            <a:r>
              <a:rPr lang="en-US" b="1" dirty="0">
                <a:latin typeface="Courier New" pitchFamily="49" charset="0"/>
              </a:rPr>
              <a:t>void </a:t>
            </a:r>
            <a:r>
              <a:rPr lang="en-US" b="1" dirty="0" err="1">
                <a:latin typeface="Courier New" pitchFamily="49" charset="0"/>
              </a:rPr>
              <a:t>pthread_exit</a:t>
            </a:r>
            <a:r>
              <a:rPr lang="en-US" b="1" dirty="0">
                <a:latin typeface="Courier New" pitchFamily="49" charset="0"/>
              </a:rPr>
              <a:t>(void *</a:t>
            </a:r>
            <a:r>
              <a:rPr lang="en-US" b="1" dirty="0" err="1">
                <a:latin typeface="Courier New" pitchFamily="49" charset="0"/>
              </a:rPr>
              <a:t>value_ptr</a:t>
            </a:r>
            <a:r>
              <a:rPr lang="en-US" b="1" dirty="0">
                <a:latin typeface="Courier New" pitchFamily="49" charset="0"/>
              </a:rPr>
              <a:t>);</a:t>
            </a:r>
            <a:r>
              <a:rPr lang="en-US" sz="2400" dirty="0"/>
              <a:t> </a:t>
            </a:r>
          </a:p>
        </p:txBody>
      </p:sp>
      <p:sp>
        <p:nvSpPr>
          <p:cNvPr id="6149" name="Rectangle 5"/>
          <p:cNvSpPr>
            <a:spLocks noChangeArrowheads="1"/>
          </p:cNvSpPr>
          <p:nvPr/>
        </p:nvSpPr>
        <p:spPr bwMode="auto">
          <a:xfrm>
            <a:off x="585150" y="3460057"/>
            <a:ext cx="8558850" cy="1477328"/>
          </a:xfrm>
          <a:prstGeom prst="rect">
            <a:avLst/>
          </a:prstGeom>
          <a:noFill/>
          <a:ln w="9525">
            <a:noFill/>
            <a:miter lim="800000"/>
            <a:headEnd/>
            <a:tailEnd/>
          </a:ln>
        </p:spPr>
        <p:txBody>
          <a:bodyPr wrap="square" anchor="ctr">
            <a:spAutoFit/>
          </a:bodyPr>
          <a:lstStyle/>
          <a:p>
            <a:pPr>
              <a:buFontTx/>
              <a:buChar char="•"/>
            </a:pPr>
            <a:r>
              <a:rPr lang="en-US" dirty="0"/>
              <a:t> Typically, the </a:t>
            </a:r>
            <a:r>
              <a:rPr lang="en-US" b="1" dirty="0" err="1"/>
              <a:t>pthread_exit</a:t>
            </a:r>
            <a:r>
              <a:rPr lang="en-US" b="1" dirty="0"/>
              <a:t>() </a:t>
            </a:r>
            <a:r>
              <a:rPr lang="en-US" dirty="0"/>
              <a:t>routine is called after a thread has </a:t>
            </a:r>
            <a:r>
              <a:rPr lang="en-US" dirty="0" smtClean="0"/>
              <a:t>completed </a:t>
            </a:r>
            <a:r>
              <a:rPr lang="en-US" dirty="0"/>
              <a:t>its </a:t>
            </a:r>
            <a:r>
              <a:rPr lang="en-US" dirty="0" smtClean="0"/>
              <a:t>work </a:t>
            </a:r>
            <a:r>
              <a:rPr lang="en-US" dirty="0"/>
              <a:t>and is no longer required to exist. </a:t>
            </a:r>
          </a:p>
          <a:p>
            <a:pPr>
              <a:buFontTx/>
              <a:buChar char="•"/>
            </a:pPr>
            <a:r>
              <a:rPr lang="en-US" dirty="0" smtClean="0"/>
              <a:t>The </a:t>
            </a:r>
            <a:r>
              <a:rPr lang="en-US" dirty="0"/>
              <a:t>programmer may optionally specify a termination </a:t>
            </a:r>
            <a:r>
              <a:rPr lang="en-US" i="1" dirty="0"/>
              <a:t>status</a:t>
            </a:r>
            <a:r>
              <a:rPr lang="en-US" dirty="0"/>
              <a:t>, which is stored </a:t>
            </a:r>
            <a:r>
              <a:rPr lang="en-US" dirty="0" smtClean="0"/>
              <a:t>as </a:t>
            </a:r>
            <a:r>
              <a:rPr lang="en-US" dirty="0"/>
              <a:t>a void pointer for any thread that may join the calling thread. </a:t>
            </a:r>
          </a:p>
          <a:p>
            <a:pPr>
              <a:buFontTx/>
              <a:buChar char="•"/>
            </a:pPr>
            <a:endParaRPr lang="en-US" dirty="0"/>
          </a:p>
        </p:txBody>
      </p:sp>
      <p:sp>
        <p:nvSpPr>
          <p:cNvPr id="6" name="TextBox 5"/>
          <p:cNvSpPr txBox="1"/>
          <p:nvPr/>
        </p:nvSpPr>
        <p:spPr>
          <a:xfrm>
            <a:off x="2125868" y="271463"/>
            <a:ext cx="4607626" cy="830997"/>
          </a:xfrm>
          <a:prstGeom prst="rect">
            <a:avLst/>
          </a:prstGeom>
          <a:noFill/>
        </p:spPr>
        <p:txBody>
          <a:bodyPr wrap="square" rtlCol="0">
            <a:spAutoFit/>
          </a:bodyPr>
          <a:lstStyle/>
          <a:p>
            <a:r>
              <a:rPr lang="en-US" sz="2400" b="1" dirty="0" smtClean="0">
                <a:solidFill>
                  <a:srgbClr val="0070C0"/>
                </a:solidFill>
              </a:rPr>
              <a:t>Terminating Threads</a:t>
            </a:r>
            <a:r>
              <a:rPr lang="en-US" sz="2400" dirty="0" smtClean="0">
                <a:solidFill>
                  <a:srgbClr val="0070C0"/>
                </a:solidFill>
              </a:rPr>
              <a:t> </a:t>
            </a:r>
          </a:p>
          <a:p>
            <a:endParaRPr lang="en-US" sz="2400" dirty="0">
              <a:solidFill>
                <a:srgbClr val="0070C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150813"/>
            <a:ext cx="8229600" cy="576262"/>
          </a:xfrm>
        </p:spPr>
        <p:txBody>
          <a:bodyPr/>
          <a:lstStyle/>
          <a:p>
            <a:pPr eaLnBrk="1" hangingPunct="1"/>
            <a:r>
              <a:rPr lang="en-US" altLang="en-US" smtClean="0"/>
              <a:t>Threading Issues</a:t>
            </a:r>
          </a:p>
        </p:txBody>
      </p:sp>
      <p:sp>
        <p:nvSpPr>
          <p:cNvPr id="40963" name="Rectangle 3"/>
          <p:cNvSpPr>
            <a:spLocks noGrp="1" noChangeArrowheads="1"/>
          </p:cNvSpPr>
          <p:nvPr>
            <p:ph type="body" idx="1"/>
          </p:nvPr>
        </p:nvSpPr>
        <p:spPr>
          <a:xfrm>
            <a:off x="928688" y="1143000"/>
            <a:ext cx="7351712" cy="4483100"/>
          </a:xfrm>
        </p:spPr>
        <p:txBody>
          <a:bodyPr/>
          <a:lstStyle/>
          <a:p>
            <a:r>
              <a:rPr lang="en-US" altLang="en-US" smtClean="0"/>
              <a:t>Semantics of </a:t>
            </a:r>
            <a:r>
              <a:rPr lang="en-US" altLang="en-US" b="1" smtClean="0"/>
              <a:t>fork()</a:t>
            </a:r>
            <a:r>
              <a:rPr lang="en-US" altLang="en-US" smtClean="0"/>
              <a:t> and </a:t>
            </a:r>
            <a:r>
              <a:rPr lang="en-US" altLang="en-US" b="1" smtClean="0"/>
              <a:t>exec()</a:t>
            </a:r>
            <a:r>
              <a:rPr lang="en-US" altLang="en-US" smtClean="0"/>
              <a:t> system calls</a:t>
            </a:r>
            <a:endParaRPr lang="en-US" altLang="en-US" sz="800" smtClean="0"/>
          </a:p>
          <a:p>
            <a:r>
              <a:rPr lang="en-US" altLang="en-US" smtClean="0"/>
              <a:t>Signal handling</a:t>
            </a:r>
          </a:p>
          <a:p>
            <a:pPr lvl="1"/>
            <a:r>
              <a:rPr lang="en-US" altLang="en-US" smtClean="0"/>
              <a:t>Synchronous and asynchronous</a:t>
            </a:r>
            <a:endParaRPr lang="en-US" altLang="en-US" sz="800" smtClean="0"/>
          </a:p>
          <a:p>
            <a:r>
              <a:rPr lang="en-US" altLang="en-US" smtClean="0"/>
              <a:t>Thread cancellation of target thread</a:t>
            </a:r>
          </a:p>
          <a:p>
            <a:pPr lvl="1"/>
            <a:r>
              <a:rPr lang="en-US" altLang="en-US" smtClean="0"/>
              <a:t>Asynchronous or deferred</a:t>
            </a:r>
            <a:endParaRPr lang="en-US" altLang="en-US" sz="800" smtClean="0"/>
          </a:p>
          <a:p>
            <a:r>
              <a:rPr lang="en-US" altLang="en-US" smtClean="0"/>
              <a:t>Thread-local storage</a:t>
            </a:r>
          </a:p>
          <a:p>
            <a:r>
              <a:rPr lang="en-US" altLang="en-US" smtClean="0"/>
              <a:t>Scheduler Activations</a:t>
            </a:r>
          </a:p>
          <a:p>
            <a:endParaRPr lang="en-US" altLang="en-US" sz="800" smtClean="0"/>
          </a:p>
          <a:p>
            <a:pPr lvl="1">
              <a:buFont typeface="Monotype Sorts" pitchFamily="-84" charset="2"/>
              <a:buNone/>
            </a:pPr>
            <a:endParaRPr lang="en-US" altLang="en-US" sz="80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117600" y="176213"/>
            <a:ext cx="7569200" cy="576262"/>
          </a:xfrm>
        </p:spPr>
        <p:txBody>
          <a:bodyPr/>
          <a:lstStyle/>
          <a:p>
            <a:pPr eaLnBrk="1" hangingPunct="1"/>
            <a:r>
              <a:rPr lang="en-US" altLang="en-US" dirty="0" smtClean="0"/>
              <a:t>Semantics of fork() and exec()</a:t>
            </a:r>
          </a:p>
        </p:txBody>
      </p:sp>
      <p:sp>
        <p:nvSpPr>
          <p:cNvPr id="41987" name="Rectangle 3"/>
          <p:cNvSpPr>
            <a:spLocks noGrp="1" noChangeArrowheads="1"/>
          </p:cNvSpPr>
          <p:nvPr>
            <p:ph type="body" idx="1"/>
          </p:nvPr>
        </p:nvSpPr>
        <p:spPr>
          <a:xfrm>
            <a:off x="806450" y="1233488"/>
            <a:ext cx="7067550" cy="4530725"/>
          </a:xfrm>
        </p:spPr>
        <p:txBody>
          <a:bodyPr/>
          <a:lstStyle/>
          <a:p>
            <a:r>
              <a:rPr lang="en-US" altLang="en-US" dirty="0" smtClean="0"/>
              <a:t>Does </a:t>
            </a:r>
            <a:r>
              <a:rPr lang="en-US" altLang="en-US" b="1" dirty="0" smtClean="0">
                <a:latin typeface="Courier New" pitchFamily="49" charset="0"/>
                <a:cs typeface="Courier New" pitchFamily="49" charset="0"/>
              </a:rPr>
              <a:t>fork()</a:t>
            </a:r>
            <a:r>
              <a:rPr lang="en-US" altLang="en-US" dirty="0" smtClean="0"/>
              <a:t>duplicate only the calling thread or all threads?</a:t>
            </a:r>
          </a:p>
          <a:p>
            <a:pPr lvl="1"/>
            <a:r>
              <a:rPr lang="en-US" altLang="en-US" dirty="0" smtClean="0"/>
              <a:t>Some </a:t>
            </a:r>
            <a:r>
              <a:rPr lang="en-US" altLang="en-US" dirty="0" err="1" smtClean="0"/>
              <a:t>UNIXes</a:t>
            </a:r>
            <a:r>
              <a:rPr lang="en-US" altLang="en-US" dirty="0" smtClean="0"/>
              <a:t> have two versions of fork</a:t>
            </a:r>
          </a:p>
          <a:p>
            <a:pPr lvl="2"/>
            <a:r>
              <a:rPr lang="en-US" dirty="0" smtClean="0"/>
              <a:t>one that duplicates all threads and</a:t>
            </a:r>
          </a:p>
          <a:p>
            <a:pPr lvl="2"/>
            <a:r>
              <a:rPr lang="en-US" dirty="0" smtClean="0"/>
              <a:t>another that duplicates only the thread that invoked the </a:t>
            </a:r>
            <a:r>
              <a:rPr lang="en-US" sz="2400" dirty="0" smtClean="0"/>
              <a:t>fork() </a:t>
            </a:r>
            <a:r>
              <a:rPr lang="en-US" dirty="0" smtClean="0"/>
              <a:t>system call.</a:t>
            </a:r>
            <a:endParaRPr lang="en-US" altLang="en-US" dirty="0" smtClean="0"/>
          </a:p>
          <a:p>
            <a:pPr lvl="1">
              <a:buFont typeface="Monotype Sorts" pitchFamily="-84" charset="2"/>
              <a:buNone/>
            </a:pPr>
            <a:endParaRPr lang="en-US" altLang="en-US" dirty="0" smtClean="0"/>
          </a:p>
          <a:p>
            <a:r>
              <a:rPr lang="en-US" altLang="en-US" b="1" dirty="0" smtClean="0">
                <a:latin typeface="Courier New" pitchFamily="49" charset="0"/>
                <a:cs typeface="Courier New" pitchFamily="49" charset="0"/>
              </a:rPr>
              <a:t>exec() </a:t>
            </a:r>
            <a:r>
              <a:rPr lang="en-US" altLang="en-US" dirty="0" smtClean="0"/>
              <a:t>usually works as normal – replace the running process including all threads</a:t>
            </a:r>
          </a:p>
          <a:p>
            <a:pPr lvl="1"/>
            <a:endParaRPr lang="en-US" altLang="en-US"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168400" y="188913"/>
            <a:ext cx="7518400" cy="576262"/>
          </a:xfrm>
        </p:spPr>
        <p:txBody>
          <a:bodyPr/>
          <a:lstStyle/>
          <a:p>
            <a:pPr eaLnBrk="1" hangingPunct="1"/>
            <a:r>
              <a:rPr lang="en-US" altLang="en-US" smtClean="0"/>
              <a:t>Signal Handling</a:t>
            </a:r>
          </a:p>
        </p:txBody>
      </p:sp>
      <p:sp>
        <p:nvSpPr>
          <p:cNvPr id="37891" name="Rectangle 3"/>
          <p:cNvSpPr>
            <a:spLocks noGrp="1" noChangeArrowheads="1"/>
          </p:cNvSpPr>
          <p:nvPr>
            <p:ph type="body" idx="1"/>
          </p:nvPr>
        </p:nvSpPr>
        <p:spPr>
          <a:xfrm>
            <a:off x="827088" y="1146175"/>
            <a:ext cx="6704012" cy="5156200"/>
          </a:xfrm>
        </p:spPr>
        <p:txBody>
          <a:bodyPr/>
          <a:lstStyle/>
          <a:p>
            <a:pPr marL="380048" indent="-380048">
              <a:buFont typeface="Monotype Sorts" charset="0"/>
              <a:buChar char="n"/>
              <a:defRPr/>
            </a:pPr>
            <a:r>
              <a:rPr lang="en-US" b="1" dirty="0">
                <a:solidFill>
                  <a:srgbClr val="3366FF"/>
                </a:solidFill>
                <a:ea typeface="ＭＳ Ｐゴシック" charset="0"/>
                <a:cs typeface="ＭＳ Ｐゴシック" charset="0"/>
              </a:rPr>
              <a:t>Signals </a:t>
            </a:r>
            <a:r>
              <a:rPr lang="en-US" dirty="0">
                <a:ea typeface="ＭＳ Ｐゴシック" charset="0"/>
                <a:cs typeface="ＭＳ Ｐゴシック" charset="0"/>
              </a:rPr>
              <a:t>are used in UNIX systems to notify a process that a particular event has </a:t>
            </a:r>
            <a:r>
              <a:rPr lang="en-US" dirty="0" smtClean="0">
                <a:ea typeface="ＭＳ Ｐゴシック" charset="0"/>
                <a:cs typeface="ＭＳ Ｐゴシック" charset="0"/>
              </a:rPr>
              <a:t>occurred</a:t>
            </a:r>
            <a:endParaRPr lang="en-US" dirty="0">
              <a:ea typeface="ＭＳ Ｐゴシック" charset="0"/>
              <a:cs typeface="ＭＳ Ｐゴシック" charset="0"/>
            </a:endParaRPr>
          </a:p>
          <a:p>
            <a:pPr marL="380048" indent="-380048">
              <a:buFont typeface="Monotype Sorts" charset="0"/>
              <a:buChar char="n"/>
              <a:defRPr/>
            </a:pPr>
            <a:r>
              <a:rPr lang="en-US" dirty="0">
                <a:ea typeface="ＭＳ Ｐゴシック" charset="0"/>
                <a:cs typeface="ＭＳ Ｐゴシック" charset="0"/>
              </a:rPr>
              <a:t>A </a:t>
            </a:r>
            <a:r>
              <a:rPr lang="en-US" b="1" dirty="0">
                <a:solidFill>
                  <a:srgbClr val="3366FF"/>
                </a:solidFill>
                <a:ea typeface="ＭＳ Ｐゴシック" charset="0"/>
                <a:cs typeface="ＭＳ Ｐゴシック" charset="0"/>
              </a:rPr>
              <a:t>signal handler</a:t>
            </a:r>
            <a:r>
              <a:rPr lang="en-US" dirty="0">
                <a:solidFill>
                  <a:srgbClr val="3366FF"/>
                </a:solidFill>
                <a:ea typeface="ＭＳ Ｐゴシック" charset="0"/>
                <a:cs typeface="ＭＳ Ｐゴシック" charset="0"/>
              </a:rPr>
              <a:t> </a:t>
            </a:r>
            <a:r>
              <a:rPr lang="en-US" dirty="0">
                <a:ea typeface="ＭＳ Ｐゴシック" charset="0"/>
                <a:cs typeface="ＭＳ Ｐゴシック" charset="0"/>
              </a:rPr>
              <a:t>is used to process signals</a:t>
            </a:r>
          </a:p>
          <a:p>
            <a:pPr marL="798989" lvl="1" indent="-342265">
              <a:buFont typeface="Webdings" charset="0"/>
              <a:buAutoNum type="arabicPeriod"/>
              <a:defRPr/>
            </a:pPr>
            <a:r>
              <a:rPr lang="en-US" dirty="0">
                <a:ea typeface="ＭＳ Ｐゴシック" charset="0"/>
              </a:rPr>
              <a:t>Signal is generated by particular event</a:t>
            </a:r>
          </a:p>
          <a:p>
            <a:pPr marL="798989" lvl="1" indent="-342265">
              <a:buFont typeface="Webdings" charset="0"/>
              <a:buAutoNum type="arabicPeriod"/>
              <a:defRPr/>
            </a:pPr>
            <a:r>
              <a:rPr lang="en-US" dirty="0">
                <a:ea typeface="ＭＳ Ｐゴシック" charset="0"/>
              </a:rPr>
              <a:t>Signal is delivered to a process</a:t>
            </a:r>
          </a:p>
          <a:p>
            <a:pPr marL="798989" lvl="1" indent="-342265">
              <a:buFont typeface="Webdings" charset="0"/>
              <a:buAutoNum type="arabicPeriod"/>
              <a:defRPr/>
            </a:pPr>
            <a:r>
              <a:rPr lang="en-US" dirty="0">
                <a:ea typeface="ＭＳ Ｐゴシック" charset="0"/>
              </a:rPr>
              <a:t>Signal is </a:t>
            </a:r>
            <a:r>
              <a:rPr lang="en-US" dirty="0" smtClean="0">
                <a:ea typeface="ＭＳ Ｐゴシック" charset="0"/>
              </a:rPr>
              <a:t>handled by one of two signal handlers:</a:t>
            </a:r>
          </a:p>
          <a:p>
            <a:pPr marL="1143001" lvl="2" indent="-342900">
              <a:buFont typeface="+mj-lt"/>
              <a:buAutoNum type="alphaLcPeriod"/>
              <a:defRPr/>
            </a:pPr>
            <a:r>
              <a:rPr lang="en-US" dirty="0" smtClean="0">
                <a:ea typeface="ＭＳ Ｐゴシック" charset="0"/>
              </a:rPr>
              <a:t>default</a:t>
            </a:r>
          </a:p>
          <a:p>
            <a:pPr marL="1142366" lvl="2" indent="-342265">
              <a:buFont typeface="Webdings" charset="0"/>
              <a:buAutoNum type="alphaLcPeriod"/>
              <a:defRPr/>
            </a:pPr>
            <a:r>
              <a:rPr lang="en-US" dirty="0" smtClean="0">
                <a:ea typeface="ＭＳ Ｐゴシック" charset="0"/>
              </a:rPr>
              <a:t>user-defined</a:t>
            </a:r>
            <a:endParaRPr lang="en-US" dirty="0">
              <a:ea typeface="ＭＳ Ｐゴシック" charset="0"/>
            </a:endParaRPr>
          </a:p>
          <a:p>
            <a:pPr marL="380048" indent="-380048">
              <a:buFont typeface="Monotype Sorts" charset="0"/>
              <a:buChar char="n"/>
              <a:defRPr/>
            </a:pPr>
            <a:r>
              <a:rPr lang="en-US" dirty="0" smtClean="0">
                <a:ea typeface="ＭＳ Ｐゴシック" charset="0"/>
                <a:cs typeface="ＭＳ Ｐゴシック" charset="0"/>
              </a:rPr>
              <a:t>Every signal has </a:t>
            </a:r>
            <a:r>
              <a:rPr lang="en-US" b="1" dirty="0">
                <a:solidFill>
                  <a:srgbClr val="3366FF"/>
                </a:solidFill>
                <a:ea typeface="ＭＳ Ｐゴシック" charset="0"/>
                <a:cs typeface="ＭＳ Ｐゴシック" charset="0"/>
              </a:rPr>
              <a:t>default handler </a:t>
            </a:r>
            <a:r>
              <a:rPr lang="en-US" dirty="0" smtClean="0">
                <a:ea typeface="ＭＳ Ｐゴシック" charset="0"/>
                <a:cs typeface="ＭＳ Ｐゴシック" charset="0"/>
              </a:rPr>
              <a:t>that kernel runs when handling signal</a:t>
            </a:r>
          </a:p>
          <a:p>
            <a:pPr marL="780098" lvl="1" indent="-380048">
              <a:buFont typeface="Monotype Sorts" charset="0"/>
              <a:buChar char="l"/>
              <a:defRPr/>
            </a:pPr>
            <a:r>
              <a:rPr lang="en-US" b="1" dirty="0">
                <a:solidFill>
                  <a:srgbClr val="3366FF"/>
                </a:solidFill>
                <a:ea typeface="ＭＳ Ｐゴシック" charset="0"/>
                <a:cs typeface="ＭＳ Ｐゴシック" charset="0"/>
              </a:rPr>
              <a:t>User-defined signal handler </a:t>
            </a:r>
            <a:r>
              <a:rPr lang="en-US" dirty="0" smtClean="0">
                <a:ea typeface="ＭＳ Ｐゴシック" charset="0"/>
                <a:cs typeface="ＭＳ Ｐゴシック" charset="0"/>
              </a:rPr>
              <a:t>can override default</a:t>
            </a:r>
          </a:p>
          <a:p>
            <a:pPr marL="780098" lvl="1" indent="-380048">
              <a:buFont typeface="Monotype Sorts" charset="0"/>
              <a:buChar char="l"/>
              <a:defRPr/>
            </a:pPr>
            <a:r>
              <a:rPr lang="en-US" dirty="0" smtClean="0">
                <a:ea typeface="ＭＳ Ｐゴシック" charset="0"/>
                <a:cs typeface="ＭＳ Ｐゴシック" charset="0"/>
              </a:rPr>
              <a:t>For single-threaded, signal delivered to process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noChangeArrowheads="1"/>
          </p:cNvSpPr>
          <p:nvPr>
            <p:ph type="title"/>
          </p:nvPr>
        </p:nvSpPr>
        <p:spPr/>
        <p:txBody>
          <a:bodyPr/>
          <a:lstStyle/>
          <a:p>
            <a:r>
              <a:rPr lang="en-GB" sz="2800" smtClean="0"/>
              <a:t>Classical Thread Model</a:t>
            </a:r>
          </a:p>
        </p:txBody>
      </p:sp>
      <p:pic>
        <p:nvPicPr>
          <p:cNvPr id="6147" name="Picture 4"/>
          <p:cNvPicPr>
            <a:picLocks noGrp="1" noChangeAspect="1" noChangeArrowheads="1"/>
          </p:cNvPicPr>
          <p:nvPr>
            <p:ph idx="1"/>
          </p:nvPr>
        </p:nvPicPr>
        <p:blipFill>
          <a:blip r:embed="rId2"/>
          <a:srcRect/>
          <a:stretch>
            <a:fillRect/>
          </a:stretch>
        </p:blipFill>
        <p:spPr>
          <a:xfrm>
            <a:off x="625475" y="1954213"/>
            <a:ext cx="8132763" cy="3271837"/>
          </a:xfrm>
        </p:spPr>
      </p:pic>
      <p:sp>
        <p:nvSpPr>
          <p:cNvPr id="6148" name="Text Box 7"/>
          <p:cNvSpPr txBox="1">
            <a:spLocks noChangeArrowheads="1"/>
          </p:cNvSpPr>
          <p:nvPr/>
        </p:nvSpPr>
        <p:spPr bwMode="auto">
          <a:xfrm>
            <a:off x="938213" y="5356225"/>
            <a:ext cx="7094537" cy="779463"/>
          </a:xfrm>
          <a:prstGeom prst="rect">
            <a:avLst/>
          </a:prstGeom>
          <a:noFill/>
          <a:ln w="9525">
            <a:noFill/>
            <a:miter lim="800000"/>
            <a:headEnd/>
            <a:tailEnd/>
          </a:ln>
        </p:spPr>
        <p:txBody>
          <a:bodyPr>
            <a:spAutoFit/>
          </a:bodyPr>
          <a:lstStyle/>
          <a:p>
            <a:pPr marL="457200" indent="-457200">
              <a:spcBef>
                <a:spcPct val="50000"/>
              </a:spcBef>
              <a:buFontTx/>
              <a:buAutoNum type="alphaLcParenR"/>
            </a:pPr>
            <a:r>
              <a:rPr lang="en-GB" b="1">
                <a:solidFill>
                  <a:srgbClr val="CC6600"/>
                </a:solidFill>
              </a:rPr>
              <a:t>3 processes with 1 thread each</a:t>
            </a:r>
          </a:p>
          <a:p>
            <a:pPr marL="457200" indent="-457200">
              <a:spcBef>
                <a:spcPct val="50000"/>
              </a:spcBef>
              <a:buFontTx/>
              <a:buAutoNum type="alphaLcParenR"/>
            </a:pPr>
            <a:r>
              <a:rPr lang="en-GB" b="1">
                <a:solidFill>
                  <a:srgbClr val="CC6600"/>
                </a:solidFill>
              </a:rPr>
              <a:t>1 process with 3 threads</a:t>
            </a:r>
          </a:p>
        </p:txBody>
      </p:sp>
    </p:spTree>
  </p:cSld>
  <p:clrMapOvr>
    <a:masterClrMapping/>
  </p:clrMapOvr>
  <p:transition>
    <p:randomBar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168400" y="188913"/>
            <a:ext cx="7518400" cy="576262"/>
          </a:xfrm>
        </p:spPr>
        <p:txBody>
          <a:bodyPr/>
          <a:lstStyle/>
          <a:p>
            <a:pPr eaLnBrk="1" hangingPunct="1"/>
            <a:r>
              <a:rPr lang="en-US" altLang="en-US" smtClean="0"/>
              <a:t>Signal Handling (Cont.)</a:t>
            </a:r>
          </a:p>
        </p:txBody>
      </p:sp>
      <p:sp>
        <p:nvSpPr>
          <p:cNvPr id="37891" name="Rectangle 3"/>
          <p:cNvSpPr>
            <a:spLocks noGrp="1" noChangeArrowheads="1"/>
          </p:cNvSpPr>
          <p:nvPr>
            <p:ph type="body" idx="1"/>
          </p:nvPr>
        </p:nvSpPr>
        <p:spPr>
          <a:xfrm>
            <a:off x="827088" y="1146175"/>
            <a:ext cx="6742112" cy="5156200"/>
          </a:xfrm>
        </p:spPr>
        <p:txBody>
          <a:bodyPr/>
          <a:lstStyle/>
          <a:p>
            <a:pPr marL="380048" indent="-380048">
              <a:buFont typeface="Monotype Sorts" charset="0"/>
              <a:buChar char="n"/>
              <a:defRPr/>
            </a:pPr>
            <a:r>
              <a:rPr lang="en-US" dirty="0" smtClean="0">
                <a:ea typeface="ＭＳ Ｐゴシック" charset="0"/>
                <a:cs typeface="ＭＳ Ｐゴシック" charset="0"/>
              </a:rPr>
              <a:t>Where should a signal be delivered for multi-threaded? </a:t>
            </a:r>
          </a:p>
          <a:p>
            <a:pPr marL="780098" lvl="1" indent="-380048">
              <a:buFont typeface="Monotype Sorts" charset="0"/>
              <a:buChar char="l"/>
              <a:defRPr/>
            </a:pPr>
            <a:r>
              <a:rPr lang="en-US" dirty="0" smtClean="0">
                <a:ea typeface="ＭＳ Ｐゴシック" charset="0"/>
              </a:rPr>
              <a:t>Deliver </a:t>
            </a:r>
            <a:r>
              <a:rPr lang="en-US" dirty="0">
                <a:ea typeface="ＭＳ Ｐゴシック" charset="0"/>
              </a:rPr>
              <a:t>the signal to the thread to which the signal applies</a:t>
            </a:r>
          </a:p>
          <a:p>
            <a:pPr marL="798989" lvl="1" indent="-342265">
              <a:buFont typeface="Monotype Sorts" charset="0"/>
              <a:buChar char="l"/>
              <a:defRPr/>
            </a:pPr>
            <a:r>
              <a:rPr lang="en-US" dirty="0">
                <a:ea typeface="ＭＳ Ｐゴシック" charset="0"/>
              </a:rPr>
              <a:t>Deliver the signal to every thread in the process</a:t>
            </a:r>
          </a:p>
          <a:p>
            <a:pPr marL="798989" lvl="1" indent="-342265">
              <a:buFont typeface="Monotype Sorts" charset="0"/>
              <a:buChar char="l"/>
              <a:defRPr/>
            </a:pPr>
            <a:r>
              <a:rPr lang="en-US" dirty="0">
                <a:ea typeface="ＭＳ Ｐゴシック" charset="0"/>
              </a:rPr>
              <a:t>Deliver the signal to certain threads in the process</a:t>
            </a:r>
          </a:p>
          <a:p>
            <a:pPr marL="798989" lvl="1" indent="-342265">
              <a:buFont typeface="Monotype Sorts" charset="0"/>
              <a:buChar char="l"/>
              <a:defRPr/>
            </a:pPr>
            <a:r>
              <a:rPr lang="en-US" dirty="0">
                <a:ea typeface="ＭＳ Ｐゴシック" charset="0"/>
              </a:rPr>
              <a:t>Assign a specific thread to receive all signals for the process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081088" y="188913"/>
            <a:ext cx="7605712" cy="576262"/>
          </a:xfrm>
        </p:spPr>
        <p:txBody>
          <a:bodyPr/>
          <a:lstStyle/>
          <a:p>
            <a:pPr eaLnBrk="1" hangingPunct="1"/>
            <a:r>
              <a:rPr lang="en-US" altLang="en-US" smtClean="0"/>
              <a:t>Thread Cancellation</a:t>
            </a:r>
          </a:p>
        </p:txBody>
      </p:sp>
      <p:sp>
        <p:nvSpPr>
          <p:cNvPr id="45059" name="Rectangle 3"/>
          <p:cNvSpPr>
            <a:spLocks noGrp="1" noChangeArrowheads="1"/>
          </p:cNvSpPr>
          <p:nvPr>
            <p:ph type="body" idx="1"/>
          </p:nvPr>
        </p:nvSpPr>
        <p:spPr>
          <a:xfrm>
            <a:off x="887413" y="1146175"/>
            <a:ext cx="7405687" cy="4430713"/>
          </a:xfrm>
        </p:spPr>
        <p:txBody>
          <a:bodyPr/>
          <a:lstStyle/>
          <a:p>
            <a:r>
              <a:rPr lang="en-US" altLang="en-US" dirty="0" smtClean="0"/>
              <a:t>Terminating a thread before it has finished</a:t>
            </a:r>
          </a:p>
          <a:p>
            <a:r>
              <a:rPr lang="en-US" altLang="en-US" dirty="0" smtClean="0"/>
              <a:t>Thread to be canceled is </a:t>
            </a:r>
            <a:r>
              <a:rPr lang="en-US" altLang="en-US" b="1" dirty="0" smtClean="0">
                <a:solidFill>
                  <a:srgbClr val="3366FF"/>
                </a:solidFill>
              </a:rPr>
              <a:t>target thread</a:t>
            </a:r>
            <a:endParaRPr lang="en-US" altLang="en-US" dirty="0" smtClean="0"/>
          </a:p>
          <a:p>
            <a:r>
              <a:rPr lang="en-US" altLang="en-US" dirty="0" smtClean="0"/>
              <a:t>Two general approaches:</a:t>
            </a:r>
          </a:p>
          <a:p>
            <a:pPr lvl="1"/>
            <a:r>
              <a:rPr lang="en-US" altLang="en-US" b="1" dirty="0" smtClean="0"/>
              <a:t>Asynchronous cancellation</a:t>
            </a:r>
            <a:r>
              <a:rPr lang="en-US" altLang="en-US" dirty="0" smtClean="0"/>
              <a:t> terminates the target thread immediately</a:t>
            </a:r>
          </a:p>
          <a:p>
            <a:pPr lvl="1"/>
            <a:r>
              <a:rPr lang="en-US" altLang="en-US" b="1" dirty="0" smtClean="0"/>
              <a:t>Deferred cancellation</a:t>
            </a:r>
            <a:r>
              <a:rPr lang="en-US" altLang="en-US" dirty="0" smtClean="0"/>
              <a:t> allows the target thread to periodically check if it should be cancelled; </a:t>
            </a:r>
            <a:r>
              <a:rPr lang="en-GB" dirty="0" smtClean="0">
                <a:latin typeface="Times New Roman" pitchFamily="18" charset="0"/>
              </a:rPr>
              <a:t>The target thread checks a flag to see </a:t>
            </a:r>
            <a:endParaRPr lang="en-US" altLang="en-US" dirty="0" smtClean="0"/>
          </a:p>
          <a:p>
            <a:r>
              <a:rPr lang="en-US" altLang="en-US" dirty="0" err="1" smtClean="0"/>
              <a:t>Pthread</a:t>
            </a:r>
            <a:r>
              <a:rPr lang="en-US" altLang="en-US" dirty="0" smtClean="0"/>
              <a:t> code to create and cancel a thread:</a:t>
            </a:r>
          </a:p>
          <a:p>
            <a:pPr>
              <a:buFont typeface="Monotype Sorts" pitchFamily="-84" charset="2"/>
              <a:buNone/>
            </a:pPr>
            <a:endParaRPr lang="en-US" altLang="en-US" dirty="0" smtClean="0"/>
          </a:p>
          <a:p>
            <a:pPr lvl="1"/>
            <a:endParaRPr lang="en-US" altLang="en-US" dirty="0" smtClean="0"/>
          </a:p>
        </p:txBody>
      </p:sp>
      <p:pic>
        <p:nvPicPr>
          <p:cNvPr id="45060" name="Picture 1"/>
          <p:cNvPicPr>
            <a:picLocks noChangeAspect="1"/>
          </p:cNvPicPr>
          <p:nvPr/>
        </p:nvPicPr>
        <p:blipFill>
          <a:blip r:embed="rId3"/>
          <a:srcRect/>
          <a:stretch>
            <a:fillRect/>
          </a:stretch>
        </p:blipFill>
        <p:spPr bwMode="auto">
          <a:xfrm>
            <a:off x="2368550" y="4217995"/>
            <a:ext cx="3878263" cy="2000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160463" y="163513"/>
            <a:ext cx="7526337" cy="576262"/>
          </a:xfrm>
        </p:spPr>
        <p:txBody>
          <a:bodyPr/>
          <a:lstStyle/>
          <a:p>
            <a:pPr eaLnBrk="1" hangingPunct="1"/>
            <a:r>
              <a:rPr lang="en-US" altLang="en-US" smtClean="0"/>
              <a:t>Scheduler Activations</a:t>
            </a:r>
          </a:p>
        </p:txBody>
      </p:sp>
      <p:sp>
        <p:nvSpPr>
          <p:cNvPr id="48131" name="Rectangle 3"/>
          <p:cNvSpPr>
            <a:spLocks noGrp="1" noChangeArrowheads="1"/>
          </p:cNvSpPr>
          <p:nvPr>
            <p:ph type="body" idx="1"/>
          </p:nvPr>
        </p:nvSpPr>
        <p:spPr>
          <a:xfrm>
            <a:off x="806450" y="1017588"/>
            <a:ext cx="5316538" cy="4964112"/>
          </a:xfrm>
        </p:spPr>
        <p:txBody>
          <a:bodyPr/>
          <a:lstStyle/>
          <a:p>
            <a:r>
              <a:rPr lang="en-US" altLang="en-US" dirty="0" smtClean="0"/>
              <a:t>Both M:M and Two-level models require communication to maintain the appropriate number of kernel threads allocated to the application</a:t>
            </a:r>
          </a:p>
          <a:p>
            <a:r>
              <a:rPr lang="en-US" altLang="en-US" dirty="0" smtClean="0"/>
              <a:t>Typically use an intermediate data structure between user and kernel threads – </a:t>
            </a:r>
            <a:r>
              <a:rPr lang="en-US" altLang="en-US" b="1" dirty="0" smtClean="0">
                <a:solidFill>
                  <a:srgbClr val="3366FF"/>
                </a:solidFill>
              </a:rPr>
              <a:t>lightweight process </a:t>
            </a:r>
            <a:r>
              <a:rPr lang="en-US" altLang="en-US" dirty="0" smtClean="0"/>
              <a:t>(</a:t>
            </a:r>
            <a:r>
              <a:rPr lang="en-US" altLang="en-US" b="1" dirty="0" smtClean="0">
                <a:solidFill>
                  <a:srgbClr val="3366FF"/>
                </a:solidFill>
              </a:rPr>
              <a:t>LWP</a:t>
            </a:r>
            <a:r>
              <a:rPr lang="en-US" altLang="en-US" dirty="0" smtClean="0"/>
              <a:t>)</a:t>
            </a:r>
          </a:p>
          <a:p>
            <a:pPr lvl="1"/>
            <a:r>
              <a:rPr lang="en-US" altLang="en-US" dirty="0" smtClean="0"/>
              <a:t>Appears to be a virtual processor on which process can schedule user thread to run</a:t>
            </a:r>
          </a:p>
          <a:p>
            <a:pPr lvl="1"/>
            <a:r>
              <a:rPr lang="en-US" altLang="en-US" dirty="0" smtClean="0"/>
              <a:t>Each LWP attached to kernel thread</a:t>
            </a:r>
          </a:p>
          <a:p>
            <a:pPr lvl="1"/>
            <a:r>
              <a:rPr lang="en-US" altLang="en-US" dirty="0" smtClean="0"/>
              <a:t>How many LWPs to create? (for </a:t>
            </a:r>
            <a:r>
              <a:rPr lang="en-US" altLang="en-US" dirty="0" err="1" smtClean="0"/>
              <a:t>cpu</a:t>
            </a:r>
            <a:r>
              <a:rPr lang="en-US" altLang="en-US" dirty="0" smtClean="0"/>
              <a:t> bound we need less </a:t>
            </a:r>
            <a:r>
              <a:rPr lang="en-US" altLang="en-US" dirty="0" err="1" smtClean="0"/>
              <a:t>lwp</a:t>
            </a:r>
            <a:r>
              <a:rPr lang="en-US" altLang="en-US" dirty="0" smtClean="0"/>
              <a:t> as compare to I/O bound)</a:t>
            </a:r>
          </a:p>
        </p:txBody>
      </p:sp>
      <p:pic>
        <p:nvPicPr>
          <p:cNvPr id="48132" name="Picture 3"/>
          <p:cNvPicPr>
            <a:picLocks noChangeAspect="1"/>
          </p:cNvPicPr>
          <p:nvPr/>
        </p:nvPicPr>
        <p:blipFill>
          <a:blip r:embed="rId3"/>
          <a:srcRect/>
          <a:stretch>
            <a:fillRect/>
          </a:stretch>
        </p:blipFill>
        <p:spPr bwMode="auto">
          <a:xfrm>
            <a:off x="6427788" y="1547813"/>
            <a:ext cx="2327275" cy="210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1025525" y="163513"/>
            <a:ext cx="7673975" cy="576262"/>
          </a:xfrm>
        </p:spPr>
        <p:txBody>
          <a:bodyPr/>
          <a:lstStyle/>
          <a:p>
            <a:pPr eaLnBrk="1" hangingPunct="1"/>
            <a:r>
              <a:rPr lang="en-US" altLang="en-US" smtClean="0"/>
              <a:t>Operating System Examples</a:t>
            </a:r>
          </a:p>
        </p:txBody>
      </p:sp>
      <p:sp>
        <p:nvSpPr>
          <p:cNvPr id="49155" name="Rectangle 3"/>
          <p:cNvSpPr>
            <a:spLocks noGrp="1" noChangeArrowheads="1"/>
          </p:cNvSpPr>
          <p:nvPr>
            <p:ph type="body" idx="4294967295"/>
          </p:nvPr>
        </p:nvSpPr>
        <p:spPr>
          <a:xfrm>
            <a:off x="806450" y="1233488"/>
            <a:ext cx="7469188" cy="4492625"/>
          </a:xfrm>
        </p:spPr>
        <p:txBody>
          <a:bodyPr/>
          <a:lstStyle/>
          <a:p>
            <a:r>
              <a:rPr lang="en-US" altLang="en-US" dirty="0" smtClean="0"/>
              <a:t>Windows Threads</a:t>
            </a:r>
          </a:p>
          <a:p>
            <a:r>
              <a:rPr lang="en-US" altLang="en-US" dirty="0" smtClean="0"/>
              <a:t>Linux Threads</a:t>
            </a:r>
          </a:p>
          <a:p>
            <a:r>
              <a:rPr lang="en-US" altLang="en-US" dirty="0" smtClean="0"/>
              <a:t>Java threads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100013"/>
            <a:ext cx="8229600" cy="576262"/>
          </a:xfrm>
        </p:spPr>
        <p:txBody>
          <a:bodyPr/>
          <a:lstStyle/>
          <a:p>
            <a:pPr eaLnBrk="1" hangingPunct="1"/>
            <a:r>
              <a:rPr lang="en-US" altLang="en-US" smtClean="0"/>
              <a:t>Windows Threads</a:t>
            </a:r>
          </a:p>
        </p:txBody>
      </p:sp>
      <p:sp>
        <p:nvSpPr>
          <p:cNvPr id="50179" name="Rectangle 3"/>
          <p:cNvSpPr>
            <a:spLocks noGrp="1" noChangeArrowheads="1"/>
          </p:cNvSpPr>
          <p:nvPr>
            <p:ph type="body" idx="1"/>
          </p:nvPr>
        </p:nvSpPr>
        <p:spPr>
          <a:xfrm>
            <a:off x="852488" y="1130300"/>
            <a:ext cx="6996112" cy="5141913"/>
          </a:xfrm>
        </p:spPr>
        <p:txBody>
          <a:bodyPr/>
          <a:lstStyle/>
          <a:p>
            <a:r>
              <a:rPr lang="en-US" altLang="en-US" dirty="0" smtClean="0"/>
              <a:t>Windows implements the Windows API – primary API for Win 98, Win NT, Win 2000, Win XP, and Win 7</a:t>
            </a:r>
          </a:p>
          <a:p>
            <a:r>
              <a:rPr lang="en-US" altLang="en-US" dirty="0" smtClean="0"/>
              <a:t>Implements the 1:1 mapping. </a:t>
            </a:r>
          </a:p>
          <a:p>
            <a:r>
              <a:rPr lang="en-US" altLang="en-US" dirty="0" smtClean="0"/>
              <a:t>Each thread contains</a:t>
            </a:r>
          </a:p>
          <a:p>
            <a:pPr lvl="1"/>
            <a:r>
              <a:rPr lang="en-US" altLang="en-US" dirty="0" smtClean="0"/>
              <a:t>A thread id</a:t>
            </a:r>
          </a:p>
          <a:p>
            <a:pPr lvl="1"/>
            <a:r>
              <a:rPr lang="en-US" altLang="en-US" dirty="0" smtClean="0"/>
              <a:t>Register set representing state of processor</a:t>
            </a:r>
          </a:p>
          <a:p>
            <a:pPr lvl="1"/>
            <a:r>
              <a:rPr lang="en-US" altLang="en-US" dirty="0" smtClean="0"/>
              <a:t>Separate user and kernel stacks for when thread runs in user mode or kernel mode</a:t>
            </a:r>
          </a:p>
          <a:p>
            <a:pPr>
              <a:buFont typeface="Monotype Sorts" pitchFamily="-84" charset="2"/>
              <a:buNone/>
            </a:pPr>
            <a:endParaRPr lang="en-US" altLang="en-US"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100013"/>
            <a:ext cx="8229600" cy="576262"/>
          </a:xfrm>
        </p:spPr>
        <p:txBody>
          <a:bodyPr/>
          <a:lstStyle/>
          <a:p>
            <a:pPr eaLnBrk="1" hangingPunct="1"/>
            <a:r>
              <a:rPr lang="en-US" altLang="en-US" smtClean="0"/>
              <a:t>Windows Threads (Cont.)</a:t>
            </a:r>
          </a:p>
        </p:txBody>
      </p:sp>
      <p:sp>
        <p:nvSpPr>
          <p:cNvPr id="51203" name="Rectangle 3"/>
          <p:cNvSpPr>
            <a:spLocks noGrp="1" noChangeArrowheads="1"/>
          </p:cNvSpPr>
          <p:nvPr>
            <p:ph type="body" idx="1"/>
          </p:nvPr>
        </p:nvSpPr>
        <p:spPr>
          <a:xfrm>
            <a:off x="827088" y="1206500"/>
            <a:ext cx="6843712" cy="5141913"/>
          </a:xfrm>
        </p:spPr>
        <p:txBody>
          <a:bodyPr/>
          <a:lstStyle/>
          <a:p>
            <a:r>
              <a:rPr lang="en-US" altLang="en-US" smtClean="0"/>
              <a:t>The primary data structures of a thread include:</a:t>
            </a:r>
          </a:p>
          <a:p>
            <a:pPr lvl="1"/>
            <a:r>
              <a:rPr lang="en-US" altLang="en-US" smtClean="0"/>
              <a:t>ETHREAD (executive thread block) – in kernel space; includes pointer to process to which thread belongs and to KTHREAD</a:t>
            </a:r>
          </a:p>
          <a:p>
            <a:pPr lvl="1"/>
            <a:r>
              <a:rPr lang="en-US" altLang="en-US" smtClean="0"/>
              <a:t>KTHREAD (kernel thread block) – in kernel space; scheduling and synchronization info, kernel-mode stack, pointer to TEB</a:t>
            </a:r>
          </a:p>
          <a:p>
            <a:pPr lvl="1"/>
            <a:r>
              <a:rPr lang="en-US" altLang="en-US" smtClean="0"/>
              <a:t>TEB (thread environment block) – in user space; thread id, user-mode stack, thread-local storage</a:t>
            </a:r>
          </a:p>
          <a:p>
            <a:pPr>
              <a:buFont typeface="Monotype Sorts" pitchFamily="-84" charset="2"/>
              <a:buNone/>
            </a:pPr>
            <a:endParaRPr lang="en-US" alt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idx="4294967295"/>
          </p:nvPr>
        </p:nvSpPr>
        <p:spPr>
          <a:xfrm>
            <a:off x="1273175" y="163513"/>
            <a:ext cx="7693025" cy="576262"/>
          </a:xfrm>
        </p:spPr>
        <p:txBody>
          <a:bodyPr/>
          <a:lstStyle/>
          <a:p>
            <a:pPr eaLnBrk="1" hangingPunct="1"/>
            <a:r>
              <a:rPr lang="en-US" altLang="en-US" smtClean="0"/>
              <a:t>Windows Threads Data Structures</a:t>
            </a:r>
          </a:p>
        </p:txBody>
      </p:sp>
      <p:pic>
        <p:nvPicPr>
          <p:cNvPr id="52227" name="Picture 1" descr="4_14.pdf"/>
          <p:cNvPicPr>
            <a:picLocks noChangeAspect="1"/>
          </p:cNvPicPr>
          <p:nvPr/>
        </p:nvPicPr>
        <p:blipFill>
          <a:blip r:embed="rId3"/>
          <a:srcRect/>
          <a:stretch>
            <a:fillRect/>
          </a:stretch>
        </p:blipFill>
        <p:spPr bwMode="auto">
          <a:xfrm>
            <a:off x="2832100" y="1271588"/>
            <a:ext cx="4065588" cy="4441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150813"/>
            <a:ext cx="8229600" cy="576262"/>
          </a:xfrm>
        </p:spPr>
        <p:txBody>
          <a:bodyPr/>
          <a:lstStyle/>
          <a:p>
            <a:pPr eaLnBrk="1" hangingPunct="1"/>
            <a:r>
              <a:rPr lang="en-US" altLang="en-US" smtClean="0"/>
              <a:t>Linux Threads</a:t>
            </a:r>
          </a:p>
        </p:txBody>
      </p:sp>
      <p:sp>
        <p:nvSpPr>
          <p:cNvPr id="44035" name="Rectangle 3"/>
          <p:cNvSpPr>
            <a:spLocks noGrp="1" noChangeArrowheads="1"/>
          </p:cNvSpPr>
          <p:nvPr>
            <p:ph type="body" idx="1"/>
          </p:nvPr>
        </p:nvSpPr>
        <p:spPr>
          <a:xfrm>
            <a:off x="877888" y="1092200"/>
            <a:ext cx="7065962" cy="5154613"/>
          </a:xfrm>
        </p:spPr>
        <p:txBody>
          <a:bodyPr/>
          <a:lstStyle/>
          <a:p>
            <a:pPr>
              <a:defRPr/>
            </a:pPr>
            <a:r>
              <a:rPr lang="en-US" altLang="en-US" dirty="0" smtClean="0"/>
              <a:t>Linux refers to them as </a:t>
            </a:r>
            <a:r>
              <a:rPr lang="en-US" altLang="en-US" b="1" i="1" dirty="0" smtClean="0"/>
              <a:t>tasks</a:t>
            </a:r>
            <a:r>
              <a:rPr lang="en-US" altLang="en-US" dirty="0" smtClean="0"/>
              <a:t> rather than </a:t>
            </a:r>
            <a:r>
              <a:rPr lang="en-US" altLang="en-US" b="1" i="1" dirty="0" smtClean="0"/>
              <a:t>threads</a:t>
            </a:r>
            <a:endParaRPr lang="en-US" altLang="en-US" dirty="0" smtClean="0"/>
          </a:p>
          <a:p>
            <a:pPr>
              <a:defRPr/>
            </a:pPr>
            <a:r>
              <a:rPr lang="en-US" altLang="en-US" dirty="0" smtClean="0"/>
              <a:t>Thread creation is done through </a:t>
            </a:r>
            <a:r>
              <a:rPr lang="en-US" altLang="en-US" b="1" dirty="0" smtClean="0">
                <a:latin typeface="Courier New" pitchFamily="49" charset="0"/>
                <a:cs typeface="Courier New" pitchFamily="49" charset="0"/>
              </a:rPr>
              <a:t>clone()</a:t>
            </a:r>
            <a:r>
              <a:rPr lang="en-US" altLang="en-US" dirty="0" smtClean="0"/>
              <a:t>system call</a:t>
            </a:r>
          </a:p>
          <a:p>
            <a:pPr>
              <a:defRPr/>
            </a:pPr>
            <a:r>
              <a:rPr lang="en-US" altLang="en-US" b="1" dirty="0" smtClean="0">
                <a:latin typeface="Courier New" pitchFamily="49" charset="0"/>
                <a:cs typeface="Courier New" pitchFamily="49" charset="0"/>
              </a:rPr>
              <a:t>clone()</a:t>
            </a:r>
            <a:r>
              <a:rPr lang="en-US" altLang="en-US" dirty="0" smtClean="0"/>
              <a:t>allows a child task to share the address space of the parent task (process)</a:t>
            </a:r>
          </a:p>
          <a:p>
            <a:pPr>
              <a:buFont typeface="Monotype Sorts" pitchFamily="-84" charset="2"/>
              <a:buNone/>
              <a:defRPr/>
            </a:pPr>
            <a:endParaRPr lang="en-US" altLang="en-US" dirty="0" smtClean="0">
              <a:latin typeface="Courier New" pitchFamily="49" charset="0"/>
              <a:cs typeface="Courier New" pitchFamily="49" charset="0"/>
            </a:endParaRPr>
          </a:p>
          <a:p>
            <a:pPr>
              <a:defRPr/>
            </a:pPr>
            <a:endParaRPr lang="en-US" altLang="en-US"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scheduling</a:t>
            </a:r>
            <a:endParaRPr lang="en-US" dirty="0"/>
          </a:p>
        </p:txBody>
      </p:sp>
      <p:sp>
        <p:nvSpPr>
          <p:cNvPr id="3" name="Content Placeholder 2"/>
          <p:cNvSpPr>
            <a:spLocks noGrp="1"/>
          </p:cNvSpPr>
          <p:nvPr>
            <p:ph idx="1"/>
          </p:nvPr>
        </p:nvSpPr>
        <p:spPr>
          <a:xfrm>
            <a:off x="806450" y="1128156"/>
            <a:ext cx="8229600" cy="4636057"/>
          </a:xfrm>
        </p:spPr>
        <p:txBody>
          <a:bodyPr/>
          <a:lstStyle/>
          <a:p>
            <a:r>
              <a:rPr lang="en-US" dirty="0" smtClean="0"/>
              <a:t>When a thread is created, it inherits its priority from the thread that created it. </a:t>
            </a:r>
            <a:r>
              <a:rPr lang="en-US" dirty="0" err="1" smtClean="0"/>
              <a:t>setPriority</a:t>
            </a:r>
            <a:r>
              <a:rPr lang="en-US" dirty="0" smtClean="0"/>
              <a:t> method can be used to modify a thread’s priority at any time after its execution . Thread priorities range between MIN_PRIORITY and MAX_PRIORITY. </a:t>
            </a:r>
          </a:p>
          <a:p>
            <a:r>
              <a:rPr lang="en-US" dirty="0" smtClean="0"/>
              <a:t> Executes the thread with highest priority.</a:t>
            </a:r>
          </a:p>
          <a:p>
            <a:r>
              <a:rPr lang="en-US" dirty="0" smtClean="0"/>
              <a:t>If two threads of the same priority are waiting for the CPU, the scheduler arbitrarily chooses one of them to run. The chosen thread runs until one of the following conditions is true:</a:t>
            </a:r>
          </a:p>
          <a:p>
            <a:r>
              <a:rPr lang="en-US" dirty="0" smtClean="0"/>
              <a:t>A higher priority thread becomes </a:t>
            </a:r>
            <a:r>
              <a:rPr lang="en-US" dirty="0" err="1" smtClean="0"/>
              <a:t>runnable</a:t>
            </a:r>
            <a:r>
              <a:rPr lang="en-US" dirty="0" smtClean="0"/>
              <a:t>.</a:t>
            </a:r>
          </a:p>
          <a:p>
            <a:r>
              <a:rPr lang="en-US" dirty="0" smtClean="0"/>
              <a:t>It yields or its run method exits.</a:t>
            </a:r>
          </a:p>
          <a:p>
            <a:r>
              <a:rPr lang="en-US" dirty="0" smtClean="0"/>
              <a:t>On systems that support time-slicing, its time allotment has expired.</a:t>
            </a:r>
          </a:p>
          <a:p>
            <a:pPr>
              <a:buNone/>
            </a:pPr>
            <a:r>
              <a:rPr lang="en-US" dirty="0" smtClean="0"/>
              <a:t>	Then the second thread is given a chance to run</a:t>
            </a:r>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01613"/>
            <a:ext cx="8229600" cy="576262"/>
          </a:xfrm>
        </p:spPr>
        <p:txBody>
          <a:bodyPr/>
          <a:lstStyle/>
          <a:p>
            <a:pPr eaLnBrk="1" hangingPunct="1"/>
            <a:r>
              <a:rPr lang="en-US" altLang="en-US" dirty="0" smtClean="0"/>
              <a:t>Thread Scheduling</a:t>
            </a:r>
          </a:p>
        </p:txBody>
      </p:sp>
      <p:sp>
        <p:nvSpPr>
          <p:cNvPr id="35843" name="Rectangle 3"/>
          <p:cNvSpPr>
            <a:spLocks noGrp="1" noChangeArrowheads="1"/>
          </p:cNvSpPr>
          <p:nvPr>
            <p:ph type="body" idx="1"/>
          </p:nvPr>
        </p:nvSpPr>
        <p:spPr>
          <a:xfrm>
            <a:off x="844550" y="1273175"/>
            <a:ext cx="7661275" cy="3546475"/>
          </a:xfrm>
        </p:spPr>
        <p:txBody>
          <a:bodyPr/>
          <a:lstStyle/>
          <a:p>
            <a:r>
              <a:rPr lang="en-US" altLang="en-US" dirty="0" smtClean="0"/>
              <a:t>Distinction between user-level and kernel-level threads</a:t>
            </a:r>
          </a:p>
          <a:p>
            <a:r>
              <a:rPr lang="en-US" altLang="en-US" dirty="0" smtClean="0"/>
              <a:t>When threads supported, threads scheduled, not processes</a:t>
            </a:r>
          </a:p>
          <a:p>
            <a:r>
              <a:rPr lang="en-US" altLang="en-US" dirty="0" smtClean="0"/>
              <a:t>Many-to-one and many-to-many models, thread library schedules user-level threads to run on LWP</a:t>
            </a:r>
          </a:p>
          <a:p>
            <a:pPr lvl="1"/>
            <a:r>
              <a:rPr lang="en-US" altLang="en-US" dirty="0" smtClean="0"/>
              <a:t>Known as </a:t>
            </a:r>
            <a:r>
              <a:rPr lang="en-US" altLang="en-US" b="1" dirty="0" smtClean="0">
                <a:solidFill>
                  <a:srgbClr val="3366FF"/>
                </a:solidFill>
              </a:rPr>
              <a:t>process-contention scope </a:t>
            </a:r>
            <a:r>
              <a:rPr lang="en-US" altLang="en-US" b="1" dirty="0" smtClean="0"/>
              <a:t>(</a:t>
            </a:r>
            <a:r>
              <a:rPr lang="en-US" altLang="en-US" b="1" dirty="0" smtClean="0">
                <a:solidFill>
                  <a:srgbClr val="3366FF"/>
                </a:solidFill>
              </a:rPr>
              <a:t>PCS</a:t>
            </a:r>
            <a:r>
              <a:rPr lang="en-US" altLang="en-US" b="1" dirty="0" smtClean="0"/>
              <a:t>) </a:t>
            </a:r>
            <a:r>
              <a:rPr lang="en-US" altLang="en-US" dirty="0" smtClean="0"/>
              <a:t>since scheduling competition is within the process</a:t>
            </a:r>
          </a:p>
          <a:p>
            <a:pPr lvl="1"/>
            <a:r>
              <a:rPr lang="en-US" altLang="en-US" dirty="0" smtClean="0"/>
              <a:t>Typically done via priority set by programmer</a:t>
            </a:r>
          </a:p>
          <a:p>
            <a:r>
              <a:rPr lang="en-US" altLang="en-US" dirty="0" smtClean="0"/>
              <a:t>Kernel thread scheduled onto available CPU is </a:t>
            </a:r>
            <a:r>
              <a:rPr lang="en-US" altLang="en-US" b="1" dirty="0" smtClean="0">
                <a:solidFill>
                  <a:srgbClr val="3366FF"/>
                </a:solidFill>
              </a:rPr>
              <a:t>system-contention scope</a:t>
            </a:r>
            <a:r>
              <a:rPr lang="en-US" altLang="en-US" b="1" dirty="0" smtClean="0"/>
              <a:t> (</a:t>
            </a:r>
            <a:r>
              <a:rPr lang="en-US" altLang="en-US" b="1" dirty="0" smtClean="0">
                <a:solidFill>
                  <a:srgbClr val="3366FF"/>
                </a:solidFill>
              </a:rPr>
              <a:t>SCS</a:t>
            </a:r>
            <a:r>
              <a:rPr lang="en-US" altLang="en-US" b="1" dirty="0" smtClean="0"/>
              <a:t>) </a:t>
            </a:r>
            <a:r>
              <a:rPr lang="en-US" altLang="en-US" dirty="0" smtClean="0"/>
              <a:t>– competition among all threads in system</a:t>
            </a:r>
          </a:p>
          <a:p>
            <a:r>
              <a:rPr lang="en-US" dirty="0" smtClean="0"/>
              <a:t> Process contention scope: just compete with other threads in the same process </a:t>
            </a:r>
            <a:r>
              <a:rPr lang="en-US" dirty="0" err="1" smtClean="0"/>
              <a:t>vs</a:t>
            </a:r>
            <a:r>
              <a:rPr lang="en-US" smtClean="0"/>
              <a:t> System Contention Scope where they compete with threads in other processes.</a:t>
            </a:r>
            <a:endParaRPr lang="en-US" altLang="en-US" dirty="0" smtClean="0"/>
          </a:p>
          <a:p>
            <a:endParaRPr lang="en-US" alt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176213"/>
            <a:ext cx="8229600" cy="576262"/>
          </a:xfrm>
        </p:spPr>
        <p:txBody>
          <a:bodyPr/>
          <a:lstStyle/>
          <a:p>
            <a:r>
              <a:rPr lang="en-US" altLang="en-US" smtClean="0"/>
              <a:t>Motivation</a:t>
            </a:r>
          </a:p>
        </p:txBody>
      </p:sp>
      <p:sp>
        <p:nvSpPr>
          <p:cNvPr id="7171" name="Content Placeholder 2"/>
          <p:cNvSpPr>
            <a:spLocks noGrp="1"/>
          </p:cNvSpPr>
          <p:nvPr>
            <p:ph idx="1"/>
          </p:nvPr>
        </p:nvSpPr>
        <p:spPr>
          <a:xfrm>
            <a:off x="806450" y="1233488"/>
            <a:ext cx="6813550" cy="4530725"/>
          </a:xfrm>
        </p:spPr>
        <p:txBody>
          <a:bodyPr/>
          <a:lstStyle/>
          <a:p>
            <a:r>
              <a:rPr lang="en-US" altLang="en-US" dirty="0" smtClean="0"/>
              <a:t>Most modern applications are multithreaded</a:t>
            </a:r>
          </a:p>
          <a:p>
            <a:r>
              <a:rPr lang="en-US" altLang="en-US" dirty="0" smtClean="0"/>
              <a:t>Threads run within application</a:t>
            </a:r>
          </a:p>
          <a:p>
            <a:r>
              <a:rPr lang="en-US" altLang="en-US" dirty="0" smtClean="0"/>
              <a:t>Multiple tasks with the application can be implemented by separate threads</a:t>
            </a:r>
          </a:p>
          <a:p>
            <a:pPr lvl="1"/>
            <a:r>
              <a:rPr lang="en-US" altLang="en-US" dirty="0" smtClean="0"/>
              <a:t>Update display</a:t>
            </a:r>
          </a:p>
          <a:p>
            <a:pPr lvl="1"/>
            <a:r>
              <a:rPr lang="en-US" altLang="en-US" dirty="0" smtClean="0"/>
              <a:t>Fetch data</a:t>
            </a:r>
          </a:p>
          <a:p>
            <a:pPr lvl="1"/>
            <a:r>
              <a:rPr lang="en-US" altLang="en-US" dirty="0" smtClean="0"/>
              <a:t>Spell checking</a:t>
            </a:r>
          </a:p>
          <a:p>
            <a:pPr lvl="1"/>
            <a:r>
              <a:rPr lang="en-US" altLang="en-US" dirty="0" smtClean="0"/>
              <a:t>Answer a network request</a:t>
            </a:r>
          </a:p>
          <a:p>
            <a:r>
              <a:rPr lang="en-US" altLang="en-US" dirty="0" smtClean="0"/>
              <a:t>Process creation is heavy-weight while thread creation is light-weight</a:t>
            </a:r>
          </a:p>
          <a:p>
            <a:r>
              <a:rPr lang="en-US" altLang="en-US" dirty="0" smtClean="0"/>
              <a:t>Kernels are generally multithreaded</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threads </a:t>
            </a:r>
            <a:endParaRPr lang="en-US" dirty="0"/>
          </a:p>
        </p:txBody>
      </p:sp>
      <p:sp>
        <p:nvSpPr>
          <p:cNvPr id="3" name="Content Placeholder 2"/>
          <p:cNvSpPr>
            <a:spLocks noGrp="1"/>
          </p:cNvSpPr>
          <p:nvPr>
            <p:ph idx="1"/>
          </p:nvPr>
        </p:nvSpPr>
        <p:spPr/>
        <p:txBody>
          <a:bodyPr/>
          <a:lstStyle/>
          <a:p>
            <a:pPr>
              <a:buNone/>
            </a:pPr>
            <a:r>
              <a:rPr lang="en-US" b="1" dirty="0" smtClean="0"/>
              <a:t>Methods:</a:t>
            </a:r>
          </a:p>
          <a:p>
            <a:r>
              <a:rPr lang="en-US" b="1" dirty="0" smtClean="0"/>
              <a:t>wait( ) </a:t>
            </a:r>
            <a:r>
              <a:rPr lang="en-US" dirty="0" smtClean="0"/>
              <a:t>tells the calling thread to give up and go to sleep until some other  thread enters and calls </a:t>
            </a:r>
            <a:r>
              <a:rPr lang="en-US" b="1" dirty="0" smtClean="0"/>
              <a:t>notify( )</a:t>
            </a:r>
            <a:r>
              <a:rPr lang="en-US" dirty="0" smtClean="0"/>
              <a:t>.</a:t>
            </a:r>
          </a:p>
          <a:p>
            <a:r>
              <a:rPr lang="en-US" b="1" dirty="0" smtClean="0"/>
              <a:t>notify( ) </a:t>
            </a:r>
            <a:r>
              <a:rPr lang="en-US" dirty="0" smtClean="0"/>
              <a:t>wakes up the first thread that called </a:t>
            </a:r>
            <a:r>
              <a:rPr lang="en-US" b="1" dirty="0" smtClean="0"/>
              <a:t>wait( ) </a:t>
            </a:r>
            <a:r>
              <a:rPr lang="en-US" dirty="0" smtClean="0"/>
              <a:t>on the same object.</a:t>
            </a:r>
          </a:p>
          <a:p>
            <a:r>
              <a:rPr lang="en-US" b="1" dirty="0" err="1" smtClean="0"/>
              <a:t>notifyAll</a:t>
            </a:r>
            <a:r>
              <a:rPr lang="en-US" b="1" dirty="0" smtClean="0"/>
              <a:t>( ) </a:t>
            </a:r>
            <a:r>
              <a:rPr lang="en-US" dirty="0" smtClean="0"/>
              <a:t>wakes up all the threads that called </a:t>
            </a:r>
            <a:r>
              <a:rPr lang="en-US" b="1" dirty="0" smtClean="0"/>
              <a:t>wait( ) </a:t>
            </a:r>
            <a:r>
              <a:rPr lang="en-US" dirty="0" smtClean="0"/>
              <a:t>on the same object. </a:t>
            </a:r>
          </a:p>
          <a:p>
            <a:r>
              <a:rPr lang="en-US" dirty="0" smtClean="0"/>
              <a:t>The highest priority thread will run first.</a:t>
            </a:r>
          </a:p>
          <a:p>
            <a:endParaRPr lang="en-US" dirty="0" smtClean="0"/>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java threads</a:t>
            </a:r>
            <a:endParaRPr lang="en-US" dirty="0"/>
          </a:p>
        </p:txBody>
      </p:sp>
      <p:sp>
        <p:nvSpPr>
          <p:cNvPr id="3" name="Content Placeholder 2"/>
          <p:cNvSpPr>
            <a:spLocks noGrp="1"/>
          </p:cNvSpPr>
          <p:nvPr>
            <p:ph idx="1"/>
          </p:nvPr>
        </p:nvSpPr>
        <p:spPr/>
        <p:txBody>
          <a:bodyPr/>
          <a:lstStyle/>
          <a:p>
            <a:r>
              <a:rPr lang="en-US" i="1" dirty="0" smtClean="0"/>
              <a:t>start()</a:t>
            </a:r>
            <a:r>
              <a:rPr lang="en-US" dirty="0" smtClean="0"/>
              <a:t>: begins a thread running</a:t>
            </a:r>
          </a:p>
          <a:p>
            <a:r>
              <a:rPr lang="en-US" i="1" dirty="0" smtClean="0"/>
              <a:t>wait()</a:t>
            </a:r>
            <a:r>
              <a:rPr lang="en-US" dirty="0" smtClean="0"/>
              <a:t> and </a:t>
            </a:r>
            <a:r>
              <a:rPr lang="en-US" i="1" dirty="0" smtClean="0"/>
              <a:t>notify()</a:t>
            </a:r>
            <a:r>
              <a:rPr lang="en-US" dirty="0" smtClean="0"/>
              <a:t>: for synchronization</a:t>
            </a:r>
          </a:p>
          <a:p>
            <a:r>
              <a:rPr lang="en-US" i="1" dirty="0" smtClean="0"/>
              <a:t>_.stop()</a:t>
            </a:r>
            <a:r>
              <a:rPr lang="en-US" dirty="0" smtClean="0"/>
              <a:t>: kills a specific thread (deprecated)</a:t>
            </a:r>
          </a:p>
          <a:p>
            <a:r>
              <a:rPr lang="en-US" i="1" dirty="0" smtClean="0"/>
              <a:t>_.suspend()</a:t>
            </a:r>
            <a:r>
              <a:rPr lang="en-US" dirty="0" smtClean="0"/>
              <a:t> and </a:t>
            </a:r>
            <a:r>
              <a:rPr lang="en-US" i="1" dirty="0" smtClean="0"/>
              <a:t>resume()</a:t>
            </a:r>
            <a:r>
              <a:rPr lang="en-US" dirty="0" smtClean="0"/>
              <a:t>: deprecated</a:t>
            </a:r>
          </a:p>
          <a:p>
            <a:r>
              <a:rPr lang="en-US" i="1" dirty="0" smtClean="0"/>
              <a:t>_.join()</a:t>
            </a:r>
            <a:r>
              <a:rPr lang="en-US" dirty="0" smtClean="0"/>
              <a:t>: wait for specific thread to finish</a:t>
            </a:r>
          </a:p>
          <a:p>
            <a:r>
              <a:rPr lang="en-US" i="1" dirty="0" smtClean="0"/>
              <a:t>_.</a:t>
            </a:r>
            <a:r>
              <a:rPr lang="en-US" i="1" dirty="0" err="1" smtClean="0"/>
              <a:t>setPriority</a:t>
            </a:r>
            <a:r>
              <a:rPr lang="en-US" i="1" dirty="0" smtClean="0"/>
              <a:t>()</a:t>
            </a:r>
            <a:r>
              <a:rPr lang="en-US" dirty="0" smtClean="0"/>
              <a:t>: </a:t>
            </a:r>
            <a:r>
              <a:rPr lang="en-US" sz="2400" dirty="0" smtClean="0"/>
              <a:t>0 to 10 (MIN_PRIORITY to MAX_PRIORITY); 5 is default (NORM_PRIORITY)</a:t>
            </a:r>
            <a:endParaRPr lang="en-US" i="1" dirty="0" smtClean="0"/>
          </a:p>
          <a:p>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Thread Scheduling</a:t>
            </a:r>
            <a:endParaRPr lang="en-US" dirty="0"/>
          </a:p>
        </p:txBody>
      </p:sp>
      <p:sp>
        <p:nvSpPr>
          <p:cNvPr id="3" name="Content Placeholder 2"/>
          <p:cNvSpPr>
            <a:spLocks noGrp="1"/>
          </p:cNvSpPr>
          <p:nvPr>
            <p:ph idx="1"/>
          </p:nvPr>
        </p:nvSpPr>
        <p:spPr/>
        <p:txBody>
          <a:bodyPr/>
          <a:lstStyle/>
          <a:p>
            <a:r>
              <a:rPr lang="en-US" dirty="0" smtClean="0"/>
              <a:t>highest priority thread runs</a:t>
            </a:r>
          </a:p>
          <a:p>
            <a:pPr lvl="1"/>
            <a:r>
              <a:rPr lang="en-US" dirty="0" smtClean="0"/>
              <a:t>if more than one, arbitrary</a:t>
            </a:r>
          </a:p>
          <a:p>
            <a:r>
              <a:rPr lang="en-US" i="1" dirty="0" smtClean="0"/>
              <a:t>yield()</a:t>
            </a:r>
            <a:r>
              <a:rPr lang="en-US" dirty="0" smtClean="0"/>
              <a:t>: current thread gives up processor so another of equal priority can run</a:t>
            </a:r>
          </a:p>
          <a:p>
            <a:pPr lvl="1"/>
            <a:r>
              <a:rPr lang="en-US" dirty="0" smtClean="0"/>
              <a:t>if none of equal priority, it runs again</a:t>
            </a:r>
          </a:p>
          <a:p>
            <a:r>
              <a:rPr lang="en-US" i="1" dirty="0" smtClean="0"/>
              <a:t>sleep(</a:t>
            </a:r>
            <a:r>
              <a:rPr lang="en-US" i="1" dirty="0" err="1" smtClean="0"/>
              <a:t>msec</a:t>
            </a:r>
            <a:r>
              <a:rPr lang="en-US" i="1" dirty="0" smtClean="0"/>
              <a:t>)</a:t>
            </a:r>
            <a:r>
              <a:rPr lang="en-US" dirty="0" smtClean="0"/>
              <a:t>: stop executing for set time</a:t>
            </a:r>
          </a:p>
          <a:p>
            <a:pPr lvl="1"/>
            <a:r>
              <a:rPr lang="en-US" dirty="0" smtClean="0"/>
              <a:t>lower priority thread can run</a:t>
            </a:r>
          </a:p>
          <a:p>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963613" y="163513"/>
            <a:ext cx="7723187" cy="576262"/>
          </a:xfrm>
        </p:spPr>
        <p:txBody>
          <a:bodyPr/>
          <a:lstStyle/>
          <a:p>
            <a:pPr eaLnBrk="1" hangingPunct="1"/>
            <a:r>
              <a:rPr lang="en-US" altLang="en-US" smtClean="0"/>
              <a:t>Multiple-Processor Scheduling</a:t>
            </a:r>
          </a:p>
        </p:txBody>
      </p:sp>
      <p:sp>
        <p:nvSpPr>
          <p:cNvPr id="39939" name="Rectangle 3"/>
          <p:cNvSpPr>
            <a:spLocks noGrp="1" noChangeArrowheads="1"/>
          </p:cNvSpPr>
          <p:nvPr>
            <p:ph type="body" idx="1"/>
          </p:nvPr>
        </p:nvSpPr>
        <p:spPr>
          <a:xfrm>
            <a:off x="915988" y="1122363"/>
            <a:ext cx="7034212" cy="4808537"/>
          </a:xfrm>
        </p:spPr>
        <p:txBody>
          <a:bodyPr/>
          <a:lstStyle/>
          <a:p>
            <a:r>
              <a:rPr lang="en-US" altLang="en-US" dirty="0" smtClean="0"/>
              <a:t>CPU scheduling more complex when multiple CPUs are available</a:t>
            </a:r>
            <a:endParaRPr lang="en-US" altLang="en-US" sz="800" dirty="0" smtClean="0"/>
          </a:p>
          <a:p>
            <a:r>
              <a:rPr lang="en-US" altLang="en-US" b="1" dirty="0" smtClean="0">
                <a:solidFill>
                  <a:srgbClr val="3366FF"/>
                </a:solidFill>
              </a:rPr>
              <a:t>Homogeneous</a:t>
            </a:r>
            <a:r>
              <a:rPr lang="en-US" altLang="en-US" b="1" dirty="0" smtClean="0"/>
              <a:t> </a:t>
            </a:r>
            <a:r>
              <a:rPr lang="en-US" altLang="en-US" b="1" dirty="0" smtClean="0">
                <a:solidFill>
                  <a:srgbClr val="3366FF"/>
                </a:solidFill>
              </a:rPr>
              <a:t>processors</a:t>
            </a:r>
            <a:r>
              <a:rPr lang="en-US" altLang="en-US" b="1" dirty="0" smtClean="0"/>
              <a:t> </a:t>
            </a:r>
            <a:r>
              <a:rPr lang="en-US" altLang="en-US" dirty="0" smtClean="0"/>
              <a:t>within a multiprocessor</a:t>
            </a:r>
            <a:endParaRPr lang="en-US" altLang="en-US" sz="800" dirty="0" smtClean="0"/>
          </a:p>
          <a:p>
            <a:r>
              <a:rPr lang="en-US" altLang="en-US" b="1" dirty="0" smtClean="0">
                <a:solidFill>
                  <a:srgbClr val="3366FF"/>
                </a:solidFill>
              </a:rPr>
              <a:t>Asymmetric multiprocessing </a:t>
            </a:r>
            <a:r>
              <a:rPr lang="en-US" altLang="en-US" dirty="0" smtClean="0"/>
              <a:t>– only one processor accesses the system data structures</a:t>
            </a:r>
            <a:endParaRPr lang="en-US" altLang="en-US" sz="800" dirty="0" smtClean="0"/>
          </a:p>
          <a:p>
            <a:r>
              <a:rPr lang="en-US" altLang="en-US" b="1" dirty="0" smtClean="0">
                <a:solidFill>
                  <a:srgbClr val="3366FF"/>
                </a:solidFill>
              </a:rPr>
              <a:t>Symmetric multiprocessing </a:t>
            </a:r>
            <a:r>
              <a:rPr lang="en-US" altLang="en-US" b="1" dirty="0" smtClean="0"/>
              <a:t>(</a:t>
            </a:r>
            <a:r>
              <a:rPr lang="en-US" altLang="en-US" b="1" dirty="0" smtClean="0">
                <a:solidFill>
                  <a:srgbClr val="3366FF"/>
                </a:solidFill>
              </a:rPr>
              <a:t>SMP</a:t>
            </a:r>
            <a:r>
              <a:rPr lang="en-US" altLang="en-US" b="1" dirty="0" smtClean="0"/>
              <a:t>) </a:t>
            </a:r>
            <a:r>
              <a:rPr lang="en-US" altLang="en-US" dirty="0" smtClean="0"/>
              <a:t>– each processor is self-scheduling, all processes in common ready queue, or each has its own private queue of ready processes</a:t>
            </a:r>
          </a:p>
          <a:p>
            <a:pPr lvl="1"/>
            <a:r>
              <a:rPr lang="en-US" altLang="en-US" dirty="0" smtClean="0"/>
              <a:t>Currently, most common</a:t>
            </a:r>
            <a:endParaRPr lang="en-US" altLang="en-US" sz="800" dirty="0" smtClean="0"/>
          </a:p>
          <a:p>
            <a:r>
              <a:rPr lang="en-US" altLang="en-US" b="1" dirty="0" smtClean="0">
                <a:solidFill>
                  <a:srgbClr val="3366FF"/>
                </a:solidFill>
              </a:rPr>
              <a:t>Processor affinity </a:t>
            </a:r>
            <a:r>
              <a:rPr lang="en-US" altLang="en-US" dirty="0" smtClean="0"/>
              <a:t>– process has affinity for processor on which it is currently running</a:t>
            </a:r>
          </a:p>
          <a:p>
            <a:pPr lvl="1"/>
            <a:r>
              <a:rPr lang="en-US" altLang="en-US" b="1" dirty="0" smtClean="0">
                <a:solidFill>
                  <a:srgbClr val="3366FF"/>
                </a:solidFill>
              </a:rPr>
              <a:t>soft affinity</a:t>
            </a:r>
          </a:p>
          <a:p>
            <a:pPr lvl="1"/>
            <a:r>
              <a:rPr lang="en-US" altLang="en-US" b="1" dirty="0" smtClean="0">
                <a:solidFill>
                  <a:srgbClr val="3366FF"/>
                </a:solidFill>
              </a:rPr>
              <a:t>hard affinity</a:t>
            </a:r>
          </a:p>
          <a:p>
            <a:pPr lvl="1">
              <a:buNone/>
            </a:pPr>
            <a:endParaRPr lang="en-US" altLang="en-US" b="1" dirty="0" smtClean="0">
              <a:solidFill>
                <a:srgbClr val="3366FF"/>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1119188" y="201613"/>
            <a:ext cx="7567612" cy="576262"/>
          </a:xfrm>
        </p:spPr>
        <p:txBody>
          <a:bodyPr/>
          <a:lstStyle/>
          <a:p>
            <a:pPr eaLnBrk="1" hangingPunct="1"/>
            <a:r>
              <a:rPr lang="en-US" altLang="en-US" smtClean="0"/>
              <a:t>NUMA and CPU Scheduling</a:t>
            </a:r>
          </a:p>
        </p:txBody>
      </p:sp>
      <p:sp>
        <p:nvSpPr>
          <p:cNvPr id="40963" name="TextBox 3"/>
          <p:cNvSpPr txBox="1">
            <a:spLocks noChangeArrowheads="1"/>
          </p:cNvSpPr>
          <p:nvPr/>
        </p:nvSpPr>
        <p:spPr bwMode="auto">
          <a:xfrm>
            <a:off x="2041525" y="5449888"/>
            <a:ext cx="5908675" cy="292100"/>
          </a:xfrm>
          <a:prstGeom prst="rect">
            <a:avLst/>
          </a:prstGeom>
          <a:noFill/>
          <a:ln w="9525">
            <a:noFill/>
            <a:miter lim="800000"/>
            <a:headEnd/>
            <a:tailEnd/>
          </a:ln>
        </p:spPr>
        <p:txBody>
          <a:bodyPr lIns="91417" tIns="45709" rIns="91417" bIns="45709">
            <a:spAutoFit/>
          </a:bodyPr>
          <a:lstStyle/>
          <a:p>
            <a:r>
              <a:rPr lang="en-US" altLang="en-US" sz="1300"/>
              <a:t>Note that memory-placement algorithms can also consider affinity</a:t>
            </a:r>
          </a:p>
        </p:txBody>
      </p:sp>
      <p:pic>
        <p:nvPicPr>
          <p:cNvPr id="40964" name="Picture 1" descr="6_09.pdf"/>
          <p:cNvPicPr>
            <a:picLocks noChangeAspect="1"/>
          </p:cNvPicPr>
          <p:nvPr/>
        </p:nvPicPr>
        <p:blipFill>
          <a:blip r:embed="rId3"/>
          <a:srcRect/>
          <a:stretch>
            <a:fillRect/>
          </a:stretch>
        </p:blipFill>
        <p:spPr bwMode="auto">
          <a:xfrm>
            <a:off x="1727200" y="1266825"/>
            <a:ext cx="6262688" cy="37607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192213" y="101600"/>
            <a:ext cx="7723187" cy="576263"/>
          </a:xfrm>
        </p:spPr>
        <p:txBody>
          <a:bodyPr/>
          <a:lstStyle/>
          <a:p>
            <a:pPr eaLnBrk="1" hangingPunct="1"/>
            <a:r>
              <a:rPr lang="en-US" altLang="en-US" sz="2400" smtClean="0"/>
              <a:t>Multiple-Processor Scheduling – Load Balancing</a:t>
            </a:r>
          </a:p>
        </p:txBody>
      </p:sp>
      <p:sp>
        <p:nvSpPr>
          <p:cNvPr id="41987" name="Rectangle 3"/>
          <p:cNvSpPr>
            <a:spLocks noGrp="1" noChangeArrowheads="1"/>
          </p:cNvSpPr>
          <p:nvPr>
            <p:ph type="body" idx="1"/>
          </p:nvPr>
        </p:nvSpPr>
        <p:spPr>
          <a:xfrm>
            <a:off x="890588" y="1233488"/>
            <a:ext cx="7008812" cy="4808537"/>
          </a:xfrm>
        </p:spPr>
        <p:txBody>
          <a:bodyPr/>
          <a:lstStyle/>
          <a:p>
            <a:r>
              <a:rPr lang="en-US" altLang="en-US" smtClean="0"/>
              <a:t>If SMP, need to keep all CPUs loaded for efficiency</a:t>
            </a:r>
          </a:p>
          <a:p>
            <a:r>
              <a:rPr lang="en-US" altLang="en-US" b="1" smtClean="0">
                <a:solidFill>
                  <a:srgbClr val="3366FF"/>
                </a:solidFill>
              </a:rPr>
              <a:t>Load balancing </a:t>
            </a:r>
            <a:r>
              <a:rPr lang="en-US" altLang="en-US" smtClean="0"/>
              <a:t>attempts to keep workload evenly distributed</a:t>
            </a:r>
          </a:p>
          <a:p>
            <a:r>
              <a:rPr lang="en-US" altLang="en-US" b="1" smtClean="0">
                <a:solidFill>
                  <a:srgbClr val="3366FF"/>
                </a:solidFill>
              </a:rPr>
              <a:t>Push migration </a:t>
            </a:r>
            <a:r>
              <a:rPr lang="en-US" altLang="en-US" smtClean="0"/>
              <a:t>– periodic task checks load on each processor, and if found pushes task from overloaded CPU to other CPUs</a:t>
            </a:r>
            <a:endParaRPr lang="en-US" altLang="en-US" b="1" smtClean="0">
              <a:solidFill>
                <a:srgbClr val="3366FF"/>
              </a:solidFill>
            </a:endParaRPr>
          </a:p>
          <a:p>
            <a:r>
              <a:rPr lang="en-US" altLang="en-US" b="1" smtClean="0">
                <a:solidFill>
                  <a:srgbClr val="3366FF"/>
                </a:solidFill>
              </a:rPr>
              <a:t>Pull migration </a:t>
            </a:r>
            <a:r>
              <a:rPr lang="en-US" altLang="en-US" smtClean="0"/>
              <a:t>– idle processors pulls waiting task from busy processor</a:t>
            </a:r>
          </a:p>
          <a:p>
            <a:r>
              <a:rPr lang="en-US" altLang="en-US" smtClean="0"/>
              <a:t>Can work counter to processor affinity</a:t>
            </a:r>
          </a:p>
          <a:p>
            <a:endParaRPr lang="en-US" altLang="en-US" sz="80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865188" y="176213"/>
            <a:ext cx="7821612" cy="576262"/>
          </a:xfrm>
        </p:spPr>
        <p:txBody>
          <a:bodyPr/>
          <a:lstStyle/>
          <a:p>
            <a:pPr eaLnBrk="1" hangingPunct="1"/>
            <a:r>
              <a:rPr lang="en-US" altLang="en-US" smtClean="0"/>
              <a:t>Multicore Processors</a:t>
            </a:r>
          </a:p>
        </p:txBody>
      </p:sp>
      <p:sp>
        <p:nvSpPr>
          <p:cNvPr id="43011" name="Content Placeholder 2"/>
          <p:cNvSpPr>
            <a:spLocks noGrp="1"/>
          </p:cNvSpPr>
          <p:nvPr>
            <p:ph idx="1"/>
          </p:nvPr>
        </p:nvSpPr>
        <p:spPr>
          <a:xfrm>
            <a:off x="882650" y="1233488"/>
            <a:ext cx="6915150" cy="4530725"/>
          </a:xfrm>
        </p:spPr>
        <p:txBody>
          <a:bodyPr/>
          <a:lstStyle/>
          <a:p>
            <a:r>
              <a:rPr lang="en-US" altLang="en-US" smtClean="0"/>
              <a:t>Recent trend to place multiple processor cores on same physical chip</a:t>
            </a:r>
          </a:p>
          <a:p>
            <a:r>
              <a:rPr lang="en-US" altLang="en-US" smtClean="0"/>
              <a:t>Faster and consumes less power</a:t>
            </a:r>
          </a:p>
          <a:p>
            <a:r>
              <a:rPr lang="en-US" altLang="en-US" smtClean="0"/>
              <a:t>Multiple threads per core also growing</a:t>
            </a:r>
          </a:p>
          <a:p>
            <a:pPr lvl="1"/>
            <a:r>
              <a:rPr lang="en-US" altLang="en-US" smtClean="0"/>
              <a:t>Takes advantage of </a:t>
            </a:r>
            <a:r>
              <a:rPr lang="en-US" altLang="en-US" b="1" smtClean="0">
                <a:solidFill>
                  <a:srgbClr val="3366FF"/>
                </a:solidFill>
              </a:rPr>
              <a:t>memory stall </a:t>
            </a:r>
            <a:r>
              <a:rPr lang="en-US" altLang="en-US" smtClean="0"/>
              <a:t>to make progress on another thread while memory retrieve happens</a:t>
            </a:r>
          </a:p>
          <a:p>
            <a:pPr lvl="1">
              <a:buFont typeface="Monotype Sorts" pitchFamily="-84" charset="2"/>
              <a:buNone/>
            </a:pPr>
            <a:r>
              <a:rPr lang="en-US" altLang="en-US" smtClean="0"/>
              <a:t>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1196975" y="277813"/>
            <a:ext cx="7489825" cy="576262"/>
          </a:xfrm>
        </p:spPr>
        <p:txBody>
          <a:bodyPr/>
          <a:lstStyle/>
          <a:p>
            <a:pPr eaLnBrk="1" hangingPunct="1"/>
            <a:r>
              <a:rPr lang="en-US" altLang="en-US" smtClean="0"/>
              <a:t>Multithreaded Multicore System</a:t>
            </a:r>
          </a:p>
        </p:txBody>
      </p:sp>
      <p:pic>
        <p:nvPicPr>
          <p:cNvPr id="44035" name="Picture 4" descr="5"/>
          <p:cNvPicPr>
            <a:picLocks noChangeAspect="1" noChangeArrowheads="1"/>
          </p:cNvPicPr>
          <p:nvPr/>
        </p:nvPicPr>
        <p:blipFill>
          <a:blip r:embed="rId3"/>
          <a:srcRect/>
          <a:stretch>
            <a:fillRect/>
          </a:stretch>
        </p:blipFill>
        <p:spPr bwMode="auto">
          <a:xfrm>
            <a:off x="1089025" y="1401763"/>
            <a:ext cx="6781800" cy="1671637"/>
          </a:xfrm>
          <a:prstGeom prst="rect">
            <a:avLst/>
          </a:prstGeom>
          <a:noFill/>
          <a:ln w="9525">
            <a:noFill/>
            <a:miter lim="800000"/>
            <a:headEnd/>
            <a:tailEnd/>
          </a:ln>
        </p:spPr>
      </p:pic>
      <p:pic>
        <p:nvPicPr>
          <p:cNvPr id="44036" name="Picture 3"/>
          <p:cNvPicPr>
            <a:picLocks noChangeAspect="1"/>
          </p:cNvPicPr>
          <p:nvPr/>
        </p:nvPicPr>
        <p:blipFill>
          <a:blip r:embed="rId4"/>
          <a:srcRect/>
          <a:stretch>
            <a:fillRect/>
          </a:stretch>
        </p:blipFill>
        <p:spPr bwMode="auto">
          <a:xfrm>
            <a:off x="1114425" y="3722688"/>
            <a:ext cx="6872288" cy="16938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buNone/>
            </a:pPr>
            <a:endParaRPr lang="en-US" sz="3600" dirty="0" smtClean="0"/>
          </a:p>
          <a:p>
            <a:pPr algn="ctr">
              <a:buNone/>
            </a:pPr>
            <a:r>
              <a:rPr lang="en-US" sz="3600" dirty="0" smtClean="0">
                <a:solidFill>
                  <a:srgbClr val="FF0000"/>
                </a:solidFill>
              </a:rPr>
              <a:t>Slide 58 to 62</a:t>
            </a:r>
            <a:endParaRPr lang="en-US" sz="3600" dirty="0" smtClean="0">
              <a:solidFill>
                <a:srgbClr val="FF0000"/>
              </a:solidFill>
            </a:endParaRPr>
          </a:p>
          <a:p>
            <a:pPr algn="ctr">
              <a:buNone/>
            </a:pPr>
            <a:r>
              <a:rPr lang="en-US" sz="3600" dirty="0" smtClean="0">
                <a:solidFill>
                  <a:srgbClr val="FF0000"/>
                </a:solidFill>
              </a:rPr>
              <a:t>Java thread examples </a:t>
            </a:r>
          </a:p>
          <a:p>
            <a:pPr algn="ctr">
              <a:buNone/>
            </a:pPr>
            <a:r>
              <a:rPr lang="en-US" sz="3600" dirty="0" smtClean="0">
                <a:solidFill>
                  <a:srgbClr val="FF0000"/>
                </a:solidFill>
              </a:rPr>
              <a:t>Not included in the course but for self study</a:t>
            </a:r>
            <a:endParaRPr lang="en-US" sz="3600" dirty="0">
              <a:solidFill>
                <a:srgbClr val="FF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threads</a:t>
            </a:r>
            <a:endParaRPr lang="en-US" dirty="0"/>
          </a:p>
        </p:txBody>
      </p:sp>
      <p:sp>
        <p:nvSpPr>
          <p:cNvPr id="3" name="Content Placeholder 2"/>
          <p:cNvSpPr>
            <a:spLocks noGrp="1"/>
          </p:cNvSpPr>
          <p:nvPr>
            <p:ph idx="1"/>
          </p:nvPr>
        </p:nvSpPr>
        <p:spPr/>
        <p:txBody>
          <a:bodyPr/>
          <a:lstStyle/>
          <a:p>
            <a:pPr>
              <a:buNone/>
            </a:pPr>
            <a:r>
              <a:rPr lang="en-US" dirty="0" smtClean="0"/>
              <a:t>There are </a:t>
            </a:r>
            <a:r>
              <a:rPr lang="en-US" u="sng" dirty="0" smtClean="0"/>
              <a:t>two ways</a:t>
            </a:r>
            <a:r>
              <a:rPr lang="en-US" dirty="0" smtClean="0"/>
              <a:t> to create thread in java;</a:t>
            </a:r>
          </a:p>
          <a:p>
            <a:pPr lvl="1">
              <a:buFont typeface="+mj-lt"/>
              <a:buAutoNum type="arabicPeriod"/>
            </a:pPr>
            <a:r>
              <a:rPr lang="en-US" u="sng" dirty="0" smtClean="0"/>
              <a:t>Implement</a:t>
            </a:r>
            <a:r>
              <a:rPr lang="en-US" dirty="0" smtClean="0"/>
              <a:t> the </a:t>
            </a:r>
            <a:r>
              <a:rPr lang="en-US" dirty="0" err="1" smtClean="0"/>
              <a:t>Runnable</a:t>
            </a:r>
            <a:r>
              <a:rPr lang="en-US" dirty="0" smtClean="0"/>
              <a:t> interface (</a:t>
            </a:r>
            <a:r>
              <a:rPr lang="en-US" dirty="0" err="1" smtClean="0"/>
              <a:t>java.lang.Runnable</a:t>
            </a:r>
            <a:r>
              <a:rPr lang="en-US" dirty="0" smtClean="0"/>
              <a:t>)</a:t>
            </a:r>
          </a:p>
          <a:p>
            <a:pPr lvl="1">
              <a:buFont typeface="+mj-lt"/>
              <a:buAutoNum type="arabicPeriod"/>
            </a:pPr>
            <a:r>
              <a:rPr lang="en-US" dirty="0" smtClean="0"/>
              <a:t>By Extending the Thread class (</a:t>
            </a:r>
            <a:r>
              <a:rPr lang="en-US" dirty="0" err="1" smtClean="0"/>
              <a:t>java.lang.Thread</a:t>
            </a:r>
            <a:r>
              <a:rPr lang="en-US" dirty="0" smtClean="0"/>
              <a:t>)</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885825" y="163513"/>
            <a:ext cx="8229600" cy="576262"/>
          </a:xfrm>
        </p:spPr>
        <p:txBody>
          <a:bodyPr/>
          <a:lstStyle/>
          <a:p>
            <a:pPr eaLnBrk="1" hangingPunct="1"/>
            <a:r>
              <a:rPr lang="en-US" altLang="en-US" smtClean="0"/>
              <a:t>Multithreaded Server Architecture</a:t>
            </a:r>
          </a:p>
        </p:txBody>
      </p:sp>
      <p:pic>
        <p:nvPicPr>
          <p:cNvPr id="8195" name="Picture 1" descr="4_02.pdf"/>
          <p:cNvPicPr>
            <a:picLocks noChangeAspect="1"/>
          </p:cNvPicPr>
          <p:nvPr/>
        </p:nvPicPr>
        <p:blipFill>
          <a:blip r:embed="rId3"/>
          <a:srcRect/>
          <a:stretch>
            <a:fillRect/>
          </a:stretch>
        </p:blipFill>
        <p:spPr bwMode="auto">
          <a:xfrm>
            <a:off x="1481138" y="1443038"/>
            <a:ext cx="6397625" cy="2581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Creating a thread in Java is done like this:</a:t>
            </a:r>
          </a:p>
          <a:p>
            <a:pPr>
              <a:buNone/>
            </a:pPr>
            <a:endParaRPr lang="en-US" dirty="0" smtClean="0"/>
          </a:p>
          <a:p>
            <a:pPr>
              <a:buNone/>
            </a:pPr>
            <a:r>
              <a:rPr lang="en-US" dirty="0" smtClean="0"/>
              <a:t>Thread </a:t>
            </a:r>
            <a:r>
              <a:rPr lang="en-US" dirty="0" err="1" smtClean="0"/>
              <a:t>thread</a:t>
            </a:r>
            <a:r>
              <a:rPr lang="en-US" dirty="0" smtClean="0"/>
              <a:t> = new Thread(); </a:t>
            </a:r>
          </a:p>
          <a:p>
            <a:pPr>
              <a:buFont typeface="Wingdings" pitchFamily="2" charset="2"/>
              <a:buChar char="§"/>
            </a:pPr>
            <a:r>
              <a:rPr lang="en-US" dirty="0" smtClean="0"/>
              <a:t>To start the thread you will call its start() method, like this:</a:t>
            </a:r>
          </a:p>
          <a:p>
            <a:pPr>
              <a:buNone/>
            </a:pPr>
            <a:r>
              <a:rPr lang="en-US" dirty="0" err="1" smtClean="0"/>
              <a:t>thread.start</a:t>
            </a: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r>
              <a:rPr lang="en-US" baseline="30000" dirty="0" smtClean="0"/>
              <a:t>st</a:t>
            </a:r>
            <a:r>
              <a:rPr lang="en-US" dirty="0" smtClean="0"/>
              <a:t> method(extend thread class)</a:t>
            </a:r>
            <a:endParaRPr lang="en-US" dirty="0"/>
          </a:p>
        </p:txBody>
      </p:sp>
      <p:sp>
        <p:nvSpPr>
          <p:cNvPr id="3" name="Content Placeholder 2"/>
          <p:cNvSpPr>
            <a:spLocks noGrp="1"/>
          </p:cNvSpPr>
          <p:nvPr>
            <p:ph idx="1"/>
          </p:nvPr>
        </p:nvSpPr>
        <p:spPr/>
        <p:txBody>
          <a:bodyPr/>
          <a:lstStyle/>
          <a:p>
            <a:r>
              <a:rPr lang="en-US" dirty="0" smtClean="0"/>
              <a:t>The first way to specify what code a thread is to run, is to create a subclass of Thread and override the run() method. The run() method is what is executed by the thread after you call start(). Here is an example:</a:t>
            </a:r>
          </a:p>
          <a:p>
            <a:pPr lvl="2">
              <a:buNone/>
            </a:pPr>
            <a:r>
              <a:rPr lang="en-US" dirty="0" smtClean="0"/>
              <a:t>public class </a:t>
            </a:r>
            <a:r>
              <a:rPr lang="en-US" dirty="0" err="1" smtClean="0"/>
              <a:t>MyThread</a:t>
            </a:r>
            <a:r>
              <a:rPr lang="en-US" dirty="0" smtClean="0"/>
              <a:t> extends Thread { </a:t>
            </a:r>
          </a:p>
          <a:p>
            <a:pPr lvl="2">
              <a:buNone/>
            </a:pPr>
            <a:r>
              <a:rPr lang="en-US" dirty="0" smtClean="0"/>
              <a:t>public void run()</a:t>
            </a:r>
          </a:p>
          <a:p>
            <a:pPr lvl="2">
              <a:buNone/>
            </a:pPr>
            <a:r>
              <a:rPr lang="en-US" dirty="0" smtClean="0"/>
              <a:t>{ </a:t>
            </a:r>
          </a:p>
          <a:p>
            <a:pPr lvl="2">
              <a:buNone/>
            </a:pPr>
            <a:r>
              <a:rPr lang="en-US" dirty="0" err="1" smtClean="0"/>
              <a:t>System.out.println</a:t>
            </a:r>
            <a:r>
              <a:rPr lang="en-US" dirty="0" smtClean="0"/>
              <a:t>("</a:t>
            </a:r>
            <a:r>
              <a:rPr lang="en-US" dirty="0" err="1" smtClean="0"/>
              <a:t>MyThread</a:t>
            </a:r>
            <a:r>
              <a:rPr lang="en-US" dirty="0" smtClean="0"/>
              <a:t> running");</a:t>
            </a:r>
          </a:p>
          <a:p>
            <a:pPr lvl="2">
              <a:buNone/>
            </a:pPr>
            <a:r>
              <a:rPr lang="en-US" dirty="0" smtClean="0"/>
              <a:t> } }</a:t>
            </a:r>
          </a:p>
          <a:p>
            <a:pPr lvl="2">
              <a:buNone/>
            </a:pPr>
            <a:r>
              <a:rPr lang="en-US" dirty="0" smtClean="0"/>
              <a:t>To create and start the above thread you can do like this:</a:t>
            </a:r>
          </a:p>
          <a:p>
            <a:pPr lvl="2">
              <a:buNone/>
            </a:pPr>
            <a:r>
              <a:rPr lang="en-US" dirty="0" err="1" smtClean="0"/>
              <a:t>MyThread</a:t>
            </a:r>
            <a:r>
              <a:rPr lang="en-US" dirty="0" smtClean="0"/>
              <a:t> </a:t>
            </a:r>
            <a:r>
              <a:rPr lang="en-US" dirty="0" err="1" smtClean="0"/>
              <a:t>myThread</a:t>
            </a:r>
            <a:r>
              <a:rPr lang="en-US" dirty="0" smtClean="0"/>
              <a:t> = new </a:t>
            </a:r>
            <a:r>
              <a:rPr lang="en-US" dirty="0" err="1" smtClean="0"/>
              <a:t>MyThread</a:t>
            </a:r>
            <a:r>
              <a:rPr lang="en-US" dirty="0" smtClean="0"/>
              <a:t>(); </a:t>
            </a:r>
          </a:p>
          <a:p>
            <a:pPr lvl="2">
              <a:buNone/>
            </a:pPr>
            <a:r>
              <a:rPr lang="en-US" dirty="0" err="1" smtClean="0"/>
              <a:t>myThread.start</a:t>
            </a:r>
            <a:r>
              <a:rPr lang="en-US" dirty="0" smtClean="0"/>
              <a:t>();</a:t>
            </a:r>
          </a:p>
          <a:p>
            <a:pPr algn="just">
              <a:buNone/>
            </a:pPr>
            <a:r>
              <a:rPr lang="en-US" dirty="0" smtClean="0"/>
              <a:t> The thread ends when the run() method ends, either by </a:t>
            </a:r>
            <a:r>
              <a:rPr lang="en-US" u="sng" dirty="0" smtClean="0"/>
              <a:t>normal</a:t>
            </a:r>
            <a:r>
              <a:rPr lang="en-US" dirty="0" smtClean="0"/>
              <a:t> completion or by throwing an exception.</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t>
            </a:r>
            <a:r>
              <a:rPr lang="en-US" baseline="30000" dirty="0" smtClean="0"/>
              <a:t>nd</a:t>
            </a:r>
            <a:r>
              <a:rPr lang="en-US" dirty="0" smtClean="0"/>
              <a:t> method(implements </a:t>
            </a:r>
            <a:r>
              <a:rPr lang="en-US" dirty="0" err="1" smtClean="0"/>
              <a:t>runnable</a:t>
            </a:r>
            <a:r>
              <a:rPr lang="en-US" dirty="0" smtClean="0"/>
              <a:t> interface</a:t>
            </a:r>
            <a:endParaRPr lang="en-US" dirty="0"/>
          </a:p>
        </p:txBody>
      </p:sp>
      <p:sp>
        <p:nvSpPr>
          <p:cNvPr id="3" name="Content Placeholder 2"/>
          <p:cNvSpPr>
            <a:spLocks noGrp="1"/>
          </p:cNvSpPr>
          <p:nvPr>
            <p:ph idx="1"/>
          </p:nvPr>
        </p:nvSpPr>
        <p:spPr/>
        <p:txBody>
          <a:bodyPr/>
          <a:lstStyle/>
          <a:p>
            <a:r>
              <a:rPr lang="en-US" b="1" u="sng" dirty="0" smtClean="0"/>
              <a:t>The </a:t>
            </a:r>
            <a:r>
              <a:rPr lang="en-US" b="1" u="sng" dirty="0" err="1" smtClean="0"/>
              <a:t>Runnable</a:t>
            </a:r>
            <a:r>
              <a:rPr lang="en-US" b="1" u="sng" dirty="0" smtClean="0"/>
              <a:t> Interface Signature</a:t>
            </a:r>
            <a:endParaRPr lang="en-US" u="sng" dirty="0" smtClean="0"/>
          </a:p>
          <a:p>
            <a:pPr>
              <a:buNone/>
            </a:pPr>
            <a:r>
              <a:rPr lang="en-US" dirty="0" smtClean="0"/>
              <a:t>public interface </a:t>
            </a:r>
            <a:r>
              <a:rPr lang="en-US" dirty="0" err="1" smtClean="0"/>
              <a:t>Runnable</a:t>
            </a:r>
            <a:r>
              <a:rPr lang="en-US" dirty="0" smtClean="0"/>
              <a:t> {</a:t>
            </a:r>
          </a:p>
          <a:p>
            <a:pPr>
              <a:buNone/>
            </a:pPr>
            <a:r>
              <a:rPr lang="en-US" dirty="0" smtClean="0"/>
              <a:t>void run();</a:t>
            </a:r>
          </a:p>
          <a:p>
            <a:pPr>
              <a:buNone/>
            </a:pPr>
            <a:r>
              <a:rPr lang="en-US" dirty="0" smtClean="0"/>
              <a:t>}</a:t>
            </a:r>
          </a:p>
          <a:p>
            <a:pPr>
              <a:buNone/>
            </a:pPr>
            <a:r>
              <a:rPr lang="en-US" b="1" dirty="0" smtClean="0"/>
              <a:t>Java </a:t>
            </a:r>
            <a:r>
              <a:rPr lang="en-US" b="1" dirty="0" err="1" smtClean="0"/>
              <a:t>Runnable</a:t>
            </a:r>
            <a:r>
              <a:rPr lang="en-US" b="1" dirty="0" smtClean="0"/>
              <a:t> example:</a:t>
            </a:r>
          </a:p>
          <a:p>
            <a:pPr lvl="2">
              <a:buNone/>
            </a:pPr>
            <a:r>
              <a:rPr lang="en-US" dirty="0" smtClean="0"/>
              <a:t>public class </a:t>
            </a:r>
            <a:r>
              <a:rPr lang="en-US" dirty="0" err="1" smtClean="0"/>
              <a:t>MyRunnable</a:t>
            </a:r>
            <a:r>
              <a:rPr lang="en-US" dirty="0" smtClean="0"/>
              <a:t> implements </a:t>
            </a:r>
            <a:r>
              <a:rPr lang="en-US" dirty="0" err="1" smtClean="0"/>
              <a:t>Runnable</a:t>
            </a:r>
            <a:r>
              <a:rPr lang="en-US" dirty="0" smtClean="0"/>
              <a:t> </a:t>
            </a:r>
          </a:p>
          <a:p>
            <a:pPr lvl="2">
              <a:buNone/>
            </a:pPr>
            <a:r>
              <a:rPr lang="en-US" dirty="0" smtClean="0"/>
              <a:t>{ public void run()</a:t>
            </a:r>
          </a:p>
          <a:p>
            <a:pPr lvl="2">
              <a:buNone/>
            </a:pPr>
            <a:r>
              <a:rPr lang="en-US" dirty="0" smtClean="0"/>
              <a:t>{ </a:t>
            </a:r>
            <a:r>
              <a:rPr lang="en-US" dirty="0" err="1" smtClean="0"/>
              <a:t>System.out.println</a:t>
            </a:r>
            <a:r>
              <a:rPr lang="en-US" dirty="0" smtClean="0"/>
              <a:t>("</a:t>
            </a:r>
            <a:r>
              <a:rPr lang="en-US" dirty="0" err="1" smtClean="0"/>
              <a:t>MyRunnable</a:t>
            </a:r>
            <a:r>
              <a:rPr lang="en-US" dirty="0" smtClean="0"/>
              <a:t> running"); } }</a:t>
            </a:r>
          </a:p>
          <a:p>
            <a:pPr lvl="2">
              <a:buNone/>
            </a:pPr>
            <a:r>
              <a:rPr lang="en-US" dirty="0" smtClean="0"/>
              <a:t>To have the run() method executed by a thread, pass an instance of </a:t>
            </a:r>
            <a:r>
              <a:rPr lang="en-US" dirty="0" err="1" smtClean="0"/>
              <a:t>MyRunnable</a:t>
            </a:r>
            <a:r>
              <a:rPr lang="en-US" dirty="0" smtClean="0"/>
              <a:t> to a Thread in its constructor. Here is how that is done:</a:t>
            </a:r>
          </a:p>
          <a:p>
            <a:pPr lvl="2">
              <a:buNone/>
            </a:pPr>
            <a:r>
              <a:rPr lang="en-US" dirty="0" smtClean="0"/>
              <a:t>Thread </a:t>
            </a:r>
            <a:r>
              <a:rPr lang="en-US" dirty="0" err="1" smtClean="0"/>
              <a:t>thread</a:t>
            </a:r>
            <a:r>
              <a:rPr lang="en-US" dirty="0" smtClean="0"/>
              <a:t> = new Thread(new </a:t>
            </a:r>
            <a:r>
              <a:rPr lang="en-US" dirty="0" err="1" smtClean="0"/>
              <a:t>MyRunnable</a:t>
            </a:r>
            <a:r>
              <a:rPr lang="en-US" dirty="0" smtClean="0"/>
              <a:t>()); </a:t>
            </a:r>
          </a:p>
          <a:p>
            <a:pPr lvl="2">
              <a:buNone/>
            </a:pPr>
            <a:r>
              <a:rPr lang="en-US" dirty="0" err="1" smtClean="0"/>
              <a:t>thread.start</a:t>
            </a:r>
            <a:r>
              <a:rPr lang="en-US" dirty="0" smtClean="0"/>
              <a:t>();</a:t>
            </a:r>
          </a:p>
          <a:p>
            <a:pPr lvl="2">
              <a:buNone/>
            </a:pPr>
            <a:r>
              <a:rPr lang="en-US" dirty="0" smtClean="0"/>
              <a:t>When the thread is started it will call the run() method of the </a:t>
            </a:r>
            <a:r>
              <a:rPr lang="en-US" dirty="0" err="1" smtClean="0"/>
              <a:t>MyRunnable</a:t>
            </a:r>
            <a:r>
              <a:rPr lang="en-US" dirty="0" smtClean="0"/>
              <a:t> instance instead of executing it's own run() method. The above example would print out the text "</a:t>
            </a:r>
            <a:r>
              <a:rPr lang="en-US" dirty="0" err="1" smtClean="0"/>
              <a:t>MyRunnable</a:t>
            </a:r>
            <a:r>
              <a:rPr lang="en-US" dirty="0" smtClean="0"/>
              <a:t> running".</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563563"/>
            <a:ext cx="8229600" cy="576262"/>
          </a:xfrm>
        </p:spPr>
        <p:txBody>
          <a:bodyPr/>
          <a:lstStyle/>
          <a:p>
            <a:r>
              <a:rPr lang="en-US" dirty="0" smtClean="0"/>
              <a:t>Java Thread Example</a:t>
            </a:r>
            <a:br>
              <a:rPr lang="en-US" dirty="0" smtClean="0"/>
            </a:br>
            <a:endParaRPr lang="en-US" dirty="0"/>
          </a:p>
        </p:txBody>
      </p:sp>
      <p:pic>
        <p:nvPicPr>
          <p:cNvPr id="121858" name="Picture 2"/>
          <p:cNvPicPr>
            <a:picLocks noGrp="1" noChangeAspect="1" noChangeArrowheads="1"/>
          </p:cNvPicPr>
          <p:nvPr>
            <p:ph idx="1"/>
          </p:nvPr>
        </p:nvPicPr>
        <p:blipFill>
          <a:blip r:embed="rId2"/>
          <a:srcRect l="29299" t="34937" r="32175" b="38075"/>
          <a:stretch>
            <a:fillRect/>
          </a:stretch>
        </p:blipFill>
        <p:spPr bwMode="auto">
          <a:xfrm>
            <a:off x="600074" y="1228726"/>
            <a:ext cx="8126017" cy="3200400"/>
          </a:xfrm>
          <a:prstGeom prst="rect">
            <a:avLst/>
          </a:prstGeom>
          <a:noFill/>
          <a:ln w="9525">
            <a:noFill/>
            <a:miter lim="800000"/>
            <a:headEnd/>
            <a:tailEnd/>
          </a:ln>
        </p:spPr>
      </p:pic>
      <p:sp>
        <p:nvSpPr>
          <p:cNvPr id="5" name="TextBox 4"/>
          <p:cNvSpPr txBox="1"/>
          <p:nvPr/>
        </p:nvSpPr>
        <p:spPr>
          <a:xfrm>
            <a:off x="714376" y="4729163"/>
            <a:ext cx="8243888" cy="1754326"/>
          </a:xfrm>
          <a:prstGeom prst="rect">
            <a:avLst/>
          </a:prstGeom>
          <a:noFill/>
        </p:spPr>
        <p:txBody>
          <a:bodyPr wrap="square" rtlCol="0">
            <a:spAutoFit/>
          </a:bodyPr>
          <a:lstStyle/>
          <a:p>
            <a:pPr>
              <a:buFont typeface="Arial" pitchFamily="34" charset="0"/>
              <a:buChar char="•"/>
            </a:pPr>
            <a:r>
              <a:rPr lang="en-US" dirty="0" smtClean="0"/>
              <a:t>First it prints out the name of the thread executing the main() method. Then it starts up 10 threads and give them all a number as name ("" + </a:t>
            </a:r>
            <a:r>
              <a:rPr lang="en-US" dirty="0" err="1" smtClean="0"/>
              <a:t>i</a:t>
            </a:r>
            <a:r>
              <a:rPr lang="en-US" dirty="0" smtClean="0"/>
              <a:t>). Each thread then prints its name out, and then stops executing.</a:t>
            </a:r>
          </a:p>
          <a:p>
            <a:pPr>
              <a:buFont typeface="Arial" pitchFamily="34" charset="0"/>
              <a:buChar char="•"/>
            </a:pPr>
            <a:endParaRPr lang="en-US" dirty="0" smtClean="0"/>
          </a:p>
          <a:p>
            <a:pPr>
              <a:buFont typeface="Arial" pitchFamily="34" charset="0"/>
              <a:buChar char="•"/>
            </a:pPr>
            <a:r>
              <a:rPr lang="en-US" dirty="0" smtClean="0"/>
              <a:t>they may not execute sequentially</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62013" y="415925"/>
            <a:ext cx="6951662" cy="312738"/>
          </a:xfrm>
        </p:spPr>
        <p:txBody>
          <a:bodyPr/>
          <a:lstStyle/>
          <a:p>
            <a:pPr eaLnBrk="1" hangingPunct="1"/>
            <a:r>
              <a:rPr lang="en-US" altLang="en-US" smtClean="0"/>
              <a:t>Benefits</a:t>
            </a:r>
          </a:p>
        </p:txBody>
      </p:sp>
      <p:sp>
        <p:nvSpPr>
          <p:cNvPr id="10243" name="Rectangle 3"/>
          <p:cNvSpPr>
            <a:spLocks noGrp="1" noChangeArrowheads="1"/>
          </p:cNvSpPr>
          <p:nvPr>
            <p:ph type="body" idx="1"/>
          </p:nvPr>
        </p:nvSpPr>
        <p:spPr>
          <a:xfrm>
            <a:off x="806450" y="1233488"/>
            <a:ext cx="7207250" cy="4530725"/>
          </a:xfrm>
        </p:spPr>
        <p:txBody>
          <a:bodyPr/>
          <a:lstStyle/>
          <a:p>
            <a:r>
              <a:rPr lang="en-US" altLang="en-US" b="1" dirty="0" smtClean="0"/>
              <a:t>Responsiveness – </a:t>
            </a:r>
            <a:r>
              <a:rPr lang="en-US" altLang="en-US" dirty="0" smtClean="0"/>
              <a:t>may allow continued execution if part of process is blocked, especially important for user interfaces</a:t>
            </a:r>
          </a:p>
          <a:p>
            <a:r>
              <a:rPr lang="en-US" altLang="en-US" b="1" dirty="0" smtClean="0"/>
              <a:t>Resource Sharing – </a:t>
            </a:r>
            <a:r>
              <a:rPr lang="en-US" altLang="en-US" dirty="0" smtClean="0"/>
              <a:t>threads share resources of process</a:t>
            </a:r>
          </a:p>
          <a:p>
            <a:r>
              <a:rPr lang="en-US" altLang="en-US" b="1" dirty="0" smtClean="0"/>
              <a:t>Economy – ten times </a:t>
            </a:r>
            <a:r>
              <a:rPr lang="en-US" altLang="en-US" dirty="0" smtClean="0"/>
              <a:t>cheaper than process creation, 30 times thread switching lower overhead than context switching of process</a:t>
            </a:r>
          </a:p>
          <a:p>
            <a:r>
              <a:rPr lang="en-US" altLang="en-US" b="1" dirty="0" smtClean="0"/>
              <a:t>Scalability – </a:t>
            </a:r>
            <a:r>
              <a:rPr lang="en-US" altLang="en-US" dirty="0" smtClean="0"/>
              <a:t>process can take advantage of multiprocessor architectures </a:t>
            </a:r>
            <a:r>
              <a:rPr lang="en-GB" dirty="0" smtClean="0">
                <a:latin typeface="Times New Roman" pitchFamily="18" charset="0"/>
              </a:rPr>
              <a:t>On multiprocessor architectures, a multithreaded process can assign threads to different processors for real parallelism; a single threaded process, on the other hand, cannot use more than one processor at a time. </a:t>
            </a:r>
            <a:r>
              <a:rPr lang="en-US" altLang="en-US" dirty="0" smtClean="0"/>
              <a:t/>
            </a:r>
            <a:br>
              <a:rPr lang="en-US" altLang="en-US" dirty="0" smtClean="0"/>
            </a:br>
            <a:endParaRPr lang="en-US" altLang="en-US" dirty="0" smtClean="0"/>
          </a:p>
          <a:p>
            <a:endParaRPr lang="en-US" altLang="en-US" b="1"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012825" y="176213"/>
            <a:ext cx="7673975" cy="576262"/>
          </a:xfrm>
        </p:spPr>
        <p:txBody>
          <a:bodyPr/>
          <a:lstStyle/>
          <a:p>
            <a:pPr eaLnBrk="1" hangingPunct="1"/>
            <a:r>
              <a:rPr lang="en-US" altLang="en-US" smtClean="0"/>
              <a:t>Multicore Programming</a:t>
            </a:r>
          </a:p>
        </p:txBody>
      </p:sp>
      <p:sp>
        <p:nvSpPr>
          <p:cNvPr id="11267" name="Content Placeholder 2"/>
          <p:cNvSpPr>
            <a:spLocks noGrp="1"/>
          </p:cNvSpPr>
          <p:nvPr>
            <p:ph idx="1"/>
          </p:nvPr>
        </p:nvSpPr>
        <p:spPr>
          <a:xfrm>
            <a:off x="882650" y="1208088"/>
            <a:ext cx="7723188" cy="4530725"/>
          </a:xfrm>
        </p:spPr>
        <p:txBody>
          <a:bodyPr/>
          <a:lstStyle/>
          <a:p>
            <a:r>
              <a:rPr lang="en-US" altLang="en-US" b="1" dirty="0" err="1" smtClean="0">
                <a:solidFill>
                  <a:srgbClr val="3366FF"/>
                </a:solidFill>
              </a:rPr>
              <a:t>Multicore</a:t>
            </a:r>
            <a:r>
              <a:rPr lang="en-US" altLang="en-US" dirty="0" smtClean="0"/>
              <a:t> or </a:t>
            </a:r>
            <a:r>
              <a:rPr lang="en-US" altLang="en-US" b="1" dirty="0" smtClean="0">
                <a:solidFill>
                  <a:srgbClr val="3366FF"/>
                </a:solidFill>
              </a:rPr>
              <a:t>multiprocessor</a:t>
            </a:r>
            <a:r>
              <a:rPr lang="en-US" altLang="en-US" dirty="0" smtClean="0"/>
              <a:t> systems putting pressure on programmers, challenges include:</a:t>
            </a:r>
          </a:p>
          <a:p>
            <a:pPr lvl="1"/>
            <a:r>
              <a:rPr lang="en-US" altLang="en-US" b="1" dirty="0" smtClean="0"/>
              <a:t>Dividing activities</a:t>
            </a:r>
          </a:p>
          <a:p>
            <a:pPr lvl="1"/>
            <a:r>
              <a:rPr lang="en-US" altLang="en-US" b="1" dirty="0" smtClean="0"/>
              <a:t>Balance</a:t>
            </a:r>
          </a:p>
          <a:p>
            <a:pPr lvl="1"/>
            <a:r>
              <a:rPr lang="en-US" altLang="en-US" b="1" dirty="0" smtClean="0"/>
              <a:t>Data splitting</a:t>
            </a:r>
          </a:p>
          <a:p>
            <a:pPr lvl="1"/>
            <a:r>
              <a:rPr lang="en-US" altLang="en-US" b="1" dirty="0" smtClean="0"/>
              <a:t>Data dependency</a:t>
            </a:r>
          </a:p>
          <a:p>
            <a:pPr lvl="1"/>
            <a:r>
              <a:rPr lang="en-US" altLang="en-US" b="1" dirty="0" smtClean="0"/>
              <a:t>Testing and debugging</a:t>
            </a:r>
          </a:p>
          <a:p>
            <a:r>
              <a:rPr lang="en-US" altLang="en-US" b="1" i="1" dirty="0" smtClean="0"/>
              <a:t>Parallelism</a:t>
            </a:r>
            <a:r>
              <a:rPr lang="en-US" altLang="en-US" dirty="0" smtClean="0"/>
              <a:t> implies a system can perform more than one task simultaneously</a:t>
            </a:r>
          </a:p>
          <a:p>
            <a:r>
              <a:rPr lang="en-US" altLang="en-US" b="1" i="1" dirty="0" smtClean="0"/>
              <a:t>Concurrency</a:t>
            </a:r>
            <a:r>
              <a:rPr lang="en-US" altLang="en-US" dirty="0" smtClean="0"/>
              <a:t> supports more than one task making progress</a:t>
            </a:r>
          </a:p>
          <a:p>
            <a:pPr lvl="1"/>
            <a:r>
              <a:rPr lang="en-US" altLang="en-US" dirty="0" smtClean="0"/>
              <a:t>Single processor / core, scheduler providing concurrency</a:t>
            </a:r>
          </a:p>
          <a:p>
            <a:pPr lvl="1"/>
            <a:endParaRPr lang="en-US" altLang="en-US" dirty="0" smtClean="0"/>
          </a:p>
          <a:p>
            <a:pPr lvl="1">
              <a:buFont typeface="Monotype Sorts" pitchFamily="-84" charset="2"/>
              <a:buNone/>
            </a:pPr>
            <a:endParaRPr lang="en-US" altLang="en-US" dirty="0" smtClean="0"/>
          </a:p>
          <a:p>
            <a:pPr lvl="1">
              <a:buFont typeface="Monotype Sorts" pitchFamily="-84" charset="2"/>
              <a:buNone/>
            </a:pPr>
            <a:endParaRPr lang="en-US" alt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012825" y="176213"/>
            <a:ext cx="7673975" cy="576262"/>
          </a:xfrm>
        </p:spPr>
        <p:txBody>
          <a:bodyPr/>
          <a:lstStyle/>
          <a:p>
            <a:pPr eaLnBrk="1" hangingPunct="1"/>
            <a:r>
              <a:rPr lang="en-US" altLang="en-US" smtClean="0"/>
              <a:t>Multicore Programming (Cont.)</a:t>
            </a:r>
          </a:p>
        </p:txBody>
      </p:sp>
      <p:sp>
        <p:nvSpPr>
          <p:cNvPr id="12291" name="Content Placeholder 2"/>
          <p:cNvSpPr>
            <a:spLocks noGrp="1"/>
          </p:cNvSpPr>
          <p:nvPr>
            <p:ph idx="1"/>
          </p:nvPr>
        </p:nvSpPr>
        <p:spPr>
          <a:xfrm>
            <a:off x="806450" y="1233488"/>
            <a:ext cx="7264400" cy="4530725"/>
          </a:xfrm>
        </p:spPr>
        <p:txBody>
          <a:bodyPr/>
          <a:lstStyle/>
          <a:p>
            <a:r>
              <a:rPr lang="en-US" altLang="en-US" dirty="0" smtClean="0"/>
              <a:t>Types of parallelism (usually applications use a hybrid model)</a:t>
            </a:r>
          </a:p>
          <a:p>
            <a:pPr lvl="1"/>
            <a:r>
              <a:rPr lang="en-US" altLang="en-US" b="1" dirty="0" smtClean="0">
                <a:solidFill>
                  <a:srgbClr val="3366FF"/>
                </a:solidFill>
              </a:rPr>
              <a:t>Data parallelism</a:t>
            </a:r>
            <a:r>
              <a:rPr lang="en-US" altLang="en-US" dirty="0" smtClean="0"/>
              <a:t> – distributes subsets of the same data across multiple cores, same operation on each</a:t>
            </a:r>
            <a:endParaRPr lang="en-US" altLang="en-US" b="1" dirty="0" smtClean="0">
              <a:solidFill>
                <a:srgbClr val="3366FF"/>
              </a:solidFill>
            </a:endParaRPr>
          </a:p>
          <a:p>
            <a:pPr lvl="1"/>
            <a:r>
              <a:rPr lang="en-US" altLang="en-US" b="1" dirty="0" smtClean="0">
                <a:solidFill>
                  <a:srgbClr val="3366FF"/>
                </a:solidFill>
              </a:rPr>
              <a:t>Task parallelism </a:t>
            </a:r>
            <a:r>
              <a:rPr lang="en-US" altLang="en-US" dirty="0" smtClean="0"/>
              <a:t>– distributing threads across cores, each thread performing unique operation</a:t>
            </a:r>
          </a:p>
          <a:p>
            <a:r>
              <a:rPr lang="en-US" altLang="en-US" dirty="0" smtClean="0"/>
              <a:t>As number of threads grows, so does architectural support for threading</a:t>
            </a:r>
          </a:p>
          <a:p>
            <a:pPr lvl="1"/>
            <a:endParaRPr lang="en-US" altLang="en-US" dirty="0" smtClean="0"/>
          </a:p>
          <a:p>
            <a:pPr lvl="1">
              <a:buFont typeface="Monotype Sorts" pitchFamily="-84" charset="2"/>
              <a:buNone/>
            </a:pPr>
            <a:endParaRPr lang="en-US" alt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15009</TotalTime>
  <Words>5171</Words>
  <Application>Microsoft Office PowerPoint</Application>
  <PresentationFormat>On-screen Show (4:3)</PresentationFormat>
  <Paragraphs>536</Paragraphs>
  <Slides>63</Slides>
  <Notes>42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63</vt:i4>
      </vt:variant>
    </vt:vector>
  </HeadingPairs>
  <TitlesOfParts>
    <vt:vector size="65" baseType="lpstr">
      <vt:lpstr>os-8</vt:lpstr>
      <vt:lpstr>Artwork</vt:lpstr>
      <vt:lpstr>Threads &amp; Scheduling</vt:lpstr>
      <vt:lpstr>Chapter 4: Threads</vt:lpstr>
      <vt:lpstr>Objectives</vt:lpstr>
      <vt:lpstr>Classical Thread Model</vt:lpstr>
      <vt:lpstr>Motivation</vt:lpstr>
      <vt:lpstr>Multithreaded Server Architecture</vt:lpstr>
      <vt:lpstr>Benefits</vt:lpstr>
      <vt:lpstr>Multicore Programming</vt:lpstr>
      <vt:lpstr>Multicore Programming (Cont.)</vt:lpstr>
      <vt:lpstr>Concurrency vs. Parallelism</vt:lpstr>
      <vt:lpstr>Threads and Processes</vt:lpstr>
      <vt:lpstr>Single and Multithreaded Processes</vt:lpstr>
      <vt:lpstr>Thread vs. Process</vt:lpstr>
      <vt:lpstr>Amdahl’s Law</vt:lpstr>
      <vt:lpstr>Application benefits of threads</vt:lpstr>
      <vt:lpstr>Benefits of Threads</vt:lpstr>
      <vt:lpstr>Thread States</vt:lpstr>
      <vt:lpstr>Thread Operations</vt:lpstr>
      <vt:lpstr>User Threads and Kernel Threads</vt:lpstr>
      <vt:lpstr>Multithreading Models</vt:lpstr>
      <vt:lpstr>Many-to-One</vt:lpstr>
      <vt:lpstr>One-to-One</vt:lpstr>
      <vt:lpstr>Many-to-Many Model</vt:lpstr>
      <vt:lpstr>Two-level Model</vt:lpstr>
      <vt:lpstr>Scenario </vt:lpstr>
      <vt:lpstr>Scenario (cont…)</vt:lpstr>
      <vt:lpstr>Thread Libraries</vt:lpstr>
      <vt:lpstr>What are pthreads?</vt:lpstr>
      <vt:lpstr>Slide 29</vt:lpstr>
      <vt:lpstr>Creating Threads</vt:lpstr>
      <vt:lpstr>Waiting for a Thread</vt:lpstr>
      <vt:lpstr>Example</vt:lpstr>
      <vt:lpstr>Example</vt:lpstr>
      <vt:lpstr>Example</vt:lpstr>
      <vt:lpstr>Slide 35</vt:lpstr>
      <vt:lpstr>Slide 36</vt:lpstr>
      <vt:lpstr>Threading Issues</vt:lpstr>
      <vt:lpstr>Semantics of fork() and exec()</vt:lpstr>
      <vt:lpstr>Signal Handling</vt:lpstr>
      <vt:lpstr>Signal Handling (Cont.)</vt:lpstr>
      <vt:lpstr>Thread Cancellation</vt:lpstr>
      <vt:lpstr>Scheduler Activations</vt:lpstr>
      <vt:lpstr>Operating System Examples</vt:lpstr>
      <vt:lpstr>Windows Threads</vt:lpstr>
      <vt:lpstr>Windows Threads (Cont.)</vt:lpstr>
      <vt:lpstr>Windows Threads Data Structures</vt:lpstr>
      <vt:lpstr>Linux Threads</vt:lpstr>
      <vt:lpstr>Thread scheduling</vt:lpstr>
      <vt:lpstr>Thread Scheduling</vt:lpstr>
      <vt:lpstr>Java threads </vt:lpstr>
      <vt:lpstr>Controlling java threads</vt:lpstr>
      <vt:lpstr>Java Thread Scheduling</vt:lpstr>
      <vt:lpstr>Multiple-Processor Scheduling</vt:lpstr>
      <vt:lpstr>NUMA and CPU Scheduling</vt:lpstr>
      <vt:lpstr>Multiple-Processor Scheduling – Load Balancing</vt:lpstr>
      <vt:lpstr>Multicore Processors</vt:lpstr>
      <vt:lpstr>Multithreaded Multicore System</vt:lpstr>
      <vt:lpstr>Slide 58</vt:lpstr>
      <vt:lpstr>Java threads</vt:lpstr>
      <vt:lpstr>Slide 60</vt:lpstr>
      <vt:lpstr>1st method(extend thread class)</vt:lpstr>
      <vt:lpstr>2nd method(implements runnable interface</vt:lpstr>
      <vt:lpstr>Java Thread Example </vt:lpstr>
    </vt:vector>
  </TitlesOfParts>
  <Company>Lucent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Tamoor</cp:lastModifiedBy>
  <cp:revision>251</cp:revision>
  <cp:lastPrinted>2013-09-10T17:57:57Z</cp:lastPrinted>
  <dcterms:created xsi:type="dcterms:W3CDTF">2011-01-13T23:43:38Z</dcterms:created>
  <dcterms:modified xsi:type="dcterms:W3CDTF">2015-10-14T04:59:53Z</dcterms:modified>
</cp:coreProperties>
</file>