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02F328-4ACF-46EB-978F-77DFED343693}">
  <a:tblStyle styleId="{0102F328-4ACF-46EB-978F-77DFED343693}" styleName="Table_0">
    <a:wholeTbl>
      <a:tcTxStyle b="off" i="off">
        <a:font>
          <a:latin typeface="Rockwell"/>
          <a:ea typeface="Rockwell"/>
          <a:cs typeface="Rockwel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98E644-37FD-43FE-A90D-080B196459F0}" styleName="Table_1">
    <a:wholeTbl>
      <a:tcTxStyle b="off" i="off">
        <a:font>
          <a:latin typeface="Rockwell"/>
          <a:ea typeface="Rockwell"/>
          <a:cs typeface="Rockwel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image" Target="../media/image11.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SHARED MEMORY</a:t>
            </a:r>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1</a:t>
            </a:fld>
            <a:endParaRPr sz="2800" b="1">
              <a:solidFill>
                <a:srgbClr val="FFFFFF"/>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79" name="Google Shape;179;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0" name="Google Shape;18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Problem—Suppose that the value of the counter is 5, and that both the producer and the consumer execute the statement counter++ and counter- - concurrently.</a:t>
            </a:r>
            <a:endParaRPr/>
          </a:p>
          <a:p>
            <a:pPr marL="182880" lvl="0" indent="-182880" algn="just" rtl="0">
              <a:lnSpc>
                <a:spcPct val="90000"/>
              </a:lnSpc>
              <a:spcBef>
                <a:spcPts val="1200"/>
              </a:spcBef>
              <a:spcAft>
                <a:spcPts val="0"/>
              </a:spcAft>
              <a:buSzPts val="1700"/>
              <a:buChar char="▪"/>
            </a:pPr>
            <a:r>
              <a:rPr lang="en-US"/>
              <a:t>Following the execution of these statements the value of the counter maybe 4,5, or 6.</a:t>
            </a:r>
            <a:endParaRPr/>
          </a:p>
          <a:p>
            <a:pPr marL="182880" lvl="0" indent="-182880" algn="just" rtl="0">
              <a:lnSpc>
                <a:spcPct val="90000"/>
              </a:lnSpc>
              <a:spcBef>
                <a:spcPts val="1200"/>
              </a:spcBef>
              <a:spcAft>
                <a:spcPts val="0"/>
              </a:spcAft>
              <a:buSzPts val="1700"/>
              <a:buChar char="▪"/>
            </a:pPr>
            <a:r>
              <a:rPr lang="en-US"/>
              <a:t>The only correct result of these statements should be counter= =5, which is generated if the consumer and the producer execute separately.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86" name="Google Shape;186;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87" name="Google Shape;187;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A situation like this, where several processes access and manipulate the same data concurrently and the outcome of the manipulation depends on the particular order in which the access takes place, is called a </a:t>
            </a:r>
            <a:r>
              <a:rPr lang="en-US">
                <a:solidFill>
                  <a:srgbClr val="FF0000"/>
                </a:solidFill>
              </a:rPr>
              <a:t>race condition</a:t>
            </a:r>
            <a:r>
              <a:rPr lang="en-US"/>
              <a:t>. To guard against such race conditions, we require synchronization of 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BANK TRANSACTION EXAMPLE</a:t>
            </a:r>
            <a:endParaRPr/>
          </a:p>
        </p:txBody>
      </p:sp>
      <p:pic>
        <p:nvPicPr>
          <p:cNvPr id="193" name="Google Shape;193;p24" descr="Graphical user interface, application&#10;&#10;Description automatically generated"/>
          <p:cNvPicPr preferRelativeResize="0">
            <a:picLocks noGrp="1"/>
          </p:cNvPicPr>
          <p:nvPr>
            <p:ph type="body" idx="1"/>
          </p:nvPr>
        </p:nvPicPr>
        <p:blipFill rotWithShape="1">
          <a:blip r:embed="rId3">
            <a:alphaModFix/>
          </a:blip>
          <a:srcRect/>
          <a:stretch/>
        </p:blipFill>
        <p:spPr>
          <a:xfrm>
            <a:off x="2349305" y="2700997"/>
            <a:ext cx="7413673" cy="2461845"/>
          </a:xfrm>
          <a:prstGeom prst="rect">
            <a:avLst/>
          </a:prstGeom>
          <a:noFill/>
          <a:ln>
            <a:noFill/>
          </a:ln>
        </p:spPr>
      </p:pic>
      <p:sp>
        <p:nvSpPr>
          <p:cNvPr id="194" name="Google Shape;19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endParaRPr sz="2400" b="1"/>
          </a:p>
          <a:p>
            <a:pPr marL="0" lvl="0" indent="0" algn="l" rtl="0">
              <a:lnSpc>
                <a:spcPct val="90000"/>
              </a:lnSpc>
              <a:spcBef>
                <a:spcPts val="1200"/>
              </a:spcBef>
              <a:spcAft>
                <a:spcPts val="0"/>
              </a:spcAft>
              <a:buSzPts val="2040"/>
              <a:buNone/>
            </a:pPr>
            <a:endParaRPr sz="2400" b="1"/>
          </a:p>
          <a:p>
            <a:pPr marL="0" lvl="0" indent="0" algn="just" rtl="0">
              <a:lnSpc>
                <a:spcPct val="90000"/>
              </a:lnSpc>
              <a:spcBef>
                <a:spcPts val="1200"/>
              </a:spcBef>
              <a:spcAft>
                <a:spcPts val="0"/>
              </a:spcAft>
              <a:buSzPts val="2720"/>
              <a:buNone/>
            </a:pPr>
            <a:r>
              <a:rPr lang="en-US" sz="3200" b="1"/>
              <a:t>Critical Section</a:t>
            </a:r>
            <a:r>
              <a:rPr lang="en-US" sz="2800"/>
              <a:t>—A piece of code in a cooperating process in which the process may updates shared data (variable, file, database, etc.).</a:t>
            </a:r>
            <a:endParaRPr/>
          </a:p>
        </p:txBody>
      </p:sp>
      <p:sp>
        <p:nvSpPr>
          <p:cNvPr id="200" name="Google Shape;200;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sp>
        <p:nvSpPr>
          <p:cNvPr id="206" name="Google Shape;206;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Serialize executions of critical sections in cooperating processes. </a:t>
            </a:r>
            <a:endParaRPr/>
          </a:p>
          <a:p>
            <a:pPr marL="182880" lvl="0" indent="-182880" algn="just" rtl="0">
              <a:lnSpc>
                <a:spcPct val="90000"/>
              </a:lnSpc>
              <a:spcBef>
                <a:spcPts val="1200"/>
              </a:spcBef>
              <a:spcAft>
                <a:spcPts val="0"/>
              </a:spcAft>
              <a:buSzPts val="1700"/>
              <a:buChar char="▪"/>
            </a:pPr>
            <a:r>
              <a:rPr lang="en-US"/>
              <a:t>When a process executes code that manipulates shared data (or resource), we say that the process is in its critical section (for that shared data). </a:t>
            </a:r>
            <a:endParaRPr/>
          </a:p>
          <a:p>
            <a:pPr marL="182880" lvl="0" indent="-182880" algn="just" rtl="0">
              <a:lnSpc>
                <a:spcPct val="90000"/>
              </a:lnSpc>
              <a:spcBef>
                <a:spcPts val="1200"/>
              </a:spcBef>
              <a:spcAft>
                <a:spcPts val="0"/>
              </a:spcAft>
              <a:buSzPts val="1700"/>
              <a:buChar char="▪"/>
            </a:pPr>
            <a:r>
              <a:rPr lang="en-US"/>
              <a:t>The execution of critical sections must be mutually exclusive: at any time, only one process is allowed to execute in its critical section (even with multiple processors).</a:t>
            </a:r>
            <a:endParaRPr/>
          </a:p>
          <a:p>
            <a:pPr marL="182880" lvl="0" indent="-182880" algn="just" rtl="0">
              <a:lnSpc>
                <a:spcPct val="90000"/>
              </a:lnSpc>
              <a:spcBef>
                <a:spcPts val="1200"/>
              </a:spcBef>
              <a:spcAft>
                <a:spcPts val="0"/>
              </a:spcAft>
              <a:buSzPts val="1700"/>
              <a:buChar char="▪"/>
            </a:pPr>
            <a:r>
              <a:rPr lang="en-US"/>
              <a:t>So each process must first request permission to enter its critical section.</a:t>
            </a:r>
            <a:endParaRPr/>
          </a:p>
          <a:p>
            <a:pPr marL="182880" lvl="0" indent="-182880" algn="just" rtl="0">
              <a:lnSpc>
                <a:spcPct val="90000"/>
              </a:lnSpc>
              <a:spcBef>
                <a:spcPts val="1200"/>
              </a:spcBef>
              <a:spcAft>
                <a:spcPts val="0"/>
              </a:spcAft>
              <a:buSzPts val="1700"/>
              <a:buChar char="▪"/>
            </a:pPr>
            <a:r>
              <a:rPr lang="en-US"/>
              <a:t>The section of code implementing this request is called the entry section. </a:t>
            </a:r>
            <a:endParaRPr/>
          </a:p>
          <a:p>
            <a:pPr marL="182880" lvl="0" indent="-182880" algn="just" rtl="0">
              <a:lnSpc>
                <a:spcPct val="90000"/>
              </a:lnSpc>
              <a:spcBef>
                <a:spcPts val="1200"/>
              </a:spcBef>
              <a:spcAft>
                <a:spcPts val="0"/>
              </a:spcAft>
              <a:buSzPts val="1700"/>
              <a:buChar char="▪"/>
            </a:pPr>
            <a:r>
              <a:rPr lang="en-US"/>
              <a:t>The remaining code is the remainder section.</a:t>
            </a:r>
            <a:endParaRPr/>
          </a:p>
        </p:txBody>
      </p:sp>
      <p:sp>
        <p:nvSpPr>
          <p:cNvPr id="207" name="Google Shape;20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pic>
        <p:nvPicPr>
          <p:cNvPr id="213" name="Google Shape;213;p27" descr="Graphical user interface, text, application&#10;&#10;Description automatically generated"/>
          <p:cNvPicPr preferRelativeResize="0">
            <a:picLocks noGrp="1"/>
          </p:cNvPicPr>
          <p:nvPr>
            <p:ph type="body" idx="1"/>
          </p:nvPr>
        </p:nvPicPr>
        <p:blipFill rotWithShape="1">
          <a:blip r:embed="rId3">
            <a:alphaModFix/>
          </a:blip>
          <a:srcRect/>
          <a:stretch/>
        </p:blipFill>
        <p:spPr>
          <a:xfrm>
            <a:off x="3685735" y="2093976"/>
            <a:ext cx="4754880" cy="4279391"/>
          </a:xfrm>
          <a:prstGeom prst="rect">
            <a:avLst/>
          </a:prstGeom>
          <a:noFill/>
          <a:ln>
            <a:noFill/>
          </a:ln>
        </p:spPr>
      </p:pic>
      <p:sp>
        <p:nvSpPr>
          <p:cNvPr id="214" name="Google Shape;214;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sp>
        <p:nvSpPr>
          <p:cNvPr id="220" name="Google Shape;220;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21" name="Google Shape;221;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2380"/>
              <a:buNone/>
            </a:pPr>
            <a:r>
              <a:rPr lang="en-US" sz="2800"/>
              <a:t>There can be three kinds of solutions to the critical section problem: </a:t>
            </a:r>
            <a:endParaRPr/>
          </a:p>
          <a:p>
            <a:pPr marL="182880" lvl="0" indent="-182880" algn="l" rtl="0">
              <a:lnSpc>
                <a:spcPct val="90000"/>
              </a:lnSpc>
              <a:spcBef>
                <a:spcPts val="1200"/>
              </a:spcBef>
              <a:spcAft>
                <a:spcPts val="0"/>
              </a:spcAft>
              <a:buSzPts val="2380"/>
              <a:buFont typeface="Noto Sans Symbols"/>
              <a:buChar char="✔"/>
            </a:pPr>
            <a:r>
              <a:rPr lang="en-US" sz="2800"/>
              <a:t>Software based solutions </a:t>
            </a:r>
            <a:endParaRPr/>
          </a:p>
          <a:p>
            <a:pPr marL="182880" lvl="0" indent="-182880" algn="l" rtl="0">
              <a:lnSpc>
                <a:spcPct val="90000"/>
              </a:lnSpc>
              <a:spcBef>
                <a:spcPts val="1200"/>
              </a:spcBef>
              <a:spcAft>
                <a:spcPts val="0"/>
              </a:spcAft>
              <a:buSzPts val="2380"/>
              <a:buFont typeface="Noto Sans Symbols"/>
              <a:buChar char="✔"/>
            </a:pPr>
            <a:r>
              <a:rPr lang="en-US" sz="2800"/>
              <a:t>Hardware based solutions </a:t>
            </a:r>
            <a:endParaRPr/>
          </a:p>
          <a:p>
            <a:pPr marL="182880" lvl="0" indent="-182880" algn="l" rtl="0">
              <a:lnSpc>
                <a:spcPct val="90000"/>
              </a:lnSpc>
              <a:spcBef>
                <a:spcPts val="1200"/>
              </a:spcBef>
              <a:spcAft>
                <a:spcPts val="0"/>
              </a:spcAft>
              <a:buSzPts val="2380"/>
              <a:buFont typeface="Noto Sans Symbols"/>
              <a:buChar char="✔"/>
            </a:pPr>
            <a:r>
              <a:rPr lang="en-US" sz="2800"/>
              <a:t>Operating system based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SOLUTION TO CRITICAL SECTION PROBLEM</a:t>
            </a:r>
            <a:endParaRPr/>
          </a:p>
        </p:txBody>
      </p:sp>
      <p:sp>
        <p:nvSpPr>
          <p:cNvPr id="227" name="Google Shape;227;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28" name="Google Shape;228;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a:t>A solution to the critical section problem must satisfy the following three requirements: </a:t>
            </a:r>
            <a:endParaRPr/>
          </a:p>
          <a:p>
            <a:pPr marL="457200" lvl="0" indent="-457200" algn="just" rtl="0">
              <a:lnSpc>
                <a:spcPct val="90000"/>
              </a:lnSpc>
              <a:spcBef>
                <a:spcPts val="1200"/>
              </a:spcBef>
              <a:spcAft>
                <a:spcPts val="0"/>
              </a:spcAft>
              <a:buSzPts val="1700"/>
              <a:buAutoNum type="arabicPeriod"/>
            </a:pPr>
            <a:r>
              <a:rPr lang="en-US" b="1"/>
              <a:t>Mutual Exclusion—</a:t>
            </a:r>
            <a:r>
              <a:rPr lang="en-US"/>
              <a:t>If process Pi is executing in its critical section, then no other process can be executing in its critical section. </a:t>
            </a:r>
            <a:endParaRPr/>
          </a:p>
          <a:p>
            <a:pPr marL="457200" lvl="0" indent="-457200" algn="just" rtl="0">
              <a:lnSpc>
                <a:spcPct val="90000"/>
              </a:lnSpc>
              <a:spcBef>
                <a:spcPts val="1200"/>
              </a:spcBef>
              <a:spcAft>
                <a:spcPts val="0"/>
              </a:spcAft>
              <a:buSzPts val="1700"/>
              <a:buAutoNum type="arabicPeriod"/>
            </a:pPr>
            <a:r>
              <a:rPr lang="en-US" b="1"/>
              <a:t>Progress—</a:t>
            </a:r>
            <a:r>
              <a:rPr lang="en-US"/>
              <a:t>If no process is executing in its critical section and some processes wish to enter their critical sections, then only those processes that are not executing in their remainder section can participate in the decision on which will enter its critical section next, and this selection cannot be postponed indefinitely.</a:t>
            </a:r>
            <a:endParaRPr/>
          </a:p>
          <a:p>
            <a:pPr marL="457200" lvl="0" indent="-457200" algn="just" rtl="0">
              <a:lnSpc>
                <a:spcPct val="90000"/>
              </a:lnSpc>
              <a:spcBef>
                <a:spcPts val="1200"/>
              </a:spcBef>
              <a:spcAft>
                <a:spcPts val="0"/>
              </a:spcAft>
              <a:buSzPts val="1700"/>
              <a:buAutoNum type="arabicPeriod"/>
            </a:pPr>
            <a:r>
              <a:rPr lang="en-US" b="1"/>
              <a:t>Bounded Waiting—</a:t>
            </a:r>
            <a:r>
              <a:rPr lang="en-US"/>
              <a:t>There exists a bound on the number of times that other processes are allowed to enter their critical sections after a process has made a request to enter its critical section and before that request is granted.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ASSUMPTIONS</a:t>
            </a:r>
            <a:endParaRPr/>
          </a:p>
        </p:txBody>
      </p:sp>
      <p:sp>
        <p:nvSpPr>
          <p:cNvPr id="234" name="Google Shape;234;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While formulating a solution, we must keep the following assumptions in mind:</a:t>
            </a:r>
            <a:endParaRPr/>
          </a:p>
          <a:p>
            <a:pPr marL="0" lvl="0" indent="0"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Assume that each process executes at a nonzero speed. </a:t>
            </a:r>
            <a:endParaRPr/>
          </a:p>
          <a:p>
            <a:pPr marL="182880" lvl="0" indent="-53339"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No assumption can be made regarding the relative speeds of the N processes.</a:t>
            </a:r>
            <a:endParaRPr/>
          </a:p>
        </p:txBody>
      </p:sp>
      <p:sp>
        <p:nvSpPr>
          <p:cNvPr id="235" name="Google Shape;235;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Font typeface="Rockwell"/>
              <a:buNone/>
            </a:pPr>
            <a:r>
              <a:rPr lang="en-US" sz="3600"/>
              <a:t>2-PROCESS SOLUTIONS TO THE CRITICAL SECTION PROBLEM</a:t>
            </a:r>
            <a:endParaRPr/>
          </a:p>
        </p:txBody>
      </p:sp>
      <p:sp>
        <p:nvSpPr>
          <p:cNvPr id="241" name="Google Shape;241;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processes are P</a:t>
            </a:r>
            <a:r>
              <a:rPr lang="en-US" baseline="-25000"/>
              <a:t>0</a:t>
            </a:r>
            <a:r>
              <a:rPr lang="en-US"/>
              <a:t> and P</a:t>
            </a:r>
            <a:r>
              <a:rPr lang="en-US" baseline="-25000"/>
              <a:t>1</a:t>
            </a:r>
            <a:r>
              <a:rPr lang="en-US"/>
              <a:t>. </a:t>
            </a:r>
            <a:endParaRPr/>
          </a:p>
          <a:p>
            <a:pPr marL="182880" lvl="0" indent="-182880" algn="just" rtl="0">
              <a:lnSpc>
                <a:spcPct val="90000"/>
              </a:lnSpc>
              <a:spcBef>
                <a:spcPts val="1200"/>
              </a:spcBef>
              <a:spcAft>
                <a:spcPts val="0"/>
              </a:spcAft>
              <a:buSzPts val="1700"/>
              <a:buChar char="▪"/>
            </a:pPr>
            <a:r>
              <a:rPr lang="en-US"/>
              <a:t>When presenting P</a:t>
            </a:r>
            <a:r>
              <a:rPr lang="en-US" baseline="-25000"/>
              <a:t>i</a:t>
            </a:r>
            <a:r>
              <a:rPr lang="en-US"/>
              <a:t> means P</a:t>
            </a:r>
            <a:r>
              <a:rPr lang="en-US" baseline="-25000"/>
              <a:t>0</a:t>
            </a:r>
            <a:r>
              <a:rPr lang="en-US"/>
              <a:t>, and we use P</a:t>
            </a:r>
            <a:r>
              <a:rPr lang="en-US" baseline="-25000"/>
              <a:t>j</a:t>
            </a:r>
            <a:r>
              <a:rPr lang="en-US"/>
              <a:t> to denote the other process i.e. P</a:t>
            </a:r>
            <a:r>
              <a:rPr lang="en-US" baseline="-25000"/>
              <a:t>1</a:t>
            </a:r>
            <a:r>
              <a:rPr lang="en-US"/>
              <a:t>.</a:t>
            </a:r>
            <a:endParaRPr/>
          </a:p>
          <a:p>
            <a:pPr marL="182880" lvl="0" indent="-182880" algn="just" rtl="0">
              <a:lnSpc>
                <a:spcPct val="90000"/>
              </a:lnSpc>
              <a:spcBef>
                <a:spcPts val="1200"/>
              </a:spcBef>
              <a:spcAft>
                <a:spcPts val="0"/>
              </a:spcAft>
              <a:buSzPts val="1700"/>
              <a:buChar char="▪"/>
            </a:pPr>
            <a:r>
              <a:rPr lang="en-US"/>
              <a:t> An assumption is that the basic machine language instructions such as load and store are executed atomically, that is an operation that completes in its entirety without interruption.</a:t>
            </a:r>
            <a:endParaRPr/>
          </a:p>
        </p:txBody>
      </p:sp>
      <p:sp>
        <p:nvSpPr>
          <p:cNvPr id="242" name="Google Shape;242;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32"/>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8" name="Google Shape;248;p32"/>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9" name="Google Shape;249;p32"/>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250" name="Google Shape;250;p32"/>
          <p:cNvGrpSpPr/>
          <p:nvPr/>
        </p:nvGrpSpPr>
        <p:grpSpPr>
          <a:xfrm>
            <a:off x="9649215" y="4068923"/>
            <a:ext cx="1080904" cy="1080902"/>
            <a:chOff x="9685338" y="4460675"/>
            <a:chExt cx="1080904" cy="1080902"/>
          </a:xfrm>
        </p:grpSpPr>
        <p:sp>
          <p:nvSpPr>
            <p:cNvPr id="251" name="Google Shape;251;p32"/>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2" name="Google Shape;252;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53" name="Google Shape;253;p32"/>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4" name="Google Shape;254;p32"/>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5" name="Google Shape;255;p32"/>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6" name="Google Shape;256;p32"/>
          <p:cNvSpPr txBox="1">
            <a:spLocks noGrp="1"/>
          </p:cNvSpPr>
          <p:nvPr>
            <p:ph type="title"/>
          </p:nvPr>
        </p:nvSpPr>
        <p:spPr>
          <a:xfrm>
            <a:off x="8200102" y="1432223"/>
            <a:ext cx="2818417" cy="335797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SzPts val="4200"/>
              <a:buFont typeface="Rockwell"/>
              <a:buNone/>
            </a:pPr>
            <a:r>
              <a:rPr lang="en-US" sz="4200"/>
              <a:t>2-PROCESS SOLUTIONS TO THE CRITICAL SECTION PROBLEM</a:t>
            </a:r>
            <a:endParaRPr/>
          </a:p>
        </p:txBody>
      </p:sp>
      <p:sp>
        <p:nvSpPr>
          <p:cNvPr id="257" name="Google Shape;257;p32"/>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258" name="Google Shape;258;p32"/>
          <p:cNvGrpSpPr/>
          <p:nvPr/>
        </p:nvGrpSpPr>
        <p:grpSpPr>
          <a:xfrm>
            <a:off x="9646920" y="5257800"/>
            <a:ext cx="1080904" cy="1080902"/>
            <a:chOff x="9685338" y="4460675"/>
            <a:chExt cx="1080904" cy="1080902"/>
          </a:xfrm>
        </p:grpSpPr>
        <p:sp>
          <p:nvSpPr>
            <p:cNvPr id="259" name="Google Shape;259;p32"/>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0" name="Google Shape;260;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61" name="Google Shape;261;p32"/>
          <p:cNvSpPr txBox="1">
            <a:spLocks noGrp="1"/>
          </p:cNvSpPr>
          <p:nvPr>
            <p:ph type="body" idx="1"/>
          </p:nvPr>
        </p:nvSpPr>
        <p:spPr>
          <a:xfrm>
            <a:off x="8200102" y="4790198"/>
            <a:ext cx="2818418" cy="68705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60"/>
              <a:buNone/>
            </a:pPr>
            <a:r>
              <a:rPr lang="en-US" sz="1600">
                <a:solidFill>
                  <a:srgbClr val="000000"/>
                </a:solidFill>
              </a:rPr>
              <a:t>Algorithm 1</a:t>
            </a:r>
            <a:endParaRPr/>
          </a:p>
        </p:txBody>
      </p:sp>
      <p:sp>
        <p:nvSpPr>
          <p:cNvPr id="262" name="Google Shape;262;p32"/>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20</a:t>
            </a:fld>
            <a:endParaRPr sz="2800"/>
          </a:p>
        </p:txBody>
      </p:sp>
      <p:sp>
        <p:nvSpPr>
          <p:cNvPr id="263" name="Google Shape;263;p32"/>
          <p:cNvSpPr txBox="1"/>
          <p:nvPr/>
        </p:nvSpPr>
        <p:spPr>
          <a:xfrm>
            <a:off x="8473411" y="4985644"/>
            <a:ext cx="7881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Rockwell"/>
                <a:ea typeface="Rockwell"/>
                <a:cs typeface="Rockwell"/>
                <a:sym typeface="Rockwell"/>
              </a:rPr>
              <a:t>For </a:t>
            </a:r>
            <a:r>
              <a:rPr lang="en-US" sz="1800" b="1" i="0" u="none" strike="noStrike" cap="none">
                <a:solidFill>
                  <a:schemeClr val="dk1"/>
                </a:solidFill>
                <a:latin typeface="Rockwell"/>
                <a:ea typeface="Rockwell"/>
                <a:cs typeface="Rockwell"/>
                <a:sym typeface="Rockwell"/>
              </a:rPr>
              <a:t>P</a:t>
            </a:r>
            <a:r>
              <a:rPr lang="en-US" sz="1800" b="1" i="0" u="none" strike="noStrike" cap="none" baseline="-25000">
                <a:solidFill>
                  <a:schemeClr val="dk1"/>
                </a:solidFill>
                <a:latin typeface="Rockwell"/>
                <a:ea typeface="Rockwell"/>
                <a:cs typeface="Rockwell"/>
                <a:sym typeface="Rockwell"/>
              </a:rPr>
              <a:t>i</a:t>
            </a:r>
            <a:endParaRPr/>
          </a:p>
        </p:txBody>
      </p:sp>
      <p:sp>
        <p:nvSpPr>
          <p:cNvPr id="264" name="Google Shape;264;p32"/>
          <p:cNvSpPr txBox="1"/>
          <p:nvPr/>
        </p:nvSpPr>
        <p:spPr>
          <a:xfrm>
            <a:off x="2507226" y="2433484"/>
            <a:ext cx="3588774"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ckwell"/>
                <a:ea typeface="Rockwell"/>
                <a:cs typeface="Rockwell"/>
                <a:sym typeface="Rockwell"/>
              </a:rPr>
              <a:t>do</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             Critical Section</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            Remainder Section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}while(1)</a:t>
            </a:r>
            <a:endParaRPr/>
          </a:p>
        </p:txBody>
      </p:sp>
      <p:graphicFrame>
        <p:nvGraphicFramePr>
          <p:cNvPr id="265" name="Google Shape;265;p32"/>
          <p:cNvGraphicFramePr/>
          <p:nvPr/>
        </p:nvGraphicFramePr>
        <p:xfrm>
          <a:off x="2674431" y="2986728"/>
          <a:ext cx="2536600" cy="370850"/>
        </p:xfrm>
        <a:graphic>
          <a:graphicData uri="http://schemas.openxmlformats.org/drawingml/2006/table">
            <a:tbl>
              <a:tblPr firstRow="1" bandRow="1">
                <a:noFill/>
                <a:tableStyleId>{0102F328-4ACF-46EB-978F-77DFED343693}</a:tableStyleId>
              </a:tblPr>
              <a:tblGrid>
                <a:gridCol w="2536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u="none" strike="noStrike" cap="none"/>
                        <a:t>While(turn !=i);</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66" name="Google Shape;266;p32"/>
          <p:cNvGraphicFramePr/>
          <p:nvPr/>
        </p:nvGraphicFramePr>
        <p:xfrm>
          <a:off x="2674432" y="3852434"/>
          <a:ext cx="2536600" cy="370850"/>
        </p:xfrm>
        <a:graphic>
          <a:graphicData uri="http://schemas.openxmlformats.org/drawingml/2006/table">
            <a:tbl>
              <a:tblPr firstRow="1" bandRow="1">
                <a:noFill/>
                <a:tableStyleId>{1F98E644-37FD-43FE-A90D-080B196459F0}</a:tableStyleId>
              </a:tblPr>
              <a:tblGrid>
                <a:gridCol w="2536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b="0"/>
                        <a:t>turn =j;</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1</a:t>
            </a:r>
            <a:endParaRPr/>
          </a:p>
        </p:txBody>
      </p:sp>
      <p:sp>
        <p:nvSpPr>
          <p:cNvPr id="272" name="Google Shape;272;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processes share a common integer variable turn initialized to 0 or 1. </a:t>
            </a:r>
            <a:endParaRPr/>
          </a:p>
          <a:p>
            <a:pPr marL="182880" lvl="0" indent="-182880" algn="just" rtl="0">
              <a:lnSpc>
                <a:spcPct val="90000"/>
              </a:lnSpc>
              <a:spcBef>
                <a:spcPts val="1200"/>
              </a:spcBef>
              <a:spcAft>
                <a:spcPts val="0"/>
              </a:spcAft>
              <a:buSzPts val="1700"/>
              <a:buChar char="▪"/>
            </a:pPr>
            <a:r>
              <a:rPr lang="en-US"/>
              <a:t>If turn = = i, then process Pi is allowed to execute in its critical section.</a:t>
            </a:r>
            <a:endParaRPr/>
          </a:p>
          <a:p>
            <a:pPr marL="182880" lvl="0" indent="-182880" algn="just" rtl="0">
              <a:lnSpc>
                <a:spcPct val="90000"/>
              </a:lnSpc>
              <a:spcBef>
                <a:spcPts val="1200"/>
              </a:spcBef>
              <a:spcAft>
                <a:spcPts val="0"/>
              </a:spcAft>
              <a:buSzPts val="1700"/>
              <a:buChar char="▪"/>
            </a:pPr>
            <a:r>
              <a:rPr lang="en-US"/>
              <a:t>This solution ensures mutual exclusion, that is only one process at a time can be in its critical section. </a:t>
            </a:r>
            <a:endParaRPr/>
          </a:p>
          <a:p>
            <a:pPr marL="182880" lvl="0" indent="-182880" algn="just" rtl="0">
              <a:lnSpc>
                <a:spcPct val="90000"/>
              </a:lnSpc>
              <a:spcBef>
                <a:spcPts val="1200"/>
              </a:spcBef>
              <a:spcAft>
                <a:spcPts val="0"/>
              </a:spcAft>
              <a:buSzPts val="1700"/>
              <a:buChar char="▪"/>
            </a:pPr>
            <a:r>
              <a:rPr lang="en-US"/>
              <a:t>However it does not satisfy the progress requirement, since it requires strict alternation of processes in the execution of the critical section. </a:t>
            </a:r>
            <a:endParaRPr/>
          </a:p>
          <a:p>
            <a:pPr marL="182880" lvl="0" indent="-182880" algn="just" rtl="0">
              <a:lnSpc>
                <a:spcPct val="90000"/>
              </a:lnSpc>
              <a:spcBef>
                <a:spcPts val="1200"/>
              </a:spcBef>
              <a:spcAft>
                <a:spcPts val="0"/>
              </a:spcAft>
              <a:buSzPts val="1700"/>
              <a:buChar char="▪"/>
            </a:pPr>
            <a:r>
              <a:rPr lang="en-US"/>
              <a:t>For example, if turn= =0 and P1 is ready to enter its critical section, P1 cannot do so even though P0 may be in its remainder section. </a:t>
            </a:r>
            <a:endParaRPr/>
          </a:p>
          <a:p>
            <a:pPr marL="182880" lvl="0" indent="-182880" algn="just" rtl="0">
              <a:lnSpc>
                <a:spcPct val="90000"/>
              </a:lnSpc>
              <a:spcBef>
                <a:spcPts val="1200"/>
              </a:spcBef>
              <a:spcAft>
                <a:spcPts val="0"/>
              </a:spcAft>
              <a:buSzPts val="1700"/>
              <a:buChar char="▪"/>
            </a:pPr>
            <a:r>
              <a:rPr lang="en-US"/>
              <a:t>The bounded wait condition is satisfied though because there is an alternation between the turns of the two processes.</a:t>
            </a:r>
            <a:endParaRPr/>
          </a:p>
        </p:txBody>
      </p:sp>
      <p:sp>
        <p:nvSpPr>
          <p:cNvPr id="273" name="Google Shape;273;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p3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9" name="Google Shape;279;p34"/>
          <p:cNvSpPr txBox="1">
            <a:spLocks noGrp="1"/>
          </p:cNvSpPr>
          <p:nvPr>
            <p:ph type="title"/>
          </p:nvPr>
        </p:nvSpPr>
        <p:spPr>
          <a:xfrm>
            <a:off x="8086289" y="850392"/>
            <a:ext cx="3544035"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Font typeface="Rockwell"/>
              <a:buNone/>
            </a:pP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r>
              <a:rPr lang="en-US" sz="3200"/>
              <a:t>      </a:t>
            </a:r>
            <a:r>
              <a:rPr lang="en-US" sz="4400"/>
              <a:t>ALGORITHM 2</a:t>
            </a:r>
            <a:br>
              <a:rPr lang="en-US" sz="4400"/>
            </a:br>
            <a:r>
              <a:rPr lang="en-US" sz="4400"/>
              <a:t>         </a:t>
            </a:r>
            <a:r>
              <a:rPr lang="en-US" sz="3100"/>
              <a:t>FOR P</a:t>
            </a:r>
            <a:r>
              <a:rPr lang="en-US" sz="3100" baseline="-25000"/>
              <a:t>I</a:t>
            </a:r>
            <a:endParaRPr/>
          </a:p>
        </p:txBody>
      </p:sp>
      <p:pic>
        <p:nvPicPr>
          <p:cNvPr id="280" name="Google Shape;280;p34"/>
          <p:cNvPicPr preferRelativeResize="0"/>
          <p:nvPr/>
        </p:nvPicPr>
        <p:blipFill rotWithShape="1">
          <a:blip r:embed="rId4">
            <a:alphaModFix/>
          </a:blip>
          <a:srcRect/>
          <a:stretch/>
        </p:blipFill>
        <p:spPr>
          <a:xfrm>
            <a:off x="633999" y="736725"/>
            <a:ext cx="6882269" cy="5394810"/>
          </a:xfrm>
          <a:prstGeom prst="rect">
            <a:avLst/>
          </a:prstGeom>
          <a:noFill/>
          <a:ln>
            <a:noFill/>
          </a:ln>
        </p:spPr>
      </p:pic>
      <p:grpSp>
        <p:nvGrpSpPr>
          <p:cNvPr id="281" name="Google Shape;281;p34"/>
          <p:cNvGrpSpPr/>
          <p:nvPr/>
        </p:nvGrpSpPr>
        <p:grpSpPr>
          <a:xfrm>
            <a:off x="11401725" y="6229681"/>
            <a:ext cx="457200" cy="457200"/>
            <a:chOff x="11361456" y="6195813"/>
            <a:chExt cx="548640" cy="548640"/>
          </a:xfrm>
        </p:grpSpPr>
        <p:sp>
          <p:nvSpPr>
            <p:cNvPr id="282" name="Google Shape;282;p3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3" name="Google Shape;283;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84" name="Google Shape;284;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2</a:t>
            </a:r>
            <a:endParaRPr/>
          </a:p>
        </p:txBody>
      </p:sp>
      <p:sp>
        <p:nvSpPr>
          <p:cNvPr id="290" name="Google Shape;290;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In algorithm two, the variable turn is replaced with an array boolean flag[2]</a:t>
            </a:r>
            <a:endParaRPr/>
          </a:p>
          <a:p>
            <a:pPr marL="182880" lvl="0" indent="-182880" algn="l" rtl="0">
              <a:lnSpc>
                <a:spcPct val="90000"/>
              </a:lnSpc>
              <a:spcBef>
                <a:spcPts val="1200"/>
              </a:spcBef>
              <a:spcAft>
                <a:spcPts val="0"/>
              </a:spcAft>
              <a:buSzPts val="1700"/>
              <a:buChar char="▪"/>
            </a:pPr>
            <a:r>
              <a:rPr lang="en-US"/>
              <a:t>whose elements are initialized to false. </a:t>
            </a:r>
            <a:endParaRPr/>
          </a:p>
          <a:p>
            <a:pPr marL="182880" lvl="0" indent="-182880" algn="l" rtl="0">
              <a:lnSpc>
                <a:spcPct val="90000"/>
              </a:lnSpc>
              <a:spcBef>
                <a:spcPts val="1200"/>
              </a:spcBef>
              <a:spcAft>
                <a:spcPts val="0"/>
              </a:spcAft>
              <a:buSzPts val="1700"/>
              <a:buChar char="▪"/>
            </a:pPr>
            <a:r>
              <a:rPr lang="en-US"/>
              <a:t>If flag is true for a process that indicates that the process is ready to enter its critical section.</a:t>
            </a:r>
            <a:endParaRPr/>
          </a:p>
          <a:p>
            <a:pPr marL="182880" lvl="0" indent="-182880" algn="l" rtl="0">
              <a:lnSpc>
                <a:spcPct val="90000"/>
              </a:lnSpc>
              <a:spcBef>
                <a:spcPts val="1200"/>
              </a:spcBef>
              <a:spcAft>
                <a:spcPts val="0"/>
              </a:spcAft>
              <a:buSzPts val="1700"/>
              <a:buChar char="▪"/>
            </a:pPr>
            <a:r>
              <a:rPr lang="en-US"/>
              <a:t>In this algorithm Pi sets flag[i]= true signaling that it is ready to enter its critical section. </a:t>
            </a:r>
            <a:endParaRPr/>
          </a:p>
          <a:p>
            <a:pPr marL="182880" lvl="0" indent="-182880" algn="l" rtl="0">
              <a:lnSpc>
                <a:spcPct val="90000"/>
              </a:lnSpc>
              <a:spcBef>
                <a:spcPts val="1200"/>
              </a:spcBef>
              <a:spcAft>
                <a:spcPts val="0"/>
              </a:spcAft>
              <a:buSzPts val="1700"/>
              <a:buChar char="▪"/>
            </a:pPr>
            <a:r>
              <a:rPr lang="en-US"/>
              <a:t>Then Pi checks to verify that process Pj is not also ready to enter its critical section.</a:t>
            </a:r>
            <a:endParaRPr/>
          </a:p>
          <a:p>
            <a:pPr marL="182880" lvl="0" indent="-182880" algn="l" rtl="0">
              <a:lnSpc>
                <a:spcPct val="90000"/>
              </a:lnSpc>
              <a:spcBef>
                <a:spcPts val="1200"/>
              </a:spcBef>
              <a:spcAft>
                <a:spcPts val="0"/>
              </a:spcAft>
              <a:buSzPts val="1700"/>
              <a:buChar char="▪"/>
            </a:pPr>
            <a:r>
              <a:rPr lang="en-US"/>
              <a:t>If Pj were ready, then Pi would wait until Pj had indicated that it no longer needed to be in the critical section (that is until flag[j]=false). </a:t>
            </a:r>
            <a:endParaRPr/>
          </a:p>
          <a:p>
            <a:pPr marL="182880" lvl="0" indent="-182880" algn="l" rtl="0">
              <a:lnSpc>
                <a:spcPct val="90000"/>
              </a:lnSpc>
              <a:spcBef>
                <a:spcPts val="1200"/>
              </a:spcBef>
              <a:spcAft>
                <a:spcPts val="0"/>
              </a:spcAft>
              <a:buSzPts val="1700"/>
              <a:buChar char="▪"/>
            </a:pPr>
            <a:r>
              <a:rPr lang="en-US"/>
              <a:t>At this point Pi would enter the critical section. </a:t>
            </a:r>
            <a:endParaRPr/>
          </a:p>
        </p:txBody>
      </p:sp>
      <p:sp>
        <p:nvSpPr>
          <p:cNvPr id="291" name="Google Shape;291;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2</a:t>
            </a:r>
            <a:endParaRPr/>
          </a:p>
        </p:txBody>
      </p:sp>
      <p:sp>
        <p:nvSpPr>
          <p:cNvPr id="297" name="Google Shape;297;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On exiting the critical section, Pi would set flag[i]=false allowing the other process to enter its critical section. </a:t>
            </a:r>
            <a:endParaRPr/>
          </a:p>
          <a:p>
            <a:pPr marL="182880" lvl="0" indent="-182880" algn="l" rtl="0">
              <a:lnSpc>
                <a:spcPct val="90000"/>
              </a:lnSpc>
              <a:spcBef>
                <a:spcPts val="1200"/>
              </a:spcBef>
              <a:spcAft>
                <a:spcPts val="0"/>
              </a:spcAft>
              <a:buSzPts val="1700"/>
              <a:buChar char="▪"/>
            </a:pPr>
            <a:r>
              <a:rPr lang="en-US"/>
              <a:t>In this solution, the mutual exclusion requirement is satisfied.</a:t>
            </a:r>
            <a:endParaRPr/>
          </a:p>
          <a:p>
            <a:pPr marL="182880" lvl="0" indent="-182880" algn="l" rtl="0">
              <a:lnSpc>
                <a:spcPct val="90000"/>
              </a:lnSpc>
              <a:spcBef>
                <a:spcPts val="1200"/>
              </a:spcBef>
              <a:spcAft>
                <a:spcPts val="0"/>
              </a:spcAft>
              <a:buSzPts val="1700"/>
              <a:buChar char="▪"/>
            </a:pPr>
            <a:r>
              <a:rPr lang="en-US"/>
              <a:t>Unfortunately the progress condition is not met; consider the following execution sequence: </a:t>
            </a:r>
            <a:endParaRPr/>
          </a:p>
          <a:p>
            <a:pPr marL="182880" lvl="0" indent="-182880" algn="l" rtl="0">
              <a:lnSpc>
                <a:spcPct val="90000"/>
              </a:lnSpc>
              <a:spcBef>
                <a:spcPts val="1200"/>
              </a:spcBef>
              <a:spcAft>
                <a:spcPts val="0"/>
              </a:spcAft>
              <a:buSzPts val="1700"/>
              <a:buChar char="▪"/>
            </a:pPr>
            <a:r>
              <a:rPr lang="en-US"/>
              <a:t>T0: P0 sets flag[0]= true </a:t>
            </a:r>
            <a:endParaRPr/>
          </a:p>
          <a:p>
            <a:pPr marL="182880" lvl="0" indent="-182880" algn="l" rtl="0">
              <a:lnSpc>
                <a:spcPct val="90000"/>
              </a:lnSpc>
              <a:spcBef>
                <a:spcPts val="1200"/>
              </a:spcBef>
              <a:spcAft>
                <a:spcPts val="0"/>
              </a:spcAft>
              <a:buSzPts val="1700"/>
              <a:buChar char="▪"/>
            </a:pPr>
            <a:r>
              <a:rPr lang="en-US"/>
              <a:t>T1: P1 sets flag[1]= true </a:t>
            </a:r>
            <a:endParaRPr/>
          </a:p>
          <a:p>
            <a:pPr marL="182880" lvl="0" indent="-182880" algn="l" rtl="0">
              <a:lnSpc>
                <a:spcPct val="90000"/>
              </a:lnSpc>
              <a:spcBef>
                <a:spcPts val="1200"/>
              </a:spcBef>
              <a:spcAft>
                <a:spcPts val="0"/>
              </a:spcAft>
              <a:buSzPts val="1700"/>
              <a:buChar char="▪"/>
            </a:pPr>
            <a:r>
              <a:rPr lang="en-US"/>
              <a:t>Now both the processes are looping forever in their respective while statements.</a:t>
            </a:r>
            <a:endParaRPr/>
          </a:p>
          <a:p>
            <a:pPr marL="182880" lvl="0" indent="-74929" algn="l" rtl="0">
              <a:lnSpc>
                <a:spcPct val="90000"/>
              </a:lnSpc>
              <a:spcBef>
                <a:spcPts val="1200"/>
              </a:spcBef>
              <a:spcAft>
                <a:spcPts val="0"/>
              </a:spcAft>
              <a:buSzPts val="1700"/>
              <a:buNone/>
            </a:pPr>
            <a:endParaRPr/>
          </a:p>
        </p:txBody>
      </p:sp>
      <p:sp>
        <p:nvSpPr>
          <p:cNvPr id="298" name="Google Shape;298;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37"/>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4" name="Google Shape;304;p37"/>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5" name="Google Shape;305;p37"/>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06" name="Google Shape;306;p37"/>
          <p:cNvGrpSpPr/>
          <p:nvPr/>
        </p:nvGrpSpPr>
        <p:grpSpPr>
          <a:xfrm>
            <a:off x="9649215" y="4068923"/>
            <a:ext cx="1080904" cy="1080902"/>
            <a:chOff x="9685338" y="4460675"/>
            <a:chExt cx="1080904" cy="1080902"/>
          </a:xfrm>
        </p:grpSpPr>
        <p:sp>
          <p:nvSpPr>
            <p:cNvPr id="307" name="Google Shape;307;p37"/>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3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09" name="Google Shape;309;p37"/>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0" name="Google Shape;310;p37"/>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1" name="Google Shape;311;p37"/>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2" name="Google Shape;312;p37"/>
          <p:cNvSpPr txBox="1">
            <a:spLocks noGrp="1"/>
          </p:cNvSpPr>
          <p:nvPr>
            <p:ph type="title"/>
          </p:nvPr>
        </p:nvSpPr>
        <p:spPr>
          <a:xfrm>
            <a:off x="8182847" y="1238754"/>
            <a:ext cx="2818417" cy="335797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500"/>
              <a:buFont typeface="Rockwell"/>
              <a:buNone/>
            </a:pPr>
            <a:br>
              <a:rPr lang="en-US" sz="1500"/>
            </a:br>
            <a:br>
              <a:rPr lang="en-US" sz="1500"/>
            </a:br>
            <a:br>
              <a:rPr lang="en-US" sz="1500"/>
            </a:br>
            <a:br>
              <a:rPr lang="en-US" sz="1500"/>
            </a:br>
            <a:br>
              <a:rPr lang="en-US" sz="1500"/>
            </a:br>
            <a:r>
              <a:rPr lang="en-US" sz="1500"/>
              <a:t>        </a:t>
            </a:r>
            <a:r>
              <a:rPr lang="en-US" sz="2800"/>
              <a:t>ALGORITHM 3</a:t>
            </a:r>
            <a:br>
              <a:rPr lang="en-US" sz="2800"/>
            </a:br>
            <a:r>
              <a:rPr lang="en-US" sz="2800"/>
              <a:t>        FOR P</a:t>
            </a:r>
            <a:r>
              <a:rPr lang="en-US" sz="2800" baseline="-25000"/>
              <a:t>I</a:t>
            </a:r>
            <a:endParaRPr/>
          </a:p>
        </p:txBody>
      </p:sp>
      <p:sp>
        <p:nvSpPr>
          <p:cNvPr id="313" name="Google Shape;313;p37"/>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14" name="Google Shape;314;p37"/>
          <p:cNvGrpSpPr/>
          <p:nvPr/>
        </p:nvGrpSpPr>
        <p:grpSpPr>
          <a:xfrm>
            <a:off x="9646920" y="5257800"/>
            <a:ext cx="1080904" cy="1080902"/>
            <a:chOff x="9685338" y="4460675"/>
            <a:chExt cx="1080904" cy="1080902"/>
          </a:xfrm>
        </p:grpSpPr>
        <p:sp>
          <p:nvSpPr>
            <p:cNvPr id="315" name="Google Shape;315;p37"/>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6" name="Google Shape;316;p3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317" name="Google Shape;317;p37" descr="Table&#10;&#10;Description automatically generated"/>
          <p:cNvPicPr preferRelativeResize="0"/>
          <p:nvPr/>
        </p:nvPicPr>
        <p:blipFill rotWithShape="1">
          <a:blip r:embed="rId5">
            <a:alphaModFix/>
          </a:blip>
          <a:srcRect/>
          <a:stretch/>
        </p:blipFill>
        <p:spPr>
          <a:xfrm>
            <a:off x="1231805" y="1388911"/>
            <a:ext cx="6009802" cy="4011543"/>
          </a:xfrm>
          <a:prstGeom prst="rect">
            <a:avLst/>
          </a:prstGeom>
          <a:noFill/>
          <a:ln>
            <a:noFill/>
          </a:ln>
        </p:spPr>
      </p:pic>
      <p:sp>
        <p:nvSpPr>
          <p:cNvPr id="318" name="Google Shape;318;p37"/>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25</a:t>
            </a:fld>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dirty="0"/>
              <a:t>ALGORITHM 3 (</a:t>
            </a:r>
            <a:r>
              <a:rPr lang="en-US"/>
              <a:t>Peterson’s Solution)</a:t>
            </a:r>
            <a:endParaRPr/>
          </a:p>
        </p:txBody>
      </p:sp>
      <p:sp>
        <p:nvSpPr>
          <p:cNvPr id="324" name="Google Shape;324;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processes share two variables: </a:t>
            </a:r>
            <a:endParaRPr/>
          </a:p>
          <a:p>
            <a:pPr marL="182880" lvl="0" indent="-182880" algn="just" rtl="0">
              <a:lnSpc>
                <a:spcPct val="90000"/>
              </a:lnSpc>
              <a:spcBef>
                <a:spcPts val="1200"/>
              </a:spcBef>
              <a:spcAft>
                <a:spcPts val="0"/>
              </a:spcAft>
              <a:buSzPts val="1700"/>
              <a:buChar char="▪"/>
            </a:pPr>
            <a:r>
              <a:rPr lang="en-US"/>
              <a:t>boolean flag[2];</a:t>
            </a:r>
            <a:endParaRPr/>
          </a:p>
          <a:p>
            <a:pPr marL="182880" lvl="0" indent="-182880" algn="just" rtl="0">
              <a:lnSpc>
                <a:spcPct val="90000"/>
              </a:lnSpc>
              <a:spcBef>
                <a:spcPts val="1200"/>
              </a:spcBef>
              <a:spcAft>
                <a:spcPts val="0"/>
              </a:spcAft>
              <a:buSzPts val="1700"/>
              <a:buChar char="▪"/>
            </a:pPr>
            <a:r>
              <a:rPr lang="en-US"/>
              <a:t>int turn; </a:t>
            </a:r>
            <a:endParaRPr/>
          </a:p>
          <a:p>
            <a:pPr marL="182880" lvl="0" indent="-182880" algn="just" rtl="0">
              <a:lnSpc>
                <a:spcPct val="90000"/>
              </a:lnSpc>
              <a:spcBef>
                <a:spcPts val="1200"/>
              </a:spcBef>
              <a:spcAft>
                <a:spcPts val="0"/>
              </a:spcAft>
              <a:buSzPts val="1700"/>
              <a:buChar char="▪"/>
            </a:pPr>
            <a:r>
              <a:rPr lang="en-US"/>
              <a:t>The boolean array of ‘flag’ is initialized to false, whereas ‘turn’ maybe 0 or 1</a:t>
            </a:r>
            <a:endParaRPr/>
          </a:p>
          <a:p>
            <a:pPr marL="182880" lvl="0" indent="-182880" algn="just" rtl="0">
              <a:lnSpc>
                <a:spcPct val="90000"/>
              </a:lnSpc>
              <a:spcBef>
                <a:spcPts val="1200"/>
              </a:spcBef>
              <a:spcAft>
                <a:spcPts val="0"/>
              </a:spcAft>
              <a:buSzPts val="1700"/>
              <a:buChar char="▪"/>
            </a:pPr>
            <a:r>
              <a:rPr lang="en-US"/>
              <a:t>To enter its critical section, Pi sets flag[i] to true, and sets ‘turn’ to j, asserting that if the other process wishes to enter its critical section, it may do so. </a:t>
            </a:r>
            <a:endParaRPr/>
          </a:p>
          <a:p>
            <a:pPr marL="182880" lvl="0" indent="-182880" algn="just" rtl="0">
              <a:lnSpc>
                <a:spcPct val="90000"/>
              </a:lnSpc>
              <a:spcBef>
                <a:spcPts val="1200"/>
              </a:spcBef>
              <a:spcAft>
                <a:spcPts val="0"/>
              </a:spcAft>
              <a:buSzPts val="1700"/>
              <a:buChar char="▪"/>
            </a:pPr>
            <a:r>
              <a:rPr lang="en-US"/>
              <a:t>If both try to enter at the same time, they will attempt to set ‘turn’ to i and j. However, only one of these assignments will last, the other will occur but be overwritten instantly. </a:t>
            </a:r>
            <a:endParaRPr/>
          </a:p>
          <a:p>
            <a:pPr marL="182880" lvl="0" indent="-182880" algn="just" rtl="0">
              <a:lnSpc>
                <a:spcPct val="90000"/>
              </a:lnSpc>
              <a:spcBef>
                <a:spcPts val="1200"/>
              </a:spcBef>
              <a:spcAft>
                <a:spcPts val="0"/>
              </a:spcAft>
              <a:buSzPts val="1700"/>
              <a:buChar char="▪"/>
            </a:pPr>
            <a:r>
              <a:rPr lang="en-US"/>
              <a:t>Hence, the eventual value of ‘turn’ will decide which process gets to enter its critical section. </a:t>
            </a:r>
            <a:endParaRPr/>
          </a:p>
        </p:txBody>
      </p:sp>
      <p:sp>
        <p:nvSpPr>
          <p:cNvPr id="325" name="Google Shape;325;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3</a:t>
            </a:r>
            <a:endParaRPr/>
          </a:p>
        </p:txBody>
      </p:sp>
      <p:sp>
        <p:nvSpPr>
          <p:cNvPr id="331" name="Google Shape;331;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To prove mutual exclusion, note that Pi enters its critical section only if either flag[j]=false or turn=i. </a:t>
            </a:r>
            <a:endParaRPr/>
          </a:p>
          <a:p>
            <a:pPr marL="182880" lvl="0" indent="-182880" algn="just" rtl="0">
              <a:lnSpc>
                <a:spcPct val="90000"/>
              </a:lnSpc>
              <a:spcBef>
                <a:spcPts val="1200"/>
              </a:spcBef>
              <a:spcAft>
                <a:spcPts val="0"/>
              </a:spcAft>
              <a:buSzPts val="1700"/>
              <a:buChar char="▪"/>
            </a:pPr>
            <a:r>
              <a:rPr lang="en-US"/>
              <a:t>Also, if both processes were executing in their critical sections at the same time, then flag[0]= = flag[1]= = true. </a:t>
            </a:r>
            <a:endParaRPr/>
          </a:p>
          <a:p>
            <a:pPr marL="182880" lvl="0" indent="-182880" algn="just" rtl="0">
              <a:lnSpc>
                <a:spcPct val="90000"/>
              </a:lnSpc>
              <a:spcBef>
                <a:spcPts val="1200"/>
              </a:spcBef>
              <a:spcAft>
                <a:spcPts val="0"/>
              </a:spcAft>
              <a:buSzPts val="1700"/>
              <a:buChar char="▪"/>
            </a:pPr>
            <a:r>
              <a:rPr lang="en-US"/>
              <a:t>These two observations suggest that P0 and P1 could not have found both conditions in the while statement true at the same time, since the value of ‘turn’ can either be 0 or 1. </a:t>
            </a:r>
            <a:endParaRPr/>
          </a:p>
          <a:p>
            <a:pPr marL="182880" lvl="0" indent="-182880" algn="just" rtl="0">
              <a:lnSpc>
                <a:spcPct val="90000"/>
              </a:lnSpc>
              <a:spcBef>
                <a:spcPts val="1200"/>
              </a:spcBef>
              <a:spcAft>
                <a:spcPts val="0"/>
              </a:spcAft>
              <a:buSzPts val="1700"/>
              <a:buChar char="▪"/>
            </a:pPr>
            <a:r>
              <a:rPr lang="en-US"/>
              <a:t>Hence only one process say P0 must have successfully exited the while statement.</a:t>
            </a:r>
            <a:endParaRPr/>
          </a:p>
          <a:p>
            <a:pPr marL="182880" lvl="0" indent="-182880" algn="just" rtl="0">
              <a:lnSpc>
                <a:spcPct val="90000"/>
              </a:lnSpc>
              <a:spcBef>
                <a:spcPts val="1200"/>
              </a:spcBef>
              <a:spcAft>
                <a:spcPts val="0"/>
              </a:spcAft>
              <a:buSzPts val="1700"/>
              <a:buChar char="▪"/>
            </a:pPr>
            <a:r>
              <a:rPr lang="en-US"/>
              <a:t>Hence mutual exclusion is preserved. </a:t>
            </a:r>
            <a:endParaRPr/>
          </a:p>
        </p:txBody>
      </p:sp>
      <p:sp>
        <p:nvSpPr>
          <p:cNvPr id="332" name="Google Shape;332;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3</a:t>
            </a:r>
            <a:endParaRPr/>
          </a:p>
        </p:txBody>
      </p:sp>
      <p:sp>
        <p:nvSpPr>
          <p:cNvPr id="338" name="Google Shape;338;p4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To prove bounded wait and progress requirements, we note that a process Pi can be prevented the critical section only if it is stuck in the while loop with the condition flag[j]= =true and turn=j. </a:t>
            </a:r>
            <a:endParaRPr/>
          </a:p>
          <a:p>
            <a:pPr marL="182880" lvl="0" indent="-182880" algn="just" rtl="0">
              <a:lnSpc>
                <a:spcPct val="90000"/>
              </a:lnSpc>
              <a:spcBef>
                <a:spcPts val="1200"/>
              </a:spcBef>
              <a:spcAft>
                <a:spcPts val="0"/>
              </a:spcAft>
              <a:buSzPts val="1700"/>
              <a:buChar char="▪"/>
            </a:pPr>
            <a:r>
              <a:rPr lang="en-US"/>
              <a:t>If Pj is not ready to enter the critical section, then flag[j]=flase and Pi can enter its critical section. </a:t>
            </a:r>
            <a:endParaRPr/>
          </a:p>
          <a:p>
            <a:pPr marL="182880" lvl="0" indent="-182880" algn="just" rtl="0">
              <a:lnSpc>
                <a:spcPct val="90000"/>
              </a:lnSpc>
              <a:spcBef>
                <a:spcPts val="1200"/>
              </a:spcBef>
              <a:spcAft>
                <a:spcPts val="0"/>
              </a:spcAft>
              <a:buSzPts val="1700"/>
              <a:buChar char="▪"/>
            </a:pPr>
            <a:r>
              <a:rPr lang="en-US"/>
              <a:t>If Pj has set flag[j]=true and is also executing its while statement then either turn=i or turn=j. </a:t>
            </a:r>
            <a:endParaRPr/>
          </a:p>
          <a:p>
            <a:pPr marL="182880" lvl="0" indent="-182880" algn="just" rtl="0">
              <a:lnSpc>
                <a:spcPct val="90000"/>
              </a:lnSpc>
              <a:spcBef>
                <a:spcPts val="1200"/>
              </a:spcBef>
              <a:spcAft>
                <a:spcPts val="0"/>
              </a:spcAft>
              <a:buSzPts val="1700"/>
              <a:buChar char="▪"/>
            </a:pPr>
            <a:r>
              <a:rPr lang="en-US"/>
              <a:t>If turn=i then Pi enters its critical section, otherwise Pj. </a:t>
            </a:r>
            <a:endParaRPr/>
          </a:p>
          <a:p>
            <a:pPr marL="182880" lvl="0" indent="-182880" algn="just" rtl="0">
              <a:lnSpc>
                <a:spcPct val="90000"/>
              </a:lnSpc>
              <a:spcBef>
                <a:spcPts val="1200"/>
              </a:spcBef>
              <a:spcAft>
                <a:spcPts val="0"/>
              </a:spcAft>
              <a:buSzPts val="1700"/>
              <a:buChar char="▪"/>
            </a:pPr>
            <a:r>
              <a:rPr lang="en-US"/>
              <a:t>However, whenever a process finishes executing in its critical section, lets assume Pj, it resets flag[j] to false allowing Pi to enter its critical section. </a:t>
            </a:r>
            <a:endParaRPr/>
          </a:p>
          <a:p>
            <a:pPr marL="182880" lvl="0" indent="-182880" algn="just" rtl="0">
              <a:lnSpc>
                <a:spcPct val="90000"/>
              </a:lnSpc>
              <a:spcBef>
                <a:spcPts val="1200"/>
              </a:spcBef>
              <a:spcAft>
                <a:spcPts val="0"/>
              </a:spcAft>
              <a:buSzPts val="1700"/>
              <a:buChar char="▪"/>
            </a:pPr>
            <a:r>
              <a:rPr lang="en-US"/>
              <a:t>If Pj resets flag[j]=true, then it must also set ‘turn’ to i, and since Pi does not change the value of ‘turn’ while executing in its while statement, Pi will enter its critical section (progress) after at most one entry by Pj (bounded waiting). </a:t>
            </a:r>
            <a:endParaRPr/>
          </a:p>
        </p:txBody>
      </p:sp>
      <p:sp>
        <p:nvSpPr>
          <p:cNvPr id="339" name="Google Shape;339;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N-PROCESS CRITICAL SECTION PROBLEM</a:t>
            </a:r>
            <a:endParaRPr/>
          </a:p>
        </p:txBody>
      </p:sp>
      <p:sp>
        <p:nvSpPr>
          <p:cNvPr id="345" name="Google Shape;345;p4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r>
              <a:rPr lang="en-US"/>
              <a:t>In this section we extend the critical section problem of two processes to include n processes. Consider a system of n processes (Po, P1 …… Pn-1). Each process has a segment of code called a critical section in which the process may be changing common variables, updating a table, writing a file and so on. The important feature of the system in that, when one process enters its critical section, no other process is allowed to execute in its critical section. Thus the execution of critical sections by the processes is mutually exclusive in time. The critical section problem is to design a protocol to serialize executions of critical sections. Each process must request permission to enter its critical section. Many solutions are available in the literature to solve the N-process critical section problem. We will discuss a simple and elegant solution, known as the Bakery algorithm.</a:t>
            </a:r>
            <a:endParaRPr/>
          </a:p>
        </p:txBody>
      </p:sp>
      <p:sp>
        <p:nvSpPr>
          <p:cNvPr id="346" name="Google Shape;346;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SHARED MEMORY</a:t>
            </a:r>
            <a:endParaRPr/>
          </a:p>
        </p:txBody>
      </p:sp>
      <p:sp>
        <p:nvSpPr>
          <p:cNvPr id="130" name="Google Shape;130;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Typically, a shared-memory region resides in the address space of the process creating the shared memory segment. </a:t>
            </a:r>
            <a:endParaRPr/>
          </a:p>
          <a:p>
            <a:pPr marL="182880" lvl="0" indent="-182880" algn="just" rtl="0">
              <a:lnSpc>
                <a:spcPct val="90000"/>
              </a:lnSpc>
              <a:spcBef>
                <a:spcPts val="1200"/>
              </a:spcBef>
              <a:spcAft>
                <a:spcPts val="0"/>
              </a:spcAft>
              <a:buSzPct val="85000"/>
              <a:buChar char="▪"/>
            </a:pPr>
            <a:r>
              <a:rPr lang="en-US"/>
              <a:t>Other processes that wish to communicate using this shared-memory segment must attach it to their address space. </a:t>
            </a:r>
            <a:endParaRPr/>
          </a:p>
          <a:p>
            <a:pPr marL="182880" lvl="0" indent="-182880" algn="just" rtl="0">
              <a:lnSpc>
                <a:spcPct val="90000"/>
              </a:lnSpc>
              <a:spcBef>
                <a:spcPts val="1200"/>
              </a:spcBef>
              <a:spcAft>
                <a:spcPts val="0"/>
              </a:spcAft>
              <a:buSzPct val="85000"/>
              <a:buChar char="▪"/>
            </a:pPr>
            <a:r>
              <a:rPr lang="en-US"/>
              <a:t>Recall that, normally, the operating system tries to prevent one process from accessing another process’s memory. </a:t>
            </a:r>
            <a:endParaRPr/>
          </a:p>
          <a:p>
            <a:pPr marL="182880" lvl="0" indent="-182880" algn="just" rtl="0">
              <a:lnSpc>
                <a:spcPct val="90000"/>
              </a:lnSpc>
              <a:spcBef>
                <a:spcPts val="1200"/>
              </a:spcBef>
              <a:spcAft>
                <a:spcPts val="0"/>
              </a:spcAft>
              <a:buSzPct val="85000"/>
              <a:buChar char="▪"/>
            </a:pPr>
            <a:r>
              <a:rPr lang="en-US"/>
              <a:t>Shared memory requires that two or more processes agree to remove this restriction. </a:t>
            </a:r>
            <a:endParaRPr/>
          </a:p>
          <a:p>
            <a:pPr marL="182880" lvl="0" indent="-182880" algn="just" rtl="0">
              <a:lnSpc>
                <a:spcPct val="90000"/>
              </a:lnSpc>
              <a:spcBef>
                <a:spcPts val="1200"/>
              </a:spcBef>
              <a:spcAft>
                <a:spcPts val="0"/>
              </a:spcAft>
              <a:buSzPct val="85000"/>
              <a:buChar char="▪"/>
            </a:pPr>
            <a:r>
              <a:rPr lang="en-US"/>
              <a:t>They can then exchange information by reading and writing data in the shared areas. </a:t>
            </a:r>
            <a:endParaRPr/>
          </a:p>
          <a:p>
            <a:pPr marL="182880" lvl="0" indent="-182880" algn="just" rtl="0">
              <a:lnSpc>
                <a:spcPct val="90000"/>
              </a:lnSpc>
              <a:spcBef>
                <a:spcPts val="1200"/>
              </a:spcBef>
              <a:spcAft>
                <a:spcPts val="0"/>
              </a:spcAft>
              <a:buSzPct val="85000"/>
              <a:buChar char="▪"/>
            </a:pPr>
            <a:r>
              <a:rPr lang="en-US"/>
              <a:t>The form of the data and the location are determined by these processes and are not under the operating system’s control. </a:t>
            </a:r>
            <a:endParaRPr/>
          </a:p>
          <a:p>
            <a:pPr marL="182880" lvl="0" indent="-182880" algn="just" rtl="0">
              <a:lnSpc>
                <a:spcPct val="90000"/>
              </a:lnSpc>
              <a:spcBef>
                <a:spcPts val="1200"/>
              </a:spcBef>
              <a:spcAft>
                <a:spcPts val="0"/>
              </a:spcAft>
              <a:buSzPct val="85000"/>
              <a:buChar char="▪"/>
            </a:pPr>
            <a:r>
              <a:rPr lang="en-US"/>
              <a:t>The processes are also responsible for ensuring that they are not writing to the same location simultaneously.</a:t>
            </a:r>
            <a:endParaRPr/>
          </a:p>
        </p:txBody>
      </p:sp>
      <p:sp>
        <p:nvSpPr>
          <p:cNvPr id="131" name="Google Shape;131;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52" name="Google Shape;352;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bakery algorithm is due to Leslie Lamport and is based on a scheduling algorithm commonly used in bakeries, ice-cream stores, and other locations where order must be made out of chaos. </a:t>
            </a:r>
            <a:endParaRPr/>
          </a:p>
          <a:p>
            <a:pPr marL="182880" lvl="0" indent="-182880" algn="just" rtl="0">
              <a:lnSpc>
                <a:spcPct val="90000"/>
              </a:lnSpc>
              <a:spcBef>
                <a:spcPts val="1200"/>
              </a:spcBef>
              <a:spcAft>
                <a:spcPts val="0"/>
              </a:spcAft>
              <a:buSzPts val="1700"/>
              <a:buChar char="▪"/>
            </a:pPr>
            <a:r>
              <a:rPr lang="en-US"/>
              <a:t>On entering the store, each customer receives a number. </a:t>
            </a:r>
            <a:endParaRPr/>
          </a:p>
          <a:p>
            <a:pPr marL="182880" lvl="0" indent="-182880" algn="just" rtl="0">
              <a:lnSpc>
                <a:spcPct val="90000"/>
              </a:lnSpc>
              <a:spcBef>
                <a:spcPts val="1200"/>
              </a:spcBef>
              <a:spcAft>
                <a:spcPts val="0"/>
              </a:spcAft>
              <a:buSzPts val="1700"/>
              <a:buChar char="▪"/>
            </a:pPr>
            <a:r>
              <a:rPr lang="en-US"/>
              <a:t>The customer with the lowest number is served next. </a:t>
            </a:r>
            <a:endParaRPr/>
          </a:p>
          <a:p>
            <a:pPr marL="182880" lvl="0" indent="-182880" algn="just" rtl="0">
              <a:lnSpc>
                <a:spcPct val="90000"/>
              </a:lnSpc>
              <a:spcBef>
                <a:spcPts val="1200"/>
              </a:spcBef>
              <a:spcAft>
                <a:spcPts val="0"/>
              </a:spcAft>
              <a:buSzPts val="1700"/>
              <a:buChar char="▪"/>
            </a:pPr>
            <a:r>
              <a:rPr lang="en-US"/>
              <a:t>Before entering its critical section, process receives a ticket number. </a:t>
            </a:r>
            <a:endParaRPr/>
          </a:p>
          <a:p>
            <a:pPr marL="182880" lvl="0" indent="-182880" algn="just" rtl="0">
              <a:lnSpc>
                <a:spcPct val="90000"/>
              </a:lnSpc>
              <a:spcBef>
                <a:spcPts val="1200"/>
              </a:spcBef>
              <a:spcAft>
                <a:spcPts val="0"/>
              </a:spcAft>
              <a:buSzPts val="1700"/>
              <a:buChar char="▪"/>
            </a:pPr>
            <a:r>
              <a:rPr lang="en-US"/>
              <a:t>Holder of the smallest ticket number enters its critical section. </a:t>
            </a:r>
            <a:endParaRPr/>
          </a:p>
          <a:p>
            <a:pPr marL="182880" lvl="0" indent="-182880" algn="just" rtl="0">
              <a:lnSpc>
                <a:spcPct val="90000"/>
              </a:lnSpc>
              <a:spcBef>
                <a:spcPts val="1200"/>
              </a:spcBef>
              <a:spcAft>
                <a:spcPts val="0"/>
              </a:spcAft>
              <a:buSzPts val="1700"/>
              <a:buChar char="▪"/>
            </a:pPr>
            <a:r>
              <a:rPr lang="en-US"/>
              <a:t>Unfortunately, the bakery algorithm cannot guarantee that two processes (customers) will not receive the same number. </a:t>
            </a:r>
            <a:endParaRPr/>
          </a:p>
        </p:txBody>
      </p:sp>
      <p:sp>
        <p:nvSpPr>
          <p:cNvPr id="353" name="Google Shape;353;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59" name="Google Shape;359;p4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In the case of a tie, the process with the lowest ID is served first. </a:t>
            </a:r>
            <a:endParaRPr/>
          </a:p>
          <a:p>
            <a:pPr marL="182880" lvl="0" indent="-182880" algn="just" rtl="0">
              <a:lnSpc>
                <a:spcPct val="90000"/>
              </a:lnSpc>
              <a:spcBef>
                <a:spcPts val="1200"/>
              </a:spcBef>
              <a:spcAft>
                <a:spcPts val="0"/>
              </a:spcAft>
              <a:buSzPts val="1700"/>
              <a:buChar char="▪"/>
            </a:pPr>
            <a:r>
              <a:rPr lang="en-US"/>
              <a:t>If processes Pi and Pj receive the same number, if i &lt; j, then Pi is served first; else Pj is served first. </a:t>
            </a:r>
            <a:endParaRPr/>
          </a:p>
          <a:p>
            <a:pPr marL="182880" lvl="0" indent="-182880" algn="just" rtl="0">
              <a:lnSpc>
                <a:spcPct val="90000"/>
              </a:lnSpc>
              <a:spcBef>
                <a:spcPts val="1200"/>
              </a:spcBef>
              <a:spcAft>
                <a:spcPts val="0"/>
              </a:spcAft>
              <a:buSzPts val="1700"/>
              <a:buChar char="▪"/>
            </a:pPr>
            <a:r>
              <a:rPr lang="en-US"/>
              <a:t>The ticket numbering scheme always generates numbers in the increasing order of enumeration; i.e., 1, 2, 3, 4, 5 ... </a:t>
            </a:r>
            <a:endParaRPr/>
          </a:p>
          <a:p>
            <a:pPr marL="182880" lvl="0" indent="-182880" algn="just" rtl="0">
              <a:lnSpc>
                <a:spcPct val="90000"/>
              </a:lnSpc>
              <a:spcBef>
                <a:spcPts val="1200"/>
              </a:spcBef>
              <a:spcAft>
                <a:spcPts val="0"/>
              </a:spcAft>
              <a:buSzPts val="1700"/>
              <a:buChar char="▪"/>
            </a:pPr>
            <a:r>
              <a:rPr lang="en-US"/>
              <a:t>Since process names are unique and totally ordered, our algorithm is completely deterministic.</a:t>
            </a:r>
            <a:endParaRPr/>
          </a:p>
        </p:txBody>
      </p:sp>
      <p:sp>
        <p:nvSpPr>
          <p:cNvPr id="360" name="Google Shape;360;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66" name="Google Shape;366;p4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The common data structures are: </a:t>
            </a:r>
            <a:endParaRPr/>
          </a:p>
          <a:p>
            <a:pPr marL="182880" lvl="0" indent="-182880" algn="just" rtl="0">
              <a:lnSpc>
                <a:spcPct val="90000"/>
              </a:lnSpc>
              <a:spcBef>
                <a:spcPts val="1200"/>
              </a:spcBef>
              <a:spcAft>
                <a:spcPts val="0"/>
              </a:spcAft>
              <a:buSzPts val="1700"/>
              <a:buFont typeface="Noto Sans Symbols"/>
              <a:buChar char="✔"/>
            </a:pPr>
            <a:r>
              <a:rPr lang="en-US"/>
              <a:t>boolean choosing [n];</a:t>
            </a:r>
            <a:endParaRPr/>
          </a:p>
          <a:p>
            <a:pPr marL="182880" lvl="0" indent="-182880" algn="just" rtl="0">
              <a:lnSpc>
                <a:spcPct val="90000"/>
              </a:lnSpc>
              <a:spcBef>
                <a:spcPts val="1200"/>
              </a:spcBef>
              <a:spcAft>
                <a:spcPts val="0"/>
              </a:spcAft>
              <a:buSzPts val="1700"/>
              <a:buFont typeface="Noto Sans Symbols"/>
              <a:buChar char="✔"/>
            </a:pPr>
            <a:r>
              <a:rPr lang="en-US"/>
              <a:t>int number[n]; </a:t>
            </a:r>
            <a:endParaRPr/>
          </a:p>
          <a:p>
            <a:pPr marL="182880" lvl="0" indent="-182880" algn="just" rtl="0">
              <a:lnSpc>
                <a:spcPct val="90000"/>
              </a:lnSpc>
              <a:spcBef>
                <a:spcPts val="1200"/>
              </a:spcBef>
              <a:spcAft>
                <a:spcPts val="0"/>
              </a:spcAft>
              <a:buSzPts val="1700"/>
              <a:buChar char="▪"/>
            </a:pPr>
            <a:r>
              <a:rPr lang="en-US"/>
              <a:t>Initially these data structures are initialized to false and 0, respectively. </a:t>
            </a:r>
            <a:endParaRPr/>
          </a:p>
          <a:p>
            <a:pPr marL="182880" lvl="0" indent="-182880" algn="just" rtl="0">
              <a:lnSpc>
                <a:spcPct val="90000"/>
              </a:lnSpc>
              <a:spcBef>
                <a:spcPts val="1200"/>
              </a:spcBef>
              <a:spcAft>
                <a:spcPts val="0"/>
              </a:spcAft>
              <a:buSzPts val="2040"/>
              <a:buChar char="▪"/>
            </a:pPr>
            <a:r>
              <a:rPr lang="en-US" sz="2400"/>
              <a:t>The following notation is defined for convenience: </a:t>
            </a:r>
            <a:endParaRPr/>
          </a:p>
          <a:p>
            <a:pPr marL="182880" lvl="0" indent="-182880" algn="just" rtl="0">
              <a:lnSpc>
                <a:spcPct val="90000"/>
              </a:lnSpc>
              <a:spcBef>
                <a:spcPts val="1200"/>
              </a:spcBef>
              <a:spcAft>
                <a:spcPts val="0"/>
              </a:spcAft>
              <a:buSzPts val="1700"/>
              <a:buFont typeface="Noto Sans Symbols"/>
              <a:buChar char="✔"/>
            </a:pPr>
            <a:r>
              <a:rPr lang="en-US"/>
              <a:t>(ticket #, process id #) </a:t>
            </a:r>
            <a:endParaRPr/>
          </a:p>
          <a:p>
            <a:pPr marL="182880" lvl="0" indent="-182880" algn="just" rtl="0">
              <a:lnSpc>
                <a:spcPct val="90000"/>
              </a:lnSpc>
              <a:spcBef>
                <a:spcPts val="1200"/>
              </a:spcBef>
              <a:spcAft>
                <a:spcPts val="0"/>
              </a:spcAft>
              <a:buSzPts val="1700"/>
              <a:buFont typeface="Noto Sans Symbols"/>
              <a:buChar char="✔"/>
            </a:pPr>
            <a:r>
              <a:rPr lang="en-US"/>
              <a:t>(a,b) &lt; (c,d) if a&lt;c or if a==c and b&lt;d</a:t>
            </a:r>
            <a:endParaRPr/>
          </a:p>
          <a:p>
            <a:pPr marL="182880" lvl="0" indent="-182880" algn="just" rtl="0">
              <a:lnSpc>
                <a:spcPct val="90000"/>
              </a:lnSpc>
              <a:spcBef>
                <a:spcPts val="1200"/>
              </a:spcBef>
              <a:spcAft>
                <a:spcPts val="0"/>
              </a:spcAft>
              <a:buSzPts val="1700"/>
              <a:buFont typeface="Noto Sans Symbols"/>
              <a:buChar char="✔"/>
            </a:pPr>
            <a:r>
              <a:rPr lang="en-US"/>
              <a:t>max(a0, …an-1 ) is a number, k, such that k&gt;= a</a:t>
            </a:r>
            <a:r>
              <a:rPr lang="en-US" sz="2400" baseline="-25000"/>
              <a:t>i</a:t>
            </a:r>
            <a:r>
              <a:rPr lang="en-US"/>
              <a:t> for i=0,…n-1 </a:t>
            </a:r>
            <a:endParaRPr/>
          </a:p>
        </p:txBody>
      </p:sp>
      <p:sp>
        <p:nvSpPr>
          <p:cNvPr id="367" name="Google Shape;367;p4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p45"/>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3" name="Google Shape;373;p45"/>
          <p:cNvSpPr txBox="1">
            <a:spLocks noGrp="1"/>
          </p:cNvSpPr>
          <p:nvPr>
            <p:ph type="title"/>
          </p:nvPr>
        </p:nvSpPr>
        <p:spPr>
          <a:xfrm>
            <a:off x="8274340" y="5222510"/>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pic>
        <p:nvPicPr>
          <p:cNvPr id="374" name="Google Shape;374;p45" descr="Text, table&#10;&#10;Description automatically generated with medium confidence"/>
          <p:cNvPicPr preferRelativeResize="0"/>
          <p:nvPr/>
        </p:nvPicPr>
        <p:blipFill rotWithShape="1">
          <a:blip r:embed="rId4">
            <a:alphaModFix/>
          </a:blip>
          <a:srcRect/>
          <a:stretch/>
        </p:blipFill>
        <p:spPr>
          <a:xfrm>
            <a:off x="0" y="37175"/>
            <a:ext cx="7941266" cy="6820826"/>
          </a:xfrm>
          <a:prstGeom prst="rect">
            <a:avLst/>
          </a:prstGeom>
          <a:noFill/>
          <a:ln>
            <a:noFill/>
          </a:ln>
        </p:spPr>
      </p:pic>
      <p:grpSp>
        <p:nvGrpSpPr>
          <p:cNvPr id="375" name="Google Shape;375;p45"/>
          <p:cNvGrpSpPr/>
          <p:nvPr/>
        </p:nvGrpSpPr>
        <p:grpSpPr>
          <a:xfrm>
            <a:off x="11401725" y="6229681"/>
            <a:ext cx="457200" cy="457200"/>
            <a:chOff x="11361456" y="6195813"/>
            <a:chExt cx="548640" cy="548640"/>
          </a:xfrm>
        </p:grpSpPr>
        <p:sp>
          <p:nvSpPr>
            <p:cNvPr id="376" name="Google Shape;376;p45"/>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7" name="Google Shape;377;p45"/>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78" name="Google Shape;378;p4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33</a:t>
            </a:fld>
            <a:endParaRPr/>
          </a:p>
        </p:txBody>
      </p:sp>
      <p:pic>
        <p:nvPicPr>
          <p:cNvPr id="379" name="Google Shape;379;p45" descr="A picture containing several&#10;&#10;Description automatically generated"/>
          <p:cNvPicPr preferRelativeResize="0"/>
          <p:nvPr/>
        </p:nvPicPr>
        <p:blipFill rotWithShape="1">
          <a:blip r:embed="rId6">
            <a:alphaModFix/>
          </a:blip>
          <a:srcRect/>
          <a:stretch/>
        </p:blipFill>
        <p:spPr>
          <a:xfrm>
            <a:off x="7941266" y="0"/>
            <a:ext cx="4250733" cy="53009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46"/>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5" name="Google Shape;385;p46"/>
          <p:cNvSpPr txBox="1">
            <a:spLocks noGrp="1"/>
          </p:cNvSpPr>
          <p:nvPr>
            <p:ph type="title"/>
          </p:nvPr>
        </p:nvSpPr>
        <p:spPr>
          <a:xfrm>
            <a:off x="8259591" y="5077537"/>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386" name="Google Shape;386;p46"/>
          <p:cNvGrpSpPr/>
          <p:nvPr/>
        </p:nvGrpSpPr>
        <p:grpSpPr>
          <a:xfrm>
            <a:off x="11401725" y="6229681"/>
            <a:ext cx="457200" cy="457200"/>
            <a:chOff x="11361456" y="6195813"/>
            <a:chExt cx="548640" cy="548640"/>
          </a:xfrm>
        </p:grpSpPr>
        <p:sp>
          <p:nvSpPr>
            <p:cNvPr id="387" name="Google Shape;387;p46"/>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8" name="Google Shape;388;p46"/>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89" name="Google Shape;389;p4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34</a:t>
            </a:fld>
            <a:endParaRPr/>
          </a:p>
        </p:txBody>
      </p:sp>
      <p:pic>
        <p:nvPicPr>
          <p:cNvPr id="390" name="Google Shape;390;p46" descr="A picture containing several&#10;&#10;Description automatically generated"/>
          <p:cNvPicPr preferRelativeResize="0"/>
          <p:nvPr/>
        </p:nvPicPr>
        <p:blipFill rotWithShape="1">
          <a:blip r:embed="rId5">
            <a:alphaModFix/>
          </a:blip>
          <a:srcRect/>
          <a:stretch/>
        </p:blipFill>
        <p:spPr>
          <a:xfrm>
            <a:off x="7836310" y="0"/>
            <a:ext cx="4355689" cy="5300946"/>
          </a:xfrm>
          <a:prstGeom prst="rect">
            <a:avLst/>
          </a:prstGeom>
          <a:noFill/>
          <a:ln>
            <a:noFill/>
          </a:ln>
        </p:spPr>
      </p:pic>
      <p:pic>
        <p:nvPicPr>
          <p:cNvPr id="391" name="Google Shape;391;p46" descr="Table&#10;&#10;Description automatically generated"/>
          <p:cNvPicPr preferRelativeResize="0"/>
          <p:nvPr/>
        </p:nvPicPr>
        <p:blipFill rotWithShape="1">
          <a:blip r:embed="rId6">
            <a:alphaModFix/>
          </a:blip>
          <a:srcRect/>
          <a:stretch/>
        </p:blipFill>
        <p:spPr>
          <a:xfrm>
            <a:off x="2574387" y="1621212"/>
            <a:ext cx="3024553" cy="322479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4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7" name="Google Shape;397;p47"/>
          <p:cNvSpPr txBox="1">
            <a:spLocks noGrp="1"/>
          </p:cNvSpPr>
          <p:nvPr>
            <p:ph type="title"/>
          </p:nvPr>
        </p:nvSpPr>
        <p:spPr>
          <a:xfrm>
            <a:off x="8303836" y="5262565"/>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398" name="Google Shape;398;p47"/>
          <p:cNvGrpSpPr/>
          <p:nvPr/>
        </p:nvGrpSpPr>
        <p:grpSpPr>
          <a:xfrm>
            <a:off x="11401725" y="6229681"/>
            <a:ext cx="457200" cy="457200"/>
            <a:chOff x="11361456" y="6195813"/>
            <a:chExt cx="548640" cy="548640"/>
          </a:xfrm>
        </p:grpSpPr>
        <p:sp>
          <p:nvSpPr>
            <p:cNvPr id="399" name="Google Shape;399;p47"/>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0" name="Google Shape;400;p4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01" name="Google Shape;401;p4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35</a:t>
            </a:fld>
            <a:endParaRPr/>
          </a:p>
        </p:txBody>
      </p:sp>
      <p:pic>
        <p:nvPicPr>
          <p:cNvPr id="402" name="Google Shape;402;p47" descr="A picture containing several&#10;&#10;Description automatically generated"/>
          <p:cNvPicPr preferRelativeResize="0"/>
          <p:nvPr/>
        </p:nvPicPr>
        <p:blipFill rotWithShape="1">
          <a:blip r:embed="rId5">
            <a:alphaModFix/>
          </a:blip>
          <a:srcRect/>
          <a:stretch/>
        </p:blipFill>
        <p:spPr>
          <a:xfrm>
            <a:off x="7836310" y="0"/>
            <a:ext cx="4355689" cy="5300946"/>
          </a:xfrm>
          <a:prstGeom prst="rect">
            <a:avLst/>
          </a:prstGeom>
          <a:noFill/>
          <a:ln>
            <a:noFill/>
          </a:ln>
        </p:spPr>
      </p:pic>
      <p:sp>
        <p:nvSpPr>
          <p:cNvPr id="403" name="Google Shape;403;p47"/>
          <p:cNvSpPr txBox="1"/>
          <p:nvPr/>
        </p:nvSpPr>
        <p:spPr>
          <a:xfrm>
            <a:off x="357571" y="1726808"/>
            <a:ext cx="7210827" cy="313932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following table shows the status of all the processes as they execute the ‘for’ loops in their entry sections.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gray cells show processes waiting in the second while loops in their entry sections.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table shows that P0 never waits for any process and is, therefore, the first process to enter its critical section,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while all other processes wait in their second while loops for j = = 0, indicating that they are waiting for P0 to get out of its critical section and then they would make progress (i.e., they will get out the while loop, increment j by one, and continue their execution).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48"/>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09" name="Google Shape;409;p48"/>
          <p:cNvSpPr txBox="1">
            <a:spLocks noGrp="1"/>
          </p:cNvSpPr>
          <p:nvPr>
            <p:ph type="title"/>
          </p:nvPr>
        </p:nvSpPr>
        <p:spPr>
          <a:xfrm>
            <a:off x="8274339" y="5077537"/>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410" name="Google Shape;410;p48"/>
          <p:cNvGrpSpPr/>
          <p:nvPr/>
        </p:nvGrpSpPr>
        <p:grpSpPr>
          <a:xfrm>
            <a:off x="11401725" y="6229681"/>
            <a:ext cx="457200" cy="457200"/>
            <a:chOff x="11361456" y="6195813"/>
            <a:chExt cx="548640" cy="548640"/>
          </a:xfrm>
        </p:grpSpPr>
        <p:sp>
          <p:nvSpPr>
            <p:cNvPr id="411" name="Google Shape;411;p48"/>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2" name="Google Shape;412;p4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13" name="Google Shape;413;p4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36</a:t>
            </a:fld>
            <a:endParaRPr/>
          </a:p>
        </p:txBody>
      </p:sp>
      <p:pic>
        <p:nvPicPr>
          <p:cNvPr id="414" name="Google Shape;414;p48" descr="A picture containing several&#10;&#10;Description automatically generated"/>
          <p:cNvPicPr preferRelativeResize="0"/>
          <p:nvPr/>
        </p:nvPicPr>
        <p:blipFill rotWithShape="1">
          <a:blip r:embed="rId5">
            <a:alphaModFix/>
          </a:blip>
          <a:srcRect/>
          <a:stretch/>
        </p:blipFill>
        <p:spPr>
          <a:xfrm>
            <a:off x="7836310" y="-1"/>
            <a:ext cx="4355689" cy="5300946"/>
          </a:xfrm>
          <a:prstGeom prst="rect">
            <a:avLst/>
          </a:prstGeom>
          <a:noFill/>
          <a:ln>
            <a:noFill/>
          </a:ln>
        </p:spPr>
      </p:pic>
      <p:sp>
        <p:nvSpPr>
          <p:cNvPr id="415" name="Google Shape;415;p48"/>
          <p:cNvSpPr txBox="1"/>
          <p:nvPr/>
        </p:nvSpPr>
        <p:spPr>
          <a:xfrm>
            <a:off x="385706" y="2008162"/>
            <a:ext cx="7210827"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You can make the following observations by following the Bakery algorithm closely with the help of the following table: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P1 not interested to get into its critical section ⇒ number[1] is 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P2, P3, and P4 wait for P0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P0 gets into its CS, get out, and sets its number to 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P3 get into its CS and P2 and P4 wait for it to get out of its CS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P2 gets into its CS and P4 waits for it to get out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P4 gets into its CS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Sequence of execution of processes:  &lt;P</a:t>
            </a:r>
            <a:r>
              <a:rPr lang="en-US" sz="2400" baseline="-25000">
                <a:solidFill>
                  <a:schemeClr val="dk1"/>
                </a:solidFill>
                <a:latin typeface="Rockwell"/>
                <a:ea typeface="Rockwell"/>
                <a:cs typeface="Rockwell"/>
                <a:sym typeface="Rockwell"/>
              </a:rPr>
              <a:t>0</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3</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2</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4</a:t>
            </a:r>
            <a:r>
              <a:rPr lang="en-US" sz="1800">
                <a:solidFill>
                  <a:schemeClr val="dk1"/>
                </a:solidFill>
                <a:latin typeface="Rockwell"/>
                <a:ea typeface="Rockwell"/>
                <a:cs typeface="Rockwell"/>
                <a:sym typeface="Rockwell"/>
              </a:rPr>
              <a:t>&gt;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49"/>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1" name="Google Shape;421;p49"/>
          <p:cNvSpPr txBox="1">
            <a:spLocks noGrp="1"/>
          </p:cNvSpPr>
          <p:nvPr>
            <p:ph type="title"/>
          </p:nvPr>
        </p:nvSpPr>
        <p:spPr>
          <a:xfrm>
            <a:off x="8259591" y="5089690"/>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422" name="Google Shape;422;p49"/>
          <p:cNvGrpSpPr/>
          <p:nvPr/>
        </p:nvGrpSpPr>
        <p:grpSpPr>
          <a:xfrm>
            <a:off x="11401725" y="6229681"/>
            <a:ext cx="457200" cy="457200"/>
            <a:chOff x="11361456" y="6195813"/>
            <a:chExt cx="548640" cy="548640"/>
          </a:xfrm>
        </p:grpSpPr>
        <p:sp>
          <p:nvSpPr>
            <p:cNvPr id="423" name="Google Shape;423;p49"/>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4" name="Google Shape;424;p4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25" name="Google Shape;425;p4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37</a:t>
            </a:fld>
            <a:endParaRPr/>
          </a:p>
        </p:txBody>
      </p:sp>
      <p:pic>
        <p:nvPicPr>
          <p:cNvPr id="426" name="Google Shape;426;p49" descr="A picture containing several&#10;&#10;Description automatically generated"/>
          <p:cNvPicPr preferRelativeResize="0"/>
          <p:nvPr/>
        </p:nvPicPr>
        <p:blipFill rotWithShape="1">
          <a:blip r:embed="rId5">
            <a:alphaModFix/>
          </a:blip>
          <a:srcRect/>
          <a:stretch/>
        </p:blipFill>
        <p:spPr>
          <a:xfrm>
            <a:off x="7836310" y="-1"/>
            <a:ext cx="4355689" cy="5300946"/>
          </a:xfrm>
          <a:prstGeom prst="rect">
            <a:avLst/>
          </a:prstGeom>
          <a:noFill/>
          <a:ln>
            <a:noFill/>
          </a:ln>
        </p:spPr>
      </p:pic>
      <p:pic>
        <p:nvPicPr>
          <p:cNvPr id="427" name="Google Shape;427;p49" descr="Table&#10;&#10;Description automatically generated"/>
          <p:cNvPicPr preferRelativeResize="0"/>
          <p:nvPr/>
        </p:nvPicPr>
        <p:blipFill rotWithShape="1">
          <a:blip r:embed="rId6">
            <a:alphaModFix/>
          </a:blip>
          <a:srcRect/>
          <a:stretch/>
        </p:blipFill>
        <p:spPr>
          <a:xfrm>
            <a:off x="492368" y="970671"/>
            <a:ext cx="7019779" cy="4923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a:t>
            </a:r>
            <a:endParaRPr/>
          </a:p>
        </p:txBody>
      </p:sp>
      <p:sp>
        <p:nvSpPr>
          <p:cNvPr id="137" name="Google Shape;137;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dirty="0"/>
          </a:p>
          <a:p>
            <a:pPr marL="182880" lvl="0" indent="-74929" algn="l" rtl="0">
              <a:lnSpc>
                <a:spcPct val="90000"/>
              </a:lnSpc>
              <a:spcBef>
                <a:spcPts val="1200"/>
              </a:spcBef>
              <a:spcAft>
                <a:spcPts val="0"/>
              </a:spcAft>
              <a:buSzPts val="1700"/>
              <a:buNone/>
            </a:pPr>
            <a:endParaRPr dirty="0"/>
          </a:p>
          <a:p>
            <a:pPr marL="182880" lvl="0" indent="-182880" algn="just" rtl="0">
              <a:lnSpc>
                <a:spcPct val="90000"/>
              </a:lnSpc>
              <a:spcBef>
                <a:spcPts val="1200"/>
              </a:spcBef>
              <a:spcAft>
                <a:spcPts val="0"/>
              </a:spcAft>
              <a:buSzPts val="1700"/>
              <a:buChar char="▪"/>
            </a:pPr>
            <a:r>
              <a:rPr lang="en-US" dirty="0"/>
              <a:t>Concurrent processes or threads often need access to shared data and shared resources. </a:t>
            </a:r>
            <a:endParaRPr dirty="0"/>
          </a:p>
          <a:p>
            <a:pPr marL="182880" lvl="0" indent="-182880" algn="just" rtl="0">
              <a:lnSpc>
                <a:spcPct val="90000"/>
              </a:lnSpc>
              <a:spcBef>
                <a:spcPts val="1200"/>
              </a:spcBef>
              <a:spcAft>
                <a:spcPts val="0"/>
              </a:spcAft>
              <a:buSzPts val="1700"/>
              <a:buChar char="▪"/>
            </a:pPr>
            <a:r>
              <a:rPr lang="en-US" dirty="0"/>
              <a:t>If there is no controlled access to shared data, it is often possible to obtain an inconsistent state of this data. </a:t>
            </a:r>
            <a:endParaRPr dirty="0"/>
          </a:p>
          <a:p>
            <a:pPr marL="182880" lvl="0" indent="-182880" algn="just" rtl="0">
              <a:lnSpc>
                <a:spcPct val="90000"/>
              </a:lnSpc>
              <a:spcBef>
                <a:spcPts val="1200"/>
              </a:spcBef>
              <a:spcAft>
                <a:spcPts val="0"/>
              </a:spcAft>
              <a:buSzPts val="1700"/>
              <a:buChar char="▪"/>
            </a:pPr>
            <a:r>
              <a:rPr lang="en-US" dirty="0"/>
              <a:t>Maintaining data consistency requires mechanisms to ensure the orderly execution of cooperating processes, and hence various process synchronization methods are used.</a:t>
            </a:r>
            <a:endParaRPr dirty="0"/>
          </a:p>
        </p:txBody>
      </p:sp>
      <p:sp>
        <p:nvSpPr>
          <p:cNvPr id="138" name="Google Shape;138;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44" name="Google Shape;144;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producer process produces information that is consumed by a consumer process.  For Example compiler and assembler.</a:t>
            </a:r>
            <a:endParaRPr/>
          </a:p>
          <a:p>
            <a:pPr marL="182880" lvl="0" indent="-182880" algn="just" rtl="0">
              <a:lnSpc>
                <a:spcPct val="90000"/>
              </a:lnSpc>
              <a:spcBef>
                <a:spcPts val="1200"/>
              </a:spcBef>
              <a:spcAft>
                <a:spcPts val="0"/>
              </a:spcAft>
              <a:buSzPts val="1700"/>
              <a:buChar char="▪"/>
            </a:pPr>
            <a:r>
              <a:rPr lang="en-US"/>
              <a:t>The producer-consumer problem also provides a useful metaphor for the client-server paradigm. </a:t>
            </a:r>
            <a:endParaRPr/>
          </a:p>
          <a:p>
            <a:pPr marL="182880" lvl="0" indent="-182880" algn="just" rtl="0">
              <a:lnSpc>
                <a:spcPct val="90000"/>
              </a:lnSpc>
              <a:spcBef>
                <a:spcPts val="1200"/>
              </a:spcBef>
              <a:spcAft>
                <a:spcPts val="0"/>
              </a:spcAft>
              <a:buSzPts val="1700"/>
              <a:buChar char="▪"/>
            </a:pPr>
            <a:r>
              <a:rPr lang="en-US"/>
              <a:t>We generally think of a server as a producer and a client as a consumer. </a:t>
            </a:r>
            <a:endParaRPr/>
          </a:p>
          <a:p>
            <a:pPr marL="182880" lvl="0" indent="-182880" algn="just" rtl="0">
              <a:lnSpc>
                <a:spcPct val="90000"/>
              </a:lnSpc>
              <a:spcBef>
                <a:spcPts val="1200"/>
              </a:spcBef>
              <a:spcAft>
                <a:spcPts val="0"/>
              </a:spcAft>
              <a:buSzPts val="1700"/>
              <a:buChar char="▪"/>
            </a:pPr>
            <a:r>
              <a:rPr lang="en-US"/>
              <a:t>For example, a web server produces (that is, provides) web content such as HTML files and images, which are consumed (that is, read) by the client web browser requesting the resource.</a:t>
            </a:r>
            <a:endParaRPr/>
          </a:p>
          <a:p>
            <a:pPr marL="182880" lvl="0" indent="-182880" algn="just" rtl="0">
              <a:lnSpc>
                <a:spcPct val="90000"/>
              </a:lnSpc>
              <a:spcBef>
                <a:spcPts val="1200"/>
              </a:spcBef>
              <a:spcAft>
                <a:spcPts val="0"/>
              </a:spcAft>
              <a:buSzPts val="1700"/>
              <a:buChar char="▪"/>
            </a:pPr>
            <a:r>
              <a:rPr lang="en-US"/>
              <a:t>Producer–consumer problem uses shared memory. To allow producer and consumer processes to run concurrently, we must have available a buffer of items that can be filled by the producer and emptied by the consumer. </a:t>
            </a:r>
            <a:endParaRPr/>
          </a:p>
          <a:p>
            <a:pPr marL="182880" lvl="0" indent="-182880" algn="just" rtl="0">
              <a:lnSpc>
                <a:spcPct val="90000"/>
              </a:lnSpc>
              <a:spcBef>
                <a:spcPts val="1200"/>
              </a:spcBef>
              <a:spcAft>
                <a:spcPts val="0"/>
              </a:spcAft>
              <a:buSzPts val="1700"/>
              <a:buChar char="▪"/>
            </a:pPr>
            <a:r>
              <a:rPr lang="en-US"/>
              <a:t>This buffer will reside in a region of memory that is shared by the producer and consumer processes.</a:t>
            </a:r>
            <a:endParaRPr/>
          </a:p>
        </p:txBody>
      </p:sp>
      <p:sp>
        <p:nvSpPr>
          <p:cNvPr id="145" name="Google Shape;145;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51" name="Google Shape;151;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720"/>
              <a:buNone/>
            </a:pPr>
            <a:r>
              <a:rPr lang="en-US" sz="3200"/>
              <a:t>Two types of buffers can be used:</a:t>
            </a:r>
            <a:endParaRPr/>
          </a:p>
          <a:p>
            <a:pPr marL="182880" lvl="0" indent="-182880" algn="just" rtl="0">
              <a:lnSpc>
                <a:spcPct val="90000"/>
              </a:lnSpc>
              <a:spcBef>
                <a:spcPts val="1200"/>
              </a:spcBef>
              <a:spcAft>
                <a:spcPts val="0"/>
              </a:spcAft>
              <a:buSzPts val="2720"/>
              <a:buChar char="▪"/>
            </a:pPr>
            <a:r>
              <a:rPr lang="en-US" sz="3200"/>
              <a:t>Bounded- Buffer—</a:t>
            </a:r>
            <a:r>
              <a:rPr lang="en-US" sz="2800"/>
              <a:t>assumes a fixed buffer size. (</a:t>
            </a:r>
            <a:r>
              <a:rPr lang="en-US" sz="2400">
                <a:solidFill>
                  <a:srgbClr val="FF0000"/>
                </a:solidFill>
              </a:rPr>
              <a:t>consumer must wait if the buffer is empty, and the producer must wait if the buffer is full</a:t>
            </a:r>
            <a:r>
              <a:rPr lang="en-US" sz="2800"/>
              <a:t>)</a:t>
            </a:r>
            <a:endParaRPr sz="3200"/>
          </a:p>
          <a:p>
            <a:pPr marL="182880" lvl="0" indent="-182880" algn="just" rtl="0">
              <a:lnSpc>
                <a:spcPct val="90000"/>
              </a:lnSpc>
              <a:spcBef>
                <a:spcPts val="1200"/>
              </a:spcBef>
              <a:spcAft>
                <a:spcPts val="0"/>
              </a:spcAft>
              <a:buSzPts val="2720"/>
              <a:buChar char="▪"/>
            </a:pPr>
            <a:r>
              <a:rPr lang="en-US" sz="3200"/>
              <a:t>Un-Bounded Buffer—</a:t>
            </a:r>
            <a:r>
              <a:rPr lang="en-US" sz="2800"/>
              <a:t>places no practical limit on the size of the buffer.(</a:t>
            </a:r>
            <a:r>
              <a:rPr lang="en-US" sz="2400">
                <a:solidFill>
                  <a:srgbClr val="FF0000"/>
                </a:solidFill>
              </a:rPr>
              <a:t>consumer may have to wait for new items, but the producer can always produce new items.</a:t>
            </a:r>
            <a:r>
              <a:rPr lang="en-US" sz="2800"/>
              <a:t>)</a:t>
            </a:r>
            <a:endParaRPr sz="3200"/>
          </a:p>
        </p:txBody>
      </p:sp>
      <p:sp>
        <p:nvSpPr>
          <p:cNvPr id="152" name="Google Shape;15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pic>
        <p:nvPicPr>
          <p:cNvPr id="158" name="Google Shape;158;p19" descr="Table&#10;&#10;Description automatically generated with medium confidence"/>
          <p:cNvPicPr preferRelativeResize="0">
            <a:picLocks noGrp="1"/>
          </p:cNvPicPr>
          <p:nvPr>
            <p:ph type="body" idx="1"/>
          </p:nvPr>
        </p:nvPicPr>
        <p:blipFill rotWithShape="1">
          <a:blip r:embed="rId3">
            <a:alphaModFix/>
          </a:blip>
          <a:srcRect/>
          <a:stretch/>
        </p:blipFill>
        <p:spPr>
          <a:xfrm>
            <a:off x="2869809" y="1813008"/>
            <a:ext cx="6808763" cy="4642338"/>
          </a:xfrm>
          <a:prstGeom prst="rect">
            <a:avLst/>
          </a:prstGeom>
          <a:noFill/>
          <a:ln>
            <a:noFill/>
          </a:ln>
        </p:spPr>
      </p:pic>
      <p:sp>
        <p:nvSpPr>
          <p:cNvPr id="159" name="Google Shape;15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65" name="Google Shape;165;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166" name="Google Shape;166;p20" descr="Text, letter&#10;&#10;Description automatically generated"/>
          <p:cNvPicPr preferRelativeResize="0">
            <a:picLocks noGrp="1"/>
          </p:cNvPicPr>
          <p:nvPr>
            <p:ph type="body" idx="1"/>
          </p:nvPr>
        </p:nvPicPr>
        <p:blipFill rotWithShape="1">
          <a:blip r:embed="rId3">
            <a:alphaModFix/>
          </a:blip>
          <a:srcRect/>
          <a:stretch/>
        </p:blipFill>
        <p:spPr>
          <a:xfrm>
            <a:off x="2480603" y="2264898"/>
            <a:ext cx="7230794" cy="4007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72" name="Google Shape;172;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173" name="Google Shape;173;p21" descr="Text&#10;&#10;Description automatically generated with medium confidence"/>
          <p:cNvPicPr preferRelativeResize="0">
            <a:picLocks noGrp="1"/>
          </p:cNvPicPr>
          <p:nvPr>
            <p:ph type="body" idx="1"/>
          </p:nvPr>
        </p:nvPicPr>
        <p:blipFill rotWithShape="1">
          <a:blip r:embed="rId3">
            <a:alphaModFix/>
          </a:blip>
          <a:srcRect/>
          <a:stretch/>
        </p:blipFill>
        <p:spPr>
          <a:xfrm>
            <a:off x="2518118" y="2093977"/>
            <a:ext cx="7019778" cy="4279392"/>
          </a:xfrm>
          <a:prstGeom prst="rect">
            <a:avLst/>
          </a:prstGeom>
          <a:noFill/>
          <a:ln>
            <a:noFill/>
          </a:ln>
        </p:spPr>
      </p:pic>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2562</Words>
  <Application>Microsoft Office PowerPoint</Application>
  <PresentationFormat>Widescreen</PresentationFormat>
  <Paragraphs>215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Noto Sans Symbols</vt:lpstr>
      <vt:lpstr>Rockwell</vt:lpstr>
      <vt:lpstr>Wood Type</vt:lpstr>
      <vt:lpstr>SHARED MEMORY</vt:lpstr>
      <vt:lpstr>OPERATING SYSTEMS</vt:lpstr>
      <vt:lpstr>SHARED MEMORY</vt:lpstr>
      <vt:lpstr>PROCESS SYNCHRONIZATION</vt:lpstr>
      <vt:lpstr>PRODUCER-CONSUMER PROBLEM</vt:lpstr>
      <vt:lpstr>PRODUCER-CONSUMER PROBLEM</vt:lpstr>
      <vt:lpstr>PRODUCER-CONSUMER PROBLEM</vt:lpstr>
      <vt:lpstr>PRODUCER-CONSUMER PROBLEM</vt:lpstr>
      <vt:lpstr>PRODUCER-CONSUMER PROBLEM</vt:lpstr>
      <vt:lpstr>PRODUCER-CONSUMER PROBLEM</vt:lpstr>
      <vt:lpstr>PRODUCER-CONSUMER PROBLEM</vt:lpstr>
      <vt:lpstr>BANK TRANSACTION EXAMPLE</vt:lpstr>
      <vt:lpstr>PowerPoint Presentation</vt:lpstr>
      <vt:lpstr>CRITICAL SECTION PROBLEM</vt:lpstr>
      <vt:lpstr>CRITICAL SECTION PROBLEM</vt:lpstr>
      <vt:lpstr>CRITICAL SECTION PROBLEM</vt:lpstr>
      <vt:lpstr>SOLUTION TO CRITICAL SECTION PROBLEM</vt:lpstr>
      <vt:lpstr>ASSUMPTIONS</vt:lpstr>
      <vt:lpstr>2-PROCESS SOLUTIONS TO THE CRITICAL SECTION PROBLEM</vt:lpstr>
      <vt:lpstr>2-PROCESS SOLUTIONS TO THE CRITICAL SECTION PROBLEM</vt:lpstr>
      <vt:lpstr>ALGORITHM 1</vt:lpstr>
      <vt:lpstr>                  ALGORITHM 2          FOR PI</vt:lpstr>
      <vt:lpstr>ALGORITHM 2</vt:lpstr>
      <vt:lpstr>ALGORITHM 2</vt:lpstr>
      <vt:lpstr>             ALGORITHM 3         FOR PI</vt:lpstr>
      <vt:lpstr>ALGORITHM 3 (Peterson’s Solution)</vt:lpstr>
      <vt:lpstr>ALGORITHM 3</vt:lpstr>
      <vt:lpstr>ALGORITHM 3</vt:lpstr>
      <vt:lpstr>N-PROCESS CRITICAL SECTION PROBLEM</vt:lpstr>
      <vt:lpstr>THE BAKERY ALGORITHM</vt:lpstr>
      <vt:lpstr>THE BAKERY ALGORITHM</vt:lpstr>
      <vt:lpstr>THE BAKERY ALGORITHM</vt:lpstr>
      <vt:lpstr>THE BAKERY ALGORITHM</vt:lpstr>
      <vt:lpstr>THE BAKERY ALGORITHM</vt:lpstr>
      <vt:lpstr>THE BAKERY ALGORITHM</vt:lpstr>
      <vt:lpstr>THE BAKERY ALGORITHM</vt:lpstr>
      <vt:lpstr>THE BAKERY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M Saifullah Tanvir</cp:lastModifiedBy>
  <cp:revision>7</cp:revision>
  <dcterms:modified xsi:type="dcterms:W3CDTF">2023-03-22T07:22:47Z</dcterms:modified>
</cp:coreProperties>
</file>