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1"/>
  </p:notesMasterIdLst>
  <p:handoutMasterIdLst>
    <p:handoutMasterId r:id="rId32"/>
  </p:handoutMasterIdLst>
  <p:sldIdLst>
    <p:sldId id="331" r:id="rId2"/>
    <p:sldId id="332" r:id="rId3"/>
    <p:sldId id="333" r:id="rId4"/>
    <p:sldId id="420" r:id="rId5"/>
    <p:sldId id="421" r:id="rId6"/>
    <p:sldId id="422" r:id="rId7"/>
    <p:sldId id="337" r:id="rId8"/>
    <p:sldId id="338" r:id="rId9"/>
    <p:sldId id="339" r:id="rId10"/>
    <p:sldId id="340" r:id="rId11"/>
    <p:sldId id="405" r:id="rId12"/>
    <p:sldId id="341" r:id="rId13"/>
    <p:sldId id="342" r:id="rId14"/>
    <p:sldId id="407" r:id="rId15"/>
    <p:sldId id="343" r:id="rId16"/>
    <p:sldId id="344" r:id="rId17"/>
    <p:sldId id="350" r:id="rId18"/>
    <p:sldId id="351" r:id="rId19"/>
    <p:sldId id="352" r:id="rId20"/>
    <p:sldId id="353" r:id="rId21"/>
    <p:sldId id="354" r:id="rId22"/>
    <p:sldId id="357" r:id="rId23"/>
    <p:sldId id="358" r:id="rId24"/>
    <p:sldId id="362" r:id="rId25"/>
    <p:sldId id="365" r:id="rId26"/>
    <p:sldId id="366" r:id="rId27"/>
    <p:sldId id="368" r:id="rId28"/>
    <p:sldId id="423" r:id="rId29"/>
    <p:sldId id="404" r:id="rId3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56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28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00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72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2BA"/>
    <a:srgbClr val="FF0000"/>
    <a:srgbClr val="CCECFF"/>
    <a:srgbClr val="66CCFF"/>
    <a:srgbClr val="CCFFFF"/>
    <a:srgbClr val="F8F8F8"/>
    <a:srgbClr val="EAEAEA"/>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776" autoAdjust="0"/>
    <p:restoredTop sz="90592" autoAdjust="0"/>
  </p:normalViewPr>
  <p:slideViewPr>
    <p:cSldViewPr snapToGrid="0">
      <p:cViewPr>
        <p:scale>
          <a:sx n="80" d="100"/>
          <a:sy n="80" d="100"/>
        </p:scale>
        <p:origin x="-1536" y="510"/>
      </p:cViewPr>
      <p:guideLst>
        <p:guide orient="horz" pos="816"/>
        <p:guide pos="4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2208"/>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itchFamily="-84" charset="0"/>
              </a:defRPr>
            </a:lvl1pPr>
          </a:lstStyle>
          <a:p>
            <a:pPr>
              <a:defRPr/>
            </a:pPr>
            <a:fld id="{1C89127A-FA4F-4C01-AE31-4DBAD969AB7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itchFamily="18" charset="0"/>
              </a:defRPr>
            </a:lvl1pPr>
          </a:lstStyle>
          <a:p>
            <a:pPr>
              <a:defRPr/>
            </a:pPr>
            <a:fld id="{FEAD10D1-4816-4D21-B168-3C4695DC9A4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1C7DAB3-DB6F-4CFC-AD90-E8559AE7D5CA}" type="slidenum">
              <a:rPr lang="en-US" smtClean="0"/>
              <a:pPr/>
              <a:t>1</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7746A05-E67C-4888-BFED-020F0899B40C}" type="slidenum">
              <a:rPr lang="en-US" smtClean="0"/>
              <a:pPr/>
              <a:t>11</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smtClean="0">
                <a:latin typeface="Times New Roman" pitchFamily="18" charset="0"/>
              </a:rPr>
              <a:t>-</a:t>
            </a:r>
            <a:r>
              <a:rPr lang="en-GB" dirty="0" smtClean="0">
                <a:latin typeface="Times New Roman" pitchFamily="18" charset="0"/>
              </a:rPr>
              <a:t>At a given time, many kernel mode processes can be active, resulting in possible race conditions in kernel code (OS).</a:t>
            </a:r>
          </a:p>
          <a:p>
            <a:r>
              <a:rPr lang="en-GB" dirty="0" smtClean="0">
                <a:latin typeface="Times New Roman" pitchFamily="18" charset="0"/>
              </a:rPr>
              <a:t>-</a:t>
            </a:r>
            <a:r>
              <a:rPr lang="en-GB" dirty="0" err="1" smtClean="0">
                <a:latin typeface="Times New Roman" pitchFamily="18" charset="0"/>
              </a:rPr>
              <a:t>Preemptive</a:t>
            </a:r>
            <a:r>
              <a:rPr lang="en-GB" dirty="0" smtClean="0">
                <a:latin typeface="Times New Roman" pitchFamily="18" charset="0"/>
              </a:rPr>
              <a:t> and </a:t>
            </a:r>
            <a:r>
              <a:rPr lang="en-GB" dirty="0" err="1" smtClean="0">
                <a:latin typeface="Times New Roman" pitchFamily="18" charset="0"/>
              </a:rPr>
              <a:t>nonpreemptive</a:t>
            </a:r>
            <a:r>
              <a:rPr lang="en-GB" dirty="0" smtClean="0">
                <a:latin typeface="Times New Roman" pitchFamily="18" charset="0"/>
              </a:rPr>
              <a:t> kernels with regards to </a:t>
            </a:r>
            <a:r>
              <a:rPr lang="en-GB" dirty="0" err="1" smtClean="0">
                <a:latin typeface="Times New Roman" pitchFamily="18" charset="0"/>
              </a:rPr>
              <a:t>preempting</a:t>
            </a:r>
            <a:r>
              <a:rPr lang="en-GB" dirty="0" smtClean="0">
                <a:latin typeface="Times New Roman" pitchFamily="18" charset="0"/>
              </a:rPr>
              <a:t> (or not) a process in kernel mode. </a:t>
            </a:r>
          </a:p>
          <a:p>
            <a:r>
              <a:rPr lang="en-GB" dirty="0" smtClean="0">
                <a:latin typeface="Times New Roman" pitchFamily="18" charset="0"/>
              </a:rPr>
              <a:t>-In a real-time system, a real-time program should be able to </a:t>
            </a:r>
            <a:r>
              <a:rPr lang="en-GB" dirty="0" err="1" smtClean="0">
                <a:latin typeface="Times New Roman" pitchFamily="18" charset="0"/>
              </a:rPr>
              <a:t>preempt</a:t>
            </a:r>
            <a:r>
              <a:rPr lang="en-GB" dirty="0" smtClean="0">
                <a:latin typeface="Times New Roman" pitchFamily="18" charset="0"/>
              </a:rPr>
              <a:t> a non-real-time one running in kernel mode. </a:t>
            </a:r>
          </a:p>
          <a:p>
            <a:endParaRPr lang="en-US" dirty="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28C8B53-CE07-42B0-90A0-5C1938023AC1}" type="slidenum">
              <a:rPr lang="en-US" smtClean="0"/>
              <a:pPr/>
              <a:t>12</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459D9A3-A9CB-42BB-8221-B5BCDE3456DA}" type="slidenum">
              <a:rPr lang="en-US" smtClean="0"/>
              <a:pPr/>
              <a:t>13</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GB" dirty="0" smtClean="0">
                <a:latin typeface="Times New Roman" pitchFamily="18" charset="0"/>
              </a:rPr>
              <a:t>-Note the semicolon after the </a:t>
            </a:r>
            <a:r>
              <a:rPr lang="en-GB" i="1" dirty="0" smtClean="0">
                <a:latin typeface="Times New Roman" pitchFamily="18" charset="0"/>
              </a:rPr>
              <a:t>while</a:t>
            </a:r>
            <a:r>
              <a:rPr lang="en-GB" dirty="0" smtClean="0">
                <a:latin typeface="Times New Roman" pitchFamily="18" charset="0"/>
              </a:rPr>
              <a:t> condition. This is the null statement that gets executed as long as </a:t>
            </a:r>
            <a:r>
              <a:rPr lang="en-GB" i="1" dirty="0" smtClean="0">
                <a:latin typeface="Times New Roman" pitchFamily="18" charset="0"/>
              </a:rPr>
              <a:t>while </a:t>
            </a:r>
            <a:r>
              <a:rPr lang="en-GB" dirty="0" smtClean="0">
                <a:latin typeface="Times New Roman" pitchFamily="18" charset="0"/>
              </a:rPr>
              <a:t>is True.</a:t>
            </a:r>
          </a:p>
          <a:p>
            <a:r>
              <a:rPr lang="en-GB" dirty="0" smtClean="0">
                <a:latin typeface="Times New Roman" pitchFamily="18" charset="0"/>
              </a:rPr>
              <a:t>It’s a </a:t>
            </a:r>
            <a:r>
              <a:rPr lang="en-GB" i="1" dirty="0" smtClean="0">
                <a:latin typeface="Times New Roman" pitchFamily="18" charset="0"/>
              </a:rPr>
              <a:t>busy wait</a:t>
            </a:r>
            <a:r>
              <a:rPr lang="en-GB" dirty="0" smtClean="0">
                <a:latin typeface="Times New Roman" pitchFamily="18" charset="0"/>
              </a:rPr>
              <a:t>, also called </a:t>
            </a:r>
            <a:r>
              <a:rPr lang="en-GB" i="1" dirty="0" smtClean="0">
                <a:latin typeface="Times New Roman" pitchFamily="18" charset="0"/>
              </a:rPr>
              <a:t>spinning</a:t>
            </a:r>
            <a:r>
              <a:rPr lang="en-GB" dirty="0" smtClean="0">
                <a:latin typeface="Times New Roman" pitchFamily="18" charset="0"/>
              </a:rPr>
              <a:t>. </a:t>
            </a:r>
          </a:p>
          <a:p>
            <a:r>
              <a:rPr lang="en-GB" dirty="0" smtClean="0">
                <a:latin typeface="Times New Roman" pitchFamily="18" charset="0"/>
              </a:rPr>
              <a:t>-Giving the other process turn is to ensure fairness. If process1 comes along and process0 is in its critical section, then process1 sets turn to 0 and politely waits. If two processes want to enter their critical sections, then the last one to set turn variable (to the other process) waits. Think about it. </a:t>
            </a:r>
          </a:p>
          <a:p>
            <a:r>
              <a:rPr lang="en-GB" dirty="0" smtClean="0">
                <a:latin typeface="Times New Roman" pitchFamily="18" charset="0"/>
              </a:rPr>
              <a:t>-Also think about (&amp; read book) how Mutual Exclusion, Progress, and Bounded Waiting are satisfied by this. </a:t>
            </a:r>
          </a:p>
          <a:p>
            <a:r>
              <a:rPr lang="en-GB" u="sng" dirty="0" smtClean="0">
                <a:latin typeface="Times New Roman" pitchFamily="18" charset="0"/>
              </a:rPr>
              <a:t>http://www.cs.cmu.edu/~gkesden/412-18/fall02/applications/ln/lecture6.html</a:t>
            </a:r>
          </a:p>
          <a:p>
            <a:endParaRPr 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9E9BD36-0FDB-4B65-B311-B49D41989240}" type="slidenum">
              <a:rPr lang="en-US" smtClean="0"/>
              <a:pPr/>
              <a:t>14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988E26D-A075-4F4D-A9A7-2A52FA74BBFC}"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smtClean="0">
                <a:latin typeface="Times New Roman" pitchFamily="18" charset="0"/>
              </a:rPr>
              <a:t>- Hardware features can make any programming task easier and improve system efficiency.</a:t>
            </a:r>
            <a:endParaRPr lang="en-GB" dirty="0" smtClean="0">
              <a:latin typeface="Times New Roman" pitchFamily="18" charset="0"/>
            </a:endParaRPr>
          </a:p>
          <a:p>
            <a:r>
              <a:rPr lang="en-GB" dirty="0" smtClean="0">
                <a:latin typeface="Times New Roman" pitchFamily="18" charset="0"/>
              </a:rPr>
              <a:t>-Have to send an interrupt-disable message to all processors and this takes time, delaying entry into critical section. Hence, not used in multiprocessor systems. Multiprocessor systems use these hardware atomic instructions instead to lock and unlock the critical section (CS). </a:t>
            </a:r>
          </a:p>
          <a:p>
            <a:r>
              <a:rPr lang="en-GB" u="sng" dirty="0" smtClean="0">
                <a:latin typeface="Times New Roman" pitchFamily="18" charset="0"/>
              </a:rPr>
              <a:t>http://www2.cs.uregina.ca/~hamilton/courses/330/notes/synchro/node3.html</a:t>
            </a:r>
          </a:p>
          <a:p>
            <a:r>
              <a:rPr lang="en-US" dirty="0" smtClean="0">
                <a:latin typeface="Times New Roman" pitchFamily="18" charset="0"/>
              </a:rPr>
              <a:t>-Another disadvantage of disabling interrupts even on a </a:t>
            </a:r>
            <a:r>
              <a:rPr lang="en-US" dirty="0" err="1" smtClean="0">
                <a:latin typeface="Times New Roman" pitchFamily="18" charset="0"/>
              </a:rPr>
              <a:t>uniprocessor</a:t>
            </a:r>
            <a:r>
              <a:rPr lang="en-US" dirty="0" smtClean="0">
                <a:latin typeface="Times New Roman" pitchFamily="18" charset="0"/>
              </a:rPr>
              <a:t> so that one process can run its code uninterrupted is that the process must be trusted not to be malicious and monopolize the CPU, as well as to be correct and not accidentally hang the machine in an infinite loop or page fault.</a:t>
            </a:r>
            <a:endParaRPr lang="en-GB"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3F2C9DB-55A7-4121-8A94-685F26B61CE0}" type="slidenum">
              <a:rPr lang="en-US" smtClean="0"/>
              <a:pPr/>
              <a:t>17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dirty="0" smtClean="0">
                <a:latin typeface="Times New Roman" pitchFamily="18" charset="0"/>
              </a:rPr>
              <a:t>-Spinlocks do have an advantage, however, in that no context switch is required when a process must wait on a lock, and a context switch may take considerable time. Thus, when locks are expected to be held for short times, spinlocks are useful. They are often employed on multiprocessor systems where one thread can “spin” on one processor while another thread performs its critical section on another processor.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D8B7F6B-1810-4E39-845A-C5E3EDEB219E}" type="slidenum">
              <a:rPr lang="en-US" smtClean="0"/>
              <a:pPr/>
              <a:t>19</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GB" smtClean="0">
                <a:latin typeface="Times New Roman" pitchFamily="18" charset="0"/>
              </a:rPr>
              <a:t>-Invented by eminent Dutch computer scientist Edsger W. Dijkstra in 1965 (winner of 1972 Turing Award).</a:t>
            </a:r>
          </a:p>
          <a:p>
            <a:r>
              <a:rPr lang="en-GB" u="sng" smtClean="0">
                <a:latin typeface="Times New Roman" pitchFamily="18" charset="0"/>
              </a:rPr>
              <a:t>http://en.wikipedia.org/wiki/Edsger_W._Dijkstra</a:t>
            </a:r>
          </a:p>
          <a:p>
            <a:r>
              <a:rPr lang="en-GB" smtClean="0">
                <a:latin typeface="Times New Roman" pitchFamily="18" charset="0"/>
              </a:rPr>
              <a:t>-</a:t>
            </a:r>
            <a:r>
              <a:rPr lang="en-GB" i="1" smtClean="0">
                <a:latin typeface="Times New Roman" pitchFamily="18" charset="0"/>
              </a:rPr>
              <a:t>P </a:t>
            </a:r>
            <a:r>
              <a:rPr lang="en-GB" smtClean="0">
                <a:latin typeface="Times New Roman" pitchFamily="18" charset="0"/>
              </a:rPr>
              <a:t>and </a:t>
            </a:r>
            <a:r>
              <a:rPr lang="en-GB" i="1" smtClean="0">
                <a:latin typeface="Times New Roman" pitchFamily="18" charset="0"/>
              </a:rPr>
              <a:t>V </a:t>
            </a:r>
            <a:r>
              <a:rPr lang="en-GB" smtClean="0">
                <a:latin typeface="Times New Roman" pitchFamily="18" charset="0"/>
              </a:rPr>
              <a:t>from the Dutch </a:t>
            </a:r>
            <a:r>
              <a:rPr lang="en-US" smtClean="0">
                <a:latin typeface="Times New Roman" pitchFamily="18" charset="0"/>
              </a:rPr>
              <a:t>stand for the portmanteau </a:t>
            </a:r>
            <a:r>
              <a:rPr lang="en-US" i="1" smtClean="0">
                <a:latin typeface="Times New Roman" pitchFamily="18" charset="0"/>
              </a:rPr>
              <a:t>Prolaag</a:t>
            </a:r>
            <a:r>
              <a:rPr lang="en-US" smtClean="0">
                <a:latin typeface="Times New Roman" pitchFamily="18" charset="0"/>
              </a:rPr>
              <a:t>,</a:t>
            </a:r>
            <a:r>
              <a:rPr lang="en-US" baseline="30000" smtClean="0">
                <a:latin typeface="Times New Roman" pitchFamily="18" charset="0"/>
              </a:rPr>
              <a:t> </a:t>
            </a:r>
            <a:r>
              <a:rPr lang="en-US" smtClean="0">
                <a:latin typeface="Times New Roman" pitchFamily="18" charset="0"/>
              </a:rPr>
              <a:t>short for </a:t>
            </a:r>
            <a:r>
              <a:rPr lang="en-US" i="1" smtClean="0">
                <a:latin typeface="Times New Roman" pitchFamily="18" charset="0"/>
              </a:rPr>
              <a:t>probeer te verlagen</a:t>
            </a:r>
            <a:r>
              <a:rPr lang="en-US" smtClean="0">
                <a:latin typeface="Times New Roman" pitchFamily="18" charset="0"/>
              </a:rPr>
              <a:t>, literally "try to decrease“, </a:t>
            </a:r>
            <a:r>
              <a:rPr lang="en-GB" smtClean="0">
                <a:latin typeface="Times New Roman" pitchFamily="18" charset="0"/>
              </a:rPr>
              <a:t>and </a:t>
            </a:r>
            <a:r>
              <a:rPr lang="en-GB" i="1" smtClean="0">
                <a:latin typeface="Times New Roman" pitchFamily="18" charset="0"/>
              </a:rPr>
              <a:t>Verhogen </a:t>
            </a:r>
            <a:r>
              <a:rPr lang="en-GB" smtClean="0">
                <a:latin typeface="Times New Roman" pitchFamily="18" charset="0"/>
              </a:rPr>
              <a:t>which means “to increment”</a:t>
            </a:r>
            <a:r>
              <a:rPr lang="en-GB" i="1" smtClean="0">
                <a:latin typeface="Times New Roman" pitchFamily="18" charset="0"/>
              </a:rPr>
              <a:t>.</a:t>
            </a:r>
          </a:p>
          <a:p>
            <a:r>
              <a:rPr lang="en-GB" b="1" smtClean="0">
                <a:latin typeface="Times New Roman" pitchFamily="18" charset="0"/>
              </a:rPr>
              <a:t>http://en.wikipedia.org/wiki/Semaphore_(programming)#Function_name_etymology</a:t>
            </a:r>
          </a:p>
          <a:p>
            <a:r>
              <a:rPr lang="en-GB" i="1" smtClean="0">
                <a:latin typeface="Times New Roman" pitchFamily="18" charset="0"/>
              </a:rPr>
              <a:t>-wait  </a:t>
            </a:r>
            <a:r>
              <a:rPr lang="en-GB" smtClean="0">
                <a:latin typeface="Times New Roman" pitchFamily="18" charset="0"/>
              </a:rPr>
              <a:t>ensures that process does work only when </a:t>
            </a:r>
            <a:r>
              <a:rPr lang="en-GB" i="1" smtClean="0">
                <a:latin typeface="Times New Roman" pitchFamily="18" charset="0"/>
              </a:rPr>
              <a:t>S</a:t>
            </a:r>
            <a:r>
              <a:rPr lang="en-GB" smtClean="0">
                <a:latin typeface="Times New Roman" pitchFamily="18" charset="0"/>
              </a:rPr>
              <a:t> is positive. You can think of </a:t>
            </a:r>
            <a:r>
              <a:rPr lang="en-GB" i="1" smtClean="0">
                <a:latin typeface="Times New Roman" pitchFamily="18" charset="0"/>
              </a:rPr>
              <a:t>S </a:t>
            </a:r>
            <a:r>
              <a:rPr lang="en-GB" smtClean="0">
                <a:latin typeface="Times New Roman" pitchFamily="18" charset="0"/>
              </a:rPr>
              <a:t>as the resource being acquired. </a:t>
            </a:r>
          </a:p>
          <a:p>
            <a:r>
              <a:rPr lang="en-US" smtClean="0">
                <a:latin typeface="Times New Roman" pitchFamily="18" charset="0"/>
              </a:rPr>
              <a:t>-</a:t>
            </a:r>
            <a:r>
              <a:rPr lang="en-US" i="1" smtClean="0">
                <a:latin typeface="Times New Roman" pitchFamily="18" charset="0"/>
              </a:rPr>
              <a:t>wait </a:t>
            </a:r>
            <a:r>
              <a:rPr lang="en-US" smtClean="0">
                <a:latin typeface="Times New Roman" pitchFamily="18" charset="0"/>
              </a:rPr>
              <a:t>and </a:t>
            </a:r>
            <a:r>
              <a:rPr lang="en-US" i="1" smtClean="0">
                <a:latin typeface="Times New Roman" pitchFamily="18" charset="0"/>
              </a:rPr>
              <a:t>signal </a:t>
            </a:r>
            <a:r>
              <a:rPr lang="en-US" smtClean="0">
                <a:latin typeface="Times New Roman" pitchFamily="18" charset="0"/>
              </a:rPr>
              <a:t>acts as </a:t>
            </a:r>
            <a:r>
              <a:rPr lang="en-US" i="1" smtClean="0">
                <a:latin typeface="Times New Roman" pitchFamily="18" charset="0"/>
              </a:rPr>
              <a:t>acquire </a:t>
            </a:r>
            <a:r>
              <a:rPr lang="en-US" smtClean="0">
                <a:latin typeface="Times New Roman" pitchFamily="18" charset="0"/>
              </a:rPr>
              <a:t>and </a:t>
            </a:r>
            <a:r>
              <a:rPr lang="en-US" i="1" smtClean="0">
                <a:latin typeface="Times New Roman" pitchFamily="18" charset="0"/>
              </a:rPr>
              <a:t>release. </a:t>
            </a:r>
            <a:r>
              <a:rPr lang="en-US" smtClean="0">
                <a:latin typeface="Times New Roman" pitchFamily="18" charset="0"/>
              </a:rPr>
              <a:t>Hence, an easier way to implement mutual exclusion than the earlier programmatic ways. </a:t>
            </a:r>
            <a:endParaRPr lang="en-GB" smtClean="0">
              <a:latin typeface="Times New Roman" pitchFamily="18" charset="0"/>
            </a:endParaRPr>
          </a:p>
          <a:p>
            <a:endParaRPr lang="en-GB" smtClean="0">
              <a:latin typeface="Times New Roman" pitchFamily="18" charset="0"/>
            </a:endParaRPr>
          </a:p>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37F51AD-83CD-48E4-A64B-57CA51876FEF}" type="slidenum">
              <a:rPr lang="en-US" smtClean="0"/>
              <a:pPr/>
              <a:t>20</a:t>
            </a:fld>
            <a:endParaRPr lang="en-US" smtClean="0"/>
          </a:p>
        </p:txBody>
      </p:sp>
      <p:sp>
        <p:nvSpPr>
          <p:cNvPr id="96259"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ln/>
        </p:spPr>
        <p:txBody>
          <a:bodyPr/>
          <a:lstStyle/>
          <a:p>
            <a:pPr>
              <a:defRPr/>
            </a:pPr>
            <a:r>
              <a:rPr lang="en-US" dirty="0" smtClean="0">
                <a:latin typeface="Times New Roman" pitchFamily="18" charset="0"/>
              </a:rPr>
              <a:t>-</a:t>
            </a:r>
            <a:r>
              <a:rPr lang="en-GB" dirty="0" smtClean="0"/>
              <a:t>Counting semaphores can be used to control access to a finite number of instances of a resource. Say 4 hard drives. Semaphore </a:t>
            </a:r>
            <a:r>
              <a:rPr lang="en-GB" i="1" dirty="0" smtClean="0"/>
              <a:t>S </a:t>
            </a:r>
            <a:r>
              <a:rPr lang="en-GB" dirty="0" smtClean="0"/>
              <a:t>initialised to 4. Each user acquiring a hard disk performs a </a:t>
            </a:r>
            <a:r>
              <a:rPr lang="en-GB" i="1" dirty="0" smtClean="0"/>
              <a:t>wait</a:t>
            </a:r>
            <a:r>
              <a:rPr lang="en-GB" dirty="0" smtClean="0"/>
              <a:t> on </a:t>
            </a:r>
            <a:r>
              <a:rPr lang="en-GB" i="1" dirty="0" smtClean="0"/>
              <a:t>S</a:t>
            </a:r>
            <a:r>
              <a:rPr lang="en-GB" dirty="0" smtClean="0"/>
              <a:t>. </a:t>
            </a:r>
          </a:p>
          <a:p>
            <a:pPr>
              <a:defRPr/>
            </a:pPr>
            <a:r>
              <a:rPr lang="en-GB" dirty="0" smtClean="0"/>
              <a:t>Each user freeing a hard disk after use performs a </a:t>
            </a:r>
            <a:r>
              <a:rPr lang="en-GB" i="1" dirty="0" smtClean="0"/>
              <a:t>signal </a:t>
            </a:r>
            <a:r>
              <a:rPr lang="en-GB" dirty="0" smtClean="0"/>
              <a:t>on </a:t>
            </a:r>
            <a:r>
              <a:rPr lang="en-GB" i="1" dirty="0" smtClean="0"/>
              <a:t>S</a:t>
            </a:r>
            <a:r>
              <a:rPr lang="en-GB" dirty="0" smtClean="0"/>
              <a:t>, incrementing its value. If </a:t>
            </a:r>
            <a:r>
              <a:rPr lang="en-GB" i="1" dirty="0" smtClean="0"/>
              <a:t>S</a:t>
            </a:r>
            <a:r>
              <a:rPr lang="en-GB" dirty="0" smtClean="0"/>
              <a:t> is zero, no hard disk is available. </a:t>
            </a:r>
            <a:endParaRPr lang="en-US" dirty="0" smtClean="0">
              <a:latin typeface="Times New Roman" pitchFamily="18" charset="0"/>
            </a:endParaRPr>
          </a:p>
          <a:p>
            <a:pPr>
              <a:defRPr/>
            </a:pPr>
            <a:r>
              <a:rPr lang="en-US" dirty="0" smtClean="0">
                <a:latin typeface="Times New Roman" pitchFamily="18" charset="0"/>
              </a:rPr>
              <a:t>-Another example of use of binary semaphores: a binary semaphore called </a:t>
            </a:r>
            <a:r>
              <a:rPr lang="en-US" i="1" dirty="0" err="1" smtClean="0">
                <a:latin typeface="Times New Roman" pitchFamily="18" charset="0"/>
              </a:rPr>
              <a:t>mutex</a:t>
            </a:r>
            <a:r>
              <a:rPr lang="en-US" dirty="0" smtClean="0">
                <a:latin typeface="Times New Roman" pitchFamily="18" charset="0"/>
              </a:rPr>
              <a:t> (it’s just a variable name) used for mutual exclusion as below.</a:t>
            </a:r>
          </a:p>
          <a:p>
            <a:pPr marL="342900" indent="-342900">
              <a:spcBef>
                <a:spcPct val="35000"/>
              </a:spcBef>
              <a:buClr>
                <a:srgbClr val="993300"/>
              </a:buClr>
              <a:buSzPct val="90000"/>
              <a:buFont typeface="Monotype Sorts" charset="2"/>
              <a:buNone/>
              <a:tabLst>
                <a:tab pos="2005013" algn="ctr"/>
                <a:tab pos="4518025" algn="ctr"/>
              </a:tabLst>
              <a:defRPr/>
            </a:pPr>
            <a:r>
              <a:rPr kumimoji="1" lang="en-US" sz="1800" kern="0" dirty="0" smtClean="0">
                <a:solidFill>
                  <a:srgbClr val="000000"/>
                </a:solidFill>
                <a:latin typeface="Helvetica"/>
                <a:ea typeface="ＭＳ Ｐゴシック" charset="-128"/>
                <a:sym typeface="MT Extra" pitchFamily="18" charset="2"/>
              </a:rPr>
              <a:t>Provides mutual exclusion between </a:t>
            </a:r>
            <a:r>
              <a:rPr kumimoji="1" lang="en-US" sz="1800" i="1" kern="0" dirty="0" smtClean="0">
                <a:solidFill>
                  <a:srgbClr val="000000"/>
                </a:solidFill>
                <a:latin typeface="Helvetica"/>
                <a:ea typeface="ＭＳ Ｐゴシック" charset="-128"/>
                <a:sym typeface="MT Extra" pitchFamily="18" charset="2"/>
              </a:rPr>
              <a:t>n </a:t>
            </a:r>
            <a:r>
              <a:rPr kumimoji="1" lang="en-US" sz="1800" kern="0" dirty="0" smtClean="0">
                <a:solidFill>
                  <a:srgbClr val="000000"/>
                </a:solidFill>
                <a:latin typeface="Helvetica"/>
                <a:ea typeface="ＭＳ Ｐゴシック" charset="-128"/>
                <a:sym typeface="MT Extra" pitchFamily="18" charset="2"/>
              </a:rPr>
              <a:t>processes sharing the </a:t>
            </a:r>
            <a:r>
              <a:rPr kumimoji="1" lang="en-US" sz="1800" kern="0" dirty="0" err="1" smtClean="0">
                <a:solidFill>
                  <a:srgbClr val="000000"/>
                </a:solidFill>
                <a:latin typeface="Helvetica"/>
                <a:ea typeface="ＭＳ Ｐゴシック" charset="-128"/>
                <a:sym typeface="MT Extra" pitchFamily="18" charset="2"/>
              </a:rPr>
              <a:t>mutex</a:t>
            </a:r>
            <a:endParaRPr kumimoji="1" lang="en-US" sz="1800" kern="0" dirty="0" smtClean="0">
              <a:solidFill>
                <a:srgbClr val="000000"/>
              </a:solidFill>
              <a:latin typeface="Helvetica"/>
              <a:ea typeface="ＭＳ Ｐゴシック" charset="-128"/>
              <a:sym typeface="MT Extra" pitchFamily="18" charset="2"/>
            </a:endParaRPr>
          </a:p>
          <a:p>
            <a:pPr marL="742950" lvl="1" indent="-285750">
              <a:spcBef>
                <a:spcPct val="35000"/>
              </a:spcBef>
              <a:buClr>
                <a:srgbClr val="CC6600"/>
              </a:buClr>
              <a:buSzPct val="80000"/>
              <a:buFont typeface="Monotype Sorts" charset="2"/>
              <a:buNone/>
              <a:tabLst>
                <a:tab pos="2005013" algn="ctr"/>
                <a:tab pos="4518025" algn="ctr"/>
              </a:tabLst>
              <a:defRPr/>
            </a:pPr>
            <a:r>
              <a:rPr kumimoji="1" lang="en-US" sz="1800" kern="0" dirty="0" smtClean="0">
                <a:solidFill>
                  <a:srgbClr val="0000FF"/>
                </a:solidFill>
                <a:latin typeface="Helvetica"/>
                <a:ea typeface="ＭＳ Ｐゴシック" charset="-128"/>
                <a:sym typeface="MT Extra" pitchFamily="18" charset="2"/>
              </a:rPr>
              <a:t>Semaphore </a:t>
            </a:r>
            <a:r>
              <a:rPr kumimoji="1" lang="en-US" sz="1800" kern="0" dirty="0" err="1" smtClean="0">
                <a:solidFill>
                  <a:srgbClr val="0000FF"/>
                </a:solidFill>
                <a:latin typeface="Helvetica"/>
                <a:ea typeface="ＭＳ Ｐゴシック" charset="-128"/>
                <a:sym typeface="MT Extra" pitchFamily="18" charset="2"/>
              </a:rPr>
              <a:t>mutex</a:t>
            </a:r>
            <a:r>
              <a:rPr kumimoji="1" lang="en-US" sz="1800" kern="0" dirty="0" smtClean="0">
                <a:solidFill>
                  <a:srgbClr val="0000FF"/>
                </a:solidFill>
                <a:latin typeface="Helvetica"/>
                <a:ea typeface="ＭＳ Ｐゴシック" charset="-128"/>
                <a:sym typeface="MT Extra" pitchFamily="18" charset="2"/>
              </a:rPr>
              <a:t>;    //  </a:t>
            </a:r>
            <a:r>
              <a:rPr kumimoji="1" lang="en-US" sz="1800" kern="0" dirty="0" err="1" smtClean="0">
                <a:solidFill>
                  <a:srgbClr val="0000FF"/>
                </a:solidFill>
                <a:latin typeface="Helvetica"/>
                <a:ea typeface="ＭＳ Ｐゴシック" charset="-128"/>
                <a:sym typeface="MT Extra" pitchFamily="18" charset="2"/>
              </a:rPr>
              <a:t>initialised</a:t>
            </a:r>
            <a:r>
              <a:rPr kumimoji="1" lang="en-US" sz="1800" kern="0" dirty="0" smtClean="0">
                <a:solidFill>
                  <a:srgbClr val="0000FF"/>
                </a:solidFill>
                <a:latin typeface="Helvetica"/>
                <a:ea typeface="ＭＳ Ｐゴシック" charset="-128"/>
                <a:sym typeface="MT Extra" pitchFamily="18" charset="2"/>
              </a:rPr>
              <a:t> to 1</a:t>
            </a:r>
          </a:p>
          <a:p>
            <a:pPr marL="742950" lvl="1" indent="-285750">
              <a:spcBef>
                <a:spcPct val="35000"/>
              </a:spcBef>
              <a:buClr>
                <a:srgbClr val="CC6600"/>
              </a:buClr>
              <a:buSzPct val="80000"/>
              <a:buFont typeface="Monotype Sorts" charset="2"/>
              <a:buNone/>
              <a:tabLst>
                <a:tab pos="2005013" algn="ctr"/>
                <a:tab pos="4518025" algn="ctr"/>
              </a:tabLst>
              <a:defRPr/>
            </a:pPr>
            <a:r>
              <a:rPr kumimoji="1" lang="en-US" sz="1800" kern="0" dirty="0" smtClean="0">
                <a:solidFill>
                  <a:srgbClr val="0000FF"/>
                </a:solidFill>
                <a:latin typeface="Helvetica"/>
                <a:ea typeface="ＭＳ Ｐゴシック" charset="-128"/>
                <a:sym typeface="MT Extra" pitchFamily="18" charset="2"/>
              </a:rPr>
              <a:t>do {</a:t>
            </a:r>
          </a:p>
          <a:p>
            <a:pPr marL="742950" lvl="1" indent="-285750">
              <a:spcBef>
                <a:spcPct val="35000"/>
              </a:spcBef>
              <a:buClr>
                <a:srgbClr val="CC6600"/>
              </a:buClr>
              <a:buSzPct val="80000"/>
              <a:buFont typeface="Monotype Sorts" charset="2"/>
              <a:buNone/>
              <a:tabLst>
                <a:tab pos="2005013" algn="ctr"/>
                <a:tab pos="4518025" algn="ctr"/>
              </a:tabLst>
              <a:defRPr/>
            </a:pPr>
            <a:r>
              <a:rPr kumimoji="1" lang="en-US" sz="1800" kern="0" dirty="0" smtClean="0">
                <a:solidFill>
                  <a:srgbClr val="0000FF"/>
                </a:solidFill>
                <a:latin typeface="Helvetica"/>
                <a:ea typeface="ＭＳ Ｐゴシック" charset="-128"/>
                <a:sym typeface="MT Extra" pitchFamily="18" charset="2"/>
              </a:rPr>
              <a:t>	wait (</a:t>
            </a:r>
            <a:r>
              <a:rPr kumimoji="1" lang="en-US" sz="1800" kern="0" dirty="0" err="1" smtClean="0">
                <a:solidFill>
                  <a:srgbClr val="0000FF"/>
                </a:solidFill>
                <a:latin typeface="Helvetica"/>
                <a:ea typeface="ＭＳ Ｐゴシック" charset="-128"/>
                <a:sym typeface="MT Extra" pitchFamily="18" charset="2"/>
              </a:rPr>
              <a:t>mutex</a:t>
            </a:r>
            <a:r>
              <a:rPr kumimoji="1" lang="en-US" sz="1800" kern="0" dirty="0" smtClean="0">
                <a:solidFill>
                  <a:srgbClr val="0000FF"/>
                </a:solidFill>
                <a:latin typeface="Helvetica"/>
                <a:ea typeface="ＭＳ Ｐゴシック" charset="-128"/>
                <a:sym typeface="MT Extra" pitchFamily="18" charset="2"/>
              </a:rPr>
              <a:t>);</a:t>
            </a:r>
          </a:p>
          <a:p>
            <a:pPr marL="742950" lvl="1" indent="-285750">
              <a:spcBef>
                <a:spcPct val="35000"/>
              </a:spcBef>
              <a:buClr>
                <a:srgbClr val="CC6600"/>
              </a:buClr>
              <a:buSzPct val="80000"/>
              <a:buFont typeface="Monotype Sorts" charset="2"/>
              <a:buNone/>
              <a:tabLst>
                <a:tab pos="2005013" algn="ctr"/>
                <a:tab pos="4518025" algn="ctr"/>
              </a:tabLst>
              <a:defRPr/>
            </a:pPr>
            <a:r>
              <a:rPr kumimoji="1" lang="en-US" sz="1800" kern="0" dirty="0" smtClean="0">
                <a:solidFill>
                  <a:srgbClr val="0000FF"/>
                </a:solidFill>
                <a:latin typeface="Helvetica"/>
                <a:ea typeface="ＭＳ Ｐゴシック" charset="-128"/>
                <a:sym typeface="MT Extra" pitchFamily="18" charset="2"/>
              </a:rPr>
              <a:t>         // Critical Section</a:t>
            </a:r>
          </a:p>
          <a:p>
            <a:pPr marL="742950" lvl="1" indent="-285750">
              <a:spcBef>
                <a:spcPct val="35000"/>
              </a:spcBef>
              <a:buClr>
                <a:srgbClr val="CC6600"/>
              </a:buClr>
              <a:buSzPct val="80000"/>
              <a:buFont typeface="Monotype Sorts" charset="2"/>
              <a:buNone/>
              <a:tabLst>
                <a:tab pos="2005013" algn="ctr"/>
                <a:tab pos="4518025" algn="ctr"/>
              </a:tabLst>
              <a:defRPr/>
            </a:pPr>
            <a:r>
              <a:rPr kumimoji="1" lang="en-US" sz="1800" kern="0" dirty="0" smtClean="0">
                <a:solidFill>
                  <a:srgbClr val="0000FF"/>
                </a:solidFill>
                <a:latin typeface="Helvetica"/>
                <a:ea typeface="ＭＳ Ｐゴシック" charset="-128"/>
                <a:sym typeface="MT Extra" pitchFamily="18" charset="2"/>
              </a:rPr>
              <a:t>     signal (</a:t>
            </a:r>
            <a:r>
              <a:rPr kumimoji="1" lang="en-US" sz="1800" kern="0" dirty="0" err="1" smtClean="0">
                <a:solidFill>
                  <a:srgbClr val="0000FF"/>
                </a:solidFill>
                <a:latin typeface="Helvetica"/>
                <a:ea typeface="ＭＳ Ｐゴシック" charset="-128"/>
                <a:sym typeface="MT Extra" pitchFamily="18" charset="2"/>
              </a:rPr>
              <a:t>mutex</a:t>
            </a:r>
            <a:r>
              <a:rPr kumimoji="1" lang="en-US" sz="1800" kern="0" dirty="0" smtClean="0">
                <a:solidFill>
                  <a:srgbClr val="0000FF"/>
                </a:solidFill>
                <a:latin typeface="Helvetica"/>
                <a:ea typeface="ＭＳ Ｐゴシック" charset="-128"/>
                <a:sym typeface="MT Extra" pitchFamily="18" charset="2"/>
              </a:rPr>
              <a:t>);</a:t>
            </a:r>
          </a:p>
          <a:p>
            <a:pPr marL="742950" lvl="1" indent="-285750">
              <a:spcBef>
                <a:spcPct val="35000"/>
              </a:spcBef>
              <a:buClr>
                <a:srgbClr val="CC6600"/>
              </a:buClr>
              <a:buSzPct val="80000"/>
              <a:buFont typeface="Monotype Sorts" charset="2"/>
              <a:buNone/>
              <a:tabLst>
                <a:tab pos="2005013" algn="ctr"/>
                <a:tab pos="4518025" algn="ctr"/>
              </a:tabLst>
              <a:defRPr/>
            </a:pPr>
            <a:r>
              <a:rPr kumimoji="1" lang="en-US" sz="1800" kern="0" dirty="0" smtClean="0">
                <a:solidFill>
                  <a:srgbClr val="0000FF"/>
                </a:solidFill>
                <a:latin typeface="Helvetica"/>
                <a:ea typeface="ＭＳ Ｐゴシック" charset="-128"/>
                <a:sym typeface="MT Extra" pitchFamily="18" charset="2"/>
              </a:rPr>
              <a:t>	// Remainder section</a:t>
            </a:r>
          </a:p>
          <a:p>
            <a:pPr marL="742950" lvl="1" indent="-285750">
              <a:spcBef>
                <a:spcPct val="35000"/>
              </a:spcBef>
              <a:buClr>
                <a:srgbClr val="CC6600"/>
              </a:buClr>
              <a:buSzPct val="80000"/>
              <a:buFont typeface="Monotype Sorts" charset="2"/>
              <a:buNone/>
              <a:tabLst>
                <a:tab pos="2005013" algn="ctr"/>
                <a:tab pos="4518025" algn="ctr"/>
              </a:tabLst>
              <a:defRPr/>
            </a:pPr>
            <a:r>
              <a:rPr kumimoji="1" lang="en-US" sz="1800" kern="0" dirty="0" smtClean="0">
                <a:solidFill>
                  <a:srgbClr val="0000FF"/>
                </a:solidFill>
                <a:latin typeface="Helvetica"/>
                <a:ea typeface="ＭＳ Ｐゴシック" charset="-128"/>
                <a:sym typeface="MT Extra" pitchFamily="18" charset="2"/>
              </a:rPr>
              <a:t>} while (TRUE);</a:t>
            </a:r>
          </a:p>
          <a:p>
            <a:pPr>
              <a:defRPr/>
            </a:pPr>
            <a:endParaRPr lang="en-US" dirty="0"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57B794B-CFC5-4183-A557-D30025A8CB01}" type="slidenum">
              <a:rPr lang="en-US" smtClean="0"/>
              <a:pPr/>
              <a:t>21</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smtClean="0">
                <a:latin typeface="Times New Roman" pitchFamily="18" charset="0"/>
              </a:rPr>
              <a:t>-</a:t>
            </a:r>
            <a:r>
              <a:rPr lang="en-US" b="1" smtClean="0">
                <a:latin typeface="Times New Roman" pitchFamily="18" charset="0"/>
              </a:rPr>
              <a:t>wait() and signal() can be made by using a locking variable in test_and_set or compare_and-swap atomic instruction and placing wait() and signal() as critical sections after it, so that only one process can execute a wait() or a signal() at one time. See the codes on slides 18 and 20. </a:t>
            </a:r>
          </a:p>
          <a:p>
            <a:r>
              <a:rPr lang="en-US" smtClean="0">
                <a:latin typeface="Times New Roman" pitchFamily="18" charset="0"/>
              </a:rPr>
              <a:t>-Revision: </a:t>
            </a:r>
            <a:r>
              <a:rPr lang="en-GB" smtClean="0">
                <a:latin typeface="Times New Roman" pitchFamily="18" charset="0"/>
              </a:rPr>
              <a:t>Busy waiting is useful sometimes when locks are to be held for a shorter duration than context switch time.</a:t>
            </a:r>
          </a:p>
          <a:p>
            <a:r>
              <a:rPr lang="en-GB" smtClean="0">
                <a:latin typeface="Times New Roman" pitchFamily="18" charset="0"/>
              </a:rPr>
              <a:t>Then it is better to busy wait than to preempt waiting process and context switch to another process and then again context switch to the originally waiting process when the lock it’s waiting on becomes available.</a:t>
            </a:r>
          </a:p>
          <a:p>
            <a:r>
              <a:rPr lang="en-US" smtClean="0">
                <a:latin typeface="Times New Roman" pitchFamily="18" charset="0"/>
              </a:rPr>
              <a:t>  Busy waiting (also called </a:t>
            </a:r>
            <a:r>
              <a:rPr lang="en-US" i="1" smtClean="0">
                <a:latin typeface="Times New Roman" pitchFamily="18" charset="0"/>
              </a:rPr>
              <a:t>spinlock</a:t>
            </a:r>
            <a:r>
              <a:rPr lang="en-US" smtClean="0">
                <a:latin typeface="Times New Roman" pitchFamily="18" charset="0"/>
              </a:rPr>
              <a:t>) is usually used in multiprocessor systems where one thread spinlocks on one processor while another thread performs its critical section on another processor.</a:t>
            </a:r>
          </a:p>
          <a:p>
            <a:r>
              <a:rPr lang="en-GB" u="sng" smtClean="0">
                <a:latin typeface="Times New Roman" pitchFamily="18" charset="0"/>
              </a:rPr>
              <a:t>http://en.wikipedia.org/wiki/Busy_waiting#Appropriate_busy-wait_usage</a:t>
            </a:r>
          </a:p>
          <a:p>
            <a:r>
              <a:rPr lang="en-US" smtClean="0">
                <a:latin typeface="Times New Roman" pitchFamily="18" charset="0"/>
              </a:rPr>
              <a:t> Disabling interrupts on every processor can be a difficult task and furthermore can seriously diminish performance. Therefore, SMP systems must provide alternative locking techniques—such as compare and swap() or spinlocks—to ensure that wait() and signal() are performed atomically.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B074A6B-01CD-465A-BA53-7449DF8263BD}" type="slidenum">
              <a:rPr lang="en-US" smtClean="0"/>
              <a:pPr/>
              <a:t>2</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E85A285-87C1-42D3-8AAC-2BB9D5D60156}" type="slidenum">
              <a:rPr lang="en-US" smtClean="0"/>
              <a:pPr/>
              <a:t>22</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dirty="0" smtClean="0">
                <a:latin typeface="Times New Roman" pitchFamily="18" charset="0"/>
              </a:rPr>
              <a:t>-</a:t>
            </a:r>
            <a:r>
              <a:rPr lang="en-GB" dirty="0" smtClean="0">
                <a:latin typeface="Times New Roman" pitchFamily="18" charset="0"/>
              </a:rPr>
              <a:t>P0 comes and acquires S. P1 comes and acquires Q. Now both deadlocked.</a:t>
            </a:r>
          </a:p>
          <a:p>
            <a:r>
              <a:rPr lang="en-US" dirty="0" smtClean="0">
                <a:latin typeface="Times New Roman" pitchFamily="18" charset="0"/>
              </a:rPr>
              <a:t>-Freedom from deadlock does not imply freedom from starvation.</a:t>
            </a:r>
            <a:endParaRPr lang="en-GB" dirty="0" smtClean="0">
              <a:latin typeface="Times New Roman" pitchFamily="18" charset="0"/>
            </a:endParaRPr>
          </a:p>
          <a:p>
            <a:r>
              <a:rPr lang="en-US" dirty="0" smtClean="0">
                <a:latin typeface="Times New Roman" pitchFamily="18" charset="0"/>
              </a:rPr>
              <a:t>-In priority-inheritance protocol, all processes that are accessing resources needed by a higher-priority process inherit the higher priority until they are </a:t>
            </a:r>
            <a:r>
              <a:rPr lang="en-US" dirty="0" err="1" smtClean="0">
                <a:latin typeface="Times New Roman" pitchFamily="18" charset="0"/>
              </a:rPr>
              <a:t>ﬁnished</a:t>
            </a:r>
            <a:r>
              <a:rPr lang="en-US" dirty="0" smtClean="0">
                <a:latin typeface="Times New Roman" pitchFamily="18" charset="0"/>
              </a:rPr>
              <a:t> with the resources in question. When they are finished, their priorities revert to their original values. Read details in book pp.217-218.</a:t>
            </a:r>
          </a:p>
          <a:p>
            <a:r>
              <a:rPr lang="en-US" dirty="0" smtClean="0">
                <a:latin typeface="Times New Roman" pitchFamily="18" charset="0"/>
              </a:rPr>
              <a:t>-From Wikipedia: </a:t>
            </a:r>
            <a:r>
              <a:rPr lang="en-US" u="sng" dirty="0" smtClean="0">
                <a:latin typeface="Times New Roman" pitchFamily="18" charset="0"/>
              </a:rPr>
              <a:t>http://en.wikipedia.org/wiki/Priority_inversion#Example_of_a_priority_inversion</a:t>
            </a:r>
          </a:p>
          <a:p>
            <a:r>
              <a:rPr lang="en-US" dirty="0" smtClean="0">
                <a:latin typeface="Times New Roman" pitchFamily="18" charset="0"/>
              </a:rPr>
              <a:t>Consider two tasks H and L, of high and low priority respectively, either of which can acquire exclusive use of a shared resource R. If H attempts to acquire R after L has acquired it, then H becomes </a:t>
            </a:r>
            <a:r>
              <a:rPr lang="en-US" dirty="0" err="1" smtClean="0">
                <a:latin typeface="Times New Roman" pitchFamily="18" charset="0"/>
              </a:rPr>
              <a:t>unrunnable</a:t>
            </a:r>
            <a:r>
              <a:rPr lang="en-US" dirty="0" smtClean="0">
                <a:latin typeface="Times New Roman" pitchFamily="18" charset="0"/>
              </a:rPr>
              <a:t> until L relinquishes the resource. The use of the shared exclusive-use resource when properly designed is such that L relinquishes R promptly enough that H's priority use is not hindered excessively. In spite of the good design of these two cooperating tasks, the surprising behavior, priority inversion, occurs when any third task M of medium priority becomes </a:t>
            </a:r>
            <a:r>
              <a:rPr lang="en-US" dirty="0" err="1" smtClean="0">
                <a:latin typeface="Times New Roman" pitchFamily="18" charset="0"/>
              </a:rPr>
              <a:t>runnable</a:t>
            </a:r>
            <a:r>
              <a:rPr lang="en-US" dirty="0" smtClean="0">
                <a:latin typeface="Times New Roman" pitchFamily="18" charset="0"/>
              </a:rPr>
              <a:t> during L's use of R. Once H becomes </a:t>
            </a:r>
            <a:r>
              <a:rPr lang="en-US" dirty="0" err="1" smtClean="0">
                <a:latin typeface="Times New Roman" pitchFamily="18" charset="0"/>
              </a:rPr>
              <a:t>unrunnable</a:t>
            </a:r>
            <a:r>
              <a:rPr lang="en-US" dirty="0" smtClean="0">
                <a:latin typeface="Times New Roman" pitchFamily="18" charset="0"/>
              </a:rPr>
              <a:t>, M is the highest priority </a:t>
            </a:r>
            <a:r>
              <a:rPr lang="en-US" dirty="0" err="1" smtClean="0">
                <a:latin typeface="Times New Roman" pitchFamily="18" charset="0"/>
              </a:rPr>
              <a:t>runnable</a:t>
            </a:r>
            <a:r>
              <a:rPr lang="en-US" dirty="0" smtClean="0">
                <a:latin typeface="Times New Roman" pitchFamily="18" charset="0"/>
              </a:rPr>
              <a:t> task, thus it runs and while it does L cannot relinquish R. So in this scenario, the medium priority task preempts the high priority task, resulting in a priority inversion.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72EC3CB2-7F57-4A58-96B4-64618438646D}" type="slidenum">
              <a:rPr lang="en-US" smtClean="0"/>
              <a:pPr/>
              <a:t>23</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6554E418-12EC-454D-976A-951C59205F2D}" type="slidenum">
              <a:rPr lang="en-US" smtClean="0"/>
              <a:pPr/>
              <a:t>24</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GB" dirty="0" smtClean="0">
                <a:latin typeface="Times New Roman" pitchFamily="18" charset="0"/>
              </a:rPr>
              <a:t>-A writer should have exclusive access to shared data i.e. no reader or other writer at that time.</a:t>
            </a:r>
          </a:p>
          <a:p>
            <a:r>
              <a:rPr lang="en-GB" dirty="0" smtClean="0">
                <a:latin typeface="Times New Roman" pitchFamily="18" charset="0"/>
              </a:rPr>
              <a:t>-Known as the </a:t>
            </a:r>
            <a:r>
              <a:rPr lang="en-GB" i="1" dirty="0" smtClean="0">
                <a:latin typeface="Times New Roman" pitchFamily="18" charset="0"/>
              </a:rPr>
              <a:t>first </a:t>
            </a:r>
            <a:r>
              <a:rPr lang="en-GB" dirty="0" smtClean="0">
                <a:latin typeface="Times New Roman" pitchFamily="18" charset="0"/>
              </a:rPr>
              <a:t>readers-writers problem. I.e. no reader shall be kept waiting unless a writer has already obtained permission to use the shared object. In other words, no reader should wait for other readers to finish simply because a writer is waiting. This gives preference to readers.</a:t>
            </a:r>
          </a:p>
          <a:p>
            <a:r>
              <a:rPr lang="en-GB" dirty="0" smtClean="0">
                <a:latin typeface="Times New Roman" pitchFamily="18" charset="0"/>
              </a:rPr>
              <a:t>-There is also a </a:t>
            </a:r>
            <a:r>
              <a:rPr lang="en-GB" i="1" dirty="0" smtClean="0">
                <a:latin typeface="Times New Roman" pitchFamily="18" charset="0"/>
              </a:rPr>
              <a:t>second</a:t>
            </a:r>
            <a:r>
              <a:rPr lang="en-GB" dirty="0" smtClean="0">
                <a:latin typeface="Times New Roman" pitchFamily="18" charset="0"/>
              </a:rPr>
              <a:t> readers-writers version which states that as soon as a writer is ready, no new reader should be admitted i.e. writer should be given access </a:t>
            </a:r>
            <a:r>
              <a:rPr lang="en-GB" dirty="0" err="1" smtClean="0">
                <a:latin typeface="Times New Roman" pitchFamily="18" charset="0"/>
              </a:rPr>
              <a:t>asap</a:t>
            </a:r>
            <a:r>
              <a:rPr lang="en-GB" dirty="0" smtClean="0">
                <a:latin typeface="Times New Roman" pitchFamily="18" charset="0"/>
              </a:rPr>
              <a:t>.</a:t>
            </a:r>
          </a:p>
          <a:p>
            <a:r>
              <a:rPr lang="en-GB" dirty="0" smtClean="0">
                <a:latin typeface="Times New Roman" pitchFamily="18" charset="0"/>
              </a:rPr>
              <a:t>-Starvation may result in the solution to either version. Starvation-free solutions also exist. </a:t>
            </a:r>
          </a:p>
          <a:p>
            <a:endParaRPr lang="en-US" dirty="0"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8E781CE-9396-4F5F-A753-D8229F6F33AD}" type="slidenum">
              <a:rPr lang="en-US" smtClean="0"/>
              <a:pPr/>
              <a:t>26</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en-GB" dirty="0" smtClean="0">
                <a:latin typeface="Times New Roman" pitchFamily="18" charset="0"/>
              </a:rPr>
              <a:t>-Set as an exam question in 1965 by </a:t>
            </a:r>
            <a:r>
              <a:rPr lang="en-GB" dirty="0" err="1" smtClean="0">
                <a:latin typeface="Times New Roman" pitchFamily="18" charset="0"/>
              </a:rPr>
              <a:t>Edsger</a:t>
            </a:r>
            <a:r>
              <a:rPr lang="en-GB" dirty="0" smtClean="0">
                <a:latin typeface="Times New Roman" pitchFamily="18" charset="0"/>
              </a:rPr>
              <a:t> </a:t>
            </a:r>
            <a:r>
              <a:rPr lang="en-GB" dirty="0" err="1" smtClean="0">
                <a:latin typeface="Times New Roman" pitchFamily="18" charset="0"/>
              </a:rPr>
              <a:t>Dijkstra</a:t>
            </a:r>
            <a:r>
              <a:rPr lang="en-GB" dirty="0" smtClean="0">
                <a:latin typeface="Times New Roman" pitchFamily="18" charset="0"/>
              </a:rPr>
              <a:t>: five computers competing for five tape drives. </a:t>
            </a:r>
          </a:p>
          <a:p>
            <a:r>
              <a:rPr lang="en-GB" dirty="0" smtClean="0">
                <a:latin typeface="Times New Roman" pitchFamily="18" charset="0"/>
              </a:rPr>
              <a:t>-Can also think of spaghetti and chopsticks. </a:t>
            </a:r>
          </a:p>
          <a:p>
            <a:r>
              <a:rPr lang="en-GB" dirty="0" smtClean="0">
                <a:latin typeface="Times New Roman" pitchFamily="18" charset="0"/>
              </a:rPr>
              <a:t>-Philosophers who only think and eat. Each needs two chopsticks occasionally when she gets hungry.</a:t>
            </a:r>
          </a:p>
          <a:p>
            <a:r>
              <a:rPr lang="en-GB" dirty="0" smtClean="0">
                <a:latin typeface="Times New Roman" pitchFamily="18" charset="0"/>
              </a:rPr>
              <a:t>-She may pick up only one at a time. If she gets both, she starts eating and doesn’t release chopsticks till she is done. </a:t>
            </a:r>
          </a:p>
          <a:p>
            <a:r>
              <a:rPr lang="en-GB" dirty="0" smtClean="0">
                <a:latin typeface="Times New Roman" pitchFamily="18" charset="0"/>
              </a:rPr>
              <a:t>-Represents class of concurrency problems where resources need to be shared in deadlock-free and starvation-free manner. </a:t>
            </a:r>
            <a:endParaRPr lang="en-US" dirty="0"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2FA039F4-0DF5-4093-8A5E-BAB802DB3E9C}" type="slidenum">
              <a:rPr lang="en-US" smtClean="0"/>
              <a:pPr/>
              <a:t>27</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8B84CAA-AC49-4B31-9383-9B75FE33F989}" type="slidenum">
              <a:rPr lang="en-US" smtClean="0"/>
              <a:pPr/>
              <a:t>28</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smtClean="0">
                <a:latin typeface="Times New Roman" pitchFamily="18" charset="0"/>
              </a:rPr>
              <a:t>-From: http://en.wikipedia.org/wiki/Semaphore_(programming)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092EB232-E478-4544-92D6-5A64770ED5DD}" type="slidenum">
              <a:rPr lang="en-US" smtClean="0"/>
              <a:pPr/>
              <a:t>29</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811C3B0-64E8-4718-A2DB-8BE02A3FFE3F}" type="slidenum">
              <a:rPr lang="en-US" smtClean="0"/>
              <a:pPr/>
              <a:t>4</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smtClean="0">
                <a:latin typeface="Times New Roman" pitchFamily="18" charset="0"/>
              </a:rPr>
              <a:t>-A cooperating process is one that can affect or be affected by other processes executing in the system. Cooperating processes can either directly share a logical address space (that is, both code and data) or be allowed to share data only through files or messages. The former case is achieved through the use of threads, discussed in Chapter 4. Concurrent access to shared data may result in data inconsistency, however.</a:t>
            </a:r>
          </a:p>
          <a:p>
            <a:r>
              <a:rPr lang="en-US" dirty="0" smtClean="0">
                <a:latin typeface="Times New Roman" pitchFamily="18" charset="0"/>
              </a:rPr>
              <a:t>-As we pointed out, our original solution allowed at most BUFFER SIZE − 1 items in the buffer at the same time.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4DDE21C-E2DD-49DA-92E8-54289E5A89A5}" type="slidenum">
              <a:rPr lang="en-US" smtClean="0"/>
              <a:pPr/>
              <a:t>5</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B474940-C725-48E3-87AC-60A9E3F2BE1A}" type="slidenum">
              <a:rPr lang="en-US" smtClean="0"/>
              <a:pPr/>
              <a:t>6</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281CA9B-FF54-4ED8-AC4B-25600490661C}" type="slidenum">
              <a:rPr lang="en-US" smtClean="0"/>
              <a:pPr/>
              <a:t>7</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GB" dirty="0" smtClean="0">
                <a:latin typeface="Times New Roman" pitchFamily="18" charset="0"/>
              </a:rPr>
              <a:t>-Although Producer and Consumer processes are correct individually, they may not function correctly when executed concurrently. </a:t>
            </a:r>
          </a:p>
          <a:p>
            <a:r>
              <a:rPr lang="en-GB" dirty="0" smtClean="0">
                <a:latin typeface="Times New Roman" pitchFamily="18" charset="0"/>
              </a:rPr>
              <a:t>-Counter could be implemented as registers in machine language. </a:t>
            </a:r>
          </a:p>
          <a:p>
            <a:r>
              <a:rPr lang="en-GB" dirty="0" smtClean="0">
                <a:latin typeface="Times New Roman" pitchFamily="18" charset="0"/>
              </a:rPr>
              <a:t>-Registers 1 and 2 could be the same register (say, an accumulator) or different CPU registers. </a:t>
            </a:r>
          </a:p>
          <a:p>
            <a:r>
              <a:rPr lang="en-GB" dirty="0" smtClean="0">
                <a:latin typeface="Times New Roman" pitchFamily="18" charset="0"/>
              </a:rPr>
              <a:t>-</a:t>
            </a:r>
            <a:r>
              <a:rPr lang="en-GB" b="1" i="1" dirty="0" smtClean="0">
                <a:latin typeface="Times New Roman" pitchFamily="18" charset="0"/>
              </a:rPr>
              <a:t>Race Condition: </a:t>
            </a:r>
            <a:r>
              <a:rPr lang="en-GB" dirty="0" smtClean="0">
                <a:latin typeface="Times New Roman" pitchFamily="18" charset="0"/>
              </a:rPr>
              <a:t>When several processes access and manipulate shared data concurrently and the result of the execution depends on the order in which the access takes place. </a:t>
            </a:r>
          </a:p>
          <a:p>
            <a:endParaRPr 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GB" smtClean="0">
                <a:latin typeface="Times New Roman" pitchFamily="18" charset="0"/>
              </a:rPr>
              <a:t>-Also valid for shared resources, e.g. only one process should use a printer at a time.</a:t>
            </a:r>
          </a:p>
          <a:p>
            <a:r>
              <a:rPr lang="en-GB" u="sng" smtClean="0">
                <a:latin typeface="Times New Roman" pitchFamily="18" charset="0"/>
              </a:rPr>
              <a:t>http://en.wikipedia.org/wiki/Critical_section</a:t>
            </a:r>
          </a:p>
          <a:p>
            <a:endParaRPr lang="en-GB" smtClean="0">
              <a:latin typeface="Times New Roman" pitchFamily="18" charset="0"/>
            </a:endParaRPr>
          </a:p>
        </p:txBody>
      </p:sp>
      <p:sp>
        <p:nvSpPr>
          <p:cNvPr id="80900" name="Slide Number Placeholder 3"/>
          <p:cNvSpPr>
            <a:spLocks noGrp="1"/>
          </p:cNvSpPr>
          <p:nvPr>
            <p:ph type="sldNum" sz="quarter" idx="5"/>
          </p:nvPr>
        </p:nvSpPr>
        <p:spPr>
          <a:noFill/>
        </p:spPr>
        <p:txBody>
          <a:bodyPr/>
          <a:lstStyle/>
          <a:p>
            <a:fld id="{8D537FB2-B49F-4288-BCC1-00505287938A}"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041FDE8-E843-4CE8-8D6C-27B75656B83D}" type="slidenum">
              <a:rPr lang="en-US" smtClean="0"/>
              <a:pPr/>
              <a:t>10</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Times New Roman" charset="0"/>
                <a:ea typeface="MS PGothic" pitchFamily="34" charset="-128"/>
                <a:cs typeface="MS PGothic" charset="0"/>
              </a:rPr>
              <a:t>in practice, once a process enters its critical section, it does not get another turn until a waiting process gets a turn (managed as a queue)</a:t>
            </a:r>
          </a:p>
          <a:p>
            <a:r>
              <a:rPr lang="en-US" dirty="0" smtClean="0">
                <a:latin typeface="Times New Roman" pitchFamily="18" charset="0"/>
              </a:rPr>
              <a:t>-We can think of the Progress condition as Freedom from Deadlock:</a:t>
            </a:r>
          </a:p>
          <a:p>
            <a:r>
              <a:rPr lang="en-US" dirty="0" smtClean="0">
                <a:latin typeface="Times New Roman" pitchFamily="18" charset="0"/>
              </a:rPr>
              <a:t>If two or more processes are trying to enter their critical sections, one of them will eventually succeed.</a:t>
            </a:r>
          </a:p>
          <a:p>
            <a:r>
              <a:rPr lang="en-US" dirty="0" smtClean="0">
                <a:latin typeface="Times New Roman" pitchFamily="18" charset="0"/>
              </a:rPr>
              <a:t>-We can think of the Bounded Waiting condition as Freedom from Starvation with a time bound:</a:t>
            </a:r>
          </a:p>
          <a:p>
            <a:r>
              <a:rPr lang="en-US" dirty="0" smtClean="0">
                <a:latin typeface="Times New Roman" pitchFamily="18" charset="0"/>
              </a:rPr>
              <a:t>If a process is trying to enter its critical section, it will eventually succeed within a certain time.</a:t>
            </a:r>
          </a:p>
          <a:p>
            <a:r>
              <a:rPr lang="en-US" dirty="0" smtClean="0">
                <a:latin typeface="Times New Roman" pitchFamily="18" charset="0"/>
              </a:rPr>
              <a:t>-Starvation freedom implies deadlock freedom. That is, bounded waiting implies progress. </a:t>
            </a:r>
            <a:endParaRPr lang="en-GB" dirty="0" smtClean="0">
              <a:latin typeface="Times New Roman" pitchFamily="18" charset="0"/>
            </a:endParaRPr>
          </a:p>
          <a:p>
            <a:endParaRPr lang="en-GB"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7" name="Text Box 7"/>
          <p:cNvSpPr txBox="1">
            <a:spLocks noChangeArrowheads="1"/>
          </p:cNvSpPr>
          <p:nvPr/>
        </p:nvSpPr>
        <p:spPr bwMode="auto">
          <a:xfrm>
            <a:off x="6489700" y="6588125"/>
            <a:ext cx="2713038" cy="246063"/>
          </a:xfrm>
          <a:prstGeom prst="rect">
            <a:avLst/>
          </a:prstGeom>
          <a:noFill/>
          <a:ln>
            <a:noFill/>
          </a:ln>
          <a:extLst/>
        </p:spPr>
        <p:txBody>
          <a:bodyPr lIns="91435" tIns="45718" rIns="91435" bIns="45718">
            <a:spAutoFit/>
          </a:bodyPr>
          <a:lstStyle/>
          <a:p>
            <a:pPr algn="ctr">
              <a:spcBef>
                <a:spcPct val="50000"/>
              </a:spcBef>
              <a:defRPr/>
            </a:pPr>
            <a:r>
              <a:rPr lang="en-US" sz="1000" b="1">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59062" cy="246063"/>
          </a:xfrm>
          <a:prstGeom prst="rect">
            <a:avLst/>
          </a:prstGeom>
          <a:noFill/>
          <a:ln>
            <a:noFill/>
          </a:ln>
          <a:extLst/>
        </p:spPr>
        <p:txBody>
          <a:bodyPr wrap="none" lIns="91435" tIns="45718" rIns="91435" bIns="45718">
            <a:spAutoFit/>
          </a:bodyPr>
          <a:lstStyle/>
          <a:p>
            <a:pPr>
              <a:spcBef>
                <a:spcPct val="50000"/>
              </a:spcBef>
              <a:defRPr/>
            </a:pPr>
            <a:r>
              <a:rPr lang="en-US" sz="1000" b="1">
                <a:solidFill>
                  <a:srgbClr val="336699"/>
                </a:solidFill>
                <a:latin typeface="Helvetica" pitchFamily="-84" charset="0"/>
              </a:rPr>
              <a:t>Operating System Concepts – 9</a:t>
            </a:r>
            <a:r>
              <a:rPr lang="en-US" sz="1000" b="1" baseline="30000">
                <a:solidFill>
                  <a:srgbClr val="336699"/>
                </a:solidFill>
                <a:latin typeface="Helvetica" pitchFamily="-84" charset="0"/>
              </a:rPr>
              <a:t>th</a:t>
            </a:r>
            <a:r>
              <a:rPr lang="en-US" sz="1000" b="1">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1" name="Text Box 7"/>
          <p:cNvSpPr txBox="1">
            <a:spLocks noChangeArrowheads="1"/>
          </p:cNvSpPr>
          <p:nvPr userDrawn="1"/>
        </p:nvSpPr>
        <p:spPr bwMode="auto">
          <a:xfrm>
            <a:off x="3154363" y="6591300"/>
            <a:ext cx="2713037" cy="274638"/>
          </a:xfrm>
          <a:prstGeom prst="rect">
            <a:avLst/>
          </a:prstGeom>
          <a:noFill/>
          <a:ln w="9525">
            <a:noFill/>
            <a:miter lim="800000"/>
            <a:headEnd/>
            <a:tailEnd/>
          </a:ln>
          <a:effectLst/>
        </p:spPr>
        <p:txBody>
          <a:bodyPr>
            <a:spAutoFit/>
          </a:bodyPr>
          <a:lstStyle/>
          <a:p>
            <a:pPr algn="ctr">
              <a:spcBef>
                <a:spcPct val="50000"/>
              </a:spcBef>
              <a:defRPr/>
            </a:pPr>
            <a:r>
              <a:rPr lang="en-US" sz="1200" b="1" dirty="0" smtClean="0">
                <a:solidFill>
                  <a:srgbClr val="336699"/>
                </a:solidFill>
                <a:latin typeface="Helvetica" charset="0"/>
              </a:rPr>
              <a:t>Modified by Maria</a:t>
            </a:r>
            <a:r>
              <a:rPr lang="en-US" sz="1200" b="1" baseline="0" dirty="0" smtClean="0">
                <a:solidFill>
                  <a:srgbClr val="336699"/>
                </a:solidFill>
                <a:latin typeface="Helvetica" charset="0"/>
              </a:rPr>
              <a:t> </a:t>
            </a:r>
            <a:r>
              <a:rPr lang="en-US" sz="1200" b="1" baseline="0" dirty="0" err="1" smtClean="0">
                <a:solidFill>
                  <a:srgbClr val="336699"/>
                </a:solidFill>
                <a:latin typeface="Helvetica" charset="0"/>
              </a:rPr>
              <a:t>Tamoor</a:t>
            </a:r>
            <a:endParaRPr lang="en-US" sz="1200" b="1" dirty="0">
              <a:solidFill>
                <a:srgbClr val="336699"/>
              </a:solidFill>
              <a:latin typeface="Helvetica" charset="0"/>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7"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lIns="91435" tIns="45718" rIns="91435" bIns="45718"/>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smtClean="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lIns="91435" tIns="45718" rIns="91435" bIns="45718">
            <a:spAutoFit/>
          </a:bodyPr>
          <a:lstStyle/>
          <a:p>
            <a:pPr algn="ctr">
              <a:spcBef>
                <a:spcPct val="50000"/>
              </a:spcBef>
              <a:defRPr/>
            </a:pPr>
            <a:r>
              <a:rPr lang="en-US" sz="1000" b="1">
                <a:solidFill>
                  <a:srgbClr val="006699"/>
                </a:solidFill>
                <a:latin typeface="Helvetica" pitchFamily="-84" charset="0"/>
              </a:rPr>
              <a:t>5.</a:t>
            </a:r>
            <a:fld id="{707E1C86-9116-4166-A510-C5350A614A98}" type="slidenum">
              <a:rPr lang="en-US" sz="1000" b="1">
                <a:solidFill>
                  <a:srgbClr val="006699"/>
                </a:solidFill>
                <a:latin typeface="Helvetica" pitchFamily="-84" charset="0"/>
              </a:rPr>
              <a:pPr algn="ctr">
                <a:spcBef>
                  <a:spcPct val="50000"/>
                </a:spcBef>
                <a:defRPr/>
              </a:pPr>
              <a:t>‹#›</a:t>
            </a:fld>
            <a:endParaRPr lang="en-US" sz="1000" b="1">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6063"/>
          </a:xfrm>
          <a:prstGeom prst="rect">
            <a:avLst/>
          </a:prstGeom>
          <a:noFill/>
          <a:ln>
            <a:noFill/>
          </a:ln>
          <a:extLst/>
        </p:spPr>
        <p:txBody>
          <a:bodyPr lIns="91435" tIns="45718" rIns="91435" bIns="45718">
            <a:spAutoFit/>
          </a:bodyPr>
          <a:lstStyle/>
          <a:p>
            <a:pPr algn="ctr">
              <a:spcBef>
                <a:spcPct val="50000"/>
              </a:spcBef>
              <a:defRPr/>
            </a:pPr>
            <a:r>
              <a:rPr lang="en-US" sz="1000" b="1">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59062" cy="246062"/>
          </a:xfrm>
          <a:prstGeom prst="rect">
            <a:avLst/>
          </a:prstGeom>
          <a:noFill/>
          <a:ln>
            <a:noFill/>
          </a:ln>
          <a:extLst/>
        </p:spPr>
        <p:txBody>
          <a:bodyPr wrap="none" lIns="91435" tIns="45718" rIns="91435" bIns="45718">
            <a:spAutoFit/>
          </a:bodyPr>
          <a:lstStyle/>
          <a:p>
            <a:pPr>
              <a:spcBef>
                <a:spcPct val="50000"/>
              </a:spcBef>
              <a:defRPr/>
            </a:pPr>
            <a:r>
              <a:rPr lang="en-US" sz="1000" b="1">
                <a:solidFill>
                  <a:srgbClr val="006699"/>
                </a:solidFill>
                <a:latin typeface="Helvetica" pitchFamily="-84" charset="0"/>
              </a:rPr>
              <a:t>Operating System Concepts – 9</a:t>
            </a:r>
            <a:r>
              <a:rPr lang="en-US" sz="1000" b="1" baseline="30000">
                <a:solidFill>
                  <a:srgbClr val="006699"/>
                </a:solidFill>
                <a:latin typeface="Helvetica" pitchFamily="-84" charset="0"/>
              </a:rPr>
              <a:t>th</a:t>
            </a:r>
            <a:r>
              <a:rPr lang="en-US" sz="1000" b="1">
                <a:solidFill>
                  <a:srgbClr val="006699"/>
                </a:solidFill>
                <a:latin typeface="Helvetica" pitchFamily="-84" charset="0"/>
              </a:rPr>
              <a:t> Edition</a:t>
            </a:r>
          </a:p>
        </p:txBody>
      </p:sp>
      <p:pic>
        <p:nvPicPr>
          <p:cNvPr id="2" name="Picture 14" descr="Gallery-Dinosaurs-Baryony-025"/>
          <p:cNvPicPr>
            <a:picLocks noChangeAspect="1" noChangeArrowheads="1"/>
          </p:cNvPicPr>
          <p:nvPr userDrawn="1"/>
        </p:nvPicPr>
        <p:blipFill>
          <a:blip r:embed="rId13"/>
          <a:srcRect/>
          <a:stretch>
            <a:fillRect/>
          </a:stretch>
        </p:blipFill>
        <p:spPr bwMode="auto">
          <a:xfrm>
            <a:off x="8147050" y="5761038"/>
            <a:ext cx="871538" cy="887412"/>
          </a:xfrm>
          <a:prstGeom prst="rect">
            <a:avLst/>
          </a:prstGeom>
          <a:noFill/>
          <a:ln w="9525">
            <a:noFill/>
            <a:miter lim="800000"/>
            <a:headEnd/>
            <a:tailEnd/>
          </a:ln>
        </p:spPr>
      </p:pic>
      <p:pic>
        <p:nvPicPr>
          <p:cNvPr id="1036" name="Picture 13" descr="dino"/>
          <p:cNvPicPr>
            <a:picLocks noChangeAspect="1" noChangeArrowheads="1"/>
          </p:cNvPicPr>
          <p:nvPr userDrawn="1"/>
        </p:nvPicPr>
        <p:blipFill>
          <a:blip r:embed="rId14"/>
          <a:srcRect/>
          <a:stretch>
            <a:fillRect/>
          </a:stretch>
        </p:blipFill>
        <p:spPr bwMode="auto">
          <a:xfrm>
            <a:off x="277813" y="57150"/>
            <a:ext cx="635000" cy="784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3"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808038"/>
            <a:ext cx="7772400" cy="2128837"/>
          </a:xfrm>
        </p:spPr>
        <p:txBody>
          <a:bodyPr/>
          <a:lstStyle/>
          <a:p>
            <a:pPr eaLnBrk="1" hangingPunct="1"/>
            <a:r>
              <a:rPr lang="en-US" smtClean="0"/>
              <a:t>Chapter 5:  Process Synchronization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77925" y="195263"/>
            <a:ext cx="7724775" cy="576262"/>
          </a:xfrm>
        </p:spPr>
        <p:txBody>
          <a:bodyPr/>
          <a:lstStyle/>
          <a:p>
            <a:pPr eaLnBrk="1" hangingPunct="1"/>
            <a:r>
              <a:rPr lang="en-US" smtClean="0"/>
              <a:t>Solution to Critical-Section Problem</a:t>
            </a:r>
          </a:p>
        </p:txBody>
      </p:sp>
      <p:sp>
        <p:nvSpPr>
          <p:cNvPr id="12291" name="Rectangle 3"/>
          <p:cNvSpPr>
            <a:spLocks noGrp="1" noChangeArrowheads="1"/>
          </p:cNvSpPr>
          <p:nvPr>
            <p:ph idx="1"/>
          </p:nvPr>
        </p:nvSpPr>
        <p:spPr>
          <a:xfrm>
            <a:off x="1011238" y="996950"/>
            <a:ext cx="6902450" cy="4629150"/>
          </a:xfrm>
        </p:spPr>
        <p:txBody>
          <a:bodyPr/>
          <a:lstStyle/>
          <a:p>
            <a:r>
              <a:rPr lang="en-US" dirty="0" smtClean="0">
                <a:solidFill>
                  <a:srgbClr val="000000"/>
                </a:solidFill>
              </a:rPr>
              <a:t>A solution to the critical section problem must satisfy the following properties:</a:t>
            </a:r>
          </a:p>
          <a:p>
            <a:pPr>
              <a:buFont typeface="Monotype Sorts" pitchFamily="-84" charset="2"/>
              <a:buNone/>
            </a:pPr>
            <a:r>
              <a:rPr lang="en-US" dirty="0" smtClean="0">
                <a:solidFill>
                  <a:srgbClr val="000000"/>
                </a:solidFill>
              </a:rPr>
              <a:t>1.   </a:t>
            </a:r>
            <a:r>
              <a:rPr lang="en-US" b="1" dirty="0" smtClean="0">
                <a:solidFill>
                  <a:srgbClr val="3366FF"/>
                </a:solidFill>
              </a:rPr>
              <a:t>Mutual Exclusion </a:t>
            </a:r>
            <a:r>
              <a:rPr lang="en-US" dirty="0" smtClean="0"/>
              <a:t>- If process </a:t>
            </a:r>
            <a:r>
              <a:rPr lang="en-US" b="1" i="1" dirty="0" smtClean="0"/>
              <a:t>P</a:t>
            </a:r>
            <a:r>
              <a:rPr lang="en-US" b="1" i="1" baseline="-25000" dirty="0" smtClean="0"/>
              <a:t>i</a:t>
            </a:r>
            <a:r>
              <a:rPr lang="en-US" b="1" dirty="0" smtClean="0"/>
              <a:t> </a:t>
            </a:r>
            <a:r>
              <a:rPr lang="en-US" dirty="0" smtClean="0"/>
              <a:t>is executing in its critical section, then no other processes can be executing in their critical sections</a:t>
            </a:r>
          </a:p>
          <a:p>
            <a:pPr>
              <a:buNone/>
            </a:pPr>
            <a:r>
              <a:rPr lang="en-US" dirty="0" smtClean="0">
                <a:solidFill>
                  <a:srgbClr val="000000"/>
                </a:solidFill>
              </a:rPr>
              <a:t>2.   </a:t>
            </a:r>
            <a:r>
              <a:rPr lang="en-US" b="1" dirty="0" smtClean="0">
                <a:solidFill>
                  <a:srgbClr val="3366FF"/>
                </a:solidFill>
              </a:rPr>
              <a:t>Progress</a:t>
            </a:r>
            <a:r>
              <a:rPr lang="en-US" b="1" dirty="0" smtClean="0"/>
              <a:t> </a:t>
            </a:r>
            <a:r>
              <a:rPr lang="en-US" dirty="0" smtClean="0"/>
              <a:t>- If no process is executing in its critical section and there exist some processes that wish to enter their critical sections, then the selection of the processes that will enter the critical section next cannot be postponed indefinitely: </a:t>
            </a:r>
            <a:r>
              <a:rPr lang="en-US" b="1" dirty="0" smtClean="0">
                <a:latin typeface="Times New Roman" pitchFamily="18" charset="0"/>
              </a:rPr>
              <a:t>Freedom from Deadlock</a:t>
            </a:r>
            <a:endParaRPr lang="en-US" b="1" dirty="0" smtClean="0"/>
          </a:p>
          <a:p>
            <a:pPr>
              <a:buNone/>
            </a:pPr>
            <a:r>
              <a:rPr lang="en-US" dirty="0" smtClean="0"/>
              <a:t>3.  </a:t>
            </a:r>
            <a:r>
              <a:rPr lang="en-US" b="1" dirty="0" smtClean="0">
                <a:solidFill>
                  <a:srgbClr val="3366FF"/>
                </a:solidFill>
              </a:rPr>
              <a:t>Bounded Waiting </a:t>
            </a:r>
            <a:r>
              <a:rPr lang="en-US" dirty="0" smtClean="0"/>
              <a:t>-  A bound, or limit, must exist on the number of times that other processes are allowed to enter their critical sections after a process has made a request to enter its critical section and before that request is granted: </a:t>
            </a:r>
            <a:r>
              <a:rPr lang="en-US" b="1" dirty="0" smtClean="0">
                <a:latin typeface="Times New Roman" pitchFamily="18" charset="0"/>
              </a:rPr>
              <a:t>Freedom from Starvation with a time bound</a:t>
            </a:r>
            <a:endParaRPr 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39825" y="176213"/>
            <a:ext cx="7724775" cy="576262"/>
          </a:xfrm>
        </p:spPr>
        <p:txBody>
          <a:bodyPr/>
          <a:lstStyle/>
          <a:p>
            <a:pPr eaLnBrk="1" hangingPunct="1"/>
            <a:r>
              <a:rPr lang="en-US" smtClean="0"/>
              <a:t>Critical-Section Handling in OS </a:t>
            </a:r>
          </a:p>
        </p:txBody>
      </p:sp>
      <p:sp>
        <p:nvSpPr>
          <p:cNvPr id="14339" name="Rectangle 3"/>
          <p:cNvSpPr>
            <a:spLocks noGrp="1" noChangeArrowheads="1"/>
          </p:cNvSpPr>
          <p:nvPr>
            <p:ph idx="1"/>
          </p:nvPr>
        </p:nvSpPr>
        <p:spPr>
          <a:xfrm>
            <a:off x="768350" y="1103313"/>
            <a:ext cx="6991350" cy="4530725"/>
          </a:xfrm>
        </p:spPr>
        <p:txBody>
          <a:bodyPr/>
          <a:lstStyle/>
          <a:p>
            <a:pPr marL="342900" indent="-342900">
              <a:buFont typeface="Monotype Sorts" charset="2"/>
              <a:buChar char="n"/>
              <a:defRPr/>
            </a:pPr>
            <a:r>
              <a:rPr lang="en-GB" dirty="0" smtClean="0">
                <a:solidFill>
                  <a:srgbClr val="000000"/>
                </a:solidFill>
                <a:ea typeface="ＭＳ Ｐゴシック" charset="-128"/>
              </a:rPr>
              <a:t>Examples of kernel code critical sections: list of open files by processes, list of memory allocation, list of processes</a:t>
            </a:r>
          </a:p>
          <a:p>
            <a:pPr marL="342900" indent="-342900">
              <a:buFont typeface="Monotype Sorts" charset="2"/>
              <a:buChar char="n"/>
              <a:defRPr/>
            </a:pPr>
            <a:r>
              <a:rPr lang="en-US" dirty="0" smtClean="0"/>
              <a:t>Two approaches depending on if kernel is preemptive or non-  preemptive </a:t>
            </a:r>
          </a:p>
          <a:p>
            <a:pPr marL="795338" lvl="1" indent="-338138">
              <a:buSzPct val="125000"/>
              <a:defRPr/>
            </a:pPr>
            <a:r>
              <a:rPr lang="en-US" b="1" dirty="0" smtClean="0">
                <a:solidFill>
                  <a:srgbClr val="3366FF"/>
                </a:solidFill>
              </a:rPr>
              <a:t>Preemptive:</a:t>
            </a:r>
            <a:r>
              <a:rPr lang="en-US" sz="1400" dirty="0" smtClean="0"/>
              <a:t> </a:t>
            </a:r>
            <a:r>
              <a:rPr lang="en-US" dirty="0" smtClean="0"/>
              <a:t>allows preemption of process when running in kernel mode – </a:t>
            </a:r>
            <a:r>
              <a:rPr lang="en-GB" dirty="0" smtClean="0"/>
              <a:t>can have race condition if a process is </a:t>
            </a:r>
            <a:r>
              <a:rPr lang="en-GB" dirty="0" err="1" smtClean="0"/>
              <a:t>preempted</a:t>
            </a:r>
            <a:r>
              <a:rPr lang="en-GB" dirty="0" smtClean="0"/>
              <a:t> while modifying a shared data structure</a:t>
            </a:r>
            <a:endParaRPr lang="en-US" dirty="0" smtClean="0"/>
          </a:p>
          <a:p>
            <a:pPr marL="795338" lvl="1" indent="-338138">
              <a:buSzPct val="125000"/>
              <a:defRPr/>
            </a:pPr>
            <a:r>
              <a:rPr lang="en-US" b="1" dirty="0" smtClean="0">
                <a:solidFill>
                  <a:srgbClr val="3366FF"/>
                </a:solidFill>
              </a:rPr>
              <a:t>Non-preemptive :</a:t>
            </a:r>
            <a:r>
              <a:rPr lang="en-US" dirty="0" smtClean="0"/>
              <a:t> runs until exits kernel mode, blocks, or voluntarily yields CPU</a:t>
            </a:r>
          </a:p>
          <a:p>
            <a:pPr marL="996950" lvl="2" indent="-198438">
              <a:buSzPct val="125000"/>
              <a:defRPr/>
            </a:pPr>
            <a:r>
              <a:rPr lang="en-US" dirty="0" smtClean="0"/>
              <a:t>Essentially free of race conditions in kernel mode</a:t>
            </a:r>
          </a:p>
          <a:p>
            <a:pPr>
              <a:defRPr/>
            </a:pPr>
            <a:r>
              <a:rPr lang="en-GB" dirty="0" err="1" smtClean="0"/>
              <a:t>Preemptive</a:t>
            </a:r>
            <a:r>
              <a:rPr lang="en-GB" dirty="0" smtClean="0"/>
              <a:t> kernel useful for real-time and responsive systems</a:t>
            </a:r>
          </a:p>
          <a:p>
            <a:pPr>
              <a:defRPr/>
            </a:pPr>
            <a:r>
              <a:rPr lang="en-GB" dirty="0" smtClean="0"/>
              <a:t>All modern kernels including Windows 7, Linux, Solaris, </a:t>
            </a:r>
            <a:r>
              <a:rPr lang="en-GB" dirty="0" err="1" smtClean="0"/>
              <a:t>iOS</a:t>
            </a:r>
            <a:r>
              <a:rPr lang="en-GB" dirty="0" smtClean="0"/>
              <a:t> and Android are </a:t>
            </a:r>
            <a:r>
              <a:rPr lang="en-GB" dirty="0" err="1" smtClean="0"/>
              <a:t>preemptive</a:t>
            </a:r>
            <a:endParaRPr lang="en-GB" dirty="0" smtClean="0"/>
          </a:p>
          <a:p>
            <a:pPr marL="254000" indent="-198438">
              <a:buSzPct val="125000"/>
              <a:defRP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8538" y="214313"/>
            <a:ext cx="7688262" cy="576262"/>
          </a:xfrm>
        </p:spPr>
        <p:txBody>
          <a:bodyPr/>
          <a:lstStyle/>
          <a:p>
            <a:pPr eaLnBrk="1" hangingPunct="1"/>
            <a:r>
              <a:rPr lang="en-US" smtClean="0"/>
              <a:t>Peterson’</a:t>
            </a:r>
            <a:r>
              <a:rPr lang="en-US" altLang="ja-JP" smtClean="0"/>
              <a:t>s Solution</a:t>
            </a:r>
            <a:endParaRPr lang="en-US" smtClean="0"/>
          </a:p>
        </p:txBody>
      </p:sp>
      <p:sp>
        <p:nvSpPr>
          <p:cNvPr id="14339" name="Rectangle 3"/>
          <p:cNvSpPr>
            <a:spLocks noGrp="1" noChangeArrowheads="1"/>
          </p:cNvSpPr>
          <p:nvPr>
            <p:ph idx="1"/>
          </p:nvPr>
        </p:nvSpPr>
        <p:spPr>
          <a:xfrm>
            <a:off x="946150" y="1182688"/>
            <a:ext cx="7118350" cy="4422775"/>
          </a:xfrm>
        </p:spPr>
        <p:txBody>
          <a:bodyPr/>
          <a:lstStyle/>
          <a:p>
            <a:pPr>
              <a:lnSpc>
                <a:spcPct val="90000"/>
              </a:lnSpc>
              <a:tabLst>
                <a:tab pos="739775" algn="l"/>
                <a:tab pos="1020763" algn="l"/>
                <a:tab pos="1257300" algn="l"/>
              </a:tabLst>
            </a:pPr>
            <a:r>
              <a:rPr lang="en-US" smtClean="0"/>
              <a:t>Good algorithmic  description of solving the problem</a:t>
            </a:r>
            <a:endParaRPr lang="en-US" sz="800" smtClean="0"/>
          </a:p>
          <a:p>
            <a:pPr>
              <a:lnSpc>
                <a:spcPct val="90000"/>
              </a:lnSpc>
              <a:tabLst>
                <a:tab pos="739775" algn="l"/>
                <a:tab pos="1020763" algn="l"/>
                <a:tab pos="1257300" algn="l"/>
              </a:tabLst>
            </a:pPr>
            <a:r>
              <a:rPr lang="en-US" smtClean="0"/>
              <a:t>Two process solution</a:t>
            </a:r>
            <a:endParaRPr lang="en-US" sz="800" smtClean="0"/>
          </a:p>
          <a:p>
            <a:pPr>
              <a:lnSpc>
                <a:spcPct val="90000"/>
              </a:lnSpc>
              <a:tabLst>
                <a:tab pos="739775" algn="l"/>
                <a:tab pos="1020763" algn="l"/>
                <a:tab pos="1257300" algn="l"/>
              </a:tabLst>
            </a:pPr>
            <a:r>
              <a:rPr lang="en-US" smtClean="0"/>
              <a:t>Assume that the </a:t>
            </a:r>
            <a:r>
              <a:rPr lang="en-US" sz="2000" b="1" smtClean="0">
                <a:latin typeface="Courier New" pitchFamily="49" charset="0"/>
                <a:cs typeface="Courier New" pitchFamily="49" charset="0"/>
              </a:rPr>
              <a:t>load</a:t>
            </a:r>
            <a:r>
              <a:rPr lang="en-US" smtClean="0">
                <a:latin typeface="Courier New" pitchFamily="49" charset="0"/>
                <a:cs typeface="Courier New" pitchFamily="49" charset="0"/>
              </a:rPr>
              <a:t> </a:t>
            </a:r>
            <a:r>
              <a:rPr lang="en-US" smtClean="0"/>
              <a:t>and </a:t>
            </a:r>
            <a:r>
              <a:rPr lang="en-US" sz="2000" b="1" smtClean="0">
                <a:latin typeface="Courier New" pitchFamily="49" charset="0"/>
                <a:cs typeface="Courier New" pitchFamily="49" charset="0"/>
              </a:rPr>
              <a:t>store</a:t>
            </a:r>
            <a:r>
              <a:rPr lang="en-US" smtClean="0"/>
              <a:t> machine-language instructions are atomic; that is, cannot be interrupted</a:t>
            </a:r>
            <a:endParaRPr lang="en-US" sz="800" smtClean="0"/>
          </a:p>
          <a:p>
            <a:pPr>
              <a:lnSpc>
                <a:spcPct val="90000"/>
              </a:lnSpc>
              <a:tabLst>
                <a:tab pos="739775" algn="l"/>
                <a:tab pos="1020763" algn="l"/>
                <a:tab pos="1257300" algn="l"/>
              </a:tabLst>
            </a:pPr>
            <a:r>
              <a:rPr lang="en-US" smtClean="0">
                <a:solidFill>
                  <a:srgbClr val="000000"/>
                </a:solidFill>
              </a:rPr>
              <a:t>The two processes </a:t>
            </a:r>
            <a:r>
              <a:rPr lang="en-US" smtClean="0">
                <a:solidFill>
                  <a:srgbClr val="FF0000"/>
                </a:solidFill>
              </a:rPr>
              <a:t>share two variables</a:t>
            </a:r>
            <a:r>
              <a:rPr lang="en-US" smtClean="0">
                <a:solidFill>
                  <a:srgbClr val="000000"/>
                </a:solidFill>
              </a:rPr>
              <a:t>:</a:t>
            </a:r>
          </a:p>
          <a:p>
            <a:pPr lvl="1">
              <a:lnSpc>
                <a:spcPct val="90000"/>
              </a:lnSpc>
              <a:tabLst>
                <a:tab pos="739775" algn="l"/>
                <a:tab pos="1020763" algn="l"/>
                <a:tab pos="1257300" algn="l"/>
              </a:tabLst>
            </a:pPr>
            <a:r>
              <a:rPr lang="en-US" sz="1600" b="1" smtClean="0">
                <a:latin typeface="Courier New" pitchFamily="49" charset="0"/>
              </a:rPr>
              <a:t>int </a:t>
            </a:r>
            <a:r>
              <a:rPr lang="en-US" sz="1600" b="1" smtClean="0">
                <a:solidFill>
                  <a:srgbClr val="FF0000"/>
                </a:solidFill>
                <a:latin typeface="Courier New" pitchFamily="49" charset="0"/>
              </a:rPr>
              <a:t>turn</a:t>
            </a:r>
            <a:r>
              <a:rPr lang="en-US" sz="1600" b="1" smtClean="0">
                <a:latin typeface="Courier New" pitchFamily="49" charset="0"/>
              </a:rPr>
              <a:t>; </a:t>
            </a:r>
          </a:p>
          <a:p>
            <a:pPr lvl="1">
              <a:lnSpc>
                <a:spcPct val="90000"/>
              </a:lnSpc>
              <a:tabLst>
                <a:tab pos="739775" algn="l"/>
                <a:tab pos="1020763" algn="l"/>
                <a:tab pos="1257300" algn="l"/>
              </a:tabLst>
            </a:pPr>
            <a:r>
              <a:rPr lang="en-US" sz="1600" b="1" smtClean="0">
                <a:latin typeface="Courier New" pitchFamily="49" charset="0"/>
              </a:rPr>
              <a:t>Boolean </a:t>
            </a:r>
            <a:r>
              <a:rPr lang="en-US" sz="1600" b="1" smtClean="0">
                <a:solidFill>
                  <a:srgbClr val="FF0000"/>
                </a:solidFill>
                <a:latin typeface="Courier New" pitchFamily="49" charset="0"/>
              </a:rPr>
              <a:t>flag[2]</a:t>
            </a:r>
          </a:p>
          <a:p>
            <a:pPr lvl="1">
              <a:lnSpc>
                <a:spcPct val="90000"/>
              </a:lnSpc>
              <a:tabLst>
                <a:tab pos="739775" algn="l"/>
                <a:tab pos="1020763" algn="l"/>
                <a:tab pos="1257300" algn="l"/>
              </a:tabLst>
            </a:pPr>
            <a:endParaRPr lang="en-US" sz="800" b="1" smtClean="0">
              <a:solidFill>
                <a:srgbClr val="000000"/>
              </a:solidFill>
            </a:endParaRPr>
          </a:p>
          <a:p>
            <a:pPr>
              <a:lnSpc>
                <a:spcPct val="90000"/>
              </a:lnSpc>
              <a:tabLst>
                <a:tab pos="739775" algn="l"/>
                <a:tab pos="1020763" algn="l"/>
                <a:tab pos="1257300" algn="l"/>
              </a:tabLst>
            </a:pPr>
            <a:r>
              <a:rPr lang="en-US" smtClean="0">
                <a:solidFill>
                  <a:srgbClr val="000000"/>
                </a:solidFill>
              </a:rPr>
              <a:t>The variable </a:t>
            </a:r>
            <a:r>
              <a:rPr lang="en-US" sz="1600" b="1" smtClean="0">
                <a:latin typeface="Courier New" pitchFamily="49" charset="0"/>
                <a:cs typeface="Courier New" pitchFamily="49" charset="0"/>
              </a:rPr>
              <a:t>turn</a:t>
            </a:r>
            <a:r>
              <a:rPr lang="en-US" smtClean="0">
                <a:solidFill>
                  <a:srgbClr val="000000"/>
                </a:solidFill>
              </a:rPr>
              <a:t> indicates whose turn it is to enter the critical section</a:t>
            </a:r>
            <a:endParaRPr lang="en-US" sz="800" smtClean="0">
              <a:solidFill>
                <a:srgbClr val="000000"/>
              </a:solidFill>
            </a:endParaRPr>
          </a:p>
          <a:p>
            <a:pPr>
              <a:lnSpc>
                <a:spcPct val="90000"/>
              </a:lnSpc>
              <a:tabLst>
                <a:tab pos="739775" algn="l"/>
                <a:tab pos="1020763" algn="l"/>
                <a:tab pos="1257300" algn="l"/>
              </a:tabLst>
            </a:pPr>
            <a:r>
              <a:rPr lang="en-US" smtClean="0">
                <a:solidFill>
                  <a:srgbClr val="000000"/>
                </a:solidFill>
              </a:rPr>
              <a:t>The </a:t>
            </a:r>
            <a:r>
              <a:rPr lang="en-US" sz="1600" b="1" smtClean="0">
                <a:latin typeface="Courier New" pitchFamily="49" charset="0"/>
                <a:cs typeface="Courier New" pitchFamily="49" charset="0"/>
              </a:rPr>
              <a:t>flag</a:t>
            </a:r>
            <a:r>
              <a:rPr lang="en-US" b="1" smtClean="0">
                <a:latin typeface="Courier New" pitchFamily="49" charset="0"/>
                <a:cs typeface="Courier New" pitchFamily="49" charset="0"/>
              </a:rPr>
              <a:t> </a:t>
            </a:r>
            <a:r>
              <a:rPr lang="en-US" smtClean="0">
                <a:solidFill>
                  <a:srgbClr val="000000"/>
                </a:solidFill>
              </a:rPr>
              <a:t>array is used to indicate if a process is ready to enter the critical section</a:t>
            </a:r>
          </a:p>
          <a:p>
            <a:pPr lvl="1">
              <a:lnSpc>
                <a:spcPct val="90000"/>
              </a:lnSpc>
              <a:tabLst>
                <a:tab pos="739775" algn="l"/>
                <a:tab pos="1020763" algn="l"/>
                <a:tab pos="1257300" algn="l"/>
              </a:tabLst>
            </a:pPr>
            <a:r>
              <a:rPr lang="en-US" sz="1600" b="1" smtClean="0">
                <a:latin typeface="Courier New" pitchFamily="49" charset="0"/>
                <a:cs typeface="Courier New" pitchFamily="49" charset="0"/>
              </a:rPr>
              <a:t>flag[i] = </a:t>
            </a:r>
            <a:r>
              <a:rPr lang="en-US" sz="1600" b="1" i="1" smtClean="0">
                <a:latin typeface="Courier New" pitchFamily="49" charset="0"/>
                <a:cs typeface="Courier New" pitchFamily="49" charset="0"/>
              </a:rPr>
              <a:t>true</a:t>
            </a:r>
            <a:r>
              <a:rPr lang="en-US" sz="1600" smtClean="0">
                <a:solidFill>
                  <a:srgbClr val="000000"/>
                </a:solidFill>
              </a:rPr>
              <a:t>  </a:t>
            </a:r>
            <a:r>
              <a:rPr lang="en-US" smtClean="0">
                <a:solidFill>
                  <a:srgbClr val="000000"/>
                </a:solidFill>
              </a:rPr>
              <a:t>implies that process </a:t>
            </a:r>
            <a:r>
              <a:rPr lang="en-US" sz="2000" b="1" smtClean="0">
                <a:solidFill>
                  <a:srgbClr val="000000"/>
                </a:solidFill>
                <a:latin typeface="Courier New" pitchFamily="49" charset="0"/>
                <a:cs typeface="Courier New" pitchFamily="49" charset="0"/>
              </a:rPr>
              <a:t>P</a:t>
            </a:r>
            <a:r>
              <a:rPr lang="en-US" sz="2000" b="1" baseline="-25000" smtClean="0">
                <a:solidFill>
                  <a:srgbClr val="000000"/>
                </a:solidFill>
                <a:latin typeface="Courier New" pitchFamily="49" charset="0"/>
                <a:cs typeface="Courier New" pitchFamily="49" charset="0"/>
              </a:rPr>
              <a:t>i</a:t>
            </a:r>
            <a:r>
              <a:rPr lang="en-US" smtClean="0">
                <a:solidFill>
                  <a:srgbClr val="000000"/>
                </a:solidFill>
              </a:rPr>
              <a:t> is ready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682750" y="1704975"/>
            <a:ext cx="3889375" cy="9620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1700213" y="2968625"/>
            <a:ext cx="2162175" cy="38735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15364" name="Rectangle 2"/>
          <p:cNvSpPr>
            <a:spLocks noGrp="1" noChangeArrowheads="1"/>
          </p:cNvSpPr>
          <p:nvPr>
            <p:ph type="title"/>
          </p:nvPr>
        </p:nvSpPr>
        <p:spPr>
          <a:xfrm>
            <a:off x="457200" y="277813"/>
            <a:ext cx="8291513" cy="576262"/>
          </a:xfrm>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sp>
        <p:nvSpPr>
          <p:cNvPr id="15365" name="Rectangle 3"/>
          <p:cNvSpPr>
            <a:spLocks noGrp="1" noChangeArrowheads="1"/>
          </p:cNvSpPr>
          <p:nvPr>
            <p:ph idx="1"/>
          </p:nvPr>
        </p:nvSpPr>
        <p:spPr>
          <a:xfrm>
            <a:off x="820738" y="1311275"/>
            <a:ext cx="7742237" cy="4770438"/>
          </a:xfrm>
        </p:spPr>
        <p:txBody>
          <a:bodyPr/>
          <a:lstStyle/>
          <a:p>
            <a:pPr>
              <a:buFont typeface="Monotype Sorts" pitchFamily="-84" charset="2"/>
              <a:buNone/>
            </a:pPr>
            <a:r>
              <a:rPr lang="en-US" b="1" dirty="0" smtClean="0">
                <a:solidFill>
                  <a:srgbClr val="000000"/>
                </a:solidFill>
                <a:latin typeface="Courier New" pitchFamily="49" charset="0"/>
                <a:cs typeface="Courier New" pitchFamily="49" charset="0"/>
              </a:rPr>
              <a:t>	do </a:t>
            </a:r>
            <a:r>
              <a:rPr lang="en-US" sz="1600" b="1" dirty="0" smtClean="0">
                <a:solidFill>
                  <a:srgbClr val="000000"/>
                </a:solidFill>
                <a:latin typeface="Courier New" pitchFamily="49" charset="0"/>
                <a:cs typeface="Courier New" pitchFamily="49" charset="0"/>
              </a:rPr>
              <a:t>{ </a:t>
            </a:r>
          </a:p>
          <a:p>
            <a:pPr>
              <a:buFont typeface="Monotype Sorts" pitchFamily="-84" charset="2"/>
              <a:buNone/>
            </a:pPr>
            <a:r>
              <a:rPr lang="en-US" sz="1600" b="1" dirty="0" smtClean="0">
                <a:solidFill>
                  <a:srgbClr val="000000"/>
                </a:solidFill>
                <a:latin typeface="Courier New" pitchFamily="49" charset="0"/>
                <a:cs typeface="Courier New" pitchFamily="49" charset="0"/>
              </a:rPr>
              <a:t>		flag[</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true; </a:t>
            </a:r>
          </a:p>
          <a:p>
            <a:pPr>
              <a:buFont typeface="Monotype Sorts" pitchFamily="-84" charset="2"/>
              <a:buNone/>
            </a:pPr>
            <a:r>
              <a:rPr lang="en-US" sz="1600" b="1" dirty="0" smtClean="0">
                <a:solidFill>
                  <a:srgbClr val="000000"/>
                </a:solidFill>
                <a:latin typeface="Courier New" pitchFamily="49" charset="0"/>
                <a:cs typeface="Courier New" pitchFamily="49" charset="0"/>
              </a:rPr>
              <a:t>		turn = j; 				</a:t>
            </a:r>
          </a:p>
          <a:p>
            <a:pPr>
              <a:buFont typeface="Monotype Sorts" pitchFamily="-84" charset="2"/>
              <a:buNone/>
            </a:pPr>
            <a:r>
              <a:rPr lang="en-US" sz="1600" b="1" dirty="0" smtClean="0">
                <a:solidFill>
                  <a:srgbClr val="000000"/>
                </a:solidFill>
                <a:latin typeface="Courier New" pitchFamily="49" charset="0"/>
                <a:cs typeface="Courier New" pitchFamily="49" charset="0"/>
              </a:rPr>
              <a:t>		while (flag[j] &amp;&amp; turn = = j); </a:t>
            </a:r>
          </a:p>
          <a:p>
            <a:pPr>
              <a:buFont typeface="Monotype Sorts" pitchFamily="-84" charset="2"/>
              <a:buNone/>
            </a:pPr>
            <a:r>
              <a:rPr lang="en-US" sz="1600" b="1" dirty="0" smtClean="0">
                <a:solidFill>
                  <a:srgbClr val="000000"/>
                </a:solidFill>
                <a:latin typeface="Courier New" pitchFamily="49" charset="0"/>
                <a:cs typeface="Courier New" pitchFamily="49" charset="0"/>
              </a:rPr>
              <a:t>			critical section </a:t>
            </a:r>
          </a:p>
          <a:p>
            <a:pPr>
              <a:buFont typeface="Monotype Sorts" pitchFamily="-84" charset="2"/>
              <a:buNone/>
            </a:pPr>
            <a:r>
              <a:rPr lang="en-US" sz="1600" b="1" dirty="0" smtClean="0">
                <a:solidFill>
                  <a:srgbClr val="000000"/>
                </a:solidFill>
                <a:latin typeface="Courier New" pitchFamily="49" charset="0"/>
                <a:cs typeface="Courier New" pitchFamily="49" charset="0"/>
              </a:rPr>
              <a:t>		flag[</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false; </a:t>
            </a:r>
          </a:p>
          <a:p>
            <a:pPr>
              <a:buFont typeface="Monotype Sorts" pitchFamily="-84" charset="2"/>
              <a:buNone/>
            </a:pPr>
            <a:r>
              <a:rPr lang="en-US" sz="1600" b="1" dirty="0" smtClean="0">
                <a:solidFill>
                  <a:srgbClr val="000000"/>
                </a:solidFill>
                <a:latin typeface="Courier New" pitchFamily="49" charset="0"/>
                <a:cs typeface="Courier New" pitchFamily="49" charset="0"/>
              </a:rPr>
              <a:t>			remainder section </a:t>
            </a:r>
          </a:p>
          <a:p>
            <a:pPr>
              <a:buFont typeface="Monotype Sorts" pitchFamily="-84" charset="2"/>
              <a:buNone/>
            </a:pPr>
            <a:r>
              <a:rPr lang="en-US" sz="1600" b="1" dirty="0" smtClean="0">
                <a:solidFill>
                  <a:srgbClr val="000000"/>
                </a:solidFill>
                <a:latin typeface="Courier New" pitchFamily="49" charset="0"/>
                <a:cs typeface="Courier New" pitchFamily="49" charset="0"/>
              </a:rPr>
              <a:t>	 } while (true); </a:t>
            </a:r>
          </a:p>
          <a:p>
            <a:pPr>
              <a:buFont typeface="Monotype Sorts" pitchFamily="-84" charset="2"/>
              <a:buNone/>
            </a:pPr>
            <a:endParaRPr lang="en-US" sz="1600" dirty="0" smtClean="0">
              <a:solidFill>
                <a:srgbClr val="0000FF"/>
              </a:solidFill>
            </a:endParaRPr>
          </a:p>
        </p:txBody>
      </p:sp>
      <p:sp>
        <p:nvSpPr>
          <p:cNvPr id="15366" name="TextBox 21"/>
          <p:cNvSpPr txBox="1">
            <a:spLocks noChangeArrowheads="1"/>
          </p:cNvSpPr>
          <p:nvPr/>
        </p:nvSpPr>
        <p:spPr bwMode="auto">
          <a:xfrm>
            <a:off x="5830888" y="1839913"/>
            <a:ext cx="1508125" cy="585787"/>
          </a:xfrm>
          <a:prstGeom prst="rect">
            <a:avLst/>
          </a:prstGeom>
          <a:noFill/>
          <a:ln w="9525">
            <a:noFill/>
            <a:miter lim="800000"/>
            <a:headEnd/>
            <a:tailEnd/>
          </a:ln>
        </p:spPr>
        <p:txBody>
          <a:bodyPr>
            <a:spAutoFit/>
          </a:bodyPr>
          <a:lstStyle/>
          <a:p>
            <a:r>
              <a:rPr lang="en-US" sz="1600" b="1" i="1">
                <a:solidFill>
                  <a:srgbClr val="FFC000"/>
                </a:solidFill>
              </a:rPr>
              <a:t>Entry Section</a:t>
            </a:r>
            <a:endParaRPr lang="en-GB" sz="1600" b="1" i="1">
              <a:solidFill>
                <a:srgbClr val="FFC000"/>
              </a:solidFill>
            </a:endParaRPr>
          </a:p>
        </p:txBody>
      </p:sp>
      <p:sp>
        <p:nvSpPr>
          <p:cNvPr id="15367" name="TextBox 22"/>
          <p:cNvSpPr txBox="1">
            <a:spLocks noChangeArrowheads="1"/>
          </p:cNvSpPr>
          <p:nvPr/>
        </p:nvSpPr>
        <p:spPr bwMode="auto">
          <a:xfrm>
            <a:off x="5829300" y="2884488"/>
            <a:ext cx="1508125" cy="584200"/>
          </a:xfrm>
          <a:prstGeom prst="rect">
            <a:avLst/>
          </a:prstGeom>
          <a:noFill/>
          <a:ln w="9525">
            <a:noFill/>
            <a:miter lim="800000"/>
            <a:headEnd/>
            <a:tailEnd/>
          </a:ln>
        </p:spPr>
        <p:txBody>
          <a:bodyPr>
            <a:spAutoFit/>
          </a:bodyPr>
          <a:lstStyle/>
          <a:p>
            <a:r>
              <a:rPr lang="en-US" sz="1600" b="1" i="1">
                <a:solidFill>
                  <a:srgbClr val="FFC000"/>
                </a:solidFill>
              </a:rPr>
              <a:t>Exit Section</a:t>
            </a:r>
            <a:endParaRPr lang="en-GB" sz="1600" b="1" i="1">
              <a:solidFill>
                <a:srgbClr val="FFC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0138" y="277813"/>
            <a:ext cx="7586662" cy="576262"/>
          </a:xfrm>
        </p:spPr>
        <p:txBody>
          <a:bodyPr/>
          <a:lstStyle/>
          <a:p>
            <a:pPr eaLnBrk="1" hangingPunct="1"/>
            <a:r>
              <a:rPr lang="en-US" smtClean="0"/>
              <a:t>Peterson’</a:t>
            </a:r>
            <a:r>
              <a:rPr lang="en-US" altLang="ja-JP" smtClean="0"/>
              <a:t>s Solution (Cont.)</a:t>
            </a:r>
            <a:endParaRPr lang="en-US" smtClean="0"/>
          </a:p>
        </p:txBody>
      </p:sp>
      <p:sp>
        <p:nvSpPr>
          <p:cNvPr id="16387" name="Rectangle 3"/>
          <p:cNvSpPr>
            <a:spLocks noGrp="1" noChangeArrowheads="1"/>
          </p:cNvSpPr>
          <p:nvPr>
            <p:ph idx="1"/>
          </p:nvPr>
        </p:nvSpPr>
        <p:spPr>
          <a:xfrm>
            <a:off x="806450" y="1233488"/>
            <a:ext cx="7623175" cy="4422775"/>
          </a:xfrm>
        </p:spPr>
        <p:txBody>
          <a:bodyPr/>
          <a:lstStyle/>
          <a:p>
            <a:r>
              <a:rPr lang="en-US" smtClean="0">
                <a:solidFill>
                  <a:srgbClr val="000000"/>
                </a:solidFill>
              </a:rPr>
              <a:t>Provable that the three  CS requirement are met:</a:t>
            </a:r>
          </a:p>
          <a:p>
            <a:pPr>
              <a:buFont typeface="Monotype Sorts" pitchFamily="-84" charset="2"/>
              <a:buNone/>
            </a:pPr>
            <a:r>
              <a:rPr lang="en-US" smtClean="0">
                <a:solidFill>
                  <a:srgbClr val="000000"/>
                </a:solidFill>
              </a:rPr>
              <a:t>        1.   Mutual exclusion is preserved</a:t>
            </a:r>
          </a:p>
          <a:p>
            <a:pPr>
              <a:buFont typeface="Monotype Sorts" pitchFamily="-84" charset="2"/>
              <a:buNone/>
            </a:pPr>
            <a:r>
              <a:rPr lang="en-US" smtClean="0">
                <a:solidFill>
                  <a:srgbClr val="000000"/>
                </a:solidFill>
              </a:rPr>
              <a:t>                </a:t>
            </a:r>
            <a:r>
              <a:rPr lang="en-US" sz="2000" b="1" smtClean="0">
                <a:solidFill>
                  <a:srgbClr val="000000"/>
                </a:solidFill>
                <a:latin typeface="Courier New" pitchFamily="49" charset="0"/>
                <a:cs typeface="Courier New" pitchFamily="49" charset="0"/>
              </a:rPr>
              <a:t>P</a:t>
            </a:r>
            <a:r>
              <a:rPr lang="en-US" sz="2000" b="1" baseline="-25000" smtClean="0">
                <a:solidFill>
                  <a:srgbClr val="000000"/>
                </a:solidFill>
                <a:latin typeface="Courier New" pitchFamily="49" charset="0"/>
                <a:cs typeface="Courier New" pitchFamily="49" charset="0"/>
              </a:rPr>
              <a:t>i</a:t>
            </a:r>
            <a:r>
              <a:rPr lang="en-US" b="1" smtClean="0">
                <a:solidFill>
                  <a:srgbClr val="000000"/>
                </a:solidFill>
                <a:latin typeface="Courier New" pitchFamily="49" charset="0"/>
                <a:cs typeface="Courier New" pitchFamily="49" charset="0"/>
              </a:rPr>
              <a:t> </a:t>
            </a:r>
            <a:r>
              <a:rPr lang="en-US" smtClean="0">
                <a:solidFill>
                  <a:srgbClr val="000000"/>
                </a:solidFill>
              </a:rPr>
              <a:t>enters CS only if:</a:t>
            </a:r>
          </a:p>
          <a:p>
            <a:pPr>
              <a:buFont typeface="Monotype Sorts" pitchFamily="-84" charset="2"/>
              <a:buNone/>
            </a:pPr>
            <a:r>
              <a:rPr lang="en-US" smtClean="0">
                <a:solidFill>
                  <a:srgbClr val="000000"/>
                </a:solidFill>
              </a:rPr>
              <a:t>                      either </a:t>
            </a:r>
            <a:r>
              <a:rPr lang="en-US" b="1" smtClean="0">
                <a:solidFill>
                  <a:srgbClr val="000000"/>
                </a:solidFill>
                <a:latin typeface="Courier New" pitchFamily="49" charset="0"/>
                <a:cs typeface="Courier New" pitchFamily="49" charset="0"/>
              </a:rPr>
              <a:t>flag[j] = false </a:t>
            </a:r>
            <a:r>
              <a:rPr lang="en-US" smtClean="0">
                <a:solidFill>
                  <a:srgbClr val="000000"/>
                </a:solidFill>
              </a:rPr>
              <a:t>or</a:t>
            </a:r>
            <a:r>
              <a:rPr lang="en-US" b="1" smtClean="0">
                <a:solidFill>
                  <a:srgbClr val="000000"/>
                </a:solidFill>
                <a:latin typeface="Courier New" pitchFamily="49" charset="0"/>
                <a:cs typeface="Courier New" pitchFamily="49" charset="0"/>
              </a:rPr>
              <a:t> turn = i</a:t>
            </a:r>
            <a:endParaRPr lang="en-US" smtClean="0">
              <a:solidFill>
                <a:srgbClr val="000000"/>
              </a:solidFill>
            </a:endParaRPr>
          </a:p>
          <a:p>
            <a:pPr>
              <a:buFont typeface="Monotype Sorts" pitchFamily="-84" charset="2"/>
              <a:buNone/>
            </a:pPr>
            <a:r>
              <a:rPr lang="en-US" smtClean="0">
                <a:solidFill>
                  <a:srgbClr val="000000"/>
                </a:solidFill>
              </a:rPr>
              <a:t>        2.   Progress requirement is satisfied</a:t>
            </a:r>
          </a:p>
          <a:p>
            <a:pPr>
              <a:buFont typeface="Monotype Sorts" pitchFamily="-84" charset="2"/>
              <a:buNone/>
            </a:pPr>
            <a:r>
              <a:rPr lang="en-US" smtClean="0">
                <a:solidFill>
                  <a:srgbClr val="000000"/>
                </a:solidFill>
              </a:rPr>
              <a:t>        3.   Bounded-waiting requirement is met</a:t>
            </a:r>
            <a:endParaRPr lang="en-US" sz="1600" smtClean="0">
              <a:solidFill>
                <a:srgbClr val="000000"/>
              </a:solidFill>
            </a:endParaRPr>
          </a:p>
          <a:p>
            <a:pPr>
              <a:lnSpc>
                <a:spcPct val="90000"/>
              </a:lnSpc>
            </a:pP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00138" y="277813"/>
            <a:ext cx="7586662" cy="576262"/>
          </a:xfrm>
        </p:spPr>
        <p:txBody>
          <a:bodyPr/>
          <a:lstStyle/>
          <a:p>
            <a:pPr eaLnBrk="1" hangingPunct="1"/>
            <a:r>
              <a:rPr lang="en-US" smtClean="0"/>
              <a:t>Synchronization Hardware</a:t>
            </a:r>
          </a:p>
        </p:txBody>
      </p:sp>
      <p:sp>
        <p:nvSpPr>
          <p:cNvPr id="17411" name="Rectangle 3"/>
          <p:cNvSpPr>
            <a:spLocks noGrp="1" noChangeArrowheads="1"/>
          </p:cNvSpPr>
          <p:nvPr>
            <p:ph idx="1"/>
          </p:nvPr>
        </p:nvSpPr>
        <p:spPr>
          <a:xfrm>
            <a:off x="908050" y="1233488"/>
            <a:ext cx="7161213" cy="4422775"/>
          </a:xfrm>
        </p:spPr>
        <p:txBody>
          <a:bodyPr/>
          <a:lstStyle/>
          <a:p>
            <a:pPr>
              <a:lnSpc>
                <a:spcPct val="90000"/>
              </a:lnSpc>
              <a:tabLst>
                <a:tab pos="739775" algn="l"/>
                <a:tab pos="1020763" algn="l"/>
                <a:tab pos="1257300" algn="l"/>
              </a:tabLst>
            </a:pPr>
            <a:r>
              <a:rPr lang="en-US" dirty="0" smtClean="0"/>
              <a:t>Many systems provide hardware support for implementing the critical section code.</a:t>
            </a:r>
          </a:p>
          <a:p>
            <a:pPr>
              <a:lnSpc>
                <a:spcPct val="90000"/>
              </a:lnSpc>
              <a:tabLst>
                <a:tab pos="739775" algn="l"/>
                <a:tab pos="1020763" algn="l"/>
                <a:tab pos="1257300" algn="l"/>
              </a:tabLst>
            </a:pPr>
            <a:r>
              <a:rPr lang="en-US" dirty="0" smtClean="0"/>
              <a:t>based on idea of </a:t>
            </a:r>
            <a:r>
              <a:rPr lang="en-US" b="1" dirty="0" smtClean="0">
                <a:solidFill>
                  <a:srgbClr val="3366FF"/>
                </a:solidFill>
              </a:rPr>
              <a:t>locking</a:t>
            </a:r>
          </a:p>
          <a:p>
            <a:pPr lvl="1">
              <a:lnSpc>
                <a:spcPct val="90000"/>
              </a:lnSpc>
              <a:tabLst>
                <a:tab pos="739775" algn="l"/>
                <a:tab pos="1020763" algn="l"/>
                <a:tab pos="1257300" algn="l"/>
              </a:tabLst>
            </a:pPr>
            <a:r>
              <a:rPr lang="en-US" dirty="0" smtClean="0"/>
              <a:t>Protecting critical regions via locks</a:t>
            </a:r>
          </a:p>
          <a:p>
            <a:pPr>
              <a:lnSpc>
                <a:spcPct val="90000"/>
              </a:lnSpc>
              <a:tabLst>
                <a:tab pos="739775" algn="l"/>
                <a:tab pos="1020763" algn="l"/>
                <a:tab pos="1257300" algn="l"/>
              </a:tabLst>
            </a:pPr>
            <a:r>
              <a:rPr lang="en-US" dirty="0" err="1" smtClean="0"/>
              <a:t>Uniprocessors</a:t>
            </a:r>
            <a:r>
              <a:rPr lang="en-US" dirty="0" smtClean="0"/>
              <a:t> – could disable interrupts</a:t>
            </a:r>
          </a:p>
          <a:p>
            <a:pPr lvl="1">
              <a:lnSpc>
                <a:spcPct val="90000"/>
              </a:lnSpc>
              <a:tabLst>
                <a:tab pos="739775" algn="l"/>
                <a:tab pos="1020763" algn="l"/>
                <a:tab pos="1257300" algn="l"/>
              </a:tabLst>
            </a:pPr>
            <a:r>
              <a:rPr lang="en-US" dirty="0" smtClean="0"/>
              <a:t>Currently running code would execute without preemption</a:t>
            </a:r>
          </a:p>
          <a:p>
            <a:pPr lvl="1">
              <a:lnSpc>
                <a:spcPct val="90000"/>
              </a:lnSpc>
              <a:tabLst>
                <a:tab pos="739775" algn="l"/>
                <a:tab pos="1020763" algn="l"/>
                <a:tab pos="1257300" algn="l"/>
              </a:tabLst>
            </a:pPr>
            <a:r>
              <a:rPr lang="en-US" dirty="0" smtClean="0"/>
              <a:t>Used in </a:t>
            </a:r>
            <a:r>
              <a:rPr lang="en-US" dirty="0" err="1" smtClean="0"/>
              <a:t>nonpreemptive</a:t>
            </a:r>
            <a:r>
              <a:rPr lang="en-US" dirty="0" smtClean="0"/>
              <a:t> kernels</a:t>
            </a:r>
          </a:p>
          <a:p>
            <a:pPr lvl="1">
              <a:lnSpc>
                <a:spcPct val="90000"/>
              </a:lnSpc>
              <a:tabLst>
                <a:tab pos="739775" algn="l"/>
                <a:tab pos="1020763" algn="l"/>
                <a:tab pos="1257300" algn="l"/>
              </a:tabLst>
            </a:pPr>
            <a:r>
              <a:rPr lang="en-US" dirty="0" smtClean="0"/>
              <a:t>Generally too inefficient on multiprocessor systems</a:t>
            </a:r>
          </a:p>
          <a:p>
            <a:pPr lvl="2">
              <a:lnSpc>
                <a:spcPct val="90000"/>
              </a:lnSpc>
              <a:tabLst>
                <a:tab pos="739775" algn="l"/>
                <a:tab pos="1020763" algn="l"/>
                <a:tab pos="1257300" algn="l"/>
              </a:tabLst>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98650" y="2058988"/>
            <a:ext cx="1674813" cy="37623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p:cNvSpPr/>
          <p:nvPr/>
        </p:nvSpPr>
        <p:spPr bwMode="auto">
          <a:xfrm>
            <a:off x="1906588" y="1419225"/>
            <a:ext cx="1674812"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18436" name="Title 1"/>
          <p:cNvSpPr>
            <a:spLocks noGrp="1"/>
          </p:cNvSpPr>
          <p:nvPr>
            <p:ph type="title"/>
          </p:nvPr>
        </p:nvSpPr>
        <p:spPr>
          <a:xfrm>
            <a:off x="1193800" y="119063"/>
            <a:ext cx="8154988" cy="576262"/>
          </a:xfrm>
        </p:spPr>
        <p:txBody>
          <a:bodyPr/>
          <a:lstStyle/>
          <a:p>
            <a:r>
              <a:rPr lang="en-US" sz="2400" smtClean="0"/>
              <a:t>Solution to Critical-section Problem Using Locks</a:t>
            </a:r>
          </a:p>
        </p:txBody>
      </p:sp>
      <p:sp>
        <p:nvSpPr>
          <p:cNvPr id="18437" name="Content Placeholder 2"/>
          <p:cNvSpPr>
            <a:spLocks noGrp="1"/>
          </p:cNvSpPr>
          <p:nvPr>
            <p:ph idx="1"/>
          </p:nvPr>
        </p:nvSpPr>
        <p:spPr>
          <a:xfrm>
            <a:off x="996950" y="1103313"/>
            <a:ext cx="7727950" cy="4530725"/>
          </a:xfrm>
        </p:spPr>
        <p:txBody>
          <a:bodyPr/>
          <a:lstStyle/>
          <a:p>
            <a:pPr>
              <a:buFont typeface="Monotype Sorts" pitchFamily="-84" charset="2"/>
              <a:buNone/>
            </a:pPr>
            <a:r>
              <a:rPr lang="en-US" sz="14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do { </a:t>
            </a:r>
          </a:p>
          <a:p>
            <a:pPr>
              <a:buFont typeface="Monotype Sorts" pitchFamily="-84" charset="2"/>
              <a:buNone/>
            </a:pPr>
            <a:r>
              <a:rPr lang="en-US" sz="1600" b="1" dirty="0" smtClean="0">
                <a:solidFill>
                  <a:srgbClr val="000000"/>
                </a:solidFill>
                <a:latin typeface="Courier New" pitchFamily="49" charset="0"/>
                <a:cs typeface="Courier New" pitchFamily="49" charset="0"/>
              </a:rPr>
              <a:t>		acquire lock </a:t>
            </a:r>
          </a:p>
          <a:p>
            <a:pPr>
              <a:buFont typeface="Monotype Sorts" pitchFamily="-84" charset="2"/>
              <a:buNone/>
            </a:pPr>
            <a:r>
              <a:rPr lang="en-US" sz="1600" b="1" dirty="0" smtClean="0">
                <a:solidFill>
                  <a:srgbClr val="000000"/>
                </a:solidFill>
                <a:latin typeface="Courier New" pitchFamily="49" charset="0"/>
                <a:cs typeface="Courier New" pitchFamily="49" charset="0"/>
              </a:rPr>
              <a:t>			critical section </a:t>
            </a:r>
          </a:p>
          <a:p>
            <a:pPr>
              <a:buFont typeface="Monotype Sorts" pitchFamily="-84" charset="2"/>
              <a:buNone/>
            </a:pPr>
            <a:r>
              <a:rPr lang="en-US" sz="1600" b="1" dirty="0" smtClean="0">
                <a:solidFill>
                  <a:srgbClr val="000000"/>
                </a:solidFill>
                <a:latin typeface="Courier New" pitchFamily="49" charset="0"/>
                <a:cs typeface="Courier New" pitchFamily="49" charset="0"/>
              </a:rPr>
              <a:t>		release lock </a:t>
            </a:r>
          </a:p>
          <a:p>
            <a:pPr>
              <a:buFont typeface="Monotype Sorts" pitchFamily="-84" charset="2"/>
              <a:buNone/>
            </a:pPr>
            <a:r>
              <a:rPr lang="en-US" sz="1600" b="1" dirty="0" smtClean="0">
                <a:solidFill>
                  <a:srgbClr val="000000"/>
                </a:solidFill>
                <a:latin typeface="Courier New" pitchFamily="49" charset="0"/>
                <a:cs typeface="Courier New" pitchFamily="49" charset="0"/>
              </a:rPr>
              <a:t>			remainder section </a:t>
            </a:r>
          </a:p>
          <a:p>
            <a:pPr>
              <a:buFont typeface="Monotype Sorts" pitchFamily="-84" charset="2"/>
              <a:buNone/>
            </a:pPr>
            <a:r>
              <a:rPr lang="en-US" sz="1600" b="1" dirty="0" smtClean="0">
                <a:solidFill>
                  <a:srgbClr val="000000"/>
                </a:solidFill>
                <a:latin typeface="Courier New" pitchFamily="49" charset="0"/>
                <a:cs typeface="Courier New" pitchFamily="49" charset="0"/>
              </a:rPr>
              <a:t>	} while (TRUE);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90500"/>
            <a:ext cx="8229600" cy="576263"/>
          </a:xfrm>
        </p:spPr>
        <p:txBody>
          <a:bodyPr/>
          <a:lstStyle/>
          <a:p>
            <a:pPr eaLnBrk="1" hangingPunct="1"/>
            <a:r>
              <a:rPr lang="en-US" smtClean="0"/>
              <a:t>Mutex Locks</a:t>
            </a:r>
          </a:p>
        </p:txBody>
      </p:sp>
      <p:sp>
        <p:nvSpPr>
          <p:cNvPr id="22531" name="Rectangle 3"/>
          <p:cNvSpPr>
            <a:spLocks noGrp="1" noChangeArrowheads="1"/>
          </p:cNvSpPr>
          <p:nvPr>
            <p:ph idx="1"/>
          </p:nvPr>
        </p:nvSpPr>
        <p:spPr>
          <a:xfrm>
            <a:off x="827088" y="1177925"/>
            <a:ext cx="6869112" cy="5254625"/>
          </a:xfrm>
        </p:spPr>
        <p:txBody>
          <a:bodyPr/>
          <a:lstStyle/>
          <a:p>
            <a:pPr marL="342866" indent="-342866">
              <a:lnSpc>
                <a:spcPct val="90000"/>
              </a:lnSpc>
              <a:buFont typeface="Monotype Sorts" charset="0"/>
              <a:buChar char="n"/>
              <a:defRPr/>
            </a:pPr>
            <a:r>
              <a:rPr lang="en-US" dirty="0">
                <a:ea typeface="ＭＳ Ｐゴシック" charset="0"/>
                <a:cs typeface="ＭＳ Ｐゴシック" charset="0"/>
              </a:rPr>
              <a:t>Previous solutions are complicated and generally inaccessible to application programmers</a:t>
            </a:r>
          </a:p>
          <a:p>
            <a:pPr marL="342866" indent="-342866">
              <a:lnSpc>
                <a:spcPct val="90000"/>
              </a:lnSpc>
              <a:buFont typeface="Monotype Sorts" charset="0"/>
              <a:buChar char="n"/>
              <a:defRPr/>
            </a:pPr>
            <a:r>
              <a:rPr lang="en-US" dirty="0">
                <a:ea typeface="ＭＳ Ｐゴシック" charset="0"/>
                <a:cs typeface="ＭＳ Ｐゴシック" charset="0"/>
              </a:rPr>
              <a:t>OS designers build software tools to solve critical section problem</a:t>
            </a:r>
          </a:p>
          <a:p>
            <a:pPr marL="342866" indent="-342866">
              <a:lnSpc>
                <a:spcPct val="90000"/>
              </a:lnSpc>
              <a:buFont typeface="Monotype Sorts" charset="0"/>
              <a:buChar char="n"/>
              <a:defRPr/>
            </a:pPr>
            <a:r>
              <a:rPr lang="en-US" dirty="0">
                <a:ea typeface="ＭＳ Ｐゴシック" charset="0"/>
                <a:cs typeface="ＭＳ Ｐゴシック" charset="0"/>
              </a:rPr>
              <a:t>Simplest is </a:t>
            </a:r>
            <a:r>
              <a:rPr lang="en-US" sz="2000" dirty="0" err="1">
                <a:ea typeface="ＭＳ Ｐゴシック" charset="0"/>
                <a:cs typeface="ＭＳ Ｐゴシック" charset="0"/>
              </a:rPr>
              <a:t>mutex</a:t>
            </a:r>
            <a:r>
              <a:rPr lang="en-US" dirty="0">
                <a:ea typeface="ＭＳ Ｐゴシック" charset="0"/>
                <a:cs typeface="ＭＳ Ｐゴシック" charset="0"/>
              </a:rPr>
              <a:t> lock</a:t>
            </a:r>
          </a:p>
          <a:p>
            <a:pPr marL="342866" indent="-342866">
              <a:lnSpc>
                <a:spcPct val="90000"/>
              </a:lnSpc>
              <a:buFont typeface="Monotype Sorts" charset="0"/>
              <a:buChar char="n"/>
              <a:defRPr/>
            </a:pPr>
            <a:r>
              <a:rPr lang="en-US" dirty="0" smtClean="0">
                <a:ea typeface="ＭＳ Ｐゴシック" charset="0"/>
                <a:cs typeface="ＭＳ Ｐゴシック" charset="0"/>
              </a:rPr>
              <a:t>Protect a critical section  </a:t>
            </a:r>
            <a:r>
              <a:rPr lang="en-US" dirty="0">
                <a:ea typeface="ＭＳ Ｐゴシック" charset="0"/>
                <a:cs typeface="ＭＳ Ｐゴシック" charset="0"/>
              </a:rPr>
              <a:t>by first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 lock then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smtClean="0">
                <a:ea typeface="ＭＳ Ｐゴシック" charset="0"/>
                <a:cs typeface="ＭＳ Ｐゴシック" charset="0"/>
              </a:rPr>
              <a:t>the lock</a:t>
            </a:r>
            <a:endParaRPr lang="en-US" dirty="0">
              <a:ea typeface="ＭＳ Ｐゴシック" charset="0"/>
              <a:cs typeface="ＭＳ Ｐゴシック" charset="0"/>
            </a:endParaRPr>
          </a:p>
          <a:p>
            <a:pPr marL="742876" lvl="1" indent="-285722">
              <a:lnSpc>
                <a:spcPct val="90000"/>
              </a:lnSpc>
              <a:buFont typeface="Monotype Sorts" charset="0"/>
              <a:buChar char="l"/>
              <a:defRPr/>
            </a:pPr>
            <a:r>
              <a:rPr lang="en-US" dirty="0">
                <a:ea typeface="ＭＳ Ｐゴシック" charset="0"/>
                <a:cs typeface="ＭＳ Ｐゴシック" charset="0"/>
              </a:rPr>
              <a:t>Boolean variable indicating if lock is available or </a:t>
            </a:r>
            <a:r>
              <a:rPr lang="en-US" dirty="0" smtClean="0">
                <a:ea typeface="ＭＳ Ｐゴシック" charset="0"/>
                <a:cs typeface="ＭＳ Ｐゴシック" charset="0"/>
              </a:rPr>
              <a:t>not</a:t>
            </a:r>
            <a:endParaRPr lang="en-US" dirty="0">
              <a:ea typeface="ＭＳ Ｐゴシック" charset="0"/>
              <a:cs typeface="ＭＳ Ｐゴシック" charset="0"/>
            </a:endParaRPr>
          </a:p>
          <a:p>
            <a:pPr marL="342866" indent="-342866">
              <a:lnSpc>
                <a:spcPct val="90000"/>
              </a:lnSpc>
              <a:buFont typeface="Monotype Sorts" charset="0"/>
              <a:buChar char="n"/>
              <a:defRPr/>
            </a:pPr>
            <a:r>
              <a:rPr lang="en-US" dirty="0">
                <a:ea typeface="ＭＳ Ｐゴシック" charset="0"/>
                <a:cs typeface="ＭＳ Ｐゴシック" charset="0"/>
              </a:rPr>
              <a:t>Calls to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and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must be atomic</a:t>
            </a:r>
          </a:p>
          <a:p>
            <a:pPr marL="742876" lvl="1" indent="-285722">
              <a:lnSpc>
                <a:spcPct val="90000"/>
              </a:lnSpc>
              <a:buFont typeface="Monotype Sorts" charset="0"/>
              <a:buChar char="l"/>
              <a:defRPr/>
            </a:pPr>
            <a:r>
              <a:rPr lang="en-US" dirty="0">
                <a:ea typeface="ＭＳ Ｐゴシック" charset="0"/>
                <a:cs typeface="ＭＳ Ｐゴシック" charset="0"/>
              </a:rPr>
              <a:t>Usually implemented via hardware atomic </a:t>
            </a:r>
            <a:r>
              <a:rPr lang="en-US" dirty="0" smtClean="0">
                <a:ea typeface="ＭＳ Ｐゴシック" charset="0"/>
                <a:cs typeface="ＭＳ Ｐゴシック" charset="0"/>
              </a:rPr>
              <a:t>instructions</a:t>
            </a:r>
            <a:endParaRPr lang="en-US" dirty="0">
              <a:ea typeface="ＭＳ Ｐゴシック" charset="0"/>
              <a:cs typeface="ＭＳ Ｐゴシック" charset="0"/>
            </a:endParaRPr>
          </a:p>
          <a:p>
            <a:pPr marL="342866" indent="-342866">
              <a:lnSpc>
                <a:spcPct val="90000"/>
              </a:lnSpc>
              <a:buFont typeface="Monotype Sorts" charset="0"/>
              <a:buChar char="n"/>
              <a:defRPr/>
            </a:pPr>
            <a:r>
              <a:rPr lang="en-US" dirty="0">
                <a:ea typeface="ＭＳ Ｐゴシック" charset="0"/>
                <a:cs typeface="ＭＳ Ｐゴシック" charset="0"/>
              </a:rPr>
              <a:t>But this solution requires </a:t>
            </a:r>
            <a:r>
              <a:rPr lang="en-US" b="1" dirty="0">
                <a:solidFill>
                  <a:srgbClr val="3366FF"/>
                </a:solidFill>
                <a:ea typeface="ＭＳ Ｐゴシック" charset="0"/>
                <a:cs typeface="ＭＳ Ｐゴシック" charset="-128"/>
              </a:rPr>
              <a:t>busy </a:t>
            </a:r>
            <a:r>
              <a:rPr lang="en-US" b="1" dirty="0" smtClean="0">
                <a:solidFill>
                  <a:srgbClr val="3366FF"/>
                </a:solidFill>
                <a:ea typeface="ＭＳ Ｐゴシック" charset="0"/>
                <a:cs typeface="ＭＳ Ｐゴシック" charset="-128"/>
              </a:rPr>
              <a:t>waiting</a:t>
            </a:r>
          </a:p>
          <a:p>
            <a:pPr marL="742896" lvl="1" indent="-342866">
              <a:lnSpc>
                <a:spcPct val="90000"/>
              </a:lnSpc>
              <a:buFont typeface="Monotype Sorts" charset="0"/>
              <a:buChar char="n"/>
              <a:defRPr/>
            </a:pPr>
            <a:r>
              <a:rPr lang="en-US" dirty="0" smtClean="0">
                <a:ea typeface="ＭＳ Ｐゴシック" charset="0"/>
                <a:cs typeface="ＭＳ Ｐゴシック" charset="0"/>
              </a:rPr>
              <a:t>This </a:t>
            </a:r>
            <a:r>
              <a:rPr lang="en-US" dirty="0">
                <a:ea typeface="ＭＳ Ｐゴシック" charset="0"/>
                <a:cs typeface="ＭＳ Ｐゴシック" charset="0"/>
              </a:rPr>
              <a:t>lock therefore called a </a:t>
            </a:r>
            <a:r>
              <a:rPr lang="en-US" b="1" dirty="0" smtClean="0">
                <a:solidFill>
                  <a:srgbClr val="3366FF"/>
                </a:solidFill>
                <a:ea typeface="ＭＳ Ｐゴシック" charset="0"/>
                <a:cs typeface="ＭＳ Ｐゴシック" charset="-128"/>
              </a:rPr>
              <a:t>spinlock</a:t>
            </a:r>
          </a:p>
          <a:p>
            <a:pPr marL="742896" lvl="1" indent="-342866">
              <a:lnSpc>
                <a:spcPct val="90000"/>
              </a:lnSpc>
              <a:buNone/>
              <a:defRPr/>
            </a:pPr>
            <a:endParaRPr lang="en-US" kern="1200" dirty="0" smtClean="0">
              <a:latin typeface="Times New Roman" charset="0"/>
            </a:endParaRPr>
          </a:p>
          <a:p>
            <a:pPr marL="742896" lvl="1" indent="-342866">
              <a:lnSpc>
                <a:spcPct val="90000"/>
              </a:lnSpc>
              <a:buNone/>
              <a:defRPr/>
            </a:pPr>
            <a:r>
              <a:rPr lang="en-US" kern="1200" dirty="0" smtClean="0">
                <a:latin typeface="Times New Roman" charset="0"/>
              </a:rPr>
              <a:t>An </a:t>
            </a:r>
            <a:r>
              <a:rPr lang="en-US" b="1" kern="1200" dirty="0" smtClean="0">
                <a:latin typeface="Times New Roman" charset="0"/>
              </a:rPr>
              <a:t>atomic operation</a:t>
            </a:r>
            <a:r>
              <a:rPr lang="en-US" kern="1200" dirty="0" smtClean="0">
                <a:latin typeface="Times New Roman" charset="0"/>
              </a:rPr>
              <a:t> must be performed entirely or not performed at all.</a:t>
            </a:r>
          </a:p>
          <a:p>
            <a:pPr marL="742896" lvl="1" indent="-342866">
              <a:lnSpc>
                <a:spcPct val="90000"/>
              </a:lnSpc>
              <a:buFont typeface="Monotype Sorts" charset="0"/>
              <a:buChar char="n"/>
              <a:defRPr/>
            </a:pPr>
            <a:endParaRPr lang="en-US" b="1" dirty="0">
              <a:solidFill>
                <a:srgbClr val="3366FF"/>
              </a:solidFill>
              <a:ea typeface="ＭＳ Ｐゴシック" charset="0"/>
              <a:cs typeface="ＭＳ Ｐゴシック" charset="-128"/>
            </a:endParaRPr>
          </a:p>
          <a:p>
            <a:pPr marL="0" indent="0">
              <a:lnSpc>
                <a:spcPct val="90000"/>
              </a:lnSpc>
              <a:buFont typeface="Monotype Sorts" pitchFamily="-84" charset="2"/>
              <a:buNone/>
              <a:defRPr/>
            </a:pPr>
            <a:endParaRPr lang="en-US" sz="1600"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414463" y="4684713"/>
            <a:ext cx="1587500"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p:cNvSpPr/>
          <p:nvPr/>
        </p:nvSpPr>
        <p:spPr bwMode="auto">
          <a:xfrm>
            <a:off x="1401763" y="4030663"/>
            <a:ext cx="1589087" cy="37941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25604" name="Title 1"/>
          <p:cNvSpPr>
            <a:spLocks noGrp="1"/>
          </p:cNvSpPr>
          <p:nvPr>
            <p:ph type="title"/>
          </p:nvPr>
        </p:nvSpPr>
        <p:spPr>
          <a:xfrm>
            <a:off x="457200" y="161925"/>
            <a:ext cx="8229600" cy="576263"/>
          </a:xfrm>
        </p:spPr>
        <p:txBody>
          <a:bodyPr/>
          <a:lstStyle/>
          <a:p>
            <a:r>
              <a:rPr lang="en-US" smtClean="0"/>
              <a:t>acquire() and release()</a:t>
            </a:r>
          </a:p>
        </p:txBody>
      </p:sp>
      <p:sp>
        <p:nvSpPr>
          <p:cNvPr id="25605" name="Content Placeholder 2"/>
          <p:cNvSpPr>
            <a:spLocks noGrp="1"/>
          </p:cNvSpPr>
          <p:nvPr>
            <p:ph idx="1"/>
          </p:nvPr>
        </p:nvSpPr>
        <p:spPr>
          <a:xfrm>
            <a:off x="882650" y="1169988"/>
            <a:ext cx="7234238" cy="4530725"/>
          </a:xfrm>
        </p:spPr>
        <p:txBody>
          <a:bodyPr/>
          <a:lstStyle/>
          <a:p>
            <a:pPr marL="0" indent="0"/>
            <a:r>
              <a:rPr lang="en-US" sz="1400" b="1" smtClean="0">
                <a:latin typeface="Courier New" pitchFamily="49" charset="0"/>
                <a:cs typeface="Courier New" pitchFamily="49" charset="0"/>
              </a:rPr>
              <a:t>   </a:t>
            </a:r>
            <a:r>
              <a:rPr lang="en-US" sz="1600" b="1" smtClean="0">
                <a:solidFill>
                  <a:srgbClr val="3366FF"/>
                </a:solidFill>
                <a:latin typeface="Courier New" pitchFamily="49" charset="0"/>
                <a:cs typeface="Courier New" pitchFamily="49" charset="0"/>
              </a:rPr>
              <a:t>acquire() {</a:t>
            </a:r>
            <a:br>
              <a:rPr lang="en-US" sz="1600" b="1" smtClean="0">
                <a:solidFill>
                  <a:srgbClr val="3366FF"/>
                </a:solidFill>
                <a:latin typeface="Courier New" pitchFamily="49" charset="0"/>
                <a:cs typeface="Courier New" pitchFamily="49" charset="0"/>
              </a:rPr>
            </a:br>
            <a:r>
              <a:rPr lang="en-US" sz="1600" b="1" smtClean="0">
                <a:solidFill>
                  <a:srgbClr val="3366FF"/>
                </a:solidFill>
                <a:latin typeface="Courier New" pitchFamily="49" charset="0"/>
                <a:cs typeface="Courier New" pitchFamily="49" charset="0"/>
              </a:rPr>
              <a:t>       while (!available) </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 /* busy wait */ </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available = false; </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 </a:t>
            </a:r>
          </a:p>
          <a:p>
            <a:pPr marL="0" indent="0"/>
            <a:r>
              <a:rPr lang="en-US" sz="1600" b="1" smtClean="0">
                <a:latin typeface="Courier New" pitchFamily="49" charset="0"/>
                <a:cs typeface="Courier New" pitchFamily="49" charset="0"/>
              </a:rPr>
              <a:t>   </a:t>
            </a:r>
            <a:r>
              <a:rPr lang="en-US" sz="1600" b="1" smtClean="0">
                <a:solidFill>
                  <a:srgbClr val="3366FF"/>
                </a:solidFill>
                <a:latin typeface="Courier New" pitchFamily="49" charset="0"/>
                <a:cs typeface="Courier New" pitchFamily="49" charset="0"/>
              </a:rPr>
              <a:t>release() { </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available = true; </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 </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do { </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acquire lock</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critical section</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release lock </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remainder section </a:t>
            </a:r>
          </a:p>
          <a:p>
            <a:pPr marL="0" indent="0">
              <a:buFont typeface="Monotype Sorts" pitchFamily="-84" charset="2"/>
              <a:buNone/>
            </a:pPr>
            <a:r>
              <a:rPr lang="en-US" sz="1600" b="1" smtClean="0">
                <a:solidFill>
                  <a:srgbClr val="3366FF"/>
                </a:solidFill>
                <a:latin typeface="Courier New" pitchFamily="49" charset="0"/>
                <a:cs typeface="Courier New" pitchFamily="49" charset="0"/>
              </a:rPr>
              <a:t>   } while (true); </a:t>
            </a:r>
          </a:p>
          <a:p>
            <a:pPr marL="0" indent="0">
              <a:buFont typeface="Monotype Sorts" pitchFamily="-84" charset="2"/>
              <a:buNone/>
            </a:pPr>
            <a:endParaRPr lang="en-US" sz="1400" b="1" smtClean="0">
              <a:latin typeface="Courier New" pitchFamily="49" charset="0"/>
              <a:cs typeface="Courier New" pitchFamily="49" charset="0"/>
            </a:endParaRPr>
          </a:p>
          <a:p>
            <a:pPr marL="0" indent="0">
              <a:buFont typeface="Monotype Sorts" pitchFamily="-84" charset="2"/>
              <a:buNone/>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47638"/>
            <a:ext cx="8229600" cy="576262"/>
          </a:xfrm>
        </p:spPr>
        <p:txBody>
          <a:bodyPr/>
          <a:lstStyle/>
          <a:p>
            <a:pPr eaLnBrk="1" hangingPunct="1"/>
            <a:r>
              <a:rPr lang="en-US" smtClean="0"/>
              <a:t>Semaphore</a:t>
            </a:r>
          </a:p>
        </p:txBody>
      </p:sp>
      <p:sp>
        <p:nvSpPr>
          <p:cNvPr id="26627" name="Rectangle 3"/>
          <p:cNvSpPr>
            <a:spLocks noGrp="1" noChangeArrowheads="1"/>
          </p:cNvSpPr>
          <p:nvPr>
            <p:ph idx="1"/>
          </p:nvPr>
        </p:nvSpPr>
        <p:spPr>
          <a:xfrm>
            <a:off x="827088" y="1163638"/>
            <a:ext cx="7921625" cy="5254625"/>
          </a:xfrm>
        </p:spPr>
        <p:txBody>
          <a:bodyPr/>
          <a:lstStyle/>
          <a:p>
            <a:pPr>
              <a:lnSpc>
                <a:spcPct val="90000"/>
              </a:lnSpc>
            </a:pPr>
            <a:r>
              <a:rPr lang="en-US" sz="1600" smtClean="0"/>
              <a:t>Synchronization tool that provides more sophisticated ways (than Mutex locks)  for process to synchronize their activities.</a:t>
            </a:r>
            <a:endParaRPr lang="en-US" sz="1600" i="1" smtClean="0">
              <a:solidFill>
                <a:schemeClr val="tx2"/>
              </a:solidFill>
            </a:endParaRPr>
          </a:p>
          <a:p>
            <a:pPr>
              <a:lnSpc>
                <a:spcPct val="90000"/>
              </a:lnSpc>
            </a:pPr>
            <a:r>
              <a:rPr lang="en-US" sz="1600" smtClean="0"/>
              <a:t>Semaphore </a:t>
            </a:r>
            <a:r>
              <a:rPr lang="en-US" sz="1600" b="1" i="1" smtClean="0"/>
              <a:t>S</a:t>
            </a:r>
            <a:r>
              <a:rPr lang="en-US" sz="1600" smtClean="0"/>
              <a:t> – integer variable</a:t>
            </a:r>
          </a:p>
          <a:p>
            <a:pPr>
              <a:lnSpc>
                <a:spcPct val="90000"/>
              </a:lnSpc>
            </a:pPr>
            <a:r>
              <a:rPr lang="en-US" sz="1600" smtClean="0"/>
              <a:t>Can only be accessed via two indivisible (atomic) operations</a:t>
            </a:r>
          </a:p>
          <a:p>
            <a:pPr lvl="1">
              <a:lnSpc>
                <a:spcPct val="90000"/>
              </a:lnSpc>
            </a:pPr>
            <a:r>
              <a:rPr lang="en-US" b="1" smtClean="0">
                <a:solidFill>
                  <a:srgbClr val="000000"/>
                </a:solidFill>
                <a:latin typeface="Courier New" pitchFamily="49" charset="0"/>
              </a:rPr>
              <a:t>wait()</a:t>
            </a:r>
            <a:r>
              <a:rPr lang="en-US" smtClean="0">
                <a:solidFill>
                  <a:srgbClr val="000000"/>
                </a:solidFill>
              </a:rPr>
              <a:t> </a:t>
            </a:r>
            <a:r>
              <a:rPr lang="en-US" sz="1600" smtClean="0">
                <a:solidFill>
                  <a:srgbClr val="000000"/>
                </a:solidFill>
              </a:rPr>
              <a:t>and </a:t>
            </a:r>
            <a:r>
              <a:rPr lang="en-US" b="1" smtClean="0">
                <a:solidFill>
                  <a:srgbClr val="000000"/>
                </a:solidFill>
                <a:latin typeface="Courier New" pitchFamily="49" charset="0"/>
              </a:rPr>
              <a:t>signal()</a:t>
            </a:r>
          </a:p>
          <a:p>
            <a:pPr lvl="2">
              <a:lnSpc>
                <a:spcPct val="90000"/>
              </a:lnSpc>
            </a:pPr>
            <a:r>
              <a:rPr lang="en-US" sz="1600" smtClean="0"/>
              <a:t>Originally called </a:t>
            </a:r>
            <a:r>
              <a:rPr lang="en-US" b="1" smtClean="0">
                <a:solidFill>
                  <a:srgbClr val="000000"/>
                </a:solidFill>
                <a:latin typeface="Courier New" pitchFamily="49" charset="0"/>
              </a:rPr>
              <a:t>P()</a:t>
            </a:r>
            <a:r>
              <a:rPr lang="en-US" smtClean="0"/>
              <a:t> </a:t>
            </a:r>
            <a:r>
              <a:rPr lang="en-US" sz="1600" smtClean="0"/>
              <a:t>and </a:t>
            </a:r>
            <a:r>
              <a:rPr lang="en-US" b="1" smtClean="0">
                <a:solidFill>
                  <a:srgbClr val="000000"/>
                </a:solidFill>
                <a:latin typeface="Courier New" pitchFamily="49" charset="0"/>
              </a:rPr>
              <a:t>V()</a:t>
            </a:r>
          </a:p>
          <a:p>
            <a:pPr>
              <a:lnSpc>
                <a:spcPct val="90000"/>
              </a:lnSpc>
            </a:pPr>
            <a:r>
              <a:rPr lang="en-US" sz="1600" smtClean="0"/>
              <a:t>Definition of  the </a:t>
            </a:r>
            <a:r>
              <a:rPr lang="en-US" b="1" smtClean="0">
                <a:solidFill>
                  <a:srgbClr val="000000"/>
                </a:solidFill>
                <a:latin typeface="Courier New" pitchFamily="49" charset="0"/>
                <a:cs typeface="Courier New" pitchFamily="49" charset="0"/>
              </a:rPr>
              <a:t>wait()operation</a:t>
            </a:r>
          </a:p>
          <a:p>
            <a:pPr lvl="1">
              <a:lnSpc>
                <a:spcPct val="90000"/>
              </a:lnSpc>
              <a:buFont typeface="Monotype Sorts" pitchFamily="-84" charset="2"/>
              <a:buNone/>
            </a:pPr>
            <a:r>
              <a:rPr lang="en-US" b="1" smtClean="0">
                <a:solidFill>
                  <a:srgbClr val="3366FF"/>
                </a:solidFill>
                <a:latin typeface="Courier New" pitchFamily="49" charset="0"/>
                <a:cs typeface="Courier New" pitchFamily="49" charset="0"/>
                <a:sym typeface="Symbol" pitchFamily="18" charset="2"/>
              </a:rPr>
              <a:t>wait(S) { </a:t>
            </a:r>
          </a:p>
          <a:p>
            <a:pPr lvl="1">
              <a:lnSpc>
                <a:spcPct val="90000"/>
              </a:lnSpc>
              <a:buFont typeface="Monotype Sorts" pitchFamily="-84" charset="2"/>
              <a:buNone/>
            </a:pPr>
            <a:r>
              <a:rPr lang="en-US" b="1" smtClean="0">
                <a:solidFill>
                  <a:srgbClr val="3366FF"/>
                </a:solidFill>
                <a:latin typeface="Courier New" pitchFamily="49" charset="0"/>
                <a:cs typeface="Courier New" pitchFamily="49" charset="0"/>
                <a:sym typeface="Symbol" pitchFamily="18" charset="2"/>
              </a:rPr>
              <a:t>    while (S &lt;= 0)</a:t>
            </a:r>
          </a:p>
          <a:p>
            <a:pPr lvl="1">
              <a:lnSpc>
                <a:spcPct val="90000"/>
              </a:lnSpc>
              <a:buFont typeface="Monotype Sorts" pitchFamily="-84" charset="2"/>
              <a:buNone/>
            </a:pPr>
            <a:r>
              <a:rPr lang="en-US" b="1" smtClean="0">
                <a:solidFill>
                  <a:srgbClr val="3366FF"/>
                </a:solidFill>
                <a:latin typeface="Courier New" pitchFamily="49" charset="0"/>
                <a:cs typeface="Courier New" pitchFamily="49" charset="0"/>
                <a:sym typeface="Symbol" pitchFamily="18" charset="2"/>
              </a:rPr>
              <a:t>       ; // busy wait</a:t>
            </a:r>
          </a:p>
          <a:p>
            <a:pPr lvl="1">
              <a:lnSpc>
                <a:spcPct val="90000"/>
              </a:lnSpc>
              <a:buFont typeface="Monotype Sorts" pitchFamily="-84" charset="2"/>
              <a:buNone/>
            </a:pPr>
            <a:r>
              <a:rPr lang="en-US" b="1" smtClean="0">
                <a:solidFill>
                  <a:srgbClr val="3366FF"/>
                </a:solidFill>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b="1" smtClean="0">
                <a:solidFill>
                  <a:srgbClr val="3366FF"/>
                </a:solidFill>
                <a:latin typeface="Courier New" pitchFamily="49" charset="0"/>
                <a:cs typeface="Courier New" pitchFamily="49" charset="0"/>
                <a:sym typeface="Symbol" pitchFamily="18" charset="2"/>
              </a:rPr>
              <a:t>}</a:t>
            </a:r>
          </a:p>
          <a:p>
            <a:pPr>
              <a:lnSpc>
                <a:spcPct val="90000"/>
              </a:lnSpc>
            </a:pPr>
            <a:r>
              <a:rPr lang="en-US" sz="1600" b="1" smtClean="0">
                <a:solidFill>
                  <a:srgbClr val="3366FF"/>
                </a:solidFill>
                <a:latin typeface="Courier New" pitchFamily="49" charset="0"/>
                <a:cs typeface="Courier New" pitchFamily="49" charset="0"/>
              </a:rPr>
              <a:t>De</a:t>
            </a:r>
            <a:r>
              <a:rPr lang="en-US" sz="1600" smtClean="0"/>
              <a:t>finition of  the </a:t>
            </a:r>
            <a:r>
              <a:rPr lang="en-US" b="1" smtClean="0">
                <a:solidFill>
                  <a:srgbClr val="000000"/>
                </a:solidFill>
                <a:latin typeface="Courier New" pitchFamily="49" charset="0"/>
                <a:cs typeface="Courier New" pitchFamily="49" charset="0"/>
              </a:rPr>
              <a:t>signal()operation</a:t>
            </a:r>
            <a:endParaRPr lang="en-US" sz="1600" b="1"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b="1" smtClean="0">
                <a:solidFill>
                  <a:srgbClr val="3366FF"/>
                </a:solidFill>
                <a:latin typeface="Courier New" pitchFamily="49" charset="0"/>
                <a:cs typeface="Courier New" pitchFamily="49" charset="0"/>
                <a:sym typeface="Symbol" pitchFamily="18" charset="2"/>
              </a:rPr>
              <a:t>signal(S) { </a:t>
            </a:r>
          </a:p>
          <a:p>
            <a:pPr lvl="1">
              <a:lnSpc>
                <a:spcPct val="90000"/>
              </a:lnSpc>
              <a:buFont typeface="Monotype Sorts" pitchFamily="-84" charset="2"/>
              <a:buNone/>
            </a:pPr>
            <a:r>
              <a:rPr lang="en-US" b="1" smtClean="0">
                <a:solidFill>
                  <a:srgbClr val="3366FF"/>
                </a:solidFill>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b="1" smtClean="0">
                <a:solidFill>
                  <a:srgbClr val="3366FF"/>
                </a:solidFill>
                <a:latin typeface="Courier New" pitchFamily="49" charset="0"/>
                <a:cs typeface="Courier New" pitchFamily="49" charset="0"/>
                <a:sym typeface="Symbol" pitchFamily="18" charset="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71588" y="201613"/>
            <a:ext cx="7707312" cy="576262"/>
          </a:xfrm>
        </p:spPr>
        <p:txBody>
          <a:bodyPr/>
          <a:lstStyle/>
          <a:p>
            <a:pPr eaLnBrk="1" hangingPunct="1"/>
            <a:r>
              <a:rPr lang="en-US" smtClean="0"/>
              <a:t>Chapter 5: Process Synchronization</a:t>
            </a:r>
          </a:p>
        </p:txBody>
      </p:sp>
      <p:sp>
        <p:nvSpPr>
          <p:cNvPr id="4099" name="Rectangle 3"/>
          <p:cNvSpPr>
            <a:spLocks noGrp="1" noChangeArrowheads="1"/>
          </p:cNvSpPr>
          <p:nvPr>
            <p:ph idx="1"/>
          </p:nvPr>
        </p:nvSpPr>
        <p:spPr>
          <a:xfrm>
            <a:off x="847725" y="1165225"/>
            <a:ext cx="6040438" cy="3270250"/>
          </a:xfrm>
        </p:spPr>
        <p:txBody>
          <a:bodyPr/>
          <a:lstStyle/>
          <a:p>
            <a:pPr>
              <a:lnSpc>
                <a:spcPct val="80000"/>
              </a:lnSpc>
            </a:pPr>
            <a:r>
              <a:rPr lang="en-US" dirty="0" smtClean="0"/>
              <a:t>Background</a:t>
            </a:r>
          </a:p>
          <a:p>
            <a:pPr>
              <a:lnSpc>
                <a:spcPct val="80000"/>
              </a:lnSpc>
            </a:pPr>
            <a:r>
              <a:rPr lang="en-US" dirty="0" smtClean="0"/>
              <a:t>The Critical-Section Problem</a:t>
            </a:r>
          </a:p>
          <a:p>
            <a:pPr>
              <a:lnSpc>
                <a:spcPct val="80000"/>
              </a:lnSpc>
            </a:pPr>
            <a:r>
              <a:rPr lang="en-US" dirty="0" smtClean="0"/>
              <a:t>Peterson</a:t>
            </a:r>
            <a:r>
              <a:rPr lang="ja-JP" altLang="en-US" smtClean="0"/>
              <a:t>’</a:t>
            </a:r>
            <a:r>
              <a:rPr lang="en-US" altLang="ja-JP" dirty="0" smtClean="0"/>
              <a:t>s Solution</a:t>
            </a:r>
          </a:p>
          <a:p>
            <a:pPr>
              <a:lnSpc>
                <a:spcPct val="80000"/>
              </a:lnSpc>
            </a:pPr>
            <a:r>
              <a:rPr lang="en-US" dirty="0" smtClean="0"/>
              <a:t>Synchronization Hardware</a:t>
            </a:r>
          </a:p>
          <a:p>
            <a:pPr>
              <a:lnSpc>
                <a:spcPct val="80000"/>
              </a:lnSpc>
            </a:pPr>
            <a:r>
              <a:rPr lang="en-US" dirty="0" err="1" smtClean="0"/>
              <a:t>Mutex</a:t>
            </a:r>
            <a:r>
              <a:rPr lang="en-US" dirty="0" smtClean="0"/>
              <a:t> Locks</a:t>
            </a:r>
          </a:p>
          <a:p>
            <a:pPr>
              <a:lnSpc>
                <a:spcPct val="80000"/>
              </a:lnSpc>
            </a:pPr>
            <a:r>
              <a:rPr lang="en-US" dirty="0" smtClean="0"/>
              <a:t>Semaphores</a:t>
            </a:r>
          </a:p>
          <a:p>
            <a:pPr>
              <a:lnSpc>
                <a:spcPct val="80000"/>
              </a:lnSpc>
            </a:pPr>
            <a:r>
              <a:rPr lang="en-US" dirty="0" smtClean="0"/>
              <a:t>Classic Problems of Synchronization</a:t>
            </a:r>
          </a:p>
          <a:p>
            <a:pPr>
              <a:lnSpc>
                <a:spcPct val="80000"/>
              </a:lnSpc>
            </a:pPr>
            <a:endParaRPr lang="en-US" dirty="0" smtClean="0"/>
          </a:p>
        </p:txBody>
      </p:sp>
      <p:sp>
        <p:nvSpPr>
          <p:cNvPr id="4100" name="Rectangle 5"/>
          <p:cNvSpPr>
            <a:spLocks noChangeArrowheads="1"/>
          </p:cNvSpPr>
          <p:nvPr/>
        </p:nvSpPr>
        <p:spPr bwMode="auto">
          <a:xfrm>
            <a:off x="2286000" y="5116513"/>
            <a:ext cx="4078288" cy="923925"/>
          </a:xfrm>
          <a:prstGeom prst="rect">
            <a:avLst/>
          </a:prstGeom>
          <a:noFill/>
          <a:ln w="9525">
            <a:noFill/>
            <a:miter lim="800000"/>
            <a:headEnd/>
            <a:tailEnd/>
          </a:ln>
        </p:spPr>
        <p:txBody>
          <a:bodyPr lIns="91426" tIns="45714" rIns="91426" bIns="45714">
            <a:spAutoFit/>
          </a:bodyPr>
          <a:lstStyle/>
          <a:p>
            <a:endParaRPr kumimoji="1" lang="en-US">
              <a:latin typeface="Helvetica" pitchFamily="-84" charset="0"/>
            </a:endParaRPr>
          </a:p>
          <a:p>
            <a:endParaRPr kumimoji="1" lang="en-US">
              <a:latin typeface="Helvetica" pitchFamily="-84" charset="0"/>
            </a:endParaRPr>
          </a:p>
          <a:p>
            <a:endParaRPr kumimoji="1" lang="en-US">
              <a:latin typeface="Helvetica" pitchFamily="-8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61975" y="288925"/>
            <a:ext cx="8534400" cy="457200"/>
          </a:xfrm>
        </p:spPr>
        <p:txBody>
          <a:bodyPr/>
          <a:lstStyle/>
          <a:p>
            <a:pPr eaLnBrk="1" hangingPunct="1"/>
            <a:r>
              <a:rPr lang="en-US" smtClean="0"/>
              <a:t>Semaphore Usage</a:t>
            </a:r>
          </a:p>
        </p:txBody>
      </p:sp>
      <p:sp>
        <p:nvSpPr>
          <p:cNvPr id="27651" name="Rectangle 3"/>
          <p:cNvSpPr>
            <a:spLocks noGrp="1" noChangeArrowheads="1"/>
          </p:cNvSpPr>
          <p:nvPr>
            <p:ph idx="1"/>
          </p:nvPr>
        </p:nvSpPr>
        <p:spPr>
          <a:xfrm>
            <a:off x="844550" y="1093788"/>
            <a:ext cx="7194550" cy="4530725"/>
          </a:xfrm>
        </p:spPr>
        <p:txBody>
          <a:bodyPr/>
          <a:lstStyle/>
          <a:p>
            <a:pPr>
              <a:tabLst>
                <a:tab pos="2001838" algn="ctr"/>
                <a:tab pos="4513263" algn="ctr"/>
              </a:tabLst>
            </a:pPr>
            <a:r>
              <a:rPr lang="en-US" sz="1600" b="1" dirty="0" smtClean="0">
                <a:solidFill>
                  <a:srgbClr val="3366FF"/>
                </a:solidFill>
              </a:rPr>
              <a:t>Counting semaphore </a:t>
            </a:r>
            <a:r>
              <a:rPr lang="en-US" sz="1600" dirty="0" smtClean="0"/>
              <a:t>– integer value can range over a  domain</a:t>
            </a:r>
          </a:p>
          <a:p>
            <a:pPr>
              <a:tabLst>
                <a:tab pos="2001838" algn="ctr"/>
                <a:tab pos="4513263" algn="ctr"/>
              </a:tabLst>
            </a:pPr>
            <a:r>
              <a:rPr lang="en-US" sz="1600" b="1" dirty="0" smtClean="0">
                <a:solidFill>
                  <a:srgbClr val="3366FF"/>
                </a:solidFill>
              </a:rPr>
              <a:t>Binary semaphore </a:t>
            </a:r>
            <a:r>
              <a:rPr lang="en-US" sz="1600" dirty="0" smtClean="0"/>
              <a:t>– integer value can range only between 0 and 1</a:t>
            </a:r>
          </a:p>
          <a:p>
            <a:pPr lvl="1">
              <a:tabLst>
                <a:tab pos="2001838" algn="ctr"/>
                <a:tab pos="4513263" algn="ctr"/>
              </a:tabLst>
            </a:pPr>
            <a:r>
              <a:rPr lang="en-US" sz="1600" dirty="0" smtClean="0">
                <a:sym typeface="MT Extra" pitchFamily="18" charset="2"/>
              </a:rPr>
              <a:t>Same as a </a:t>
            </a:r>
            <a:r>
              <a:rPr lang="en-US" sz="1600" b="1" dirty="0" err="1" smtClean="0">
                <a:solidFill>
                  <a:srgbClr val="3366FF"/>
                </a:solidFill>
                <a:sym typeface="MT Extra" pitchFamily="18" charset="2"/>
              </a:rPr>
              <a:t>mutex</a:t>
            </a:r>
            <a:r>
              <a:rPr lang="en-US" sz="1600" b="1" dirty="0" smtClean="0">
                <a:solidFill>
                  <a:srgbClr val="3366FF"/>
                </a:solidFill>
                <a:sym typeface="MT Extra" pitchFamily="18" charset="2"/>
              </a:rPr>
              <a:t> lock</a:t>
            </a:r>
            <a:endParaRPr lang="en-US" sz="1600" b="1" dirty="0" smtClean="0">
              <a:solidFill>
                <a:srgbClr val="3366FF"/>
              </a:solidFill>
            </a:endParaRPr>
          </a:p>
          <a:p>
            <a:pPr>
              <a:tabLst>
                <a:tab pos="2001838" algn="ctr"/>
                <a:tab pos="4513263" algn="ctr"/>
              </a:tabLst>
            </a:pPr>
            <a:r>
              <a:rPr lang="en-US" sz="1600" dirty="0" smtClean="0">
                <a:sym typeface="MT Extra" pitchFamily="18" charset="2"/>
              </a:rPr>
              <a:t>Can solve various synchronization problems</a:t>
            </a:r>
            <a:endParaRPr lang="en-US" sz="1600" dirty="0" smtClean="0"/>
          </a:p>
          <a:p>
            <a:pPr>
              <a:tabLst>
                <a:tab pos="2001838" algn="ctr"/>
                <a:tab pos="4513263" algn="ctr"/>
              </a:tabLst>
            </a:pPr>
            <a:endParaRPr lang="en-US" sz="1600" b="1" i="1" baseline="-25000" dirty="0" smtClean="0">
              <a:sym typeface="MT Extra" pitchFamily="18"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0500"/>
            <a:ext cx="8229600" cy="576263"/>
          </a:xfrm>
        </p:spPr>
        <p:txBody>
          <a:bodyPr/>
          <a:lstStyle/>
          <a:p>
            <a:pPr eaLnBrk="1" hangingPunct="1"/>
            <a:r>
              <a:rPr lang="en-US" smtClean="0"/>
              <a:t>Semaphore Implementation</a:t>
            </a:r>
          </a:p>
        </p:txBody>
      </p:sp>
      <p:sp>
        <p:nvSpPr>
          <p:cNvPr id="28675" name="Rectangle 3"/>
          <p:cNvSpPr>
            <a:spLocks noGrp="1" noChangeArrowheads="1"/>
          </p:cNvSpPr>
          <p:nvPr>
            <p:ph idx="1"/>
          </p:nvPr>
        </p:nvSpPr>
        <p:spPr>
          <a:xfrm>
            <a:off x="869950" y="1157288"/>
            <a:ext cx="7143750" cy="4530725"/>
          </a:xfrm>
        </p:spPr>
        <p:txBody>
          <a:bodyPr/>
          <a:lstStyle/>
          <a:p>
            <a:r>
              <a:rPr lang="en-US" dirty="0" smtClean="0"/>
              <a:t>Must guarantee that no two processes can execute  the </a:t>
            </a:r>
            <a:r>
              <a:rPr lang="en-US" sz="2000" b="1" dirty="0" smtClean="0">
                <a:latin typeface="Courier New" pitchFamily="49" charset="0"/>
                <a:cs typeface="Courier New" pitchFamily="49" charset="0"/>
              </a:rPr>
              <a:t>wait() </a:t>
            </a:r>
            <a:r>
              <a:rPr lang="en-US" dirty="0" smtClean="0"/>
              <a:t>and </a:t>
            </a:r>
            <a:r>
              <a:rPr lang="en-US" sz="2000" b="1" dirty="0" smtClean="0">
                <a:latin typeface="Courier New" pitchFamily="49" charset="0"/>
                <a:cs typeface="Courier New" pitchFamily="49" charset="0"/>
              </a:rPr>
              <a:t>signal()</a:t>
            </a:r>
            <a:r>
              <a:rPr lang="en-US" dirty="0" smtClean="0"/>
              <a:t>on the same semaphore at the same time</a:t>
            </a:r>
          </a:p>
          <a:p>
            <a:r>
              <a:rPr lang="en-US" dirty="0" smtClean="0"/>
              <a:t>Thus, the implementation becomes the critical section problem where the </a:t>
            </a:r>
            <a:r>
              <a:rPr lang="en-US" sz="2000" b="1" dirty="0" smtClean="0">
                <a:latin typeface="Courier New" pitchFamily="49" charset="0"/>
                <a:cs typeface="Courier New" pitchFamily="49" charset="0"/>
              </a:rPr>
              <a:t>wait</a:t>
            </a:r>
            <a:r>
              <a:rPr lang="en-US" dirty="0" smtClean="0"/>
              <a:t> and </a:t>
            </a:r>
            <a:r>
              <a:rPr lang="en-US" sz="2000" b="1" dirty="0" smtClean="0">
                <a:latin typeface="Courier New" pitchFamily="49" charset="0"/>
                <a:cs typeface="Courier New" pitchFamily="49" charset="0"/>
              </a:rPr>
              <a:t>signal</a:t>
            </a:r>
            <a:r>
              <a:rPr lang="en-US" dirty="0" smtClean="0"/>
              <a:t> code are placed in the critical section</a:t>
            </a:r>
          </a:p>
          <a:p>
            <a:pPr lvl="1"/>
            <a:r>
              <a:rPr lang="en-US" dirty="0" smtClean="0"/>
              <a:t>Could now have </a:t>
            </a:r>
            <a:r>
              <a:rPr lang="en-US" b="1" dirty="0" smtClean="0">
                <a:solidFill>
                  <a:srgbClr val="3366FF"/>
                </a:solidFill>
              </a:rPr>
              <a:t>busy waiting</a:t>
            </a:r>
            <a:r>
              <a:rPr lang="en-US" dirty="0" smtClean="0">
                <a:solidFill>
                  <a:srgbClr val="3366FF"/>
                </a:solidFill>
              </a:rPr>
              <a:t> </a:t>
            </a:r>
            <a:r>
              <a:rPr lang="en-US" dirty="0" smtClean="0"/>
              <a:t>in critical section implementation</a:t>
            </a:r>
          </a:p>
          <a:p>
            <a:pPr lvl="2"/>
            <a:r>
              <a:rPr lang="en-US" dirty="0" smtClean="0"/>
              <a:t>But implementation code is short</a:t>
            </a:r>
          </a:p>
          <a:p>
            <a:pPr lvl="2"/>
            <a:r>
              <a:rPr lang="en-US" dirty="0" smtClean="0"/>
              <a:t>Semaphore can be implemented with no Busy waiting </a:t>
            </a:r>
          </a:p>
          <a:p>
            <a:pPr lvl="3"/>
            <a:r>
              <a:rPr lang="en-US" dirty="0" smtClean="0"/>
              <a:t>Two operations:</a:t>
            </a:r>
          </a:p>
          <a:p>
            <a:pPr lvl="4"/>
            <a:r>
              <a:rPr lang="en-US" b="1" dirty="0" smtClean="0">
                <a:solidFill>
                  <a:srgbClr val="3366FF"/>
                </a:solidFill>
              </a:rPr>
              <a:t>block</a:t>
            </a:r>
            <a:r>
              <a:rPr lang="en-US" dirty="0" smtClean="0">
                <a:solidFill>
                  <a:srgbClr val="3366FF"/>
                </a:solidFill>
              </a:rPr>
              <a:t> </a:t>
            </a:r>
            <a:r>
              <a:rPr lang="en-US" dirty="0" smtClean="0"/>
              <a:t>– place the process invoking the operation on the appropriate waiting queue; another process can get the CPU now</a:t>
            </a:r>
          </a:p>
          <a:p>
            <a:pPr lvl="4"/>
            <a:r>
              <a:rPr lang="en-US" b="1" dirty="0" smtClean="0">
                <a:solidFill>
                  <a:srgbClr val="3366FF"/>
                </a:solidFill>
              </a:rPr>
              <a:t>wakeup</a:t>
            </a:r>
            <a:r>
              <a:rPr lang="en-US" dirty="0" smtClean="0">
                <a:solidFill>
                  <a:srgbClr val="3366FF"/>
                </a:solidFill>
              </a:rPr>
              <a:t> </a:t>
            </a:r>
            <a:r>
              <a:rPr lang="en-US" dirty="0" smtClean="0"/>
              <a:t>– remove one of processes in the waiting queue and place it in the ready queue</a:t>
            </a:r>
          </a:p>
          <a:p>
            <a:pPr lvl="2"/>
            <a:endParaRPr lang="en-US" dirty="0" smtClean="0"/>
          </a:p>
          <a:p>
            <a:pPr>
              <a:buFont typeface="Monotype Sorts" pitchFamily="-84" charset="2"/>
              <a:buNone/>
            </a:pPr>
            <a:r>
              <a:rPr lang="en-US" dirty="0" smtClean="0"/>
              <a:t> </a:t>
            </a:r>
          </a:p>
          <a:p>
            <a:pPr lvl="1">
              <a:buFont typeface="Monotype Sorts" pitchFamily="-84" charset="2"/>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69963" y="161925"/>
            <a:ext cx="7716837" cy="576263"/>
          </a:xfrm>
        </p:spPr>
        <p:txBody>
          <a:bodyPr/>
          <a:lstStyle/>
          <a:p>
            <a:pPr eaLnBrk="1" hangingPunct="1"/>
            <a:r>
              <a:rPr lang="en-US" smtClean="0"/>
              <a:t>Deadlock and Starvation</a:t>
            </a:r>
          </a:p>
        </p:txBody>
      </p:sp>
      <p:sp>
        <p:nvSpPr>
          <p:cNvPr id="31747" name="Rectangle 3"/>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b="1" dirty="0" smtClean="0">
                <a:solidFill>
                  <a:srgbClr val="3366FF"/>
                </a:solidFill>
              </a:rPr>
              <a:t>Deadlock </a:t>
            </a:r>
            <a:r>
              <a:rPr lang="en-US" dirty="0" smtClean="0"/>
              <a:t>– two or more processes are waiting indefinitely for an event that can be caused by only one of the waiting processes</a:t>
            </a:r>
          </a:p>
          <a:p>
            <a:pPr>
              <a:lnSpc>
                <a:spcPct val="90000"/>
              </a:lnSpc>
              <a:tabLst>
                <a:tab pos="1882775" algn="ctr"/>
                <a:tab pos="4568825" algn="ctr"/>
              </a:tabLst>
            </a:pPr>
            <a:r>
              <a:rPr lang="en-US" dirty="0" smtClean="0">
                <a:solidFill>
                  <a:srgbClr val="000000"/>
                </a:solidFill>
              </a:rPr>
              <a:t>Let </a:t>
            </a:r>
            <a:r>
              <a:rPr lang="en-US" sz="2000" b="1" i="1" dirty="0" smtClean="0">
                <a:solidFill>
                  <a:srgbClr val="000000"/>
                </a:solidFill>
                <a:latin typeface="Courier New" pitchFamily="49" charset="0"/>
                <a:cs typeface="Courier New" pitchFamily="49" charset="0"/>
              </a:rPr>
              <a:t>S</a:t>
            </a:r>
            <a:r>
              <a:rPr lang="en-US" dirty="0" smtClean="0">
                <a:solidFill>
                  <a:srgbClr val="000000"/>
                </a:solidFill>
              </a:rPr>
              <a:t> and</a:t>
            </a:r>
            <a:r>
              <a:rPr lang="en-US" sz="1600" b="1" dirty="0" smtClean="0">
                <a:solidFill>
                  <a:srgbClr val="000000"/>
                </a:solidFill>
                <a:latin typeface="Courier New" pitchFamily="49" charset="0"/>
                <a:cs typeface="Courier New" pitchFamily="49" charset="0"/>
              </a:rPr>
              <a:t> </a:t>
            </a:r>
            <a:r>
              <a:rPr lang="en-US" sz="2000" b="1" i="1" dirty="0" smtClean="0">
                <a:solidFill>
                  <a:srgbClr val="000000"/>
                </a:solidFill>
                <a:latin typeface="Courier New" pitchFamily="49" charset="0"/>
                <a:cs typeface="Courier New" pitchFamily="49" charset="0"/>
              </a:rPr>
              <a:t>Q</a:t>
            </a:r>
            <a:r>
              <a:rPr lang="en-US" sz="1600" b="1" dirty="0" smtClean="0">
                <a:solidFill>
                  <a:srgbClr val="000000"/>
                </a:solidFill>
                <a:latin typeface="Courier New" pitchFamily="49" charset="0"/>
                <a:cs typeface="Courier New" pitchFamily="49" charset="0"/>
              </a:rPr>
              <a:t> </a:t>
            </a:r>
            <a:r>
              <a:rPr lang="en-US" dirty="0" smtClean="0">
                <a:solidFill>
                  <a:srgbClr val="000000"/>
                </a:solidFill>
              </a:rPr>
              <a:t>be </a:t>
            </a:r>
            <a:r>
              <a:rPr lang="en-US" dirty="0" smtClean="0"/>
              <a:t>two semaphores initialized to 1</a:t>
            </a:r>
          </a:p>
          <a:p>
            <a:pPr>
              <a:lnSpc>
                <a:spcPct val="90000"/>
              </a:lnSpc>
              <a:buFont typeface="Monotype Sorts" pitchFamily="-84" charset="2"/>
              <a:buNone/>
              <a:tabLst>
                <a:tab pos="1882775" algn="ctr"/>
                <a:tab pos="4568825" algn="ctr"/>
              </a:tabLst>
            </a:pPr>
            <a:r>
              <a:rPr lang="en-US" i="1" dirty="0" smtClean="0">
                <a:solidFill>
                  <a:srgbClr val="000000"/>
                </a:solidFill>
              </a:rPr>
              <a:t>		</a:t>
            </a:r>
            <a:endParaRPr lang="en-US" sz="1600" b="1" dirty="0" smtClean="0">
              <a:solidFill>
                <a:srgbClr val="000000"/>
              </a:solidFill>
              <a:latin typeface="Courier New" pitchFamily="49" charset="0"/>
              <a:cs typeface="Courier New" pitchFamily="49" charset="0"/>
            </a:endParaRPr>
          </a:p>
          <a:p>
            <a:pPr>
              <a:lnSpc>
                <a:spcPct val="90000"/>
              </a:lnSpc>
              <a:tabLst>
                <a:tab pos="1882775" algn="ctr"/>
                <a:tab pos="4568825" algn="ctr"/>
              </a:tabLst>
            </a:pPr>
            <a:endParaRPr lang="en-US" b="1" dirty="0" smtClean="0">
              <a:solidFill>
                <a:srgbClr val="3366FF"/>
              </a:solidFill>
              <a:sym typeface="MT Extra" pitchFamily="18" charset="2"/>
            </a:endParaRPr>
          </a:p>
          <a:p>
            <a:pPr>
              <a:lnSpc>
                <a:spcPct val="90000"/>
              </a:lnSpc>
              <a:tabLst>
                <a:tab pos="1882775" algn="ctr"/>
                <a:tab pos="4568825" algn="ctr"/>
              </a:tabLst>
            </a:pPr>
            <a:endParaRPr lang="en-US" b="1" dirty="0" smtClean="0">
              <a:solidFill>
                <a:srgbClr val="3366FF"/>
              </a:solidFill>
              <a:sym typeface="MT Extra" pitchFamily="18" charset="2"/>
            </a:endParaRPr>
          </a:p>
          <a:p>
            <a:pPr>
              <a:lnSpc>
                <a:spcPct val="90000"/>
              </a:lnSpc>
              <a:tabLst>
                <a:tab pos="1882775" algn="ctr"/>
                <a:tab pos="4568825" algn="ctr"/>
              </a:tabLst>
            </a:pPr>
            <a:endParaRPr lang="en-US" b="1" dirty="0" smtClean="0">
              <a:solidFill>
                <a:srgbClr val="3366FF"/>
              </a:solidFill>
              <a:sym typeface="MT Extra" pitchFamily="18" charset="2"/>
            </a:endParaRPr>
          </a:p>
          <a:p>
            <a:pPr>
              <a:lnSpc>
                <a:spcPct val="90000"/>
              </a:lnSpc>
              <a:tabLst>
                <a:tab pos="1882775" algn="ctr"/>
                <a:tab pos="4568825" algn="ctr"/>
              </a:tabLst>
            </a:pPr>
            <a:endParaRPr lang="en-US" b="1" dirty="0" smtClean="0">
              <a:solidFill>
                <a:srgbClr val="3366FF"/>
              </a:solidFill>
              <a:sym typeface="MT Extra" pitchFamily="18" charset="2"/>
            </a:endParaRPr>
          </a:p>
          <a:p>
            <a:pPr>
              <a:lnSpc>
                <a:spcPct val="90000"/>
              </a:lnSpc>
              <a:tabLst>
                <a:tab pos="1882775" algn="ctr"/>
                <a:tab pos="4568825" algn="ctr"/>
              </a:tabLst>
            </a:pPr>
            <a:r>
              <a:rPr lang="en-US" b="1" dirty="0" smtClean="0">
                <a:solidFill>
                  <a:srgbClr val="3366FF"/>
                </a:solidFill>
                <a:sym typeface="MT Extra" pitchFamily="18" charset="2"/>
              </a:rPr>
              <a:t>Starvation</a:t>
            </a:r>
            <a:r>
              <a:rPr lang="en-US" dirty="0" smtClean="0">
                <a:solidFill>
                  <a:srgbClr val="3366FF"/>
                </a:solidFill>
                <a:sym typeface="MT Extra" pitchFamily="18" charset="2"/>
              </a:rPr>
              <a:t> </a:t>
            </a:r>
            <a:r>
              <a:rPr lang="en-US" dirty="0" smtClean="0"/>
              <a:t>– </a:t>
            </a:r>
            <a:r>
              <a:rPr lang="en-US" b="1" dirty="0" smtClean="0">
                <a:solidFill>
                  <a:srgbClr val="3366FF"/>
                </a:solidFill>
              </a:rPr>
              <a:t>indefinite blocking  </a:t>
            </a:r>
          </a:p>
          <a:p>
            <a:pPr lvl="1">
              <a:lnSpc>
                <a:spcPct val="90000"/>
              </a:lnSpc>
              <a:tabLst>
                <a:tab pos="1882775" algn="ctr"/>
                <a:tab pos="4568825" algn="ctr"/>
              </a:tabLst>
            </a:pPr>
            <a:r>
              <a:rPr lang="en-US" dirty="0" smtClean="0"/>
              <a:t>A process may never be removed from the semaphore queue in which it is suspended</a:t>
            </a:r>
          </a:p>
          <a:p>
            <a:pPr>
              <a:lnSpc>
                <a:spcPct val="90000"/>
              </a:lnSpc>
              <a:tabLst>
                <a:tab pos="1882775" algn="ctr"/>
                <a:tab pos="4568825" algn="ctr"/>
              </a:tabLst>
            </a:pPr>
            <a:r>
              <a:rPr lang="en-US" b="1" dirty="0" smtClean="0">
                <a:solidFill>
                  <a:srgbClr val="3366FF"/>
                </a:solidFill>
              </a:rPr>
              <a:t>Priority Inversion</a:t>
            </a:r>
            <a:r>
              <a:rPr lang="en-US" dirty="0" smtClean="0">
                <a:solidFill>
                  <a:srgbClr val="3366FF"/>
                </a:solidFill>
              </a:rPr>
              <a:t> </a:t>
            </a:r>
            <a:r>
              <a:rPr lang="en-US" dirty="0" smtClean="0"/>
              <a:t>– Scheduling problem when lower-priority process holds a lock needed by higher-priority process</a:t>
            </a:r>
          </a:p>
          <a:p>
            <a:pPr lvl="1">
              <a:lnSpc>
                <a:spcPct val="90000"/>
              </a:lnSpc>
              <a:tabLst>
                <a:tab pos="1882775" algn="ctr"/>
                <a:tab pos="4568825" algn="ctr"/>
              </a:tabLst>
            </a:pPr>
            <a:r>
              <a:rPr lang="en-US" dirty="0" smtClean="0"/>
              <a:t>Solved via </a:t>
            </a:r>
            <a:r>
              <a:rPr lang="en-US" b="1" dirty="0" smtClean="0">
                <a:solidFill>
                  <a:srgbClr val="3366FF"/>
                </a:solidFill>
              </a:rPr>
              <a:t>priority-inheritance </a:t>
            </a:r>
            <a:r>
              <a:rPr lang="en-US" b="1" dirty="0" smtClean="0">
                <a:solidFill>
                  <a:srgbClr val="3366FF"/>
                </a:solidFill>
              </a:rPr>
              <a:t>protocol</a:t>
            </a:r>
          </a:p>
          <a:p>
            <a:r>
              <a:rPr lang="en-US" sz="2000" dirty="0" smtClean="0">
                <a:latin typeface="Times New Roman" pitchFamily="18" charset="0"/>
              </a:rPr>
              <a:t>In priority-inheritance protocol, all processes that are accessing resources needed by a higher-priority process inherit the higher priority until they are </a:t>
            </a:r>
            <a:r>
              <a:rPr lang="en-US" sz="2000" dirty="0" err="1" smtClean="0">
                <a:latin typeface="Times New Roman" pitchFamily="18" charset="0"/>
              </a:rPr>
              <a:t>ﬁnished</a:t>
            </a:r>
            <a:r>
              <a:rPr lang="en-US" sz="2000" dirty="0" smtClean="0">
                <a:latin typeface="Times New Roman" pitchFamily="18" charset="0"/>
              </a:rPr>
              <a:t> with the resources in question. When they are finished, their priorities revert to their original values. </a:t>
            </a:r>
            <a:endParaRPr lang="en-US" sz="2000" b="1" dirty="0" smtClean="0">
              <a:solidFill>
                <a:srgbClr val="3366FF"/>
              </a:solidFill>
            </a:endParaRPr>
          </a:p>
        </p:txBody>
      </p:sp>
      <p:pic>
        <p:nvPicPr>
          <p:cNvPr id="4" name="Picture 3" descr="220px-Process_deadlock.svg.png"/>
          <p:cNvPicPr>
            <a:picLocks noChangeAspect="1"/>
          </p:cNvPicPr>
          <p:nvPr/>
        </p:nvPicPr>
        <p:blipFill>
          <a:blip r:embed="rId3"/>
          <a:stretch>
            <a:fillRect/>
          </a:stretch>
        </p:blipFill>
        <p:spPr>
          <a:xfrm>
            <a:off x="3181321" y="2004826"/>
            <a:ext cx="3338231" cy="185120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46175" y="185738"/>
            <a:ext cx="8077200" cy="609600"/>
          </a:xfrm>
        </p:spPr>
        <p:txBody>
          <a:bodyPr/>
          <a:lstStyle/>
          <a:p>
            <a:pPr eaLnBrk="1" hangingPunct="1"/>
            <a:r>
              <a:rPr lang="en-US" smtClean="0"/>
              <a:t>Classical Problems of Synchronization</a:t>
            </a:r>
          </a:p>
        </p:txBody>
      </p:sp>
      <p:sp>
        <p:nvSpPr>
          <p:cNvPr id="33795" name="Rectangle 3"/>
          <p:cNvSpPr>
            <a:spLocks noGrp="1" noChangeArrowheads="1"/>
          </p:cNvSpPr>
          <p:nvPr>
            <p:ph idx="1"/>
          </p:nvPr>
        </p:nvSpPr>
        <p:spPr>
          <a:xfrm>
            <a:off x="806450" y="1233488"/>
            <a:ext cx="7524750" cy="4530725"/>
          </a:xfrm>
        </p:spPr>
        <p:txBody>
          <a:bodyPr/>
          <a:lstStyle/>
          <a:p>
            <a:r>
              <a:rPr lang="en-US" dirty="0" smtClean="0"/>
              <a:t>Classical problems used to test newly-proposed synchronization schemes</a:t>
            </a:r>
          </a:p>
          <a:p>
            <a:pPr lvl="1"/>
            <a:r>
              <a:rPr lang="en-US" dirty="0" smtClean="0"/>
              <a:t>Readers and Writers Problem</a:t>
            </a:r>
          </a:p>
          <a:p>
            <a:pPr lvl="1"/>
            <a:r>
              <a:rPr lang="en-US" dirty="0" smtClean="0"/>
              <a:t>Dining-Philosophers Problem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20775" y="146050"/>
            <a:ext cx="7566025" cy="576263"/>
          </a:xfrm>
        </p:spPr>
        <p:txBody>
          <a:bodyPr/>
          <a:lstStyle/>
          <a:p>
            <a:pPr eaLnBrk="1" hangingPunct="1"/>
            <a:r>
              <a:rPr lang="en-US" smtClean="0"/>
              <a:t>Readers-Writers Problem</a:t>
            </a:r>
          </a:p>
        </p:txBody>
      </p:sp>
      <p:sp>
        <p:nvSpPr>
          <p:cNvPr id="37891" name="Rectangle 3"/>
          <p:cNvSpPr>
            <a:spLocks noGrp="1" noChangeArrowheads="1"/>
          </p:cNvSpPr>
          <p:nvPr>
            <p:ph idx="1"/>
          </p:nvPr>
        </p:nvSpPr>
        <p:spPr>
          <a:xfrm>
            <a:off x="860425" y="1111250"/>
            <a:ext cx="7866063" cy="5005388"/>
          </a:xfrm>
        </p:spPr>
        <p:txBody>
          <a:bodyPr/>
          <a:lstStyle/>
          <a:p>
            <a:r>
              <a:rPr lang="en-US" dirty="0" smtClean="0"/>
              <a:t>A data set is shared among a number of concurrent processes</a:t>
            </a:r>
          </a:p>
          <a:p>
            <a:pPr lvl="1"/>
            <a:r>
              <a:rPr lang="en-US" dirty="0" smtClean="0"/>
              <a:t>Readers – only read the data set; they do </a:t>
            </a:r>
            <a:r>
              <a:rPr lang="en-US" b="1" i="1" dirty="0" smtClean="0"/>
              <a:t>not</a:t>
            </a:r>
            <a:r>
              <a:rPr lang="en-US" b="1" dirty="0" smtClean="0"/>
              <a:t> </a:t>
            </a:r>
            <a:r>
              <a:rPr lang="en-US" dirty="0" smtClean="0"/>
              <a:t>perform any updates</a:t>
            </a:r>
          </a:p>
          <a:p>
            <a:pPr lvl="1"/>
            <a:r>
              <a:rPr lang="en-US" dirty="0" smtClean="0"/>
              <a:t>Writers   – can both read and write</a:t>
            </a:r>
          </a:p>
          <a:p>
            <a:r>
              <a:rPr lang="en-US" dirty="0" smtClean="0"/>
              <a:t>Problem – allow multiple readers to read at the same time</a:t>
            </a:r>
          </a:p>
          <a:p>
            <a:pPr lvl="1"/>
            <a:r>
              <a:rPr lang="en-US" dirty="0" smtClean="0"/>
              <a:t>Only one single writer can access the shared data at the same time</a:t>
            </a:r>
          </a:p>
          <a:p>
            <a:r>
              <a:rPr lang="en-US" dirty="0" smtClean="0"/>
              <a:t>Several variations of how readers and writers are considered  – all involve some form of priorities</a:t>
            </a:r>
          </a:p>
          <a:p>
            <a:pPr lvl="1"/>
            <a:r>
              <a:rPr lang="en-US" dirty="0" smtClean="0"/>
              <a:t>Implemented using semaphores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255713" y="147638"/>
            <a:ext cx="7677150" cy="576262"/>
          </a:xfrm>
        </p:spPr>
        <p:txBody>
          <a:bodyPr/>
          <a:lstStyle/>
          <a:p>
            <a:r>
              <a:rPr lang="en-US" smtClean="0"/>
              <a:t>Readers-Writers Problem Variations</a:t>
            </a:r>
          </a:p>
        </p:txBody>
      </p:sp>
      <p:sp>
        <p:nvSpPr>
          <p:cNvPr id="40963" name="Content Placeholder 2"/>
          <p:cNvSpPr>
            <a:spLocks noGrp="1"/>
          </p:cNvSpPr>
          <p:nvPr>
            <p:ph idx="1"/>
          </p:nvPr>
        </p:nvSpPr>
        <p:spPr>
          <a:xfrm>
            <a:off x="879475" y="1146175"/>
            <a:ext cx="6650038" cy="4530725"/>
          </a:xfrm>
        </p:spPr>
        <p:txBody>
          <a:bodyPr/>
          <a:lstStyle/>
          <a:p>
            <a:r>
              <a:rPr lang="en-US" b="1" i="1" dirty="0" smtClean="0"/>
              <a:t>First</a:t>
            </a:r>
            <a:r>
              <a:rPr lang="en-US" i="1" dirty="0" smtClean="0"/>
              <a:t>  </a:t>
            </a:r>
            <a:r>
              <a:rPr lang="en-US" dirty="0" smtClean="0"/>
              <a:t>variation – no reader kept waiting unless writer has permission to use shared object</a:t>
            </a:r>
          </a:p>
          <a:p>
            <a:r>
              <a:rPr lang="en-US" b="1" i="1" dirty="0" smtClean="0"/>
              <a:t>Second</a:t>
            </a:r>
            <a:r>
              <a:rPr lang="en-US" i="1" dirty="0" smtClean="0"/>
              <a:t> </a:t>
            </a:r>
            <a:r>
              <a:rPr lang="en-US" dirty="0" smtClean="0"/>
              <a:t>variation – once writer is ready, it performs the write ASAP</a:t>
            </a:r>
          </a:p>
          <a:p>
            <a:r>
              <a:rPr lang="en-US" dirty="0" smtClean="0"/>
              <a:t>Both may have starvation leading to even more variations in first case writer may starve and in second case reader may starve.</a:t>
            </a:r>
          </a:p>
          <a:p>
            <a:r>
              <a:rPr lang="en-US" dirty="0" smtClean="0"/>
              <a:t>Problem is solved on some systems by kernel providing reader-writer locks</a:t>
            </a:r>
          </a:p>
          <a:p>
            <a:pPr lvl="1"/>
            <a:r>
              <a:rPr lang="en-US" dirty="0" smtClean="0"/>
              <a:t>Processes can request the lock in read or write mode depending on their usage of shared data</a:t>
            </a:r>
          </a:p>
          <a:p>
            <a:pPr lvl="1"/>
            <a:r>
              <a:rPr lang="en-US" dirty="0" smtClean="0"/>
              <a:t>Take more time to set up than semaphores and </a:t>
            </a:r>
            <a:r>
              <a:rPr lang="en-US" dirty="0" err="1" smtClean="0"/>
              <a:t>mutexes</a:t>
            </a:r>
            <a:r>
              <a:rPr lang="en-US" dirty="0" smtClean="0"/>
              <a:t>, but the increased concurrency of allowing multiple readers compensates for the overhead involved in setting up the reader–writer lock</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16000" y="147638"/>
            <a:ext cx="7670800" cy="576262"/>
          </a:xfrm>
        </p:spPr>
        <p:txBody>
          <a:bodyPr/>
          <a:lstStyle/>
          <a:p>
            <a:pPr eaLnBrk="1" hangingPunct="1"/>
            <a:r>
              <a:rPr lang="en-US" smtClean="0"/>
              <a:t>Dining-Philosophers Problem</a:t>
            </a:r>
          </a:p>
        </p:txBody>
      </p:sp>
      <p:sp>
        <p:nvSpPr>
          <p:cNvPr id="41987" name="Rectangle 3"/>
          <p:cNvSpPr>
            <a:spLocks noGrp="1" noChangeArrowheads="1"/>
          </p:cNvSpPr>
          <p:nvPr>
            <p:ph idx="1"/>
          </p:nvPr>
        </p:nvSpPr>
        <p:spPr>
          <a:xfrm>
            <a:off x="928688" y="3403600"/>
            <a:ext cx="6908800" cy="2765425"/>
          </a:xfrm>
        </p:spPr>
        <p:txBody>
          <a:bodyPr/>
          <a:lstStyle/>
          <a:p>
            <a:pPr>
              <a:tabLst>
                <a:tab pos="1365250" algn="l"/>
                <a:tab pos="1538288" algn="l"/>
              </a:tabLst>
            </a:pPr>
            <a:r>
              <a:rPr lang="en-US" sz="1600" dirty="0" smtClean="0"/>
              <a:t>Philosophers spend their lives alternating thinking and eating</a:t>
            </a:r>
          </a:p>
          <a:p>
            <a:pPr>
              <a:tabLst>
                <a:tab pos="1365250" algn="l"/>
                <a:tab pos="1538288" algn="l"/>
              </a:tabLst>
            </a:pPr>
            <a:r>
              <a:rPr lang="en-US" sz="1600" dirty="0" smtClean="0"/>
              <a:t>Don</a:t>
            </a:r>
            <a:r>
              <a:rPr lang="en-US" altLang="en-US" sz="1600" dirty="0" smtClean="0"/>
              <a:t>’</a:t>
            </a:r>
            <a:r>
              <a:rPr lang="en-US" altLang="ja-JP" sz="1600" dirty="0" smtClean="0"/>
              <a:t>t interact with their neighbors, occasionally try to pick up 2 chopsticks (one at a time) to eat from bowl</a:t>
            </a:r>
          </a:p>
          <a:p>
            <a:pPr lvl="1">
              <a:tabLst>
                <a:tab pos="1365250" algn="l"/>
                <a:tab pos="1538288" algn="l"/>
              </a:tabLst>
            </a:pPr>
            <a:r>
              <a:rPr lang="en-US" sz="1600" dirty="0" smtClean="0"/>
              <a:t>Need both to eat, then release both when done</a:t>
            </a:r>
          </a:p>
          <a:p>
            <a:pPr>
              <a:tabLst>
                <a:tab pos="1365250" algn="l"/>
                <a:tab pos="1538288" algn="l"/>
              </a:tabLst>
            </a:pPr>
            <a:r>
              <a:rPr lang="en-US" sz="1600" dirty="0" smtClean="0"/>
              <a:t>In the case of 5 philosophers</a:t>
            </a:r>
          </a:p>
          <a:p>
            <a:pPr lvl="1">
              <a:tabLst>
                <a:tab pos="1365250" algn="l"/>
                <a:tab pos="1538288" algn="l"/>
              </a:tabLst>
            </a:pPr>
            <a:r>
              <a:rPr lang="en-US" sz="1600" dirty="0" smtClean="0"/>
              <a:t>Shared data </a:t>
            </a:r>
          </a:p>
          <a:p>
            <a:pPr lvl="2">
              <a:tabLst>
                <a:tab pos="1365250" algn="l"/>
                <a:tab pos="1538288" algn="l"/>
              </a:tabLst>
            </a:pPr>
            <a:r>
              <a:rPr lang="en-US" sz="1600" dirty="0" smtClean="0"/>
              <a:t>Bowl of rice</a:t>
            </a:r>
          </a:p>
          <a:p>
            <a:pPr lvl="2">
              <a:tabLst>
                <a:tab pos="1365250" algn="l"/>
                <a:tab pos="1538288" algn="l"/>
              </a:tabLst>
            </a:pPr>
            <a:r>
              <a:rPr lang="en-US" sz="1600" dirty="0" smtClean="0"/>
              <a:t>Semaphore </a:t>
            </a:r>
            <a:r>
              <a:rPr lang="en-US" sz="1600" dirty="0" smtClean="0">
                <a:solidFill>
                  <a:srgbClr val="FF0000"/>
                </a:solidFill>
              </a:rPr>
              <a:t>chopstick [5]</a:t>
            </a:r>
            <a:r>
              <a:rPr lang="en-US" sz="1600" dirty="0" smtClean="0"/>
              <a:t> initialized to 1</a:t>
            </a:r>
          </a:p>
        </p:txBody>
      </p:sp>
      <p:pic>
        <p:nvPicPr>
          <p:cNvPr id="41988" name="Picture 5" descr="6"/>
          <p:cNvPicPr>
            <a:picLocks noChangeAspect="1" noChangeArrowheads="1"/>
          </p:cNvPicPr>
          <p:nvPr/>
        </p:nvPicPr>
        <p:blipFill>
          <a:blip r:embed="rId3"/>
          <a:srcRect/>
          <a:stretch>
            <a:fillRect/>
          </a:stretch>
        </p:blipFill>
        <p:spPr bwMode="auto">
          <a:xfrm>
            <a:off x="3395663" y="1079500"/>
            <a:ext cx="2208212" cy="212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25525" y="142875"/>
            <a:ext cx="8002588" cy="576263"/>
          </a:xfrm>
        </p:spPr>
        <p:txBody>
          <a:bodyPr/>
          <a:lstStyle/>
          <a:p>
            <a:pPr eaLnBrk="1" hangingPunct="1"/>
            <a:r>
              <a:rPr lang="en-US" sz="2400" smtClean="0"/>
              <a:t>Dining-Philosophers Problem Algorithm (Cont.)</a:t>
            </a:r>
          </a:p>
        </p:txBody>
      </p:sp>
      <p:sp>
        <p:nvSpPr>
          <p:cNvPr id="44035" name="Rectangle 3"/>
          <p:cNvSpPr>
            <a:spLocks noGrp="1" noChangeArrowheads="1"/>
          </p:cNvSpPr>
          <p:nvPr>
            <p:ph idx="1"/>
          </p:nvPr>
        </p:nvSpPr>
        <p:spPr>
          <a:xfrm>
            <a:off x="885825" y="1223963"/>
            <a:ext cx="6869113" cy="4860925"/>
          </a:xfrm>
        </p:spPr>
        <p:txBody>
          <a:bodyPr/>
          <a:lstStyle/>
          <a:p>
            <a:r>
              <a:rPr lang="en-US" dirty="0" smtClean="0"/>
              <a:t>Several techniques for deadlock handling</a:t>
            </a:r>
          </a:p>
          <a:p>
            <a:pPr lvl="1"/>
            <a:r>
              <a:rPr lang="en-US" dirty="0" smtClean="0"/>
              <a:t> Allow at most 4 philosophers to be sitting simultaneously at  the table</a:t>
            </a:r>
          </a:p>
          <a:p>
            <a:pPr lvl="1"/>
            <a:r>
              <a:rPr lang="en-US" dirty="0" smtClean="0"/>
              <a:t> Allow a philosopher to pick up the forks only if both are available (picking must be done in a critical section)</a:t>
            </a:r>
          </a:p>
          <a:p>
            <a:pPr lvl="1"/>
            <a:r>
              <a:rPr lang="en-US" dirty="0" smtClean="0"/>
              <a:t> Use an asymmetric solution  -- an odd-numbered  philosopher picks  up first the left chopstick and then the right chopstick. Even-numbered  philosopher picks  up first the right chopstick and then the left chopstick </a:t>
            </a:r>
          </a:p>
          <a:p>
            <a:r>
              <a:rPr lang="en-US" dirty="0" smtClean="0"/>
              <a:t>Importance: It is a simple representation of the need to allocate several resources among several processes in a deadlock-free and starvation-free manner.</a:t>
            </a:r>
          </a:p>
          <a:p>
            <a:pPr lvl="1"/>
            <a:endParaRPr lang="en-US" dirty="0" smtClean="0"/>
          </a:p>
          <a:p>
            <a:pPr>
              <a:buFont typeface="Monotype Sorts" pitchFamily="-84" charset="2"/>
              <a:buNone/>
            </a:pP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61975" y="288925"/>
            <a:ext cx="8534400" cy="457200"/>
          </a:xfrm>
        </p:spPr>
        <p:txBody>
          <a:bodyPr/>
          <a:lstStyle/>
          <a:p>
            <a:pPr eaLnBrk="1" hangingPunct="1"/>
            <a:r>
              <a:rPr lang="en-US" smtClean="0"/>
              <a:t>Semaphore vs. Mutex</a:t>
            </a:r>
          </a:p>
        </p:txBody>
      </p:sp>
      <p:sp>
        <p:nvSpPr>
          <p:cNvPr id="32771" name="Rectangle 3"/>
          <p:cNvSpPr>
            <a:spLocks noGrp="1" noChangeArrowheads="1"/>
          </p:cNvSpPr>
          <p:nvPr>
            <p:ph idx="1"/>
          </p:nvPr>
        </p:nvSpPr>
        <p:spPr>
          <a:xfrm>
            <a:off x="844550" y="1093788"/>
            <a:ext cx="7278688" cy="4530725"/>
          </a:xfrm>
        </p:spPr>
        <p:txBody>
          <a:bodyPr/>
          <a:lstStyle/>
          <a:p>
            <a:pPr>
              <a:tabLst>
                <a:tab pos="2001838" algn="ctr"/>
                <a:tab pos="4513263" algn="ctr"/>
              </a:tabLst>
            </a:pPr>
            <a:r>
              <a:rPr lang="en-US" dirty="0" smtClean="0"/>
              <a:t>A </a:t>
            </a:r>
            <a:r>
              <a:rPr lang="en-US" dirty="0" err="1" smtClean="0"/>
              <a:t>mutex</a:t>
            </a:r>
            <a:r>
              <a:rPr lang="en-US" dirty="0" smtClean="0"/>
              <a:t> is essentially the same thing as a binary semaphore and sometimes uses the same basic implementation. The differences between them are:</a:t>
            </a:r>
          </a:p>
          <a:p>
            <a:pPr lvl="1">
              <a:tabLst>
                <a:tab pos="2001838" algn="ctr"/>
                <a:tab pos="4513263" algn="ctr"/>
              </a:tabLst>
            </a:pPr>
            <a:r>
              <a:rPr lang="en-US" dirty="0" err="1" smtClean="0"/>
              <a:t>Mutexes</a:t>
            </a:r>
            <a:r>
              <a:rPr lang="en-US" dirty="0" smtClean="0"/>
              <a:t> have a concept of an owner, which is the process that locked the </a:t>
            </a:r>
            <a:r>
              <a:rPr lang="en-US" dirty="0" err="1" smtClean="0"/>
              <a:t>mutex</a:t>
            </a:r>
            <a:r>
              <a:rPr lang="en-US" dirty="0" smtClean="0"/>
              <a:t>. Only the process that locked the </a:t>
            </a:r>
            <a:r>
              <a:rPr lang="en-US" dirty="0" err="1" smtClean="0"/>
              <a:t>mutex</a:t>
            </a:r>
            <a:r>
              <a:rPr lang="en-US" dirty="0" smtClean="0"/>
              <a:t> can unlock it. In contrast, a semaphore has no concept of an owner. Any process can unlock a semaphore.</a:t>
            </a:r>
          </a:p>
          <a:p>
            <a:pPr lvl="1">
              <a:tabLst>
                <a:tab pos="2001838" algn="ctr"/>
                <a:tab pos="4513263" algn="ctr"/>
              </a:tabLst>
            </a:pPr>
            <a:r>
              <a:rPr lang="en-US" dirty="0" smtClean="0"/>
              <a:t>Unlike semaphores, </a:t>
            </a:r>
            <a:r>
              <a:rPr lang="en-US" dirty="0" err="1" smtClean="0"/>
              <a:t>mutexes</a:t>
            </a:r>
            <a:r>
              <a:rPr lang="en-US" dirty="0" smtClean="0"/>
              <a:t> provide </a:t>
            </a:r>
            <a:r>
              <a:rPr lang="en-US" i="1" dirty="0" smtClean="0"/>
              <a:t>priority inversion</a:t>
            </a:r>
            <a:r>
              <a:rPr lang="en-US" dirty="0" smtClean="0"/>
              <a:t> safety. Since the </a:t>
            </a:r>
            <a:r>
              <a:rPr lang="en-US" dirty="0" err="1" smtClean="0"/>
              <a:t>mutex</a:t>
            </a:r>
            <a:r>
              <a:rPr lang="en-US" dirty="0" smtClean="0"/>
              <a:t> knows its current owner, it is possible to promote the priority of the owner whenever a higher-priority task starts waiting on the </a:t>
            </a:r>
            <a:r>
              <a:rPr lang="en-US" dirty="0" err="1" smtClean="0"/>
              <a:t>mutex</a:t>
            </a:r>
            <a:r>
              <a:rPr lang="en-US" dirty="0" smtClean="0"/>
              <a:t>.</a:t>
            </a:r>
          </a:p>
          <a:p>
            <a:pPr lvl="1">
              <a:tabLst>
                <a:tab pos="2001838" algn="ctr"/>
                <a:tab pos="4513263" algn="ctr"/>
              </a:tabLst>
            </a:pPr>
            <a:r>
              <a:rPr lang="en-US" dirty="0" err="1" smtClean="0"/>
              <a:t>Mutexes</a:t>
            </a:r>
            <a:r>
              <a:rPr lang="en-US" dirty="0" smtClean="0"/>
              <a:t> also provide deletion safety, where the process holding the </a:t>
            </a:r>
            <a:r>
              <a:rPr lang="en-US" dirty="0" err="1" smtClean="0"/>
              <a:t>mutex</a:t>
            </a:r>
            <a:r>
              <a:rPr lang="en-US" dirty="0" smtClean="0"/>
              <a:t> cannot be accidentally deleted. Semaphores do not provide this.</a:t>
            </a:r>
          </a:p>
          <a:p>
            <a:pPr lvl="1">
              <a:tabLst>
                <a:tab pos="2001838" algn="ctr"/>
                <a:tab pos="4513263" algn="ctr"/>
              </a:tabLst>
            </a:pPr>
            <a:endParaRPr lang="en-US" dirty="0" smtClean="0"/>
          </a:p>
          <a:p>
            <a:pPr lvl="1">
              <a:tabLst>
                <a:tab pos="2001838" algn="ctr"/>
                <a:tab pos="4513263" algn="ctr"/>
              </a:tabLst>
            </a:pPr>
            <a:endParaRPr lang="en-US" b="1" i="1" baseline="-25000" dirty="0" smtClean="0">
              <a:sym typeface="MT Extra" pitchFamily="18" charset="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pPr eaLnBrk="1" hangingPunct="1"/>
            <a:r>
              <a:rPr lang="en-US" smtClean="0"/>
              <a:t>End of Chapter 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39700"/>
            <a:ext cx="8229600" cy="576263"/>
          </a:xfrm>
        </p:spPr>
        <p:txBody>
          <a:bodyPr/>
          <a:lstStyle/>
          <a:p>
            <a:pPr eaLnBrk="1" hangingPunct="1"/>
            <a:r>
              <a:rPr lang="en-US" smtClean="0"/>
              <a:t>Objectives</a:t>
            </a:r>
          </a:p>
        </p:txBody>
      </p:sp>
      <p:sp>
        <p:nvSpPr>
          <p:cNvPr id="5123" name="Content Placeholder 2"/>
          <p:cNvSpPr>
            <a:spLocks noGrp="1"/>
          </p:cNvSpPr>
          <p:nvPr>
            <p:ph idx="1"/>
          </p:nvPr>
        </p:nvSpPr>
        <p:spPr>
          <a:xfrm>
            <a:off x="895350" y="1144588"/>
            <a:ext cx="6737350" cy="4530725"/>
          </a:xfrm>
        </p:spPr>
        <p:txBody>
          <a:bodyPr/>
          <a:lstStyle/>
          <a:p>
            <a:r>
              <a:rPr lang="en-US" smtClean="0"/>
              <a:t>To present the concept of process synchronization</a:t>
            </a:r>
          </a:p>
          <a:p>
            <a:r>
              <a:rPr lang="en-US" smtClean="0"/>
              <a:t>To introduce the critical-section problem, whose solutions can be used to ensure the consistency of shared data</a:t>
            </a:r>
          </a:p>
          <a:p>
            <a:r>
              <a:rPr lang="en-US" smtClean="0"/>
              <a:t>To present both software and hardware solutions of the critical-section problem</a:t>
            </a:r>
          </a:p>
          <a:p>
            <a:r>
              <a:rPr lang="en-US" smtClean="0"/>
              <a:t>To examine several classical process-synchronization problems</a:t>
            </a:r>
          </a:p>
          <a:p>
            <a:r>
              <a:rPr lang="en-US" smtClean="0"/>
              <a:t>To explore several tools that are used to solve process synchronization problems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784225" y="187325"/>
            <a:ext cx="7902575" cy="576263"/>
          </a:xfrm>
        </p:spPr>
        <p:txBody>
          <a:bodyPr/>
          <a:lstStyle/>
          <a:p>
            <a:pPr eaLnBrk="1" hangingPunct="1"/>
            <a:r>
              <a:rPr lang="en-US" smtClean="0"/>
              <a:t>Background</a:t>
            </a:r>
          </a:p>
        </p:txBody>
      </p:sp>
      <p:sp>
        <p:nvSpPr>
          <p:cNvPr id="6147" name="Rectangle 5"/>
          <p:cNvSpPr>
            <a:spLocks noGrp="1" noChangeArrowheads="1"/>
          </p:cNvSpPr>
          <p:nvPr>
            <p:ph type="body" idx="1"/>
          </p:nvPr>
        </p:nvSpPr>
        <p:spPr>
          <a:xfrm>
            <a:off x="857250" y="1125538"/>
            <a:ext cx="6892925" cy="4860925"/>
          </a:xfrm>
        </p:spPr>
        <p:txBody>
          <a:bodyPr/>
          <a:lstStyle/>
          <a:p>
            <a:r>
              <a:rPr lang="en-US" dirty="0" smtClean="0"/>
              <a:t>Processes can execute concurrently</a:t>
            </a:r>
          </a:p>
          <a:p>
            <a:pPr lvl="1"/>
            <a:r>
              <a:rPr lang="en-US" dirty="0" smtClean="0"/>
              <a:t>May be interrupted at any time, partially completing execution</a:t>
            </a:r>
          </a:p>
          <a:p>
            <a:r>
              <a:rPr lang="en-US" dirty="0" smtClean="0"/>
              <a:t>Concurrent access to shared data may result in data inconsistency</a:t>
            </a:r>
          </a:p>
          <a:p>
            <a:r>
              <a:rPr lang="en-US" dirty="0" smtClean="0"/>
              <a:t>Maintaining data consistency requires mechanisms to ensure the orderly execution of cooperating processes</a:t>
            </a:r>
          </a:p>
          <a:p>
            <a:r>
              <a:rPr lang="en-US" dirty="0" smtClean="0"/>
              <a:t>Illustration of the problem:</a:t>
            </a:r>
            <a:br>
              <a:rPr lang="en-US" dirty="0" smtClean="0"/>
            </a:br>
            <a:r>
              <a:rPr lang="en-US" dirty="0" smtClean="0"/>
              <a:t>Suppose that we wanted to provide a solution to the consumer-producer problem that fills the buffers. We can do so by having an integer </a:t>
            </a:r>
            <a:r>
              <a:rPr lang="en-US" b="1" dirty="0" smtClean="0">
                <a:latin typeface="Courier" pitchFamily="-84" charset="0"/>
              </a:rPr>
              <a:t>counter,</a:t>
            </a:r>
            <a:r>
              <a:rPr lang="en-US" b="1" dirty="0" smtClean="0">
                <a:solidFill>
                  <a:srgbClr val="0000FF"/>
                </a:solidFill>
              </a:rPr>
              <a:t> </a:t>
            </a:r>
            <a:r>
              <a:rPr lang="en-US" dirty="0" smtClean="0"/>
              <a:t>counter is incremented every time we add a new item to the buffer and is decremented every time we remove one item from the buffer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7325"/>
            <a:ext cx="8229600" cy="576263"/>
          </a:xfrm>
        </p:spPr>
        <p:txBody>
          <a:bodyPr/>
          <a:lstStyle/>
          <a:p>
            <a:pPr eaLnBrk="1" hangingPunct="1"/>
            <a:r>
              <a:rPr lang="en-US" smtClean="0"/>
              <a:t>Producer </a:t>
            </a:r>
          </a:p>
        </p:txBody>
      </p:sp>
      <p:sp>
        <p:nvSpPr>
          <p:cNvPr id="7171" name="Rectangle 3"/>
          <p:cNvSpPr>
            <a:spLocks noGrp="1" noChangeArrowheads="1"/>
          </p:cNvSpPr>
          <p:nvPr>
            <p:ph type="body" idx="1"/>
          </p:nvPr>
        </p:nvSpPr>
        <p:spPr>
          <a:xfrm>
            <a:off x="1181100" y="1258888"/>
            <a:ext cx="6732588" cy="4557712"/>
          </a:xfrm>
        </p:spPr>
        <p:txBody>
          <a:bodyPr/>
          <a:lstStyle/>
          <a:p>
            <a:pPr marL="0" indent="0">
              <a:buFont typeface="Monotype Sorts" pitchFamily="-84" charset="2"/>
              <a:buNone/>
            </a:pPr>
            <a:r>
              <a:rPr lang="en-US" sz="1700" smtClean="0">
                <a:latin typeface="Courier New" pitchFamily="49" charset="0"/>
                <a:cs typeface="Courier New" pitchFamily="49" charset="0"/>
              </a:rPr>
              <a:t>while (true) {</a:t>
            </a:r>
            <a:br>
              <a:rPr lang="en-US" sz="1700" smtClean="0">
                <a:latin typeface="Courier New" pitchFamily="49" charset="0"/>
                <a:cs typeface="Courier New" pitchFamily="49" charset="0"/>
              </a:rPr>
            </a:br>
            <a:r>
              <a:rPr lang="en-US" sz="1700" smtClean="0">
                <a:latin typeface="Courier New" pitchFamily="49" charset="0"/>
                <a:cs typeface="Courier New" pitchFamily="49" charset="0"/>
              </a:rPr>
              <a:t>	/* produce an item in next produced */ </a:t>
            </a:r>
          </a:p>
          <a:p>
            <a:pPr marL="0" indent="0">
              <a:buFont typeface="Monotype Sorts" pitchFamily="-84" charset="2"/>
              <a:buNone/>
            </a:pPr>
            <a:r>
              <a:rPr lang="en-US" sz="1700" smtClean="0">
                <a:latin typeface="Courier New" pitchFamily="49" charset="0"/>
                <a:cs typeface="Courier New" pitchFamily="49" charset="0"/>
              </a:rPr>
              <a:t>	</a:t>
            </a:r>
          </a:p>
          <a:p>
            <a:pPr marL="0" indent="0">
              <a:buFont typeface="Monotype Sorts" pitchFamily="-84" charset="2"/>
              <a:buNone/>
            </a:pPr>
            <a:r>
              <a:rPr lang="en-US" sz="1700" smtClean="0">
                <a:latin typeface="Courier New" pitchFamily="49" charset="0"/>
                <a:cs typeface="Courier New" pitchFamily="49" charset="0"/>
              </a:rPr>
              <a:t>	while (counter == BUFFER_SIZE) ; </a:t>
            </a:r>
          </a:p>
          <a:p>
            <a:pPr marL="0" indent="0">
              <a:buFont typeface="Monotype Sorts" pitchFamily="-84" charset="2"/>
              <a:buNone/>
            </a:pPr>
            <a:r>
              <a:rPr lang="en-US" sz="1700" smtClean="0">
                <a:latin typeface="Courier New" pitchFamily="49" charset="0"/>
                <a:cs typeface="Courier New" pitchFamily="49" charset="0"/>
              </a:rPr>
              <a:t>		/* do nothing */ </a:t>
            </a:r>
          </a:p>
          <a:p>
            <a:pPr marL="0" indent="0">
              <a:buFont typeface="Monotype Sorts" pitchFamily="-84" charset="2"/>
              <a:buNone/>
            </a:pPr>
            <a:r>
              <a:rPr lang="en-US" sz="1700" smtClean="0">
                <a:latin typeface="Courier New" pitchFamily="49" charset="0"/>
                <a:cs typeface="Courier New" pitchFamily="49" charset="0"/>
              </a:rPr>
              <a:t>	buffer[in] = next_produced; </a:t>
            </a:r>
          </a:p>
          <a:p>
            <a:pPr marL="0" indent="0">
              <a:buFont typeface="Monotype Sorts" pitchFamily="-84" charset="2"/>
              <a:buNone/>
            </a:pPr>
            <a:r>
              <a:rPr lang="en-US" sz="1700" smtClean="0">
                <a:latin typeface="Courier New" pitchFamily="49" charset="0"/>
                <a:cs typeface="Courier New" pitchFamily="49" charset="0"/>
              </a:rPr>
              <a:t>	in = (in + 1) % BUFFER_SIZE; </a:t>
            </a:r>
          </a:p>
          <a:p>
            <a:pPr marL="0" indent="0">
              <a:buFont typeface="Monotype Sorts" pitchFamily="-84" charset="2"/>
              <a:buNone/>
            </a:pPr>
            <a:r>
              <a:rPr lang="en-US" sz="1700" smtClean="0">
                <a:latin typeface="Courier New" pitchFamily="49" charset="0"/>
                <a:cs typeface="Courier New" pitchFamily="49" charset="0"/>
              </a:rPr>
              <a:t>	counter++; </a:t>
            </a:r>
          </a:p>
          <a:p>
            <a:pPr marL="0" indent="0">
              <a:buFont typeface="Monotype Sorts" pitchFamily="-84" charset="2"/>
              <a:buNone/>
            </a:pPr>
            <a:r>
              <a:rPr lang="en-US" sz="17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87363" y="142875"/>
            <a:ext cx="8229600" cy="576263"/>
          </a:xfrm>
        </p:spPr>
        <p:txBody>
          <a:bodyPr/>
          <a:lstStyle/>
          <a:p>
            <a:pPr eaLnBrk="1" hangingPunct="1"/>
            <a:r>
              <a:rPr lang="en-US" smtClean="0"/>
              <a:t>Consumer</a:t>
            </a:r>
          </a:p>
        </p:txBody>
      </p:sp>
      <p:sp>
        <p:nvSpPr>
          <p:cNvPr id="8195" name="Rectangle 3"/>
          <p:cNvSpPr>
            <a:spLocks noGrp="1" noChangeArrowheads="1"/>
          </p:cNvSpPr>
          <p:nvPr>
            <p:ph type="body" idx="1"/>
          </p:nvPr>
        </p:nvSpPr>
        <p:spPr>
          <a:xfrm>
            <a:off x="977900" y="1262063"/>
            <a:ext cx="6877050" cy="4860925"/>
          </a:xfrm>
        </p:spPr>
        <p:txBody>
          <a:bodyPr/>
          <a:lstStyle/>
          <a:p>
            <a:pPr marL="0" indent="0">
              <a:buFont typeface="Monotype Sorts" pitchFamily="-84" charset="2"/>
              <a:buNone/>
            </a:pPr>
            <a:r>
              <a:rPr lang="en-US" sz="1600" smtClean="0">
                <a:latin typeface="Courier New" pitchFamily="49" charset="0"/>
                <a:cs typeface="Courier New" pitchFamily="49" charset="0"/>
              </a:rPr>
              <a:t>while (true) {</a:t>
            </a:r>
          </a:p>
          <a:p>
            <a:pPr marL="0" indent="0">
              <a:buFont typeface="Monotype Sorts" pitchFamily="-84" charset="2"/>
              <a:buNone/>
            </a:pPr>
            <a:r>
              <a:rPr lang="en-US" sz="1600" smtClean="0">
                <a:latin typeface="Courier New" pitchFamily="49" charset="0"/>
                <a:cs typeface="Courier New" pitchFamily="49" charset="0"/>
              </a:rPr>
              <a:t>	while (counter == 0) </a:t>
            </a:r>
          </a:p>
          <a:p>
            <a:pPr marL="0" indent="0">
              <a:buFont typeface="Monotype Sorts" pitchFamily="-84" charset="2"/>
              <a:buNone/>
            </a:pPr>
            <a:r>
              <a:rPr lang="en-US" sz="1600" smtClean="0">
                <a:latin typeface="Courier New" pitchFamily="49" charset="0"/>
                <a:cs typeface="Courier New" pitchFamily="49" charset="0"/>
              </a:rPr>
              <a:t>		; /* do nothing */ </a:t>
            </a:r>
          </a:p>
          <a:p>
            <a:pPr marL="0" indent="0">
              <a:buFont typeface="Monotype Sorts" pitchFamily="-84" charset="2"/>
              <a:buNone/>
            </a:pPr>
            <a:r>
              <a:rPr lang="en-US" sz="1600" smtClean="0">
                <a:latin typeface="Courier New" pitchFamily="49" charset="0"/>
                <a:cs typeface="Courier New" pitchFamily="49" charset="0"/>
              </a:rPr>
              <a:t>	next_consumed = buffer[out]; </a:t>
            </a:r>
          </a:p>
          <a:p>
            <a:pPr marL="0" indent="0">
              <a:buFont typeface="Monotype Sorts" pitchFamily="-84" charset="2"/>
              <a:buNone/>
            </a:pPr>
            <a:r>
              <a:rPr lang="en-US" sz="1600" smtClean="0">
                <a:latin typeface="Courier New" pitchFamily="49" charset="0"/>
                <a:cs typeface="Courier New" pitchFamily="49" charset="0"/>
              </a:rPr>
              <a:t>	out = (out + 1) % BUFFER_SIZE; 	</a:t>
            </a:r>
          </a:p>
          <a:p>
            <a:pPr marL="0" indent="0">
              <a:buFont typeface="Monotype Sorts" pitchFamily="-84" charset="2"/>
              <a:buNone/>
            </a:pPr>
            <a:r>
              <a:rPr lang="en-US" sz="1600" smtClean="0">
                <a:latin typeface="Courier New" pitchFamily="49" charset="0"/>
                <a:cs typeface="Courier New" pitchFamily="49" charset="0"/>
              </a:rPr>
              <a:t>        counter--; </a:t>
            </a:r>
          </a:p>
          <a:p>
            <a:pPr marL="0" indent="0">
              <a:buFont typeface="Monotype Sorts" pitchFamily="-84" charset="2"/>
              <a:buNone/>
            </a:pPr>
            <a:r>
              <a:rPr lang="en-US" sz="1600" smtClean="0">
                <a:latin typeface="Courier New" pitchFamily="49" charset="0"/>
                <a:cs typeface="Courier New" pitchFamily="49" charset="0"/>
              </a:rPr>
              <a:t>	/* consume the item in next consumed */ </a:t>
            </a:r>
          </a:p>
          <a:p>
            <a:pPr marL="0" indent="0">
              <a:buFont typeface="Monotype Sorts" pitchFamily="-84" charset="2"/>
              <a:buNone/>
            </a:pPr>
            <a:r>
              <a:rPr lang="en-US" sz="1600" smtClean="0">
                <a:latin typeface="Courier New" pitchFamily="49" charset="0"/>
                <a:cs typeface="Courier New" pitchFamily="49" charset="0"/>
              </a:rPr>
              <a:t>} </a:t>
            </a:r>
          </a:p>
        </p:txBody>
      </p:sp>
      <p:sp>
        <p:nvSpPr>
          <p:cNvPr id="4" name="TextBox 3"/>
          <p:cNvSpPr txBox="1"/>
          <p:nvPr/>
        </p:nvSpPr>
        <p:spPr>
          <a:xfrm>
            <a:off x="1056904" y="4049486"/>
            <a:ext cx="6555179" cy="1754326"/>
          </a:xfrm>
          <a:prstGeom prst="rect">
            <a:avLst/>
          </a:prstGeom>
          <a:noFill/>
        </p:spPr>
        <p:txBody>
          <a:bodyPr wrap="square" rtlCol="0">
            <a:spAutoFit/>
          </a:bodyPr>
          <a:lstStyle/>
          <a:p>
            <a:pPr algn="just"/>
            <a:r>
              <a:rPr lang="en-US" dirty="0" smtClean="0"/>
              <a:t>suppose that the value of the variable counter is currently 5 and that the producer and consumer processes concurrently execute the statements “counter++” and “counter—</a:t>
            </a:r>
          </a:p>
          <a:p>
            <a:pPr algn="just"/>
            <a:r>
              <a:rPr lang="en-US" dirty="0" smtClean="0"/>
              <a:t>Correct value for counter should be 5 but it may be 4,5 or 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457200" y="141288"/>
            <a:ext cx="8229600" cy="576262"/>
          </a:xfrm>
        </p:spPr>
        <p:txBody>
          <a:bodyPr/>
          <a:lstStyle/>
          <a:p>
            <a:pPr eaLnBrk="1" hangingPunct="1"/>
            <a:r>
              <a:rPr lang="en-US" smtClean="0"/>
              <a:t>Race Condition</a:t>
            </a:r>
          </a:p>
        </p:txBody>
      </p:sp>
      <p:sp>
        <p:nvSpPr>
          <p:cNvPr id="9219" name="Rectangle 1027"/>
          <p:cNvSpPr>
            <a:spLocks noGrp="1" noChangeArrowheads="1"/>
          </p:cNvSpPr>
          <p:nvPr>
            <p:ph idx="1"/>
          </p:nvPr>
        </p:nvSpPr>
        <p:spPr>
          <a:xfrm>
            <a:off x="1004888" y="1177925"/>
            <a:ext cx="8067675" cy="5173663"/>
          </a:xfrm>
        </p:spPr>
        <p:txBody>
          <a:bodyPr/>
          <a:lstStyle/>
          <a:p>
            <a:pPr>
              <a:lnSpc>
                <a:spcPct val="90000"/>
              </a:lnSpc>
            </a:pPr>
            <a:r>
              <a:rPr lang="en-US" b="1" smtClean="0">
                <a:solidFill>
                  <a:srgbClr val="000000"/>
                </a:solidFill>
                <a:latin typeface="Courier New" pitchFamily="49" charset="0"/>
                <a:cs typeface="Courier New" pitchFamily="49" charset="0"/>
              </a:rPr>
              <a:t>counter++ </a:t>
            </a:r>
            <a:r>
              <a:rPr lang="en-US" sz="1600" smtClean="0"/>
              <a:t>could be implemented as</a:t>
            </a:r>
            <a:br>
              <a:rPr lang="en-US" sz="1600" smtClean="0"/>
            </a:br>
            <a:r>
              <a:rPr lang="en-US" sz="1600" smtClean="0"/>
              <a:t/>
            </a:r>
            <a:br>
              <a:rPr lang="en-US" sz="1600" smtClean="0"/>
            </a:br>
            <a:r>
              <a:rPr lang="en-US" sz="1600" b="1" smtClean="0">
                <a:latin typeface="Courier New" pitchFamily="49" charset="0"/>
                <a:cs typeface="Courier New" pitchFamily="49" charset="0"/>
              </a:rPr>
              <a:t>     </a:t>
            </a:r>
            <a:r>
              <a:rPr lang="en-US" sz="1600" b="1" smtClean="0">
                <a:solidFill>
                  <a:srgbClr val="0000FF"/>
                </a:solidFill>
                <a:latin typeface="Courier New" pitchFamily="49" charset="0"/>
                <a:cs typeface="Courier New" pitchFamily="49" charset="0"/>
              </a:rPr>
              <a:t>register1 = counter</a:t>
            </a:r>
            <a:br>
              <a:rPr lang="en-US" sz="1600" b="1" smtClean="0">
                <a:solidFill>
                  <a:srgbClr val="0000FF"/>
                </a:solidFill>
                <a:latin typeface="Courier New" pitchFamily="49" charset="0"/>
                <a:cs typeface="Courier New" pitchFamily="49" charset="0"/>
              </a:rPr>
            </a:br>
            <a:r>
              <a:rPr lang="en-US" sz="1600" b="1" smtClean="0">
                <a:solidFill>
                  <a:srgbClr val="0000FF"/>
                </a:solidFill>
                <a:latin typeface="Courier New" pitchFamily="49" charset="0"/>
                <a:cs typeface="Courier New" pitchFamily="49" charset="0"/>
              </a:rPr>
              <a:t>     register1 = register1 + 1</a:t>
            </a:r>
            <a:br>
              <a:rPr lang="en-US" sz="1600" b="1" smtClean="0">
                <a:solidFill>
                  <a:srgbClr val="0000FF"/>
                </a:solidFill>
                <a:latin typeface="Courier New" pitchFamily="49" charset="0"/>
                <a:cs typeface="Courier New" pitchFamily="49" charset="0"/>
              </a:rPr>
            </a:br>
            <a:r>
              <a:rPr lang="en-US" sz="1600" b="1" smtClean="0">
                <a:solidFill>
                  <a:srgbClr val="0000FF"/>
                </a:solidFill>
                <a:latin typeface="Courier New" pitchFamily="49" charset="0"/>
                <a:cs typeface="Courier New" pitchFamily="49" charset="0"/>
              </a:rPr>
              <a:t>     counter = register1</a:t>
            </a:r>
            <a:endParaRPr lang="en-US" sz="800" smtClean="0">
              <a:solidFill>
                <a:srgbClr val="0000FF"/>
              </a:solidFill>
            </a:endParaRPr>
          </a:p>
          <a:p>
            <a:pPr>
              <a:lnSpc>
                <a:spcPct val="90000"/>
              </a:lnSpc>
            </a:pPr>
            <a:r>
              <a:rPr lang="en-US" b="1" smtClean="0">
                <a:solidFill>
                  <a:srgbClr val="000000"/>
                </a:solidFill>
                <a:latin typeface="Courier New" pitchFamily="49" charset="0"/>
                <a:cs typeface="Courier New" pitchFamily="49" charset="0"/>
              </a:rPr>
              <a:t>counter--</a:t>
            </a:r>
            <a:r>
              <a:rPr lang="en-US" sz="1600" b="1" smtClean="0">
                <a:solidFill>
                  <a:schemeClr val="tx2"/>
                </a:solidFill>
                <a:latin typeface="Courier New" pitchFamily="49" charset="0"/>
                <a:cs typeface="Courier New" pitchFamily="49" charset="0"/>
              </a:rPr>
              <a:t> </a:t>
            </a:r>
            <a:r>
              <a:rPr lang="en-US" sz="1600" smtClean="0"/>
              <a:t>could be implemented as</a:t>
            </a:r>
            <a:br>
              <a:rPr lang="en-US" sz="1600" smtClean="0"/>
            </a:br>
            <a:r>
              <a:rPr lang="en-US" sz="1600" smtClean="0"/>
              <a:t/>
            </a:r>
            <a:br>
              <a:rPr lang="en-US" sz="1600" smtClean="0"/>
            </a:br>
            <a:r>
              <a:rPr lang="en-US" sz="1600" b="1" smtClean="0">
                <a:latin typeface="Courier New" pitchFamily="49" charset="0"/>
                <a:cs typeface="Courier New" pitchFamily="49" charset="0"/>
              </a:rPr>
              <a:t>     </a:t>
            </a:r>
            <a:r>
              <a:rPr lang="en-US" sz="1600" b="1" smtClean="0">
                <a:solidFill>
                  <a:schemeClr val="tx2"/>
                </a:solidFill>
                <a:latin typeface="Courier New" pitchFamily="49" charset="0"/>
                <a:cs typeface="Courier New" pitchFamily="49" charset="0"/>
              </a:rPr>
              <a:t>register2 = counter</a:t>
            </a:r>
            <a:br>
              <a:rPr lang="en-US" sz="1600" b="1" smtClean="0">
                <a:solidFill>
                  <a:schemeClr val="tx2"/>
                </a:solidFill>
                <a:latin typeface="Courier New" pitchFamily="49" charset="0"/>
                <a:cs typeface="Courier New" pitchFamily="49" charset="0"/>
              </a:rPr>
            </a:br>
            <a:r>
              <a:rPr lang="en-US" sz="1600" b="1" smtClean="0">
                <a:solidFill>
                  <a:schemeClr val="tx2"/>
                </a:solidFill>
                <a:latin typeface="Courier New" pitchFamily="49" charset="0"/>
                <a:cs typeface="Courier New" pitchFamily="49" charset="0"/>
              </a:rPr>
              <a:t>     register2 = register2 - 1</a:t>
            </a:r>
            <a:br>
              <a:rPr lang="en-US" sz="1600" b="1" smtClean="0">
                <a:solidFill>
                  <a:schemeClr val="tx2"/>
                </a:solidFill>
                <a:latin typeface="Courier New" pitchFamily="49" charset="0"/>
                <a:cs typeface="Courier New" pitchFamily="49" charset="0"/>
              </a:rPr>
            </a:br>
            <a:r>
              <a:rPr lang="en-US" sz="1600" b="1" smtClean="0">
                <a:solidFill>
                  <a:schemeClr val="tx2"/>
                </a:solidFill>
                <a:latin typeface="Courier New" pitchFamily="49" charset="0"/>
                <a:cs typeface="Courier New" pitchFamily="49" charset="0"/>
              </a:rPr>
              <a:t>     counter = register2</a:t>
            </a:r>
          </a:p>
          <a:p>
            <a:pPr>
              <a:lnSpc>
                <a:spcPct val="90000"/>
              </a:lnSpc>
              <a:buFont typeface="Monotype Sorts" pitchFamily="-84" charset="2"/>
              <a:buNone/>
            </a:pPr>
            <a:endParaRPr lang="en-US" sz="800" smtClean="0">
              <a:solidFill>
                <a:schemeClr val="tx2"/>
              </a:solidFill>
            </a:endParaRPr>
          </a:p>
          <a:p>
            <a:pPr>
              <a:lnSpc>
                <a:spcPct val="90000"/>
              </a:lnSpc>
            </a:pPr>
            <a:r>
              <a:rPr lang="en-US" sz="1600" smtClean="0"/>
              <a:t>Consider this execution interleaving with </a:t>
            </a:r>
            <a:r>
              <a:rPr lang="ja-JP" altLang="en-US" sz="1600" smtClean="0"/>
              <a:t>“</a:t>
            </a:r>
            <a:r>
              <a:rPr lang="en-US" altLang="ja-JP" sz="1600" smtClean="0"/>
              <a:t>count = 5</a:t>
            </a:r>
            <a:r>
              <a:rPr lang="ja-JP" altLang="en-US" sz="1600" smtClean="0"/>
              <a:t>”</a:t>
            </a:r>
            <a:r>
              <a:rPr lang="en-US" altLang="ja-JP" sz="1600" smtClean="0"/>
              <a:t> initially:</a:t>
            </a:r>
          </a:p>
          <a:p>
            <a:pPr lvl="1">
              <a:lnSpc>
                <a:spcPct val="90000"/>
              </a:lnSpc>
              <a:buFont typeface="Monotype Sorts" pitchFamily="-84" charset="2"/>
              <a:buNone/>
            </a:pPr>
            <a:r>
              <a:rPr lang="en-US" sz="1600" smtClean="0"/>
              <a:t>	S0: producer execute </a:t>
            </a:r>
            <a:r>
              <a:rPr lang="en-US" sz="1600" b="1" smtClean="0">
                <a:solidFill>
                  <a:srgbClr val="0000FF"/>
                </a:solidFill>
                <a:latin typeface="Courier New" pitchFamily="49" charset="0"/>
              </a:rPr>
              <a:t>register1 = counter</a:t>
            </a:r>
            <a:r>
              <a:rPr lang="en-US" sz="1600" b="1" smtClean="0">
                <a:latin typeface="Courier New" pitchFamily="49" charset="0"/>
              </a:rPr>
              <a:t>         </a:t>
            </a:r>
            <a:r>
              <a:rPr lang="en-US" sz="1600" smtClean="0"/>
              <a:t>{register1 = 5}</a:t>
            </a:r>
            <a:br>
              <a:rPr lang="en-US" sz="1600" smtClean="0"/>
            </a:br>
            <a:r>
              <a:rPr lang="en-US" sz="1600" smtClean="0"/>
              <a:t>S1: producer execute </a:t>
            </a:r>
            <a:r>
              <a:rPr lang="en-US" sz="1600" b="1" smtClean="0">
                <a:solidFill>
                  <a:srgbClr val="0000FF"/>
                </a:solidFill>
                <a:latin typeface="Courier New" pitchFamily="49" charset="0"/>
              </a:rPr>
              <a:t>register1 = register1 + 1   </a:t>
            </a:r>
            <a:r>
              <a:rPr lang="en-US" sz="1600" smtClean="0"/>
              <a:t>{register1 = 6} </a:t>
            </a:r>
            <a:br>
              <a:rPr lang="en-US" sz="1600" smtClean="0"/>
            </a:br>
            <a:r>
              <a:rPr lang="en-US" sz="1600" smtClean="0"/>
              <a:t>S2: consumer execute </a:t>
            </a:r>
            <a:r>
              <a:rPr lang="en-US" sz="1600" b="1" smtClean="0">
                <a:solidFill>
                  <a:schemeClr val="tx2"/>
                </a:solidFill>
                <a:latin typeface="Courier New" pitchFamily="49" charset="0"/>
              </a:rPr>
              <a:t>register2 = counter</a:t>
            </a:r>
            <a:r>
              <a:rPr lang="en-US" sz="1600" b="1" smtClean="0">
                <a:latin typeface="Courier New" pitchFamily="49" charset="0"/>
              </a:rPr>
              <a:t>        </a:t>
            </a:r>
            <a:r>
              <a:rPr lang="en-US" sz="1600" smtClean="0"/>
              <a:t>{register2 = 5} </a:t>
            </a:r>
            <a:br>
              <a:rPr lang="en-US" sz="1600" smtClean="0"/>
            </a:br>
            <a:r>
              <a:rPr lang="en-US" sz="1600" smtClean="0"/>
              <a:t>S3: consumer execute </a:t>
            </a:r>
            <a:r>
              <a:rPr lang="en-US" sz="1600" b="1" smtClean="0">
                <a:solidFill>
                  <a:schemeClr val="tx2"/>
                </a:solidFill>
                <a:latin typeface="Courier New" pitchFamily="49" charset="0"/>
              </a:rPr>
              <a:t>register2 = register2 – 1  </a:t>
            </a:r>
            <a:r>
              <a:rPr lang="en-US" sz="1600" smtClean="0"/>
              <a:t>{register2 = 4} </a:t>
            </a:r>
            <a:br>
              <a:rPr lang="en-US" sz="1600" smtClean="0"/>
            </a:br>
            <a:r>
              <a:rPr lang="en-US" sz="1600" smtClean="0"/>
              <a:t>S4: producer execute </a:t>
            </a:r>
            <a:r>
              <a:rPr lang="en-US" sz="1600" b="1" smtClean="0">
                <a:solidFill>
                  <a:srgbClr val="0000FF"/>
                </a:solidFill>
                <a:latin typeface="Courier New" pitchFamily="49" charset="0"/>
              </a:rPr>
              <a:t>counter = register1         </a:t>
            </a:r>
            <a:r>
              <a:rPr lang="en-US" sz="1600" smtClean="0"/>
              <a:t>{counter = 6 } </a:t>
            </a:r>
            <a:br>
              <a:rPr lang="en-US" sz="1600" smtClean="0"/>
            </a:br>
            <a:r>
              <a:rPr lang="en-US" sz="1600" smtClean="0"/>
              <a:t>S5: consumer execute </a:t>
            </a:r>
            <a:r>
              <a:rPr lang="en-US" sz="1600" b="1" smtClean="0">
                <a:solidFill>
                  <a:schemeClr val="tx2"/>
                </a:solidFill>
                <a:latin typeface="Courier New" pitchFamily="49" charset="0"/>
              </a:rPr>
              <a:t>counter = register2        </a:t>
            </a:r>
            <a:r>
              <a:rPr lang="en-US" sz="1600" smtClean="0"/>
              <a:t>{counter = 4}</a:t>
            </a:r>
          </a:p>
          <a:p>
            <a:pPr lvl="1">
              <a:lnSpc>
                <a:spcPct val="90000"/>
              </a:lnSpc>
              <a:buFont typeface="Monotype Sorts" pitchFamily="-84" charset="2"/>
              <a:buNone/>
            </a:pPr>
            <a:endParaRPr lang="en-US" smtClean="0"/>
          </a:p>
        </p:txBody>
      </p:sp>
      <p:sp>
        <p:nvSpPr>
          <p:cNvPr id="4" name="TextBox 3"/>
          <p:cNvSpPr txBox="1"/>
          <p:nvPr/>
        </p:nvSpPr>
        <p:spPr>
          <a:xfrm>
            <a:off x="902525" y="5640779"/>
            <a:ext cx="6994566" cy="923330"/>
          </a:xfrm>
          <a:prstGeom prst="rect">
            <a:avLst/>
          </a:prstGeom>
          <a:noFill/>
        </p:spPr>
        <p:txBody>
          <a:bodyPr wrap="square" rtlCol="0">
            <a:spAutoFit/>
          </a:bodyPr>
          <a:lstStyle/>
          <a:p>
            <a:r>
              <a:rPr lang="en-GB" b="1" i="1" dirty="0" smtClean="0">
                <a:latin typeface="Times New Roman" pitchFamily="18" charset="0"/>
              </a:rPr>
              <a:t>Race Condition: </a:t>
            </a:r>
            <a:r>
              <a:rPr lang="en-GB" dirty="0" smtClean="0">
                <a:latin typeface="Times New Roman" pitchFamily="18" charset="0"/>
              </a:rPr>
              <a:t>When several processes access and manipulate shared data concurrently and the result of the execution depends on the order in which the access takes place.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01613"/>
            <a:ext cx="8229600" cy="576262"/>
          </a:xfrm>
        </p:spPr>
        <p:txBody>
          <a:bodyPr/>
          <a:lstStyle/>
          <a:p>
            <a:r>
              <a:rPr lang="en-US" smtClean="0"/>
              <a:t>Critical Section Problem</a:t>
            </a:r>
          </a:p>
        </p:txBody>
      </p:sp>
      <p:sp>
        <p:nvSpPr>
          <p:cNvPr id="10243" name="Content Placeholder 2"/>
          <p:cNvSpPr>
            <a:spLocks noGrp="1"/>
          </p:cNvSpPr>
          <p:nvPr>
            <p:ph idx="1"/>
          </p:nvPr>
        </p:nvSpPr>
        <p:spPr>
          <a:xfrm>
            <a:off x="908050" y="1131888"/>
            <a:ext cx="6940550" cy="4530725"/>
          </a:xfrm>
        </p:spPr>
        <p:txBody>
          <a:bodyPr/>
          <a:lstStyle/>
          <a:p>
            <a:r>
              <a:rPr lang="en-US" smtClean="0"/>
              <a:t>Consider system of </a:t>
            </a:r>
            <a:r>
              <a:rPr lang="en-US" b="1" i="1" smtClean="0"/>
              <a:t>n</a:t>
            </a:r>
            <a:r>
              <a:rPr lang="en-US" b="1" smtClean="0"/>
              <a:t> </a:t>
            </a:r>
            <a:r>
              <a:rPr lang="en-US" smtClean="0"/>
              <a:t>processes {</a:t>
            </a:r>
            <a:r>
              <a:rPr lang="en-US" b="1" i="1" smtClean="0"/>
              <a:t>p</a:t>
            </a:r>
            <a:r>
              <a:rPr lang="en-US" b="1" i="1" baseline="-25000" smtClean="0"/>
              <a:t>0</a:t>
            </a:r>
            <a:r>
              <a:rPr lang="en-US" b="1" i="1" smtClean="0"/>
              <a:t>, p</a:t>
            </a:r>
            <a:r>
              <a:rPr lang="en-US" b="1" i="1" baseline="-25000" smtClean="0"/>
              <a:t>1</a:t>
            </a:r>
            <a:r>
              <a:rPr lang="en-US" b="1" i="1" smtClean="0"/>
              <a:t>, … p</a:t>
            </a:r>
            <a:r>
              <a:rPr lang="en-US" b="1" i="1" baseline="-25000" smtClean="0"/>
              <a:t>n-1</a:t>
            </a:r>
            <a:r>
              <a:rPr lang="en-US" smtClean="0"/>
              <a:t>}</a:t>
            </a:r>
          </a:p>
          <a:p>
            <a:r>
              <a:rPr lang="en-US" smtClean="0"/>
              <a:t>Each process has </a:t>
            </a:r>
            <a:r>
              <a:rPr lang="en-US" b="1" smtClean="0">
                <a:solidFill>
                  <a:srgbClr val="3366FF"/>
                </a:solidFill>
              </a:rPr>
              <a:t>critical section </a:t>
            </a:r>
            <a:r>
              <a:rPr lang="en-US" smtClean="0"/>
              <a:t>segment of code</a:t>
            </a:r>
          </a:p>
          <a:p>
            <a:pPr lvl="1"/>
            <a:r>
              <a:rPr lang="en-US" smtClean="0"/>
              <a:t>Process may be changing common variables, updating table, writing file, etc</a:t>
            </a:r>
          </a:p>
          <a:p>
            <a:pPr lvl="1"/>
            <a:r>
              <a:rPr lang="en-US" smtClean="0"/>
              <a:t>When one process in critical section, no other may be in its critical section</a:t>
            </a:r>
          </a:p>
          <a:p>
            <a:r>
              <a:rPr lang="en-US" b="1" i="1" smtClean="0"/>
              <a:t>Critical section problem </a:t>
            </a:r>
            <a:r>
              <a:rPr lang="en-US" smtClean="0"/>
              <a:t>is to design protocol to solve this</a:t>
            </a:r>
          </a:p>
          <a:p>
            <a:r>
              <a:rPr lang="en-US" smtClean="0"/>
              <a:t>Each process must ask permission to enter critical section in </a:t>
            </a:r>
            <a:r>
              <a:rPr lang="en-US" b="1" smtClean="0">
                <a:solidFill>
                  <a:srgbClr val="3366FF"/>
                </a:solidFill>
              </a:rPr>
              <a:t>entry section</a:t>
            </a:r>
            <a:r>
              <a:rPr lang="en-US" smtClean="0"/>
              <a:t>, may follow critical section with </a:t>
            </a:r>
            <a:r>
              <a:rPr lang="en-US" b="1" smtClean="0">
                <a:solidFill>
                  <a:srgbClr val="3366FF"/>
                </a:solidFill>
              </a:rPr>
              <a:t>exit section</a:t>
            </a:r>
            <a:r>
              <a:rPr lang="en-US" smtClean="0"/>
              <a:t>, then </a:t>
            </a:r>
            <a:r>
              <a:rPr lang="en-US" b="1" smtClean="0">
                <a:solidFill>
                  <a:srgbClr val="3366FF"/>
                </a:solidFill>
              </a:rPr>
              <a:t>remainder section</a:t>
            </a:r>
          </a:p>
          <a:p>
            <a:endParaRPr lang="en-US" b="1" smtClean="0">
              <a:solidFill>
                <a:srgbClr val="3366FF"/>
              </a:solidFill>
            </a:endParaRPr>
          </a:p>
          <a:p>
            <a:pPr>
              <a:buFont typeface="Monotype Sorts" pitchFamily="-84" charset="2"/>
              <a:buNone/>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88913"/>
            <a:ext cx="8229600" cy="576262"/>
          </a:xfrm>
        </p:spPr>
        <p:txBody>
          <a:bodyPr/>
          <a:lstStyle/>
          <a:p>
            <a:r>
              <a:rPr lang="en-US" smtClean="0"/>
              <a:t>Critical Section</a:t>
            </a:r>
          </a:p>
        </p:txBody>
      </p:sp>
      <p:sp>
        <p:nvSpPr>
          <p:cNvPr id="11267" name="Content Placeholder 2"/>
          <p:cNvSpPr>
            <a:spLocks noGrp="1"/>
          </p:cNvSpPr>
          <p:nvPr>
            <p:ph idx="1"/>
          </p:nvPr>
        </p:nvSpPr>
        <p:spPr/>
        <p:txBody>
          <a:bodyPr/>
          <a:lstStyle/>
          <a:p>
            <a:r>
              <a:rPr lang="en-US" smtClean="0"/>
              <a:t>General structure of process </a:t>
            </a:r>
            <a:r>
              <a:rPr lang="en-US" b="1" i="1" smtClean="0"/>
              <a:t>P</a:t>
            </a:r>
            <a:r>
              <a:rPr lang="en-US" b="1" i="1" baseline="-25000" smtClean="0"/>
              <a:t>i  </a:t>
            </a:r>
            <a:endParaRPr lang="en-US" smtClean="0"/>
          </a:p>
          <a:p>
            <a:endParaRPr lang="en-US" b="1" smtClean="0">
              <a:solidFill>
                <a:srgbClr val="0000FF"/>
              </a:solidFill>
            </a:endParaRPr>
          </a:p>
        </p:txBody>
      </p:sp>
      <p:pic>
        <p:nvPicPr>
          <p:cNvPr id="11268" name="Picture 1"/>
          <p:cNvPicPr>
            <a:picLocks noChangeAspect="1"/>
          </p:cNvPicPr>
          <p:nvPr/>
        </p:nvPicPr>
        <p:blipFill>
          <a:blip r:embed="rId2"/>
          <a:srcRect/>
          <a:stretch>
            <a:fillRect/>
          </a:stretch>
        </p:blipFill>
        <p:spPr bwMode="auto">
          <a:xfrm>
            <a:off x="2474913" y="1751013"/>
            <a:ext cx="3894137" cy="2690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16461</TotalTime>
  <Words>3057</Words>
  <Application>Microsoft Office PowerPoint</Application>
  <PresentationFormat>On-screen Show (4:3)</PresentationFormat>
  <Paragraphs>316</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os-8</vt:lpstr>
      <vt:lpstr>Chapter 5:  Process Synchronization</vt:lpstr>
      <vt:lpstr>Chapter 5: Process Synchronization</vt:lpstr>
      <vt:lpstr>Objectives</vt:lpstr>
      <vt:lpstr>Background</vt:lpstr>
      <vt:lpstr>Producer </vt:lpstr>
      <vt:lpstr>Consumer</vt:lpstr>
      <vt:lpstr>Race Condition</vt:lpstr>
      <vt:lpstr>Critical Section Problem</vt:lpstr>
      <vt:lpstr>Critical Section</vt:lpstr>
      <vt:lpstr>Solution to Critical-Section Problem</vt:lpstr>
      <vt:lpstr>Critical-Section Handling in OS </vt:lpstr>
      <vt:lpstr>Peterson’s Solution</vt:lpstr>
      <vt:lpstr>Algorithm for Process Pi</vt:lpstr>
      <vt:lpstr>Peterson’s Solution (Cont.)</vt:lpstr>
      <vt:lpstr>Synchronization Hardware</vt:lpstr>
      <vt:lpstr>Solution to Critical-section Problem Using Locks</vt:lpstr>
      <vt:lpstr>Mutex Locks</vt:lpstr>
      <vt:lpstr>acquire() and release()</vt:lpstr>
      <vt:lpstr>Semaphore</vt:lpstr>
      <vt:lpstr>Semaphore Usage</vt:lpstr>
      <vt:lpstr>Semaphore Implementation</vt:lpstr>
      <vt:lpstr>Deadlock and Starvation</vt:lpstr>
      <vt:lpstr>Classical Problems of Synchronization</vt:lpstr>
      <vt:lpstr>Readers-Writers Problem</vt:lpstr>
      <vt:lpstr>Readers-Writers Problem Variations</vt:lpstr>
      <vt:lpstr>Dining-Philosophers Problem</vt:lpstr>
      <vt:lpstr>Dining-Philosophers Problem Algorithm (Cont.)</vt:lpstr>
      <vt:lpstr>Semaphore vs. Mutex</vt:lpstr>
      <vt:lpstr>End of Chapter 5</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Tamoor</cp:lastModifiedBy>
  <cp:revision>306</cp:revision>
  <cp:lastPrinted>2013-09-18T17:45:18Z</cp:lastPrinted>
  <dcterms:created xsi:type="dcterms:W3CDTF">2011-01-13T23:43:38Z</dcterms:created>
  <dcterms:modified xsi:type="dcterms:W3CDTF">2015-10-27T18:39:18Z</dcterms:modified>
</cp:coreProperties>
</file>