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 showGuides="1">
      <p:cViewPr varScale="1">
        <p:scale>
          <a:sx n="60" d="100"/>
          <a:sy n="60" d="100"/>
        </p:scale>
        <p:origin x="8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A127F-DEA6-4B9C-BFA4-779190731C6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D2BBF-0B0E-4BB5-907E-7A6905F5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cannot have a negative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 and Down are atomic instructions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Issue: Busy Waiting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“We will block until we get the lock”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67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// for mutual exclusion</a:t>
            </a:r>
          </a:p>
          <a:p>
            <a:endParaRPr lang="en-US" dirty="0"/>
          </a:p>
          <a:p>
            <a:r>
              <a:rPr lang="en-US" dirty="0"/>
              <a:t>Mutex = 1</a:t>
            </a:r>
          </a:p>
          <a:p>
            <a:endParaRPr lang="en-US" dirty="0"/>
          </a:p>
          <a:p>
            <a:r>
              <a:rPr lang="en-US" dirty="0"/>
              <a:t>Down(&amp;mutex)</a:t>
            </a:r>
          </a:p>
          <a:p>
            <a:endParaRPr lang="en-US" dirty="0"/>
          </a:p>
          <a:p>
            <a:r>
              <a:rPr lang="en-US" dirty="0"/>
              <a:t>// critical section</a:t>
            </a:r>
          </a:p>
          <a:p>
            <a:endParaRPr lang="en-US" dirty="0"/>
          </a:p>
          <a:p>
            <a:r>
              <a:rPr lang="en-US" dirty="0"/>
              <a:t>Up(&amp;mutex)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******************************</a:t>
            </a:r>
          </a:p>
          <a:p>
            <a:r>
              <a:rPr lang="en-US" b="1" dirty="0"/>
              <a:t>//Show code of Mutex</a:t>
            </a:r>
          </a:p>
          <a:p>
            <a:r>
              <a:rPr lang="en-US" dirty="0"/>
              <a:t>******************************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Producer-Consumer problem solved using semaphores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 =&gt; 0</a:t>
            </a:r>
          </a:p>
          <a:p>
            <a:r>
              <a:rPr lang="en-US" dirty="0"/>
              <a:t>P1 =&gt; 1</a:t>
            </a:r>
          </a:p>
          <a:p>
            <a:r>
              <a:rPr lang="en-US" dirty="0"/>
              <a:t>Int Turn = 0;</a:t>
            </a:r>
          </a:p>
          <a:p>
            <a:r>
              <a:rPr lang="en-US" dirty="0"/>
              <a:t>Boolean Flag [False, False]</a:t>
            </a:r>
          </a:p>
          <a:p>
            <a:endParaRPr lang="en-US" dirty="0"/>
          </a:p>
          <a:p>
            <a:r>
              <a:rPr lang="en-US" dirty="0"/>
              <a:t>P=0</a:t>
            </a:r>
          </a:p>
          <a:p>
            <a:r>
              <a:rPr lang="en-US" dirty="0"/>
              <a:t>0 = 1</a:t>
            </a:r>
          </a:p>
          <a:p>
            <a:endParaRPr lang="en-US" dirty="0"/>
          </a:p>
          <a:p>
            <a:r>
              <a:rPr lang="en-US" dirty="0"/>
              <a:t>0 = 1</a:t>
            </a:r>
          </a:p>
          <a:p>
            <a:r>
              <a:rPr lang="en-US" dirty="0"/>
              <a:t>P=0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 : 1 2 3 4 5 </a:t>
            </a:r>
            <a:r>
              <a:rPr lang="en-US" b="1" dirty="0"/>
              <a:t>CS</a:t>
            </a:r>
          </a:p>
          <a:p>
            <a:r>
              <a:rPr lang="en-US" b="0" dirty="0"/>
              <a:t>P1: 1 2 3 4 5 </a:t>
            </a:r>
            <a:r>
              <a:rPr lang="en-US" b="1" dirty="0"/>
              <a:t>(Loop)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choosing [ </a:t>
            </a:r>
            <a:r>
              <a:rPr lang="en-US" dirty="0" err="1"/>
              <a:t>i</a:t>
            </a:r>
            <a:r>
              <a:rPr lang="en-US" dirty="0"/>
              <a:t> ] = true; //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100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70 tokens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then customers priority based on Alphabetically order.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P2 = 3 and P5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now, </a:t>
            </a:r>
            <a:r>
              <a:rPr lang="en-US" b="1" dirty="0"/>
              <a:t>P2 </a:t>
            </a:r>
            <a:r>
              <a:rPr lang="en-US" dirty="0"/>
              <a:t>will be served first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1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variable: Turn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1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D2BBF-0B0E-4BB5-907E-7A6905F53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3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D542-2FDF-20D5-F7FC-17FDD531B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623C8-F3A0-E50E-98F1-E2C95F48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7E50-DAEC-595E-B0AD-3A9B6959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9FA6-565C-F676-D647-5C06D20B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B950-7339-DFEB-78C8-FE8F0AC8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66E-6C76-DE2F-C4C0-EEB170E0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9DF48-636D-050B-70A9-7AB1B992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0727-1781-C3ED-BD90-1E97DE04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BD94-9412-87BA-69EE-939FD263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3CD6-E79E-A91E-77D0-0EF55E23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2EB1-B6E4-F806-3BE3-BB94BBE31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7AD2-E07F-5987-C3F2-51504F43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75B1-CBEF-8916-0D88-AE7C0D32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D7A4-F52D-6351-5EBE-A44BBEA6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36B4-1C2D-84B5-4AF9-420F1761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366-430F-8B0A-29D3-23006FAA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212B-F0C0-E59D-52B6-6129F0C4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D2F6-41E9-0803-5264-92D863B3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581BD-3C11-7BAD-91E7-BDD17D85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F7BE-2BB7-84AC-BC66-CBDBC37A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9C0-EAF9-3415-6B46-2D4CCAB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2468-81F4-4A9D-080D-88C21AFD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99DD-4A7A-DDF0-5F2E-E40894B1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FC2D-8404-CF21-A4C2-34E9BDF4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718DB-3447-378A-E74F-FFEB25CF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92C4-3447-63F4-D42E-6444A5CD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EA8D-362B-22D3-DB3E-A1879BB52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89A64-BA7B-942B-2CEB-6B63EB8F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E81CD-9E03-F25D-F1F9-2C45B6F2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6AD3-A3B5-2097-E52C-88B8FB33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4ECC5-FDD1-D23B-FF9A-4CA6927A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B880-520A-FA6B-8397-33C0AC69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E7CA-6174-7523-F26D-5C5D2FCB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C45-AEAA-6100-DFA5-DA49B7A0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22CFC-2293-C7E6-9A6C-697A82815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44091-E27F-2340-E4AE-E10CABA26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EA232-DA4D-1FA2-C9F5-283CCB47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A5AA-204B-C4B7-D393-A2BBF06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CE46B-0092-E499-4D9D-538B7ED0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4E8E-1F4F-D43D-52AA-872FDFC5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415D7-7BE0-3F32-0DF4-B78E5EC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4C86-5A62-17F0-926C-8C963122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66CC-2875-C229-1860-975C903D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CDF9B-0003-48CE-8F2A-DF13C1F0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0FF39-D57F-040C-8BC7-1DADBC2D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E733-84F5-9817-1E7D-1DAE6BC2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8A9A-4DF4-F0BA-6289-00F3BE7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3C44-AE29-8DF8-D45B-D6856E58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76EB-E46D-5D84-4586-19592D8F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A5EB5-34DC-4910-1D35-89E4F36B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2F60D-20EF-9947-86BE-BDBC2911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85163-4441-ED95-C06B-4C40C755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69E3-230F-AA0D-11E1-67A102AF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954BE-8AE8-510F-4671-93C24BB53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689FC-59F7-6FAB-B98A-17C0B2B0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B295C-6B23-4BAC-461A-9C084512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1BE9-AF80-1D22-83CD-AE6DFE47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0BF7-3BDA-AB86-D66D-5FED468D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E8896-410E-E0F8-971A-6D97BCF3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AAF89-AF57-32E4-6849-9243039F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00C6-E12A-CDC2-5B87-CCF32198F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FABC-1778-4ED7-A768-E072892ECE1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4D76-1BD4-0713-3D1F-E21002780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E5B5-B968-9938-8F18-2D777AFE8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FAD9-E220-4397-96DE-10576BF8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8514-B751-F79B-2791-67B893893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Process/Thread  Synchronization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8236B-DE3B-EDA7-B909-7F037EDBFE55}"/>
              </a:ext>
            </a:extLst>
          </p:cNvPr>
          <p:cNvSpPr txBox="1"/>
          <p:nvPr/>
        </p:nvSpPr>
        <p:spPr>
          <a:xfrm>
            <a:off x="4574500" y="5863865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Muhammad Saifullah</a:t>
            </a:r>
          </a:p>
        </p:txBody>
      </p:sp>
    </p:spTree>
    <p:extLst>
      <p:ext uri="{BB962C8B-B14F-4D97-AF65-F5344CB8AC3E}">
        <p14:creationId xmlns:p14="http://schemas.microsoft.com/office/powerpoint/2010/main" val="30491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6263-0701-39BF-2D61-6CFA385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&amp;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076C-EEA0-14A6-A91F-9796C7AF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Test-and-set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test_and_set</a:t>
            </a:r>
            <a:r>
              <a:rPr lang="en-US" dirty="0"/>
              <a:t>(int *x) {</a:t>
            </a:r>
          </a:p>
          <a:p>
            <a:pPr lvl="1"/>
            <a:r>
              <a:rPr lang="en-US" dirty="0" err="1"/>
              <a:t>Last_value</a:t>
            </a:r>
            <a:r>
              <a:rPr lang="en-US" dirty="0"/>
              <a:t> = *x;</a:t>
            </a:r>
          </a:p>
          <a:p>
            <a:pPr lvl="1"/>
            <a:r>
              <a:rPr lang="en-US" dirty="0"/>
              <a:t>*x = 1;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last_value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Set the lock but get told if it already was set (in which case you don’t have it)</a:t>
            </a:r>
          </a:p>
          <a:p>
            <a:pPr lvl="1"/>
            <a:r>
              <a:rPr lang="en-US" dirty="0"/>
              <a:t>While (</a:t>
            </a:r>
            <a:r>
              <a:rPr lang="en-US" dirty="0" err="1"/>
              <a:t>text_and</a:t>
            </a:r>
            <a:r>
              <a:rPr lang="en-US" dirty="0"/>
              <a:t> _set(&amp;lock));</a:t>
            </a:r>
          </a:p>
          <a:p>
            <a:pPr lvl="1"/>
            <a:r>
              <a:rPr lang="en-US" dirty="0"/>
              <a:t>// do critical section</a:t>
            </a:r>
          </a:p>
          <a:p>
            <a:pPr lvl="1"/>
            <a:r>
              <a:rPr lang="en-US" dirty="0"/>
              <a:t>Lock = 0;</a:t>
            </a:r>
          </a:p>
        </p:txBody>
      </p:sp>
    </p:spTree>
    <p:extLst>
      <p:ext uri="{BB962C8B-B14F-4D97-AF65-F5344CB8AC3E}">
        <p14:creationId xmlns:p14="http://schemas.microsoft.com/office/powerpoint/2010/main" val="318751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806F-F37C-6B1E-2F57-FE12CA14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88F5-D5A6-6F19-7317-41C196E4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threads that may enter a critical section at any given time.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down</a:t>
            </a:r>
            <a:r>
              <a:rPr lang="en-US" dirty="0"/>
              <a:t> decreases the number of future accesses</a:t>
            </a:r>
          </a:p>
          <a:p>
            <a:pPr lvl="1"/>
            <a:r>
              <a:rPr lang="en-US" dirty="0"/>
              <a:t>When no more are allowed, processes have to wait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up</a:t>
            </a:r>
            <a:r>
              <a:rPr lang="en-US" dirty="0"/>
              <a:t> lets a waiting process get in.</a:t>
            </a:r>
          </a:p>
        </p:txBody>
      </p:sp>
    </p:spTree>
    <p:extLst>
      <p:ext uri="{BB962C8B-B14F-4D97-AF65-F5344CB8AC3E}">
        <p14:creationId xmlns:p14="http://schemas.microsoft.com/office/powerpoint/2010/main" val="45218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BBA2-CF96-9A49-D90E-BC79161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F714-F8F3-1A7B-5D2C-0282424A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690688"/>
            <a:ext cx="11379200" cy="49471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Down(</a:t>
            </a:r>
            <a:r>
              <a:rPr lang="en-US" dirty="0" err="1"/>
              <a:t>sem</a:t>
            </a:r>
            <a:r>
              <a:rPr lang="en-US" dirty="0"/>
              <a:t> s) {</a:t>
            </a:r>
          </a:p>
          <a:p>
            <a:pPr marL="457200" lvl="1" indent="0">
              <a:buNone/>
            </a:pPr>
            <a:r>
              <a:rPr lang="en-US" sz="2800" dirty="0"/>
              <a:t>  If (s &gt; 0)</a:t>
            </a:r>
          </a:p>
          <a:p>
            <a:pPr marL="457200" lvl="1" indent="0">
              <a:buNone/>
            </a:pPr>
            <a:r>
              <a:rPr lang="en-US" sz="2800" dirty="0"/>
              <a:t>  s = s – 1;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sz="2800" dirty="0"/>
              <a:t>  Sleep on event </a:t>
            </a:r>
            <a:r>
              <a:rPr lang="en-US" sz="2800" b="1" i="1" dirty="0"/>
              <a:t>s</a:t>
            </a:r>
            <a:r>
              <a:rPr lang="en-US" sz="2800" dirty="0"/>
              <a:t>   // wait for </a:t>
            </a:r>
            <a:r>
              <a:rPr lang="en-US" sz="2800" b="1" i="1" dirty="0"/>
              <a:t>s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Up(</a:t>
            </a:r>
            <a:r>
              <a:rPr lang="en-US" dirty="0" err="1"/>
              <a:t>sem</a:t>
            </a:r>
            <a:r>
              <a:rPr lang="en-US" dirty="0"/>
              <a:t> s) {</a:t>
            </a:r>
          </a:p>
          <a:p>
            <a:r>
              <a:rPr lang="en-US" dirty="0"/>
              <a:t>If (someone is waiting on </a:t>
            </a:r>
            <a:r>
              <a:rPr lang="en-US" b="1" i="1" dirty="0"/>
              <a:t>s</a:t>
            </a:r>
            <a:r>
              <a:rPr lang="en-US" dirty="0"/>
              <a:t>)        // if someone is waiting for </a:t>
            </a:r>
            <a:r>
              <a:rPr lang="en-US" b="1" i="1" dirty="0"/>
              <a:t>S</a:t>
            </a:r>
            <a:r>
              <a:rPr lang="en-US" dirty="0"/>
              <a:t>, give them the opportunity.</a:t>
            </a:r>
          </a:p>
          <a:p>
            <a:pPr marL="457200" lvl="1" indent="0">
              <a:buNone/>
            </a:pPr>
            <a:r>
              <a:rPr lang="en-US" sz="2800" dirty="0"/>
              <a:t>  Wake up one of the threads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sz="2800" dirty="0"/>
              <a:t>  s = s +1;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0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2CEC-DE0C-8EEA-DD3E-156A89D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/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24A3-E72E-9101-92D0-1D2B0019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Higher-level synchronization primitive</a:t>
            </a:r>
          </a:p>
          <a:p>
            <a:r>
              <a:rPr lang="en-US" dirty="0"/>
              <a:t>Implemented by the programming language / APIs</a:t>
            </a:r>
          </a:p>
          <a:p>
            <a:r>
              <a:rPr lang="en-US" dirty="0"/>
              <a:t>Two Operations:</a:t>
            </a:r>
          </a:p>
          <a:p>
            <a:pPr lvl="1"/>
            <a:r>
              <a:rPr lang="en-US" b="1" u="sng" dirty="0"/>
              <a:t>Wait</a:t>
            </a:r>
            <a:r>
              <a:rPr lang="en-US" dirty="0"/>
              <a:t> (</a:t>
            </a:r>
            <a:r>
              <a:rPr lang="en-US" dirty="0" err="1"/>
              <a:t>condition_variables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Block until </a:t>
            </a:r>
            <a:r>
              <a:rPr lang="en-US" i="1" dirty="0" err="1"/>
              <a:t>condition_variable</a:t>
            </a:r>
            <a:r>
              <a:rPr lang="en-US" i="1" dirty="0"/>
              <a:t> </a:t>
            </a:r>
            <a:r>
              <a:rPr lang="en-US" dirty="0"/>
              <a:t>is “signaled”</a:t>
            </a:r>
          </a:p>
          <a:p>
            <a:pPr lvl="1"/>
            <a:endParaRPr lang="en-US" dirty="0"/>
          </a:p>
          <a:p>
            <a:pPr lvl="1"/>
            <a:r>
              <a:rPr lang="en-US" b="1" u="sng" dirty="0"/>
              <a:t>Signal</a:t>
            </a:r>
            <a:r>
              <a:rPr lang="en-US" dirty="0"/>
              <a:t> (</a:t>
            </a:r>
            <a:r>
              <a:rPr lang="en-US" i="1" dirty="0" err="1"/>
              <a:t>condition_variable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Wake up </a:t>
            </a:r>
            <a:r>
              <a:rPr lang="en-US" i="1" u="sng" dirty="0"/>
              <a:t>one</a:t>
            </a:r>
            <a:r>
              <a:rPr lang="en-US" dirty="0"/>
              <a:t> process that is waiting on the condition variable</a:t>
            </a:r>
          </a:p>
          <a:p>
            <a:pPr lvl="1"/>
            <a:r>
              <a:rPr lang="en-US" dirty="0"/>
              <a:t>Also called </a:t>
            </a:r>
            <a:r>
              <a:rPr lang="en-US" i="1" u="sng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161694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3E13-BE32-ECA4-4D72-2301F5BE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3F96-D418-6AA5-4DCA-BE3F43E1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Concurrent threads/processes</a:t>
            </a:r>
          </a:p>
          <a:p>
            <a:pPr lvl="1"/>
            <a:r>
              <a:rPr lang="en-US" dirty="0"/>
              <a:t>Two processes are concurrent if they run at the same time or if their execution is interleaved in any order.</a:t>
            </a:r>
          </a:p>
          <a:p>
            <a:r>
              <a:rPr lang="en-US" b="1" dirty="0"/>
              <a:t>Asynchronous</a:t>
            </a:r>
          </a:p>
          <a:p>
            <a:pPr lvl="1"/>
            <a:r>
              <a:rPr lang="en-US" dirty="0"/>
              <a:t>The processes require occasional synchronization</a:t>
            </a:r>
          </a:p>
          <a:p>
            <a:r>
              <a:rPr lang="en-US" b="1" dirty="0"/>
              <a:t>Independent</a:t>
            </a:r>
          </a:p>
          <a:p>
            <a:pPr lvl="1"/>
            <a:r>
              <a:rPr lang="en-US" dirty="0"/>
              <a:t>They do not have any reliance on each other.</a:t>
            </a:r>
          </a:p>
          <a:p>
            <a:r>
              <a:rPr lang="en-US" b="1" dirty="0"/>
              <a:t>Synchronous</a:t>
            </a:r>
          </a:p>
          <a:p>
            <a:pPr lvl="1"/>
            <a:r>
              <a:rPr lang="en-US" dirty="0"/>
              <a:t>Frequent Synchronization with each other – order of execution is guaranteed</a:t>
            </a:r>
          </a:p>
          <a:p>
            <a:r>
              <a:rPr lang="en-US" b="1" dirty="0"/>
              <a:t>Parallel</a:t>
            </a:r>
          </a:p>
          <a:p>
            <a:pPr lvl="1"/>
            <a:r>
              <a:rPr lang="en-US" dirty="0"/>
              <a:t>Processes run at the same time on separate processors.</a:t>
            </a:r>
          </a:p>
        </p:txBody>
      </p:sp>
    </p:spTree>
    <p:extLst>
      <p:ext uri="{BB962C8B-B14F-4D97-AF65-F5344CB8AC3E}">
        <p14:creationId xmlns:p14="http://schemas.microsoft.com/office/powerpoint/2010/main" val="196130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F1DA-3607-23E8-3A8D-7DF37A88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AF16-1ACE-08B5-1474-F0F9F30B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Critical Section:</a:t>
            </a:r>
          </a:p>
          <a:p>
            <a:pPr lvl="1"/>
            <a:r>
              <a:rPr lang="en-US" dirty="0"/>
              <a:t>Region in a program where race conditions can arise</a:t>
            </a:r>
          </a:p>
          <a:p>
            <a:r>
              <a:rPr lang="en-US" b="1" dirty="0"/>
              <a:t>Mutual Exclusion:</a:t>
            </a:r>
          </a:p>
          <a:p>
            <a:pPr lvl="1"/>
            <a:r>
              <a:rPr lang="en-US" dirty="0"/>
              <a:t>Allow only one thread to access a critical section at a time</a:t>
            </a:r>
          </a:p>
          <a:p>
            <a:r>
              <a:rPr lang="en-US" b="1" i="1" u="sng" dirty="0"/>
              <a:t>Deadlock</a:t>
            </a:r>
            <a:r>
              <a:rPr lang="en-US" b="1" i="1" dirty="0"/>
              <a:t>:</a:t>
            </a:r>
          </a:p>
          <a:p>
            <a:pPr lvl="1"/>
            <a:r>
              <a:rPr lang="en-US" dirty="0"/>
              <a:t>A thread is perpetually blocked (circular dependency on resources)</a:t>
            </a:r>
          </a:p>
          <a:p>
            <a:r>
              <a:rPr lang="en-US" b="1" i="1" u="sng" dirty="0"/>
              <a:t>Starvation</a:t>
            </a:r>
            <a:r>
              <a:rPr lang="en-US" b="1" i="1" dirty="0"/>
              <a:t>:</a:t>
            </a:r>
          </a:p>
          <a:p>
            <a:pPr lvl="1"/>
            <a:r>
              <a:rPr lang="en-US" dirty="0"/>
              <a:t>A thread is perpetually denied resources</a:t>
            </a:r>
          </a:p>
          <a:p>
            <a:r>
              <a:rPr lang="en-US" b="1" i="1" u="sng" dirty="0" err="1"/>
              <a:t>Livelock</a:t>
            </a:r>
            <a:r>
              <a:rPr lang="en-US" b="1" i="1" dirty="0"/>
              <a:t>:</a:t>
            </a:r>
          </a:p>
          <a:p>
            <a:pPr lvl="1"/>
            <a:r>
              <a:rPr lang="en-US" dirty="0"/>
              <a:t>Threads run but no progress in execution.</a:t>
            </a:r>
          </a:p>
        </p:txBody>
      </p:sp>
    </p:spTree>
    <p:extLst>
      <p:ext uri="{BB962C8B-B14F-4D97-AF65-F5344CB8AC3E}">
        <p14:creationId xmlns:p14="http://schemas.microsoft.com/office/powerpoint/2010/main" val="418020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DE7C-F9BE-323B-8750-8E1DDE6B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10515600" cy="1325563"/>
          </a:xfrm>
        </p:spPr>
        <p:txBody>
          <a:bodyPr/>
          <a:lstStyle/>
          <a:p>
            <a:r>
              <a:rPr lang="en-US" dirty="0"/>
              <a:t>Peterson’s Solution (Two process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3FCE-B0DD-8D36-C83F-CFCE5ADE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032933"/>
            <a:ext cx="11015133" cy="5638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u="sng" dirty="0"/>
              <a:t>Entry Section </a:t>
            </a:r>
            <a:r>
              <a:rPr lang="en-US" dirty="0"/>
              <a:t>(process)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1. Int other;</a:t>
            </a:r>
          </a:p>
          <a:p>
            <a:pPr marL="0" indent="0">
              <a:buNone/>
            </a:pPr>
            <a:r>
              <a:rPr lang="en-US" dirty="0"/>
              <a:t>	2. other = 1 – process;</a:t>
            </a:r>
          </a:p>
          <a:p>
            <a:pPr marL="0" indent="0">
              <a:buNone/>
            </a:pPr>
            <a:r>
              <a:rPr lang="en-US" dirty="0"/>
              <a:t>	3. flag [process] = TRUE;</a:t>
            </a:r>
          </a:p>
          <a:p>
            <a:pPr marL="0" indent="0">
              <a:buNone/>
            </a:pPr>
            <a:r>
              <a:rPr lang="en-US" dirty="0"/>
              <a:t>	4. turn = process;</a:t>
            </a:r>
          </a:p>
          <a:p>
            <a:pPr marL="0" indent="0">
              <a:buNone/>
            </a:pPr>
            <a:r>
              <a:rPr lang="en-US" dirty="0"/>
              <a:t>	5. While ( flag[other] == TRUE &amp;&amp; turn == process);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/>
              <a:t>	        [Critical Section]</a:t>
            </a:r>
          </a:p>
          <a:p>
            <a:pPr marL="0" indent="0">
              <a:buNone/>
            </a:pPr>
            <a:r>
              <a:rPr lang="en-US" i="1" u="sng" dirty="0"/>
              <a:t>Exit Section </a:t>
            </a:r>
            <a:r>
              <a:rPr lang="en-US" dirty="0"/>
              <a:t>(process)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6. flag [process] = FALSE;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1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00C0-15F3-2D96-41F7-C90D32D9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4" y="0"/>
            <a:ext cx="10515600" cy="1325563"/>
          </a:xfrm>
        </p:spPr>
        <p:txBody>
          <a:bodyPr/>
          <a:lstStyle/>
          <a:p>
            <a:r>
              <a:rPr lang="en-US" dirty="0"/>
              <a:t>Bakery Algorithm (For </a:t>
            </a:r>
            <a:r>
              <a:rPr lang="en-US" i="1" dirty="0"/>
              <a:t>n </a:t>
            </a:r>
            <a:r>
              <a:rPr lang="en-US" dirty="0"/>
              <a:t>processes)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E13A-22D2-E72E-3E6E-1E0FE150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3867"/>
            <a:ext cx="12192000" cy="55541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	choosing [ </a:t>
            </a:r>
            <a:r>
              <a:rPr lang="en-US" dirty="0" err="1"/>
              <a:t>i</a:t>
            </a:r>
            <a:r>
              <a:rPr lang="en-US" dirty="0"/>
              <a:t> ] = true; 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tokenNumber</a:t>
            </a:r>
            <a:r>
              <a:rPr lang="en-US" dirty="0"/>
              <a:t> [ </a:t>
            </a:r>
            <a:r>
              <a:rPr lang="en-US" dirty="0" err="1"/>
              <a:t>i</a:t>
            </a:r>
            <a:r>
              <a:rPr lang="en-US" dirty="0"/>
              <a:t> ] = max (</a:t>
            </a:r>
            <a:r>
              <a:rPr lang="en-US" dirty="0" err="1"/>
              <a:t>tokenNumber</a:t>
            </a:r>
            <a:r>
              <a:rPr lang="en-US" dirty="0"/>
              <a:t>[0],… </a:t>
            </a:r>
            <a:r>
              <a:rPr lang="en-US" dirty="0" err="1"/>
              <a:t>tokenNumber</a:t>
            </a:r>
            <a:r>
              <a:rPr lang="en-US" dirty="0"/>
              <a:t> ( n - 1 ) +1; </a:t>
            </a:r>
          </a:p>
          <a:p>
            <a:pPr marL="0" indent="0">
              <a:buNone/>
            </a:pPr>
            <a:r>
              <a:rPr lang="en-US" dirty="0"/>
              <a:t> 	choosing [ </a:t>
            </a:r>
            <a:r>
              <a:rPr lang="en-US" dirty="0" err="1"/>
              <a:t>i</a:t>
            </a:r>
            <a:r>
              <a:rPr lang="en-US" dirty="0"/>
              <a:t> ] = false;</a:t>
            </a:r>
          </a:p>
          <a:p>
            <a:pPr marL="0" indent="0">
              <a:buNone/>
            </a:pPr>
            <a:r>
              <a:rPr lang="en-US" dirty="0"/>
              <a:t> 	for (j=0; j&lt;n;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while(choosing [ j ] );</a:t>
            </a:r>
          </a:p>
          <a:p>
            <a:pPr marL="0" indent="0">
              <a:buNone/>
            </a:pPr>
            <a:r>
              <a:rPr lang="en-US" dirty="0"/>
              <a:t>	    while((</a:t>
            </a:r>
            <a:r>
              <a:rPr lang="en-US" dirty="0" err="1"/>
              <a:t>tokenNumber</a:t>
            </a:r>
            <a:r>
              <a:rPr lang="en-US" dirty="0"/>
              <a:t> [ j ] != 0) &amp;&amp; ((</a:t>
            </a:r>
            <a:r>
              <a:rPr lang="en-US" dirty="0" err="1"/>
              <a:t>tokenNumber</a:t>
            </a:r>
            <a:r>
              <a:rPr lang="en-US" dirty="0"/>
              <a:t> [ j ], j)&lt;(</a:t>
            </a:r>
            <a:r>
              <a:rPr lang="en-US" dirty="0" err="1"/>
              <a:t>tokenNumber</a:t>
            </a:r>
            <a:r>
              <a:rPr lang="en-US" dirty="0"/>
              <a:t>[ </a:t>
            </a:r>
            <a:r>
              <a:rPr lang="en-US" dirty="0" err="1"/>
              <a:t>i</a:t>
            </a:r>
            <a:r>
              <a:rPr lang="en-US" dirty="0"/>
              <a:t> ], </a:t>
            </a:r>
            <a:r>
              <a:rPr lang="en-US" dirty="0" err="1"/>
              <a:t>i</a:t>
            </a:r>
            <a:r>
              <a:rPr lang="en-US" dirty="0"/>
              <a:t>)));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	      </a:t>
            </a:r>
            <a:r>
              <a:rPr lang="en-US" b="1" dirty="0"/>
              <a:t>[Critical Section]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TokenNumber</a:t>
            </a:r>
            <a:r>
              <a:rPr lang="en-US" dirty="0"/>
              <a:t>[ </a:t>
            </a:r>
            <a:r>
              <a:rPr lang="en-US" dirty="0" err="1"/>
              <a:t>i</a:t>
            </a:r>
            <a:r>
              <a:rPr lang="en-US" dirty="0"/>
              <a:t> ] = 0;</a:t>
            </a:r>
          </a:p>
          <a:p>
            <a:pPr marL="0" indent="0">
              <a:buNone/>
            </a:pPr>
            <a:r>
              <a:rPr lang="en-US" b="1" dirty="0"/>
              <a:t>		     [Remainder Section]</a:t>
            </a:r>
          </a:p>
          <a:p>
            <a:pPr marL="0" indent="0">
              <a:buNone/>
            </a:pPr>
            <a:r>
              <a:rPr lang="en-US" dirty="0"/>
              <a:t>} while(true);</a:t>
            </a:r>
            <a:r>
              <a:rPr lang="en-US" b="1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3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BF53-4974-E886-20DE-12E4ED81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 1: Disable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3F7C-8A87-AC1D-C5CF-15126E03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785600" cy="4846108"/>
          </a:xfrm>
        </p:spPr>
        <p:txBody>
          <a:bodyPr>
            <a:normAutofit/>
          </a:bodyPr>
          <a:lstStyle/>
          <a:p>
            <a:r>
              <a:rPr lang="en-US" sz="2400" dirty="0"/>
              <a:t>Disable all System interrupts before entering a critical section and re-enable them when leaving.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dirty="0"/>
              <a:t>Gives the thread too much control over the system</a:t>
            </a:r>
          </a:p>
          <a:p>
            <a:pPr lvl="1"/>
            <a:r>
              <a:rPr lang="en-US" dirty="0"/>
              <a:t>Stops time updates and scheduling</a:t>
            </a:r>
          </a:p>
          <a:p>
            <a:pPr lvl="1"/>
            <a:r>
              <a:rPr lang="en-US" dirty="0"/>
              <a:t>What if the logic in the critical section goes wrong?</a:t>
            </a:r>
          </a:p>
          <a:p>
            <a:pPr lvl="1"/>
            <a:r>
              <a:rPr lang="en-US" dirty="0"/>
              <a:t>What if the critical section has dependency on some other interrupt, thread, or system call?</a:t>
            </a:r>
          </a:p>
          <a:p>
            <a:pPr lvl="1"/>
            <a:r>
              <a:rPr lang="en-US" dirty="0"/>
              <a:t>What about multiple processors? Disabling interrupts affects just one processor</a:t>
            </a:r>
          </a:p>
          <a:p>
            <a:r>
              <a:rPr lang="en-US" sz="2400" dirty="0"/>
              <a:t>Advantage</a:t>
            </a:r>
          </a:p>
          <a:p>
            <a:pPr lvl="1"/>
            <a:r>
              <a:rPr lang="en-US" dirty="0"/>
              <a:t>Simple, guaranteed to work</a:t>
            </a:r>
          </a:p>
          <a:p>
            <a:pPr lvl="1"/>
            <a:r>
              <a:rPr lang="en-US" dirty="0"/>
              <a:t>Was often used in the uniprocessor kernels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2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A5B6-1938-BC62-20D2-EBB759C4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 2: Software Test &amp; Set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1CA-5547-E656-2561-737F7134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Keep a shared lock variable:</a:t>
            </a:r>
          </a:p>
          <a:p>
            <a:pPr lvl="1"/>
            <a:r>
              <a:rPr lang="en-US" dirty="0"/>
              <a:t>While (locked);</a:t>
            </a:r>
          </a:p>
          <a:p>
            <a:pPr lvl="1"/>
            <a:r>
              <a:rPr lang="en-US" dirty="0"/>
              <a:t>Locked = 1;</a:t>
            </a:r>
          </a:p>
          <a:p>
            <a:pPr lvl="1"/>
            <a:r>
              <a:rPr lang="en-US" dirty="0"/>
              <a:t>// do Critical Section</a:t>
            </a:r>
          </a:p>
          <a:p>
            <a:pPr lvl="1"/>
            <a:r>
              <a:rPr lang="en-US" dirty="0"/>
              <a:t>Locked = 0;</a:t>
            </a:r>
          </a:p>
          <a:p>
            <a:r>
              <a:rPr lang="en-US" b="1" dirty="0"/>
              <a:t>Disadvantage:</a:t>
            </a:r>
          </a:p>
          <a:p>
            <a:pPr lvl="1"/>
            <a:r>
              <a:rPr lang="en-US" dirty="0"/>
              <a:t>There’s a race condition in setting the lock</a:t>
            </a:r>
          </a:p>
          <a:p>
            <a:pPr lvl="1"/>
            <a:r>
              <a:rPr lang="en-US" dirty="0"/>
              <a:t>Busy waiting!</a:t>
            </a:r>
          </a:p>
          <a:p>
            <a:r>
              <a:rPr lang="en-US" b="1" dirty="0"/>
              <a:t>Advantage:</a:t>
            </a:r>
          </a:p>
          <a:p>
            <a:pPr lvl="1"/>
            <a:r>
              <a:rPr lang="en-US" dirty="0"/>
              <a:t>Simple to understand. It's been used for things such as locking mailbox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7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6F82-E8AF-7614-1D20-66D2A399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 3: Lockstep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EE0C-3D70-FD40-15E4-02B3E287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1524000"/>
            <a:ext cx="11531600" cy="49688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turns:</a:t>
            </a:r>
          </a:p>
          <a:p>
            <a:r>
              <a:rPr lang="en-US" u="sng" dirty="0"/>
              <a:t>Thread 0</a:t>
            </a:r>
          </a:p>
          <a:p>
            <a:pPr lvl="1"/>
            <a:r>
              <a:rPr lang="en-US" dirty="0"/>
              <a:t>While (turn != 0);</a:t>
            </a:r>
          </a:p>
          <a:p>
            <a:pPr lvl="1"/>
            <a:r>
              <a:rPr lang="en-US" dirty="0" err="1"/>
              <a:t>Critical_section</a:t>
            </a:r>
            <a:r>
              <a:rPr lang="en-US" dirty="0"/>
              <a:t>( );</a:t>
            </a:r>
          </a:p>
          <a:p>
            <a:pPr lvl="1"/>
            <a:r>
              <a:rPr lang="en-US" dirty="0"/>
              <a:t>Turn = 1;</a:t>
            </a:r>
          </a:p>
          <a:p>
            <a:endParaRPr lang="en-US" dirty="0"/>
          </a:p>
          <a:p>
            <a:r>
              <a:rPr lang="en-US" u="sng" dirty="0"/>
              <a:t>Thread 1</a:t>
            </a:r>
          </a:p>
          <a:p>
            <a:pPr lvl="1"/>
            <a:r>
              <a:rPr lang="en-US" dirty="0"/>
              <a:t>While (turn != 1);</a:t>
            </a:r>
          </a:p>
          <a:p>
            <a:pPr lvl="1"/>
            <a:r>
              <a:rPr lang="en-US" dirty="0" err="1"/>
              <a:t>Critical_section</a:t>
            </a:r>
            <a:r>
              <a:rPr lang="en-US" dirty="0"/>
              <a:t>( );</a:t>
            </a:r>
          </a:p>
          <a:p>
            <a:pPr lvl="1"/>
            <a:r>
              <a:rPr lang="en-US" dirty="0"/>
              <a:t>Turn = 1;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Tight loop that spins waiting for a turn: </a:t>
            </a:r>
            <a:r>
              <a:rPr lang="en-US" b="1" u="sng" dirty="0"/>
              <a:t>busy waiting </a:t>
            </a:r>
            <a:r>
              <a:rPr lang="en-US" dirty="0"/>
              <a:t>or </a:t>
            </a:r>
            <a:r>
              <a:rPr lang="en-US" b="1" u="sng" dirty="0"/>
              <a:t>spin lock</a:t>
            </a:r>
          </a:p>
          <a:p>
            <a:pPr lvl="1"/>
            <a:r>
              <a:rPr lang="en-US" dirty="0"/>
              <a:t>Forces strict alternation; if thread 2 is really slow, thread 1 is slowed down with it.</a:t>
            </a:r>
          </a:p>
        </p:txBody>
      </p:sp>
    </p:spTree>
    <p:extLst>
      <p:ext uri="{BB962C8B-B14F-4D97-AF65-F5344CB8AC3E}">
        <p14:creationId xmlns:p14="http://schemas.microsoft.com/office/powerpoint/2010/main" val="299963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F7A4-5C3E-59FD-A1DC-505E28F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from the processor (Hardware help)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0B19-AEBE-D71A-6E7A-58060208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(indivisible) CPU instructions that help us get locks</a:t>
            </a:r>
          </a:p>
          <a:p>
            <a:pPr lvl="1"/>
            <a:r>
              <a:rPr lang="en-US" b="1" dirty="0"/>
              <a:t>Test-and-set</a:t>
            </a:r>
          </a:p>
          <a:p>
            <a:pPr lvl="1"/>
            <a:r>
              <a:rPr lang="en-US" b="1" dirty="0"/>
              <a:t>Compare-and-swap</a:t>
            </a:r>
          </a:p>
          <a:p>
            <a:pPr lvl="1"/>
            <a:r>
              <a:rPr lang="en-US" b="1" dirty="0"/>
              <a:t>Fetch-and-increment</a:t>
            </a:r>
          </a:p>
        </p:txBody>
      </p:sp>
    </p:spTree>
    <p:extLst>
      <p:ext uri="{BB962C8B-B14F-4D97-AF65-F5344CB8AC3E}">
        <p14:creationId xmlns:p14="http://schemas.microsoft.com/office/powerpoint/2010/main" val="133311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1005</Words>
  <Application>Microsoft Office PowerPoint</Application>
  <PresentationFormat>Widescreen</PresentationFormat>
  <Paragraphs>189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Process/Thread  Synchronization</vt:lpstr>
      <vt:lpstr>Concurrency</vt:lpstr>
      <vt:lpstr>Mutual Exclusion</vt:lpstr>
      <vt:lpstr>Peterson’s Solution (Two process solution)</vt:lpstr>
      <vt:lpstr>Bakery Algorithm (For n processes)</vt:lpstr>
      <vt:lpstr>Solution # 1: Disable Interrupts</vt:lpstr>
      <vt:lpstr>Solution # 2: Software Test &amp; Set Locks</vt:lpstr>
      <vt:lpstr>Solution # 3: Lockstep Synchronization</vt:lpstr>
      <vt:lpstr>Help from the processor (Hardware help)</vt:lpstr>
      <vt:lpstr>Test &amp; Set</vt:lpstr>
      <vt:lpstr>Semaphores</vt:lpstr>
      <vt:lpstr>Semaphores</vt:lpstr>
      <vt:lpstr>Condition Variables / Monitors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Saifullah Tanvir</dc:creator>
  <cp:lastModifiedBy>M Saifullah Tanvir</cp:lastModifiedBy>
  <cp:revision>101</cp:revision>
  <dcterms:created xsi:type="dcterms:W3CDTF">2023-03-12T12:47:03Z</dcterms:created>
  <dcterms:modified xsi:type="dcterms:W3CDTF">2023-03-29T16:40:06Z</dcterms:modified>
</cp:coreProperties>
</file>