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64" autoAdjust="0"/>
  </p:normalViewPr>
  <p:slideViewPr>
    <p:cSldViewPr snapToGrid="0">
      <p:cViewPr varScale="1">
        <p:scale>
          <a:sx n="52" d="100"/>
          <a:sy n="52" d="100"/>
        </p:scale>
        <p:origin x="11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t>
            </a:r>
            <a:endParaRPr dirty="0"/>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t>
            </a:r>
            <a:endParaRPr dirty="0"/>
          </a:p>
        </p:txBody>
      </p:sp>
      <p:sp>
        <p:nvSpPr>
          <p:cNvPr id="395" name="Google Shape;39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Conditions for deadlocks:</a:t>
            </a:r>
          </a:p>
          <a:p>
            <a:pPr marL="228600" lvl="0" indent="-228600" algn="l" rtl="0">
              <a:spcBef>
                <a:spcPts val="0"/>
              </a:spcBef>
              <a:spcAft>
                <a:spcPts val="0"/>
              </a:spcAft>
              <a:buAutoNum type="arabicPeriod"/>
            </a:pPr>
            <a:r>
              <a:rPr lang="en-US" dirty="0"/>
              <a:t>Mutual Exclusion: one by one use of resource.</a:t>
            </a:r>
          </a:p>
          <a:p>
            <a:pPr marL="228600" lvl="0" indent="-228600" algn="l" rtl="0">
              <a:spcBef>
                <a:spcPts val="0"/>
              </a:spcBef>
              <a:spcAft>
                <a:spcPts val="0"/>
              </a:spcAft>
              <a:buAutoNum type="arabicPeriod"/>
            </a:pPr>
            <a:r>
              <a:rPr lang="en-US" dirty="0"/>
              <a:t>No Preemption</a:t>
            </a:r>
          </a:p>
          <a:p>
            <a:pPr marL="228600" lvl="0" indent="-228600" algn="l" rtl="0">
              <a:spcBef>
                <a:spcPts val="0"/>
              </a:spcBef>
              <a:spcAft>
                <a:spcPts val="0"/>
              </a:spcAft>
              <a:buAutoNum type="arabicPeriod"/>
            </a:pPr>
            <a:r>
              <a:rPr lang="en-US" dirty="0"/>
              <a:t>Hold and Wait</a:t>
            </a:r>
          </a:p>
          <a:p>
            <a:pPr marL="228600" lvl="0" indent="-228600" algn="l" rtl="0">
              <a:spcBef>
                <a:spcPts val="0"/>
              </a:spcBef>
              <a:spcAft>
                <a:spcPts val="0"/>
              </a:spcAft>
              <a:buAutoNum type="arabicPeriod"/>
            </a:pPr>
            <a:r>
              <a:rPr lang="en-US" dirty="0"/>
              <a:t>Circular Wait</a:t>
            </a:r>
            <a:endParaRPr dirty="0"/>
          </a:p>
        </p:txBody>
      </p:sp>
      <p:sp>
        <p:nvSpPr>
          <p:cNvPr id="140" name="Google Shape;1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Rockwell"/>
                <a:ea typeface="Rockwell"/>
                <a:cs typeface="Rockwell"/>
                <a:sym typeface="Rockwell"/>
              </a:defRPr>
            </a:lvl1pPr>
            <a:lvl2pPr marL="0" lvl="1" indent="0" algn="ctr">
              <a:spcBef>
                <a:spcPts val="0"/>
              </a:spcBef>
              <a:buNone/>
              <a:defRPr sz="2800" b="1">
                <a:solidFill>
                  <a:srgbClr val="FFFFFF"/>
                </a:solidFill>
                <a:latin typeface="Rockwell"/>
                <a:ea typeface="Rockwell"/>
                <a:cs typeface="Rockwell"/>
                <a:sym typeface="Rockwell"/>
              </a:defRPr>
            </a:lvl2pPr>
            <a:lvl3pPr marL="0" lvl="2" indent="0" algn="ctr">
              <a:spcBef>
                <a:spcPts val="0"/>
              </a:spcBef>
              <a:buNone/>
              <a:defRPr sz="2800" b="1">
                <a:solidFill>
                  <a:srgbClr val="FFFFFF"/>
                </a:solidFill>
                <a:latin typeface="Rockwell"/>
                <a:ea typeface="Rockwell"/>
                <a:cs typeface="Rockwell"/>
                <a:sym typeface="Rockwell"/>
              </a:defRPr>
            </a:lvl3pPr>
            <a:lvl4pPr marL="0" lvl="3" indent="0" algn="ctr">
              <a:spcBef>
                <a:spcPts val="0"/>
              </a:spcBef>
              <a:buNone/>
              <a:defRPr sz="2800" b="1">
                <a:solidFill>
                  <a:srgbClr val="FFFFFF"/>
                </a:solidFill>
                <a:latin typeface="Rockwell"/>
                <a:ea typeface="Rockwell"/>
                <a:cs typeface="Rockwell"/>
                <a:sym typeface="Rockwell"/>
              </a:defRPr>
            </a:lvl4pPr>
            <a:lvl5pPr marL="0" lvl="4" indent="0" algn="ctr">
              <a:spcBef>
                <a:spcPts val="0"/>
              </a:spcBef>
              <a:buNone/>
              <a:defRPr sz="2800" b="1">
                <a:solidFill>
                  <a:srgbClr val="FFFFFF"/>
                </a:solidFill>
                <a:latin typeface="Rockwell"/>
                <a:ea typeface="Rockwell"/>
                <a:cs typeface="Rockwell"/>
                <a:sym typeface="Rockwell"/>
              </a:defRPr>
            </a:lvl5pPr>
            <a:lvl6pPr marL="0" lvl="5" indent="0" algn="ctr">
              <a:spcBef>
                <a:spcPts val="0"/>
              </a:spcBef>
              <a:buNone/>
              <a:defRPr sz="2800" b="1">
                <a:solidFill>
                  <a:srgbClr val="FFFFFF"/>
                </a:solidFill>
                <a:latin typeface="Rockwell"/>
                <a:ea typeface="Rockwell"/>
                <a:cs typeface="Rockwell"/>
                <a:sym typeface="Rockwell"/>
              </a:defRPr>
            </a:lvl6pPr>
            <a:lvl7pPr marL="0" lvl="6" indent="0" algn="ctr">
              <a:spcBef>
                <a:spcPts val="0"/>
              </a:spcBef>
              <a:buNone/>
              <a:defRPr sz="2800" b="1">
                <a:solidFill>
                  <a:srgbClr val="FFFFFF"/>
                </a:solidFill>
                <a:latin typeface="Rockwell"/>
                <a:ea typeface="Rockwell"/>
                <a:cs typeface="Rockwell"/>
                <a:sym typeface="Rockwell"/>
              </a:defRPr>
            </a:lvl7pPr>
            <a:lvl8pPr marL="0" lvl="7" indent="0" algn="ctr">
              <a:spcBef>
                <a:spcPts val="0"/>
              </a:spcBef>
              <a:buNone/>
              <a:defRPr sz="2800" b="1">
                <a:solidFill>
                  <a:srgbClr val="FFFFFF"/>
                </a:solidFill>
                <a:latin typeface="Rockwell"/>
                <a:ea typeface="Rockwell"/>
                <a:cs typeface="Rockwell"/>
                <a:sym typeface="Rockwell"/>
              </a:defRPr>
            </a:lvl8pPr>
            <a:lvl9pPr marL="0" lvl="8" indent="0" algn="ctr">
              <a:spcBef>
                <a:spcPts val="0"/>
              </a:spcBef>
              <a:buNone/>
              <a:defRPr sz="2800" b="1">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Rockwell"/>
              <a:buNone/>
            </a:pPr>
            <a:r>
              <a:rPr lang="en-US" sz="4400"/>
              <a:t>CLASSIC PROBLEMS OF SYNCHRONIZATION </a:t>
            </a:r>
            <a:endParaRPr/>
          </a:p>
        </p:txBody>
      </p:sp>
      <p:sp>
        <p:nvSpPr>
          <p:cNvPr id="205" name="Google Shape;205;p2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a:p>
          <a:p>
            <a:pPr marL="0" lvl="0" indent="0" algn="l" rtl="0">
              <a:lnSpc>
                <a:spcPct val="90000"/>
              </a:lnSpc>
              <a:spcBef>
                <a:spcPts val="1200"/>
              </a:spcBef>
              <a:spcAft>
                <a:spcPts val="0"/>
              </a:spcAft>
              <a:buSzPts val="2380"/>
              <a:buNone/>
            </a:pPr>
            <a:r>
              <a:rPr lang="en-US" sz="2800"/>
              <a:t>The three classic problems of synchronization are: </a:t>
            </a:r>
            <a:endParaRPr/>
          </a:p>
          <a:p>
            <a:pPr marL="182880" lvl="0" indent="-182880" algn="l" rtl="0">
              <a:lnSpc>
                <a:spcPct val="90000"/>
              </a:lnSpc>
              <a:spcBef>
                <a:spcPts val="1200"/>
              </a:spcBef>
              <a:spcAft>
                <a:spcPts val="0"/>
              </a:spcAft>
              <a:buSzPts val="2380"/>
              <a:buFont typeface="Noto Sans Symbols"/>
              <a:buChar char="✔"/>
            </a:pPr>
            <a:r>
              <a:rPr lang="en-US" sz="2800"/>
              <a:t>Bounded-Buffer Problem</a:t>
            </a:r>
            <a:endParaRPr/>
          </a:p>
          <a:p>
            <a:pPr marL="182880" lvl="0" indent="-182880" algn="l" rtl="0">
              <a:lnSpc>
                <a:spcPct val="90000"/>
              </a:lnSpc>
              <a:spcBef>
                <a:spcPts val="1200"/>
              </a:spcBef>
              <a:spcAft>
                <a:spcPts val="0"/>
              </a:spcAft>
              <a:buSzPts val="2380"/>
              <a:buFont typeface="Noto Sans Symbols"/>
              <a:buChar char="✔"/>
            </a:pPr>
            <a:r>
              <a:rPr lang="en-US" sz="2800"/>
              <a:t>Readers and Writers Problem </a:t>
            </a:r>
            <a:endParaRPr/>
          </a:p>
          <a:p>
            <a:pPr marL="182880" lvl="0" indent="-182880" algn="l" rtl="0">
              <a:lnSpc>
                <a:spcPct val="90000"/>
              </a:lnSpc>
              <a:spcBef>
                <a:spcPts val="1200"/>
              </a:spcBef>
              <a:spcAft>
                <a:spcPts val="0"/>
              </a:spcAft>
              <a:buSzPts val="2380"/>
              <a:buFont typeface="Noto Sans Symbols"/>
              <a:buChar char="✔"/>
            </a:pPr>
            <a:r>
              <a:rPr lang="en-US" sz="2800"/>
              <a:t>Dining Philosophers Problem</a:t>
            </a:r>
            <a:endParaRPr/>
          </a:p>
        </p:txBody>
      </p:sp>
      <p:sp>
        <p:nvSpPr>
          <p:cNvPr id="206" name="Google Shape;206;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12" name="Google Shape;212;p2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BOUNDED-BUFFER PROBLEM</a:t>
            </a:r>
            <a:endParaRPr/>
          </a:p>
        </p:txBody>
      </p:sp>
      <p:sp>
        <p:nvSpPr>
          <p:cNvPr id="216" name="Google Shape;216;p2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17" name="Google Shape;217;p2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18" name="Google Shape;218;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pic>
        <p:nvPicPr>
          <p:cNvPr id="219" name="Google Shape;219;p23" descr="Diagram&#10;&#10;Description automatically generated"/>
          <p:cNvPicPr preferRelativeResize="0"/>
          <p:nvPr/>
        </p:nvPicPr>
        <p:blipFill rotWithShape="1">
          <a:blip r:embed="rId5">
            <a:alphaModFix/>
          </a:blip>
          <a:srcRect/>
          <a:stretch/>
        </p:blipFill>
        <p:spPr>
          <a:xfrm>
            <a:off x="3545058" y="2387786"/>
            <a:ext cx="5289453" cy="38849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3"/>
        <p:cNvGrpSpPr/>
        <p:nvPr/>
      </p:nvGrpSpPr>
      <p:grpSpPr>
        <a:xfrm>
          <a:off x="0" y="0"/>
          <a:ext cx="0" cy="0"/>
          <a:chOff x="0" y="0"/>
          <a:chExt cx="0" cy="0"/>
        </a:xfrm>
      </p:grpSpPr>
      <p:sp>
        <p:nvSpPr>
          <p:cNvPr id="224" name="Google Shape;224;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25" name="Google Shape;225;p2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BOUNDED-BUFFER PROBLEM</a:t>
            </a:r>
            <a:endParaRPr/>
          </a:p>
        </p:txBody>
      </p:sp>
      <p:sp>
        <p:nvSpPr>
          <p:cNvPr id="229" name="Google Shape;229;p2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30" name="Google Shape;230;p2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31" name="Google Shape;231;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
        <p:nvSpPr>
          <p:cNvPr id="232" name="Google Shape;232;p24"/>
          <p:cNvSpPr txBox="1"/>
          <p:nvPr/>
        </p:nvSpPr>
        <p:spPr>
          <a:xfrm>
            <a:off x="1195754" y="2360135"/>
            <a:ext cx="8553157"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Rockwell"/>
                <a:ea typeface="Rockwell"/>
                <a:cs typeface="Rockwell"/>
                <a:sym typeface="Rockwell"/>
              </a:rPr>
              <a:t>Solution:</a:t>
            </a:r>
            <a:endParaRPr/>
          </a:p>
          <a:p>
            <a:pPr marL="0" marR="0" lvl="0" indent="0" algn="l" rtl="0">
              <a:spcBef>
                <a:spcPts val="0"/>
              </a:spcBef>
              <a:spcAft>
                <a:spcPts val="0"/>
              </a:spcAft>
              <a:buNone/>
            </a:pPr>
            <a:endParaRPr sz="24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2400">
                <a:solidFill>
                  <a:srgbClr val="FF0000"/>
                </a:solidFill>
                <a:latin typeface="Rockwell"/>
                <a:ea typeface="Rockwell"/>
                <a:cs typeface="Rockwell"/>
                <a:sym typeface="Rockwell"/>
              </a:rPr>
              <a:t>Shared Data:</a:t>
            </a:r>
            <a:endParaRPr/>
          </a:p>
          <a:p>
            <a:pPr marL="0" marR="0" lvl="0" indent="0" algn="l" rtl="0">
              <a:spcBef>
                <a:spcPts val="0"/>
              </a:spcBef>
              <a:spcAft>
                <a:spcPts val="0"/>
              </a:spcAft>
              <a:buNone/>
            </a:pPr>
            <a:r>
              <a:rPr lang="en-US" sz="2400">
                <a:solidFill>
                  <a:schemeClr val="dk1"/>
                </a:solidFill>
                <a:latin typeface="Rockwell"/>
                <a:ea typeface="Rockwell"/>
                <a:cs typeface="Rockwell"/>
                <a:sym typeface="Rockwell"/>
              </a:rPr>
              <a:t>Semaphore mutex, full, empty;</a:t>
            </a:r>
            <a:endParaRPr/>
          </a:p>
          <a:p>
            <a:pPr marL="0" marR="0" lvl="0" indent="0" algn="l" rtl="0">
              <a:spcBef>
                <a:spcPts val="0"/>
              </a:spcBef>
              <a:spcAft>
                <a:spcPts val="0"/>
              </a:spcAft>
              <a:buNone/>
            </a:pPr>
            <a:r>
              <a:rPr lang="en-US" sz="2400">
                <a:solidFill>
                  <a:schemeClr val="dk1"/>
                </a:solidFill>
                <a:latin typeface="Rockwell"/>
                <a:ea typeface="Rockwell"/>
                <a:cs typeface="Rockwell"/>
                <a:sym typeface="Rockwell"/>
              </a:rPr>
              <a:t>mutex=1,  full=0, empty =n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38" name="Google Shape;238;p2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BOUNDED-BUFFER PROBLEM</a:t>
            </a:r>
            <a:endParaRPr/>
          </a:p>
        </p:txBody>
      </p:sp>
      <p:sp>
        <p:nvSpPr>
          <p:cNvPr id="242" name="Google Shape;242;p2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43" name="Google Shape;243;p2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44" name="Google Shape;244;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pic>
        <p:nvPicPr>
          <p:cNvPr id="245" name="Google Shape;245;p25" descr="A picture containing text&#10;&#10;Description automatically generated"/>
          <p:cNvPicPr preferRelativeResize="0"/>
          <p:nvPr/>
        </p:nvPicPr>
        <p:blipFill rotWithShape="1">
          <a:blip r:embed="rId5">
            <a:alphaModFix/>
          </a:blip>
          <a:srcRect/>
          <a:stretch/>
        </p:blipFill>
        <p:spPr>
          <a:xfrm>
            <a:off x="1347219" y="2150651"/>
            <a:ext cx="3929463" cy="4516714"/>
          </a:xfrm>
          <a:prstGeom prst="rect">
            <a:avLst/>
          </a:prstGeom>
          <a:noFill/>
          <a:ln>
            <a:noFill/>
          </a:ln>
        </p:spPr>
      </p:pic>
      <p:pic>
        <p:nvPicPr>
          <p:cNvPr id="246" name="Google Shape;246;p25" descr="Table&#10;&#10;Description automatically generated with medium confidence"/>
          <p:cNvPicPr preferRelativeResize="0"/>
          <p:nvPr/>
        </p:nvPicPr>
        <p:blipFill rotWithShape="1">
          <a:blip r:embed="rId6">
            <a:alphaModFix/>
          </a:blip>
          <a:srcRect/>
          <a:stretch/>
        </p:blipFill>
        <p:spPr>
          <a:xfrm>
            <a:off x="6413856" y="2180007"/>
            <a:ext cx="4060344" cy="4477682"/>
          </a:xfrm>
          <a:prstGeom prst="rect">
            <a:avLst/>
          </a:prstGeom>
          <a:noFill/>
          <a:ln>
            <a:noFill/>
          </a:ln>
        </p:spPr>
      </p:pic>
      <p:sp>
        <p:nvSpPr>
          <p:cNvPr id="247" name="Google Shape;247;p25"/>
          <p:cNvSpPr txBox="1"/>
          <p:nvPr/>
        </p:nvSpPr>
        <p:spPr>
          <a:xfrm>
            <a:off x="163553" y="2827122"/>
            <a:ext cx="15359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FF0000"/>
                </a:solidFill>
                <a:latin typeface="Rockwell"/>
                <a:ea typeface="Rockwell"/>
                <a:cs typeface="Rockwell"/>
                <a:sym typeface="Rockwell"/>
              </a:rPr>
              <a:t>Producer</a:t>
            </a:r>
            <a:endParaRPr sz="1800" dirty="0">
              <a:solidFill>
                <a:schemeClr val="dk1"/>
              </a:solidFill>
              <a:latin typeface="Rockwell"/>
              <a:ea typeface="Rockwell"/>
              <a:cs typeface="Rockwell"/>
              <a:sym typeface="Rockwell"/>
            </a:endParaRPr>
          </a:p>
        </p:txBody>
      </p:sp>
      <p:sp>
        <p:nvSpPr>
          <p:cNvPr id="248" name="Google Shape;248;p25"/>
          <p:cNvSpPr txBox="1"/>
          <p:nvPr/>
        </p:nvSpPr>
        <p:spPr>
          <a:xfrm>
            <a:off x="10496172" y="2882727"/>
            <a:ext cx="16738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FF0000"/>
                </a:solidFill>
                <a:latin typeface="Rockwell"/>
                <a:ea typeface="Rockwell"/>
                <a:cs typeface="Rockwell"/>
                <a:sym typeface="Rockwell"/>
              </a:rPr>
              <a:t>Consumer </a:t>
            </a:r>
            <a:endParaRPr sz="1800" dirty="0">
              <a:solidFill>
                <a:schemeClr val="dk1"/>
              </a:solidFill>
              <a:latin typeface="Rockwell"/>
              <a:ea typeface="Rockwell"/>
              <a:cs typeface="Rockwell"/>
              <a:sym typeface="Rockwe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2"/>
        <p:cNvGrpSpPr/>
        <p:nvPr/>
      </p:nvGrpSpPr>
      <p:grpSpPr>
        <a:xfrm>
          <a:off x="0" y="0"/>
          <a:ext cx="0" cy="0"/>
          <a:chOff x="0" y="0"/>
          <a:chExt cx="0" cy="0"/>
        </a:xfrm>
      </p:grpSpPr>
      <p:sp>
        <p:nvSpPr>
          <p:cNvPr id="253" name="Google Shape;253;p26"/>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54" name="Google Shape;254;p26"/>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55" name="Google Shape;255;p26"/>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grpSp>
        <p:nvGrpSpPr>
          <p:cNvPr id="256" name="Google Shape;256;p26"/>
          <p:cNvGrpSpPr/>
          <p:nvPr/>
        </p:nvGrpSpPr>
        <p:grpSpPr>
          <a:xfrm>
            <a:off x="9649215" y="4068923"/>
            <a:ext cx="1080904" cy="1080902"/>
            <a:chOff x="9685338" y="4460675"/>
            <a:chExt cx="1080904" cy="1080902"/>
          </a:xfrm>
        </p:grpSpPr>
        <p:sp>
          <p:nvSpPr>
            <p:cNvPr id="257" name="Google Shape;257;p26"/>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58" name="Google Shape;258;p26"/>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259" name="Google Shape;259;p26"/>
          <p:cNvSpPr/>
          <p:nvPr/>
        </p:nvSpPr>
        <p:spPr>
          <a:xfrm>
            <a:off x="0" y="0"/>
            <a:ext cx="12188952"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60" name="Google Shape;260;p26"/>
          <p:cNvSpPr/>
          <p:nvPr/>
        </p:nvSpPr>
        <p:spPr>
          <a:xfrm>
            <a:off x="920834" y="928117"/>
            <a:ext cx="10351008"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61" name="Google Shape;261;p26"/>
          <p:cNvSpPr/>
          <p:nvPr/>
        </p:nvSpPr>
        <p:spPr>
          <a:xfrm>
            <a:off x="7885470" y="1110053"/>
            <a:ext cx="3386371" cy="4580301"/>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62" name="Google Shape;262;p26"/>
          <p:cNvSpPr txBox="1">
            <a:spLocks noGrp="1"/>
          </p:cNvSpPr>
          <p:nvPr>
            <p:ph type="title"/>
          </p:nvPr>
        </p:nvSpPr>
        <p:spPr>
          <a:xfrm>
            <a:off x="8200102" y="1432223"/>
            <a:ext cx="2818417" cy="335797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6000"/>
              <a:buFont typeface="Rockwell"/>
              <a:buNone/>
            </a:pPr>
            <a:r>
              <a:rPr lang="en-US" sz="6000"/>
              <a:t>READERS WRITERS PROBLEM</a:t>
            </a:r>
            <a:endParaRPr/>
          </a:p>
        </p:txBody>
      </p:sp>
      <p:sp>
        <p:nvSpPr>
          <p:cNvPr id="263" name="Google Shape;263;p26"/>
          <p:cNvSpPr/>
          <p:nvPr/>
        </p:nvSpPr>
        <p:spPr>
          <a:xfrm>
            <a:off x="920834" y="5780565"/>
            <a:ext cx="10351008"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grpSp>
        <p:nvGrpSpPr>
          <p:cNvPr id="264" name="Google Shape;264;p26"/>
          <p:cNvGrpSpPr/>
          <p:nvPr/>
        </p:nvGrpSpPr>
        <p:grpSpPr>
          <a:xfrm>
            <a:off x="9646920" y="5257800"/>
            <a:ext cx="1080904" cy="1080902"/>
            <a:chOff x="9685338" y="4460675"/>
            <a:chExt cx="1080904" cy="1080902"/>
          </a:xfrm>
        </p:grpSpPr>
        <p:sp>
          <p:nvSpPr>
            <p:cNvPr id="265" name="Google Shape;265;p26"/>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66" name="Google Shape;266;p26"/>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pic>
        <p:nvPicPr>
          <p:cNvPr id="267" name="Google Shape;267;p26" descr="A picture containing text&#10;&#10;Description automatically generated"/>
          <p:cNvPicPr preferRelativeResize="0"/>
          <p:nvPr/>
        </p:nvPicPr>
        <p:blipFill rotWithShape="1">
          <a:blip r:embed="rId5">
            <a:alphaModFix/>
          </a:blip>
          <a:srcRect/>
          <a:stretch/>
        </p:blipFill>
        <p:spPr>
          <a:xfrm>
            <a:off x="920834" y="1454897"/>
            <a:ext cx="6631744" cy="3879570"/>
          </a:xfrm>
          <a:prstGeom prst="rect">
            <a:avLst/>
          </a:prstGeom>
          <a:noFill/>
          <a:ln>
            <a:noFill/>
          </a:ln>
        </p:spPr>
      </p:pic>
      <p:sp>
        <p:nvSpPr>
          <p:cNvPr id="268" name="Google Shape;268;p26"/>
          <p:cNvSpPr txBox="1">
            <a:spLocks noGrp="1"/>
          </p:cNvSpPr>
          <p:nvPr>
            <p:ph type="sldNum" idx="12"/>
          </p:nvPr>
        </p:nvSpPr>
        <p:spPr>
          <a:xfrm>
            <a:off x="9592056" y="5477256"/>
            <a:ext cx="1193868" cy="64008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sz="2800"/>
              <a:t>14</a:t>
            </a:fld>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2"/>
        <p:cNvGrpSpPr/>
        <p:nvPr/>
      </p:nvGrpSpPr>
      <p:grpSpPr>
        <a:xfrm>
          <a:off x="0" y="0"/>
          <a:ext cx="0" cy="0"/>
          <a:chOff x="0" y="0"/>
          <a:chExt cx="0" cy="0"/>
        </a:xfrm>
      </p:grpSpPr>
      <p:sp>
        <p:nvSpPr>
          <p:cNvPr id="273" name="Google Shape;273;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74" name="Google Shape;274;p2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READERS WRITERS PROBLEM</a:t>
            </a:r>
            <a:endParaRPr/>
          </a:p>
        </p:txBody>
      </p:sp>
      <p:sp>
        <p:nvSpPr>
          <p:cNvPr id="278" name="Google Shape;278;p27"/>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A data object (such as a file or a record) is to be shared among several concurrent processes. </a:t>
            </a:r>
            <a:endParaRPr/>
          </a:p>
          <a:p>
            <a:pPr marL="182880" lvl="0" indent="-182880" algn="just" rtl="0">
              <a:lnSpc>
                <a:spcPct val="90000"/>
              </a:lnSpc>
              <a:spcBef>
                <a:spcPts val="1200"/>
              </a:spcBef>
              <a:spcAft>
                <a:spcPts val="0"/>
              </a:spcAft>
              <a:buSzPts val="1700"/>
              <a:buChar char="▪"/>
            </a:pPr>
            <a:r>
              <a:rPr lang="en-US"/>
              <a:t>Some of these processes, called readers, may want only to read the content of the shared object whereas others, called writers, may want to update (that is to read and write) the shared object. </a:t>
            </a:r>
            <a:endParaRPr/>
          </a:p>
          <a:p>
            <a:pPr marL="182880" lvl="0" indent="-182880" algn="just" rtl="0">
              <a:lnSpc>
                <a:spcPct val="90000"/>
              </a:lnSpc>
              <a:spcBef>
                <a:spcPts val="1200"/>
              </a:spcBef>
              <a:spcAft>
                <a:spcPts val="0"/>
              </a:spcAft>
              <a:buSzPts val="1700"/>
              <a:buChar char="▪"/>
            </a:pPr>
            <a:r>
              <a:rPr lang="en-US"/>
              <a:t>Obviously, if two readers access the data simultaneously, no adverse effects will result. </a:t>
            </a:r>
            <a:endParaRPr/>
          </a:p>
          <a:p>
            <a:pPr marL="182880" lvl="0" indent="-182880" algn="just" rtl="0">
              <a:lnSpc>
                <a:spcPct val="90000"/>
              </a:lnSpc>
              <a:spcBef>
                <a:spcPts val="1200"/>
              </a:spcBef>
              <a:spcAft>
                <a:spcPts val="0"/>
              </a:spcAft>
              <a:buSzPts val="1700"/>
              <a:buChar char="▪"/>
            </a:pPr>
            <a:r>
              <a:rPr lang="en-US"/>
              <a:t>However, if a writer and some other process (whether a writer or some readers) access the shared object simultaneously, chaos may ensue. </a:t>
            </a:r>
            <a:endParaRPr/>
          </a:p>
          <a:p>
            <a:pPr marL="182880" lvl="0" indent="-182880" algn="just" rtl="0">
              <a:lnSpc>
                <a:spcPct val="90000"/>
              </a:lnSpc>
              <a:spcBef>
                <a:spcPts val="1200"/>
              </a:spcBef>
              <a:spcAft>
                <a:spcPts val="0"/>
              </a:spcAft>
              <a:buSzPts val="1700"/>
              <a:buChar char="▪"/>
            </a:pPr>
            <a:r>
              <a:rPr lang="en-US"/>
              <a:t>To ensure these difficulties do not arise, we require that the writers have exclusive access to the shared object. </a:t>
            </a:r>
            <a:endParaRPr/>
          </a:p>
          <a:p>
            <a:pPr marL="182880" lvl="0" indent="-182880" algn="just" rtl="0">
              <a:lnSpc>
                <a:spcPct val="90000"/>
              </a:lnSpc>
              <a:spcBef>
                <a:spcPts val="1200"/>
              </a:spcBef>
              <a:spcAft>
                <a:spcPts val="0"/>
              </a:spcAft>
              <a:buSzPts val="1700"/>
              <a:buChar char="▪"/>
            </a:pPr>
            <a:r>
              <a:rPr lang="en-US"/>
              <a:t>This synchronization problem is referred to the readers writers problem.</a:t>
            </a:r>
            <a:endParaRPr/>
          </a:p>
        </p:txBody>
      </p:sp>
      <p:sp>
        <p:nvSpPr>
          <p:cNvPr id="279" name="Google Shape;279;p2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80" name="Google Shape;280;p2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81" name="Google Shape;281;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6" name="Google Shape;286;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87" name="Google Shape;287;p2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READERS WRITERS PROBLEM</a:t>
            </a:r>
            <a:endParaRPr/>
          </a:p>
        </p:txBody>
      </p:sp>
      <p:sp>
        <p:nvSpPr>
          <p:cNvPr id="291" name="Google Shape;291;p28"/>
          <p:cNvSpPr txBox="1">
            <a:spLocks noGrp="1"/>
          </p:cNvSpPr>
          <p:nvPr>
            <p:ph type="body" idx="1"/>
          </p:nvPr>
        </p:nvSpPr>
        <p:spPr>
          <a:xfrm>
            <a:off x="5781823" y="2420997"/>
            <a:ext cx="5346425" cy="3851787"/>
          </a:xfrm>
          <a:prstGeom prst="rect">
            <a:avLst/>
          </a:prstGeom>
          <a:noFill/>
          <a:ln>
            <a:noFill/>
          </a:ln>
        </p:spPr>
        <p:txBody>
          <a:bodyPr spcFirstLastPara="1" wrap="square" lIns="91425" tIns="45700" rIns="91425" bIns="45700" anchor="ctr" anchorCtr="0">
            <a:noAutofit/>
          </a:bodyPr>
          <a:lstStyle/>
          <a:p>
            <a:pPr marL="182880" lvl="0" indent="-74929" algn="just" rtl="0">
              <a:lnSpc>
                <a:spcPct val="90000"/>
              </a:lnSpc>
              <a:spcBef>
                <a:spcPts val="0"/>
              </a:spcBef>
              <a:spcAft>
                <a:spcPts val="0"/>
              </a:spcAft>
              <a:buSzPts val="1700"/>
              <a:buNone/>
            </a:pPr>
            <a:endParaRPr/>
          </a:p>
          <a:p>
            <a:pPr marL="182880" lvl="0" indent="-74929"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The readers-writers problem has several variations, all involving priorities. </a:t>
            </a:r>
            <a:endParaRPr/>
          </a:p>
          <a:p>
            <a:pPr marL="182880" lvl="0" indent="-182880" algn="just" rtl="0">
              <a:lnSpc>
                <a:spcPct val="90000"/>
              </a:lnSpc>
              <a:spcBef>
                <a:spcPts val="1200"/>
              </a:spcBef>
              <a:spcAft>
                <a:spcPts val="0"/>
              </a:spcAft>
              <a:buSzPts val="1700"/>
              <a:buChar char="▪"/>
            </a:pPr>
            <a:r>
              <a:rPr lang="en-US"/>
              <a:t>The simplest one, referred to as the </a:t>
            </a:r>
            <a:r>
              <a:rPr lang="en-US">
                <a:solidFill>
                  <a:srgbClr val="FF0000"/>
                </a:solidFill>
              </a:rPr>
              <a:t>first readers-writers problem,</a:t>
            </a:r>
            <a:r>
              <a:rPr lang="en-US"/>
              <a:t> requires that no reader will be kept waiting unless a writer has already obtained permission to use the shared object. </a:t>
            </a:r>
            <a:endParaRPr/>
          </a:p>
          <a:p>
            <a:pPr marL="182880" lvl="0" indent="-182880" algn="just" rtl="0">
              <a:lnSpc>
                <a:spcPct val="90000"/>
              </a:lnSpc>
              <a:spcBef>
                <a:spcPts val="1200"/>
              </a:spcBef>
              <a:spcAft>
                <a:spcPts val="0"/>
              </a:spcAft>
              <a:buSzPts val="1700"/>
              <a:buChar char="▪"/>
            </a:pPr>
            <a:r>
              <a:rPr lang="en-US"/>
              <a:t>In other words, no reader should wait for other readers to finish simply because a writer is waiting. </a:t>
            </a:r>
            <a:endParaRPr/>
          </a:p>
          <a:p>
            <a:pPr marL="182880" lvl="0" indent="-74929" algn="just" rtl="0">
              <a:lnSpc>
                <a:spcPct val="90000"/>
              </a:lnSpc>
              <a:spcBef>
                <a:spcPts val="1200"/>
              </a:spcBef>
              <a:spcAft>
                <a:spcPts val="0"/>
              </a:spcAft>
              <a:buSzPts val="1700"/>
              <a:buNone/>
            </a:pPr>
            <a:endParaRPr/>
          </a:p>
          <a:p>
            <a:pPr marL="182880" lvl="0" indent="-74929" algn="just" rtl="0">
              <a:lnSpc>
                <a:spcPct val="90000"/>
              </a:lnSpc>
              <a:spcBef>
                <a:spcPts val="1200"/>
              </a:spcBef>
              <a:spcAft>
                <a:spcPts val="0"/>
              </a:spcAft>
              <a:buSzPts val="1700"/>
              <a:buNone/>
            </a:pPr>
            <a:endParaRPr/>
          </a:p>
        </p:txBody>
      </p:sp>
      <p:sp>
        <p:nvSpPr>
          <p:cNvPr id="292" name="Google Shape;292;p2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93" name="Google Shape;293;p2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94" name="Google Shape;294;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16</a:t>
            </a:fld>
            <a:endParaRPr/>
          </a:p>
        </p:txBody>
      </p:sp>
      <p:pic>
        <p:nvPicPr>
          <p:cNvPr id="295" name="Google Shape;295;p28" descr="Diagram&#10;&#10;Description automatically generated"/>
          <p:cNvPicPr preferRelativeResize="0"/>
          <p:nvPr/>
        </p:nvPicPr>
        <p:blipFill rotWithShape="1">
          <a:blip r:embed="rId5">
            <a:alphaModFix/>
          </a:blip>
          <a:srcRect/>
          <a:stretch/>
        </p:blipFill>
        <p:spPr>
          <a:xfrm>
            <a:off x="984504" y="2656020"/>
            <a:ext cx="4632031" cy="3192608"/>
          </a:xfrm>
          <a:prstGeom prst="rect">
            <a:avLst/>
          </a:prstGeom>
          <a:noFill/>
          <a:ln>
            <a:noFill/>
          </a:ln>
        </p:spPr>
      </p:pic>
      <p:sp>
        <p:nvSpPr>
          <p:cNvPr id="296" name="Google Shape;296;p28"/>
          <p:cNvSpPr txBox="1"/>
          <p:nvPr/>
        </p:nvSpPr>
        <p:spPr>
          <a:xfrm>
            <a:off x="1449676" y="6628198"/>
            <a:ext cx="6098344"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Rockwell"/>
                <a:ea typeface="Rockwell"/>
                <a:cs typeface="Rockwell"/>
                <a:sym typeface="Rockwell"/>
              </a:rPr>
              <a:t>https://www.slideshare.net/ManthiravalliKrishnan/reader-writer-problem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0"/>
        <p:cNvGrpSpPr/>
        <p:nvPr/>
      </p:nvGrpSpPr>
      <p:grpSpPr>
        <a:xfrm>
          <a:off x="0" y="0"/>
          <a:ext cx="0" cy="0"/>
          <a:chOff x="0" y="0"/>
          <a:chExt cx="0" cy="0"/>
        </a:xfrm>
      </p:grpSpPr>
      <p:sp>
        <p:nvSpPr>
          <p:cNvPr id="301" name="Google Shape;301;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02" name="Google Shape;302;p2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READERS WRITERS PROBLEM</a:t>
            </a:r>
            <a:endParaRPr/>
          </a:p>
        </p:txBody>
      </p:sp>
      <p:sp>
        <p:nvSpPr>
          <p:cNvPr id="306" name="Google Shape;306;p29"/>
          <p:cNvSpPr txBox="1">
            <a:spLocks noGrp="1"/>
          </p:cNvSpPr>
          <p:nvPr>
            <p:ph type="body" idx="1"/>
          </p:nvPr>
        </p:nvSpPr>
        <p:spPr>
          <a:xfrm>
            <a:off x="5739618" y="2320412"/>
            <a:ext cx="5388629" cy="3851787"/>
          </a:xfrm>
          <a:prstGeom prst="rect">
            <a:avLst/>
          </a:prstGeom>
          <a:noFill/>
          <a:ln>
            <a:noFill/>
          </a:ln>
        </p:spPr>
        <p:txBody>
          <a:bodyPr spcFirstLastPara="1" wrap="square" lIns="91425" tIns="45700" rIns="91425" bIns="45700" anchor="ctr" anchorCtr="0">
            <a:normAutofit/>
          </a:bodyPr>
          <a:lstStyle/>
          <a:p>
            <a:pPr marL="182880" lvl="0" indent="-182880" algn="just" rtl="0">
              <a:lnSpc>
                <a:spcPct val="90000"/>
              </a:lnSpc>
              <a:spcBef>
                <a:spcPts val="0"/>
              </a:spcBef>
              <a:spcAft>
                <a:spcPts val="0"/>
              </a:spcAft>
              <a:buSzPts val="1700"/>
              <a:buChar char="▪"/>
            </a:pPr>
            <a:r>
              <a:rPr lang="en-US"/>
              <a:t>The </a:t>
            </a:r>
            <a:r>
              <a:rPr lang="en-US">
                <a:solidFill>
                  <a:srgbClr val="FF0000"/>
                </a:solidFill>
              </a:rPr>
              <a:t>second readers-writers problem</a:t>
            </a:r>
            <a:r>
              <a:rPr lang="en-US"/>
              <a:t> requires that once a writer is ready, that writer performs its write as soon as possible. </a:t>
            </a:r>
            <a:endParaRPr/>
          </a:p>
          <a:p>
            <a:pPr marL="182880" lvl="0" indent="-182880" algn="just" rtl="0">
              <a:lnSpc>
                <a:spcPct val="90000"/>
              </a:lnSpc>
              <a:spcBef>
                <a:spcPts val="1200"/>
              </a:spcBef>
              <a:spcAft>
                <a:spcPts val="0"/>
              </a:spcAft>
              <a:buSzPts val="1700"/>
              <a:buChar char="▪"/>
            </a:pPr>
            <a:r>
              <a:rPr lang="en-US"/>
              <a:t>In other words, if a writer is waiting to access the object, no new readers may start reading. </a:t>
            </a:r>
            <a:endParaRPr/>
          </a:p>
        </p:txBody>
      </p:sp>
      <p:sp>
        <p:nvSpPr>
          <p:cNvPr id="307" name="Google Shape;307;p2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08" name="Google Shape;308;p2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09" name="Google Shape;309;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pic>
        <p:nvPicPr>
          <p:cNvPr id="310" name="Google Shape;310;p29" descr="Diagram&#10;&#10;Description automatically generated"/>
          <p:cNvPicPr preferRelativeResize="0"/>
          <p:nvPr/>
        </p:nvPicPr>
        <p:blipFill rotWithShape="1">
          <a:blip r:embed="rId5">
            <a:alphaModFix/>
          </a:blip>
          <a:srcRect/>
          <a:stretch/>
        </p:blipFill>
        <p:spPr>
          <a:xfrm>
            <a:off x="984504" y="2720646"/>
            <a:ext cx="4870606" cy="3252452"/>
          </a:xfrm>
          <a:prstGeom prst="rect">
            <a:avLst/>
          </a:prstGeom>
          <a:noFill/>
          <a:ln>
            <a:noFill/>
          </a:ln>
        </p:spPr>
      </p:pic>
      <p:sp>
        <p:nvSpPr>
          <p:cNvPr id="311" name="Google Shape;311;p29"/>
          <p:cNvSpPr txBox="1"/>
          <p:nvPr/>
        </p:nvSpPr>
        <p:spPr>
          <a:xfrm>
            <a:off x="1351202" y="6655237"/>
            <a:ext cx="6098344"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Rockwell"/>
                <a:ea typeface="Rockwell"/>
                <a:cs typeface="Rockwell"/>
                <a:sym typeface="Rockwell"/>
              </a:rPr>
              <a:t>https://www.slideshare.net/ManthiravalliKrishnan/reader-writer-problem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17" name="Google Shape;317;p3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READERS WRITERS PROBLEM</a:t>
            </a:r>
            <a:endParaRPr/>
          </a:p>
        </p:txBody>
      </p:sp>
      <p:sp>
        <p:nvSpPr>
          <p:cNvPr id="321" name="Google Shape;321;p30"/>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a:p>
          <a:p>
            <a:pPr marL="182880" lvl="0" indent="-74929" algn="l" rtl="0">
              <a:lnSpc>
                <a:spcPct val="90000"/>
              </a:lnSpc>
              <a:spcBef>
                <a:spcPts val="1200"/>
              </a:spcBef>
              <a:spcAft>
                <a:spcPts val="0"/>
              </a:spcAft>
              <a:buSzPts val="1700"/>
              <a:buNone/>
            </a:pPr>
            <a:endParaRPr/>
          </a:p>
          <a:p>
            <a:pPr marL="182880" lvl="0" indent="-74929" algn="l" rtl="0">
              <a:lnSpc>
                <a:spcPct val="90000"/>
              </a:lnSpc>
              <a:spcBef>
                <a:spcPts val="1200"/>
              </a:spcBef>
              <a:spcAft>
                <a:spcPts val="0"/>
              </a:spcAft>
              <a:buSzPts val="1700"/>
              <a:buNone/>
            </a:pPr>
            <a:endParaRPr/>
          </a:p>
          <a:p>
            <a:pPr marL="0" lvl="0" indent="0" algn="just" rtl="0">
              <a:lnSpc>
                <a:spcPct val="90000"/>
              </a:lnSpc>
              <a:spcBef>
                <a:spcPts val="1200"/>
              </a:spcBef>
              <a:spcAft>
                <a:spcPts val="0"/>
              </a:spcAft>
              <a:buSzPts val="2040"/>
              <a:buNone/>
            </a:pPr>
            <a:r>
              <a:rPr lang="en-US" sz="2400"/>
              <a:t>A solution to either problem may result in starvation. In the first case, writers may starve; in the second case, readers may starve.</a:t>
            </a:r>
            <a:endParaRPr/>
          </a:p>
        </p:txBody>
      </p:sp>
      <p:sp>
        <p:nvSpPr>
          <p:cNvPr id="322" name="Google Shape;322;p3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23" name="Google Shape;323;p3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24" name="Google Shape;324;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sp>
        <p:nvSpPr>
          <p:cNvPr id="329" name="Google Shape;329;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30" name="Google Shape;330;p3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READERS WRITERS PROBLEM</a:t>
            </a:r>
            <a:endParaRPr/>
          </a:p>
        </p:txBody>
      </p:sp>
      <p:sp>
        <p:nvSpPr>
          <p:cNvPr id="334" name="Google Shape;334;p31"/>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endParaRPr dirty="0"/>
          </a:p>
          <a:p>
            <a:pPr marL="0" lvl="0" indent="0" algn="l" rtl="0">
              <a:lnSpc>
                <a:spcPct val="90000"/>
              </a:lnSpc>
              <a:spcBef>
                <a:spcPts val="1200"/>
              </a:spcBef>
              <a:spcAft>
                <a:spcPts val="0"/>
              </a:spcAft>
              <a:buSzPts val="1700"/>
              <a:buNone/>
            </a:pPr>
            <a:r>
              <a:rPr lang="en-US" dirty="0"/>
              <a:t>Solution: (</a:t>
            </a:r>
            <a:r>
              <a:rPr lang="en-US" dirty="0">
                <a:solidFill>
                  <a:srgbClr val="FF0000"/>
                </a:solidFill>
              </a:rPr>
              <a:t>first readers writers problem</a:t>
            </a:r>
            <a:r>
              <a:rPr lang="en-US" dirty="0"/>
              <a:t>):</a:t>
            </a:r>
            <a:endParaRPr dirty="0"/>
          </a:p>
          <a:p>
            <a:pPr marL="0" lvl="0" indent="0" algn="l" rtl="0">
              <a:lnSpc>
                <a:spcPct val="90000"/>
              </a:lnSpc>
              <a:spcBef>
                <a:spcPts val="1200"/>
              </a:spcBef>
              <a:spcAft>
                <a:spcPts val="0"/>
              </a:spcAft>
              <a:buSzPts val="1700"/>
              <a:buNone/>
            </a:pPr>
            <a:endParaRPr dirty="0"/>
          </a:p>
          <a:p>
            <a:pPr marL="0" lvl="0" indent="0" algn="l" rtl="0">
              <a:lnSpc>
                <a:spcPct val="90000"/>
              </a:lnSpc>
              <a:spcBef>
                <a:spcPts val="1200"/>
              </a:spcBef>
              <a:spcAft>
                <a:spcPts val="0"/>
              </a:spcAft>
              <a:buSzPts val="1700"/>
              <a:buNone/>
            </a:pPr>
            <a:endParaRPr dirty="0"/>
          </a:p>
          <a:p>
            <a:pPr marL="0" lvl="0" indent="0" algn="ctr" rtl="0">
              <a:lnSpc>
                <a:spcPct val="90000"/>
              </a:lnSpc>
              <a:spcBef>
                <a:spcPts val="1200"/>
              </a:spcBef>
              <a:spcAft>
                <a:spcPts val="0"/>
              </a:spcAft>
              <a:buSzPts val="1700"/>
              <a:buNone/>
            </a:pPr>
            <a:r>
              <a:rPr lang="en-US" dirty="0"/>
              <a:t>semaphore mutex, </a:t>
            </a:r>
            <a:r>
              <a:rPr lang="en-US" dirty="0" err="1"/>
              <a:t>wrt</a:t>
            </a:r>
            <a:r>
              <a:rPr lang="en-US" dirty="0"/>
              <a:t>;</a:t>
            </a:r>
            <a:endParaRPr dirty="0"/>
          </a:p>
          <a:p>
            <a:pPr marL="0" lvl="0" indent="0" algn="ctr" rtl="0">
              <a:lnSpc>
                <a:spcPct val="90000"/>
              </a:lnSpc>
              <a:spcBef>
                <a:spcPts val="1200"/>
              </a:spcBef>
              <a:spcAft>
                <a:spcPts val="0"/>
              </a:spcAft>
              <a:buSzPts val="1700"/>
              <a:buNone/>
            </a:pPr>
            <a:r>
              <a:rPr lang="en-US" dirty="0"/>
              <a:t>int </a:t>
            </a:r>
            <a:r>
              <a:rPr lang="en-US" dirty="0" err="1"/>
              <a:t>readcount</a:t>
            </a:r>
            <a:r>
              <a:rPr lang="en-US" dirty="0"/>
              <a:t>=0;</a:t>
            </a:r>
            <a:endParaRPr dirty="0"/>
          </a:p>
          <a:p>
            <a:pPr marL="0" lvl="0" indent="0" algn="ctr" rtl="0">
              <a:lnSpc>
                <a:spcPct val="90000"/>
              </a:lnSpc>
              <a:spcBef>
                <a:spcPts val="1200"/>
              </a:spcBef>
              <a:spcAft>
                <a:spcPts val="0"/>
              </a:spcAft>
              <a:buSzPts val="1700"/>
              <a:buNone/>
            </a:pPr>
            <a:r>
              <a:rPr lang="en-US" dirty="0"/>
              <a:t>mutex= 1 , </a:t>
            </a:r>
            <a:r>
              <a:rPr lang="en-US" dirty="0" err="1"/>
              <a:t>wrt</a:t>
            </a:r>
            <a:r>
              <a:rPr lang="en-US" dirty="0"/>
              <a:t>= 1;</a:t>
            </a:r>
            <a:endParaRPr dirty="0"/>
          </a:p>
          <a:p>
            <a:pPr marL="0" lvl="0" indent="0" algn="l" rtl="0">
              <a:lnSpc>
                <a:spcPct val="90000"/>
              </a:lnSpc>
              <a:spcBef>
                <a:spcPts val="1200"/>
              </a:spcBef>
              <a:spcAft>
                <a:spcPts val="0"/>
              </a:spcAft>
              <a:buSzPts val="1700"/>
              <a:buNone/>
            </a:pPr>
            <a:r>
              <a:rPr lang="en-US" dirty="0"/>
              <a:t> </a:t>
            </a:r>
            <a:endParaRPr dirty="0"/>
          </a:p>
        </p:txBody>
      </p:sp>
      <p:sp>
        <p:nvSpPr>
          <p:cNvPr id="335" name="Google Shape;335;p3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36" name="Google Shape;336;p3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37" name="Google Shape;337;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4"/>
          <p:cNvGrpSpPr/>
          <p:nvPr/>
        </p:nvGrpSpPr>
        <p:grpSpPr>
          <a:xfrm>
            <a:off x="9649215" y="4068923"/>
            <a:ext cx="1080904" cy="1080902"/>
            <a:chOff x="9685338" y="4460675"/>
            <a:chExt cx="1080904" cy="1080902"/>
          </a:xfrm>
        </p:grpSpPr>
        <p:sp>
          <p:nvSpPr>
            <p:cNvPr id="119" name="Google Shape;119;p14"/>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4"/>
          <p:cNvSpPr/>
          <p:nvPr/>
        </p:nvSpPr>
        <p:spPr>
          <a:xfrm>
            <a:off x="0" y="0"/>
            <a:ext cx="12188952"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2" name="Google Shape;122;p14"/>
          <p:cNvSpPr txBox="1">
            <a:spLocks noGrp="1"/>
          </p:cNvSpPr>
          <p:nvPr>
            <p:ph type="title"/>
          </p:nvPr>
        </p:nvSpPr>
        <p:spPr>
          <a:xfrm>
            <a:off x="1051560" y="942975"/>
            <a:ext cx="9966960" cy="3525056"/>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FFFFFF"/>
              </a:buClr>
              <a:buSzPts val="9600"/>
              <a:buFont typeface="Rockwell"/>
              <a:buNone/>
            </a:pPr>
            <a:r>
              <a:rPr lang="en-US" sz="9600">
                <a:solidFill>
                  <a:srgbClr val="FFFFFF"/>
                </a:solidFill>
              </a:rPr>
              <a:t>SEMAPHORES</a:t>
            </a:r>
            <a:endParaRPr sz="9600">
              <a:solidFill>
                <a:srgbClr val="FFFFFF"/>
              </a:solidFill>
            </a:endParaRPr>
          </a:p>
        </p:txBody>
      </p:sp>
      <p:cxnSp>
        <p:nvCxnSpPr>
          <p:cNvPr id="123" name="Google Shape;123;p14"/>
          <p:cNvCxnSpPr/>
          <p:nvPr/>
        </p:nvCxnSpPr>
        <p:spPr>
          <a:xfrm>
            <a:off x="1524000" y="4558589"/>
            <a:ext cx="9144000" cy="0"/>
          </a:xfrm>
          <a:prstGeom prst="straightConnector1">
            <a:avLst/>
          </a:prstGeom>
          <a:noFill/>
          <a:ln w="28575" cap="flat" cmpd="sng">
            <a:solidFill>
              <a:srgbClr val="FFFFFF">
                <a:alpha val="49803"/>
              </a:srgbClr>
            </a:solidFill>
            <a:prstDash val="solid"/>
            <a:round/>
            <a:headEnd type="none" w="sm" len="sm"/>
            <a:tailEnd type="none" w="sm" len="sm"/>
          </a:ln>
        </p:spPr>
      </p:cxnSp>
      <p:sp>
        <p:nvSpPr>
          <p:cNvPr id="124" name="Google Shape;124;p14"/>
          <p:cNvSpPr txBox="1">
            <a:spLocks noGrp="1"/>
          </p:cNvSpPr>
          <p:nvPr>
            <p:ph type="sldNum" idx="12"/>
          </p:nvPr>
        </p:nvSpPr>
        <p:spPr>
          <a:xfrm>
            <a:off x="11269404" y="6135306"/>
            <a:ext cx="749319" cy="64008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fld id="{00000000-1234-1234-1234-123412341234}" type="slidenum">
              <a:rPr lang="en-US" sz="2800" b="1">
                <a:solidFill>
                  <a:srgbClr val="FFFFFF"/>
                </a:solidFill>
                <a:latin typeface="Rockwell"/>
                <a:ea typeface="Rockwell"/>
                <a:cs typeface="Rockwell"/>
                <a:sym typeface="Rockwell"/>
              </a:rPr>
              <a:t>2</a:t>
            </a:fld>
            <a:endParaRPr sz="2800" b="1">
              <a:solidFill>
                <a:srgbClr val="FFFFFF"/>
              </a:solidFill>
              <a:latin typeface="Rockwell"/>
              <a:ea typeface="Rockwell"/>
              <a:cs typeface="Rockwell"/>
              <a:sym typeface="Rockwe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1"/>
        <p:cNvGrpSpPr/>
        <p:nvPr/>
      </p:nvGrpSpPr>
      <p:grpSpPr>
        <a:xfrm>
          <a:off x="0" y="0"/>
          <a:ext cx="0" cy="0"/>
          <a:chOff x="0" y="0"/>
          <a:chExt cx="0" cy="0"/>
        </a:xfrm>
      </p:grpSpPr>
      <p:sp>
        <p:nvSpPr>
          <p:cNvPr id="342" name="Google Shape;342;p32"/>
          <p:cNvSpPr/>
          <p:nvPr/>
        </p:nvSpPr>
        <p:spPr>
          <a:xfrm>
            <a:off x="0" y="474134"/>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43" name="Google Shape;343;p3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READERS WRITERS PROBLEM</a:t>
            </a:r>
            <a:endParaRPr/>
          </a:p>
        </p:txBody>
      </p:sp>
      <p:sp>
        <p:nvSpPr>
          <p:cNvPr id="347" name="Google Shape;347;p32"/>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r>
              <a:rPr lang="en-US" dirty="0"/>
              <a:t>Solution: (</a:t>
            </a:r>
            <a:r>
              <a:rPr lang="en-US" dirty="0">
                <a:solidFill>
                  <a:srgbClr val="FF0000"/>
                </a:solidFill>
              </a:rPr>
              <a:t>first readers-writers problem</a:t>
            </a:r>
            <a:r>
              <a:rPr lang="en-US" dirty="0"/>
              <a:t>):</a:t>
            </a:r>
            <a:endParaRPr dirty="0"/>
          </a:p>
          <a:p>
            <a:pPr marL="0" lvl="0" indent="0" algn="l" rtl="0">
              <a:lnSpc>
                <a:spcPct val="90000"/>
              </a:lnSpc>
              <a:spcBef>
                <a:spcPts val="1200"/>
              </a:spcBef>
              <a:spcAft>
                <a:spcPts val="0"/>
              </a:spcAft>
              <a:buSzPts val="1700"/>
              <a:buNone/>
            </a:pPr>
            <a:endParaRPr dirty="0"/>
          </a:p>
          <a:p>
            <a:pPr marL="0" lvl="0" indent="0" algn="l" rtl="0">
              <a:lnSpc>
                <a:spcPct val="90000"/>
              </a:lnSpc>
              <a:spcBef>
                <a:spcPts val="1200"/>
              </a:spcBef>
              <a:spcAft>
                <a:spcPts val="0"/>
              </a:spcAft>
              <a:buSzPts val="1700"/>
              <a:buNone/>
            </a:pPr>
            <a:endParaRPr dirty="0"/>
          </a:p>
        </p:txBody>
      </p:sp>
      <p:sp>
        <p:nvSpPr>
          <p:cNvPr id="348" name="Google Shape;348;p3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49" name="Google Shape;349;p3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50" name="Google Shape;350;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20</a:t>
            </a:fld>
            <a:endParaRPr/>
          </a:p>
        </p:txBody>
      </p:sp>
      <p:pic>
        <p:nvPicPr>
          <p:cNvPr id="351" name="Google Shape;351;p32"/>
          <p:cNvPicPr preferRelativeResize="0"/>
          <p:nvPr/>
        </p:nvPicPr>
        <p:blipFill rotWithShape="1">
          <a:blip r:embed="rId5">
            <a:alphaModFix/>
          </a:blip>
          <a:srcRect/>
          <a:stretch/>
        </p:blipFill>
        <p:spPr>
          <a:xfrm>
            <a:off x="1088605" y="2900251"/>
            <a:ext cx="4262511" cy="3957749"/>
          </a:xfrm>
          <a:prstGeom prst="rect">
            <a:avLst/>
          </a:prstGeom>
          <a:noFill/>
          <a:ln>
            <a:noFill/>
          </a:ln>
        </p:spPr>
      </p:pic>
      <p:pic>
        <p:nvPicPr>
          <p:cNvPr id="352" name="Google Shape;352;p32"/>
          <p:cNvPicPr preferRelativeResize="0"/>
          <p:nvPr/>
        </p:nvPicPr>
        <p:blipFill rotWithShape="1">
          <a:blip r:embed="rId6">
            <a:alphaModFix/>
          </a:blip>
          <a:srcRect/>
          <a:stretch/>
        </p:blipFill>
        <p:spPr>
          <a:xfrm>
            <a:off x="6414868" y="3429001"/>
            <a:ext cx="4346917" cy="2380956"/>
          </a:xfrm>
          <a:prstGeom prst="rect">
            <a:avLst/>
          </a:prstGeom>
          <a:noFill/>
          <a:ln>
            <a:noFill/>
          </a:ln>
        </p:spPr>
      </p:pic>
      <p:sp>
        <p:nvSpPr>
          <p:cNvPr id="353" name="Google Shape;353;p32"/>
          <p:cNvSpPr txBox="1"/>
          <p:nvPr/>
        </p:nvSpPr>
        <p:spPr>
          <a:xfrm>
            <a:off x="114189" y="4314109"/>
            <a:ext cx="12490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FF0000"/>
                </a:solidFill>
                <a:latin typeface="Rockwell"/>
                <a:ea typeface="Rockwell"/>
                <a:cs typeface="Rockwell"/>
                <a:sym typeface="Rockwell"/>
              </a:rPr>
              <a:t>Reader</a:t>
            </a:r>
            <a:endParaRPr sz="1800" dirty="0">
              <a:solidFill>
                <a:schemeClr val="dk1"/>
              </a:solidFill>
              <a:latin typeface="Rockwell"/>
              <a:ea typeface="Rockwell"/>
              <a:cs typeface="Rockwell"/>
              <a:sym typeface="Rockwell"/>
            </a:endParaRPr>
          </a:p>
        </p:txBody>
      </p:sp>
      <p:sp>
        <p:nvSpPr>
          <p:cNvPr id="354" name="Google Shape;354;p32"/>
          <p:cNvSpPr txBox="1"/>
          <p:nvPr/>
        </p:nvSpPr>
        <p:spPr>
          <a:xfrm>
            <a:off x="10709611" y="4278641"/>
            <a:ext cx="1169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FF0000"/>
                </a:solidFill>
                <a:latin typeface="Rockwell"/>
                <a:ea typeface="Rockwell"/>
                <a:cs typeface="Rockwell"/>
                <a:sym typeface="Rockwell"/>
              </a:rPr>
              <a:t>Writer</a:t>
            </a:r>
            <a:endParaRPr sz="1800" b="1" dirty="0">
              <a:solidFill>
                <a:srgbClr val="FF0000"/>
              </a:solidFill>
              <a:latin typeface="Rockwell"/>
              <a:ea typeface="Rockwell"/>
              <a:cs typeface="Rockwell"/>
              <a:sym typeface="Rockwe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8"/>
        <p:cNvGrpSpPr/>
        <p:nvPr/>
      </p:nvGrpSpPr>
      <p:grpSpPr>
        <a:xfrm>
          <a:off x="0" y="0"/>
          <a:ext cx="0" cy="0"/>
          <a:chOff x="0" y="0"/>
          <a:chExt cx="0" cy="0"/>
        </a:xfrm>
      </p:grpSpPr>
      <p:sp>
        <p:nvSpPr>
          <p:cNvPr id="359" name="Google Shape;359;p33"/>
          <p:cNvSpPr/>
          <p:nvPr/>
        </p:nvSpPr>
        <p:spPr>
          <a:xfrm>
            <a:off x="0" y="0"/>
            <a:ext cx="12192000"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grpSp>
        <p:nvGrpSpPr>
          <p:cNvPr id="360" name="Google Shape;360;p33"/>
          <p:cNvGrpSpPr/>
          <p:nvPr/>
        </p:nvGrpSpPr>
        <p:grpSpPr>
          <a:xfrm>
            <a:off x="11401725" y="6229681"/>
            <a:ext cx="457200" cy="457200"/>
            <a:chOff x="11361456" y="6195813"/>
            <a:chExt cx="548640" cy="548640"/>
          </a:xfrm>
        </p:grpSpPr>
        <p:sp>
          <p:nvSpPr>
            <p:cNvPr id="361" name="Google Shape;361;p33"/>
            <p:cNvSpPr/>
            <p:nvPr/>
          </p:nvSpPr>
          <p:spPr>
            <a:xfrm>
              <a:off x="11361456" y="6195813"/>
              <a:ext cx="548640" cy="54864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62" name="Google Shape;362;p3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63" name="Google Shape;363;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21</a:t>
            </a:fld>
            <a:endParaRPr/>
          </a:p>
        </p:txBody>
      </p:sp>
      <p:sp>
        <p:nvSpPr>
          <p:cNvPr id="364" name="Google Shape;364;p33"/>
          <p:cNvSpPr/>
          <p:nvPr/>
        </p:nvSpPr>
        <p:spPr>
          <a:xfrm>
            <a:off x="8277839" y="2367170"/>
            <a:ext cx="3910818" cy="212365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cap="none">
                <a:solidFill>
                  <a:srgbClr val="FAD8CB"/>
                </a:solidFill>
                <a:latin typeface="Rockwell"/>
                <a:ea typeface="Rockwell"/>
                <a:cs typeface="Rockwell"/>
                <a:sym typeface="Rockwell"/>
              </a:rPr>
              <a:t>Dining </a:t>
            </a:r>
            <a:endParaRPr/>
          </a:p>
          <a:p>
            <a:pPr marL="0" marR="0" lvl="0" indent="0" algn="ctr" rtl="0">
              <a:spcBef>
                <a:spcPts val="0"/>
              </a:spcBef>
              <a:spcAft>
                <a:spcPts val="0"/>
              </a:spcAft>
              <a:buNone/>
            </a:pPr>
            <a:r>
              <a:rPr lang="en-US" sz="4400" b="1" cap="none">
                <a:solidFill>
                  <a:srgbClr val="FAD8CB"/>
                </a:solidFill>
                <a:latin typeface="Rockwell"/>
                <a:ea typeface="Rockwell"/>
                <a:cs typeface="Rockwell"/>
                <a:sym typeface="Rockwell"/>
              </a:rPr>
              <a:t>Philosophers </a:t>
            </a:r>
            <a:endParaRPr/>
          </a:p>
          <a:p>
            <a:pPr marL="0" marR="0" lvl="0" indent="0" algn="ctr" rtl="0">
              <a:spcBef>
                <a:spcPts val="0"/>
              </a:spcBef>
              <a:spcAft>
                <a:spcPts val="0"/>
              </a:spcAft>
              <a:buNone/>
            </a:pPr>
            <a:r>
              <a:rPr lang="en-US" sz="4400" b="1" cap="none">
                <a:solidFill>
                  <a:srgbClr val="FAD8CB"/>
                </a:solidFill>
                <a:latin typeface="Rockwell"/>
                <a:ea typeface="Rockwell"/>
                <a:cs typeface="Rockwell"/>
                <a:sym typeface="Rockwell"/>
              </a:rPr>
              <a:t>Problem</a:t>
            </a:r>
            <a:endParaRPr/>
          </a:p>
        </p:txBody>
      </p:sp>
      <p:pic>
        <p:nvPicPr>
          <p:cNvPr id="365" name="Google Shape;365;p33" descr="A picture containing clipart&#10;&#10;Description automatically generated"/>
          <p:cNvPicPr preferRelativeResize="0"/>
          <p:nvPr/>
        </p:nvPicPr>
        <p:blipFill rotWithShape="1">
          <a:blip r:embed="rId5">
            <a:alphaModFix/>
          </a:blip>
          <a:srcRect/>
          <a:stretch/>
        </p:blipFill>
        <p:spPr>
          <a:xfrm>
            <a:off x="0" y="0"/>
            <a:ext cx="8274496"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9"/>
        <p:cNvGrpSpPr/>
        <p:nvPr/>
      </p:nvGrpSpPr>
      <p:grpSpPr>
        <a:xfrm>
          <a:off x="0" y="0"/>
          <a:ext cx="0" cy="0"/>
          <a:chOff x="0" y="0"/>
          <a:chExt cx="0" cy="0"/>
        </a:xfrm>
      </p:grpSpPr>
      <p:sp>
        <p:nvSpPr>
          <p:cNvPr id="370" name="Google Shape;370;p3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71" name="Google Shape;371;p3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DINING PHILOSOPHERS PROBLEM</a:t>
            </a:r>
            <a:endParaRPr/>
          </a:p>
        </p:txBody>
      </p:sp>
      <p:sp>
        <p:nvSpPr>
          <p:cNvPr id="375" name="Google Shape;375;p34"/>
          <p:cNvSpPr txBox="1">
            <a:spLocks noGrp="1"/>
          </p:cNvSpPr>
          <p:nvPr>
            <p:ph type="body" idx="1"/>
          </p:nvPr>
        </p:nvSpPr>
        <p:spPr>
          <a:xfrm>
            <a:off x="6126265" y="2268138"/>
            <a:ext cx="5081231" cy="3851787"/>
          </a:xfrm>
          <a:prstGeom prst="rect">
            <a:avLst/>
          </a:prstGeom>
          <a:noFill/>
          <a:ln>
            <a:noFill/>
          </a:ln>
        </p:spPr>
        <p:txBody>
          <a:bodyPr spcFirstLastPara="1" wrap="square" lIns="91425" tIns="45700" rIns="91425" bIns="45700" anchor="ctr" anchorCtr="0">
            <a:normAutofit/>
          </a:bodyPr>
          <a:lstStyle/>
          <a:p>
            <a:pPr marL="182880" lvl="0" indent="-182880" algn="just" rtl="0">
              <a:lnSpc>
                <a:spcPct val="90000"/>
              </a:lnSpc>
              <a:spcBef>
                <a:spcPts val="0"/>
              </a:spcBef>
              <a:spcAft>
                <a:spcPts val="0"/>
              </a:spcAft>
              <a:buSzPts val="1700"/>
              <a:buChar char="▪"/>
            </a:pPr>
            <a:r>
              <a:rPr lang="en-US"/>
              <a:t>Consider five philosophers who spend their lives thinking and eating, as shown in the diagram. </a:t>
            </a:r>
            <a:endParaRPr/>
          </a:p>
        </p:txBody>
      </p:sp>
      <p:sp>
        <p:nvSpPr>
          <p:cNvPr id="376" name="Google Shape;376;p3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77" name="Google Shape;377;p3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78" name="Google Shape;378;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22</a:t>
            </a:fld>
            <a:endParaRPr/>
          </a:p>
        </p:txBody>
      </p:sp>
      <p:pic>
        <p:nvPicPr>
          <p:cNvPr id="379" name="Google Shape;379;p34" descr="A picture containing text, device, gauge, meter&#10;&#10;Description automatically generated"/>
          <p:cNvPicPr preferRelativeResize="0"/>
          <p:nvPr/>
        </p:nvPicPr>
        <p:blipFill rotWithShape="1">
          <a:blip r:embed="rId5">
            <a:alphaModFix/>
          </a:blip>
          <a:srcRect/>
          <a:stretch/>
        </p:blipFill>
        <p:spPr>
          <a:xfrm>
            <a:off x="984504" y="2518116"/>
            <a:ext cx="5388161" cy="335183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3"/>
        <p:cNvGrpSpPr/>
        <p:nvPr/>
      </p:nvGrpSpPr>
      <p:grpSpPr>
        <a:xfrm>
          <a:off x="0" y="0"/>
          <a:ext cx="0" cy="0"/>
          <a:chOff x="0" y="0"/>
          <a:chExt cx="0" cy="0"/>
        </a:xfrm>
      </p:grpSpPr>
      <p:sp>
        <p:nvSpPr>
          <p:cNvPr id="384" name="Google Shape;384;p3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85" name="Google Shape;385;p3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DINING PHILOSOPHERS PROBLEM</a:t>
            </a:r>
            <a:endParaRPr/>
          </a:p>
        </p:txBody>
      </p:sp>
      <p:sp>
        <p:nvSpPr>
          <p:cNvPr id="389" name="Google Shape;389;p35"/>
          <p:cNvSpPr txBox="1">
            <a:spLocks noGrp="1"/>
          </p:cNvSpPr>
          <p:nvPr>
            <p:ph type="body" idx="1"/>
          </p:nvPr>
        </p:nvSpPr>
        <p:spPr>
          <a:xfrm>
            <a:off x="1069848" y="2320412"/>
            <a:ext cx="10058400" cy="4317497"/>
          </a:xfrm>
          <a:prstGeom prst="rect">
            <a:avLst/>
          </a:prstGeom>
          <a:noFill/>
          <a:ln>
            <a:noFill/>
          </a:ln>
        </p:spPr>
        <p:txBody>
          <a:bodyPr spcFirstLastPara="1" wrap="square" lIns="91425" tIns="45700" rIns="91425" bIns="45700" anchor="t" anchorCtr="0">
            <a:normAutofit fontScale="92500" lnSpcReduction="20000"/>
          </a:bodyPr>
          <a:lstStyle/>
          <a:p>
            <a:pPr marL="182880" lvl="0" indent="-182880" algn="just" rtl="0">
              <a:lnSpc>
                <a:spcPct val="90000"/>
              </a:lnSpc>
              <a:spcBef>
                <a:spcPts val="0"/>
              </a:spcBef>
              <a:spcAft>
                <a:spcPts val="0"/>
              </a:spcAft>
              <a:buSzPct val="85000"/>
              <a:buChar char="▪"/>
            </a:pPr>
            <a:r>
              <a:rPr lang="en-US"/>
              <a:t>The philosophers share a common circular table surrounded by five chairs, each belonging to one philosopher. </a:t>
            </a:r>
            <a:endParaRPr/>
          </a:p>
          <a:p>
            <a:pPr marL="182880" lvl="0" indent="-182880" algn="just" rtl="0">
              <a:lnSpc>
                <a:spcPct val="90000"/>
              </a:lnSpc>
              <a:spcBef>
                <a:spcPts val="1200"/>
              </a:spcBef>
              <a:spcAft>
                <a:spcPts val="0"/>
              </a:spcAft>
              <a:buSzPct val="85000"/>
              <a:buChar char="▪"/>
            </a:pPr>
            <a:r>
              <a:rPr lang="en-US"/>
              <a:t>In the center of the table is a bowl of rice, and the table is laid with five single chopsticks.</a:t>
            </a:r>
            <a:endParaRPr/>
          </a:p>
          <a:p>
            <a:pPr marL="182880" lvl="0" indent="-182880" algn="just" rtl="0">
              <a:lnSpc>
                <a:spcPct val="90000"/>
              </a:lnSpc>
              <a:spcBef>
                <a:spcPts val="1200"/>
              </a:spcBef>
              <a:spcAft>
                <a:spcPts val="0"/>
              </a:spcAft>
              <a:buSzPct val="85000"/>
              <a:buChar char="▪"/>
            </a:pPr>
            <a:r>
              <a:rPr lang="en-US"/>
              <a:t>When a philosopher thinks, she does not interact with her colleagues. </a:t>
            </a:r>
            <a:endParaRPr/>
          </a:p>
          <a:p>
            <a:pPr marL="182880" lvl="0" indent="-182880" algn="just" rtl="0">
              <a:lnSpc>
                <a:spcPct val="90000"/>
              </a:lnSpc>
              <a:spcBef>
                <a:spcPts val="1200"/>
              </a:spcBef>
              <a:spcAft>
                <a:spcPts val="0"/>
              </a:spcAft>
              <a:buSzPct val="85000"/>
              <a:buChar char="▪"/>
            </a:pPr>
            <a:r>
              <a:rPr lang="en-US"/>
              <a:t>From time to time, a philosopher gets hungry and tries to pick up the two chopsticks that are closest to her (the chopsticks that are between her and her left and right neighbors). </a:t>
            </a:r>
            <a:endParaRPr/>
          </a:p>
          <a:p>
            <a:pPr marL="182880" lvl="0" indent="-182880" algn="just" rtl="0">
              <a:lnSpc>
                <a:spcPct val="90000"/>
              </a:lnSpc>
              <a:spcBef>
                <a:spcPts val="1200"/>
              </a:spcBef>
              <a:spcAft>
                <a:spcPts val="0"/>
              </a:spcAft>
              <a:buSzPct val="85000"/>
              <a:buChar char="▪"/>
            </a:pPr>
            <a:r>
              <a:rPr lang="en-US"/>
              <a:t>A philosopher may pick up only one chopstick at a time. </a:t>
            </a:r>
            <a:endParaRPr/>
          </a:p>
          <a:p>
            <a:pPr marL="182880" lvl="0" indent="-182880" algn="just" rtl="0">
              <a:lnSpc>
                <a:spcPct val="90000"/>
              </a:lnSpc>
              <a:spcBef>
                <a:spcPts val="1200"/>
              </a:spcBef>
              <a:spcAft>
                <a:spcPts val="0"/>
              </a:spcAft>
              <a:buSzPct val="85000"/>
              <a:buChar char="▪"/>
            </a:pPr>
            <a:r>
              <a:rPr lang="en-US"/>
              <a:t>Obviously, she cannot pick up a chopstick that is already in the hand of her neighbor.</a:t>
            </a:r>
            <a:endParaRPr/>
          </a:p>
          <a:p>
            <a:pPr marL="182880" lvl="0" indent="-182880" algn="just" rtl="0">
              <a:lnSpc>
                <a:spcPct val="90000"/>
              </a:lnSpc>
              <a:spcBef>
                <a:spcPts val="1200"/>
              </a:spcBef>
              <a:spcAft>
                <a:spcPts val="0"/>
              </a:spcAft>
              <a:buSzPct val="85000"/>
              <a:buChar char="▪"/>
            </a:pPr>
            <a:r>
              <a:rPr lang="en-US"/>
              <a:t>When a hungry philosopher has both her chopsticks at the same time, she eats without releasing her chopsticks. </a:t>
            </a:r>
            <a:endParaRPr/>
          </a:p>
          <a:p>
            <a:pPr marL="182880" lvl="0" indent="-182880" algn="just" rtl="0">
              <a:lnSpc>
                <a:spcPct val="90000"/>
              </a:lnSpc>
              <a:spcBef>
                <a:spcPts val="1200"/>
              </a:spcBef>
              <a:spcAft>
                <a:spcPts val="0"/>
              </a:spcAft>
              <a:buSzPct val="85000"/>
              <a:buChar char="▪"/>
            </a:pPr>
            <a:r>
              <a:rPr lang="en-US"/>
              <a:t>When she is finished eating, she puts down both of her chopsticks and starts thinking again. </a:t>
            </a:r>
            <a:endParaRPr/>
          </a:p>
        </p:txBody>
      </p:sp>
      <p:sp>
        <p:nvSpPr>
          <p:cNvPr id="390" name="Google Shape;390;p3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91" name="Google Shape;391;p3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92" name="Google Shape;392;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6"/>
        <p:cNvGrpSpPr/>
        <p:nvPr/>
      </p:nvGrpSpPr>
      <p:grpSpPr>
        <a:xfrm>
          <a:off x="0" y="0"/>
          <a:ext cx="0" cy="0"/>
          <a:chOff x="0" y="0"/>
          <a:chExt cx="0" cy="0"/>
        </a:xfrm>
      </p:grpSpPr>
      <p:sp>
        <p:nvSpPr>
          <p:cNvPr id="397" name="Google Shape;397;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98" name="Google Shape;398;p3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DINING PHILOSOPHERS PROBLEM</a:t>
            </a:r>
            <a:endParaRPr/>
          </a:p>
        </p:txBody>
      </p:sp>
      <p:sp>
        <p:nvSpPr>
          <p:cNvPr id="402" name="Google Shape;402;p36"/>
          <p:cNvSpPr txBox="1">
            <a:spLocks noGrp="1"/>
          </p:cNvSpPr>
          <p:nvPr>
            <p:ph type="body" idx="1"/>
          </p:nvPr>
        </p:nvSpPr>
        <p:spPr>
          <a:xfrm>
            <a:off x="1069848" y="2320412"/>
            <a:ext cx="10058400" cy="4317497"/>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74929"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The dining philosophers problem is considered to be a classic synchronization problem because it is an example of a large class of concurrency control problems.</a:t>
            </a:r>
            <a:endParaRPr/>
          </a:p>
          <a:p>
            <a:pPr marL="182880" lvl="0" indent="-182880" algn="just" rtl="0">
              <a:lnSpc>
                <a:spcPct val="90000"/>
              </a:lnSpc>
              <a:spcBef>
                <a:spcPts val="1200"/>
              </a:spcBef>
              <a:spcAft>
                <a:spcPts val="0"/>
              </a:spcAft>
              <a:buSzPts val="1700"/>
              <a:buChar char="▪"/>
            </a:pPr>
            <a:r>
              <a:rPr lang="en-US"/>
              <a:t>It is a simple representation of the need to allocate several resources among several processes in a deadlock and starvation-free manner. </a:t>
            </a:r>
            <a:endParaRPr/>
          </a:p>
        </p:txBody>
      </p:sp>
      <p:sp>
        <p:nvSpPr>
          <p:cNvPr id="403" name="Google Shape;403;p3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04" name="Google Shape;404;p3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05" name="Google Shape;405;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9"/>
        <p:cNvGrpSpPr/>
        <p:nvPr/>
      </p:nvGrpSpPr>
      <p:grpSpPr>
        <a:xfrm>
          <a:off x="0" y="0"/>
          <a:ext cx="0" cy="0"/>
          <a:chOff x="0" y="0"/>
          <a:chExt cx="0" cy="0"/>
        </a:xfrm>
      </p:grpSpPr>
      <p:sp>
        <p:nvSpPr>
          <p:cNvPr id="410" name="Google Shape;410;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11" name="Google Shape;411;p3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DINING PHILOSOPHERS PROBLEM</a:t>
            </a:r>
            <a:endParaRPr/>
          </a:p>
        </p:txBody>
      </p:sp>
      <p:sp>
        <p:nvSpPr>
          <p:cNvPr id="415" name="Google Shape;415;p37"/>
          <p:cNvSpPr txBox="1">
            <a:spLocks noGrp="1"/>
          </p:cNvSpPr>
          <p:nvPr>
            <p:ph type="body" idx="1"/>
          </p:nvPr>
        </p:nvSpPr>
        <p:spPr>
          <a:xfrm>
            <a:off x="1069848" y="2320412"/>
            <a:ext cx="10058400" cy="431749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r>
              <a:rPr lang="en-US"/>
              <a:t>Solution:</a:t>
            </a:r>
            <a:endParaRPr/>
          </a:p>
          <a:p>
            <a:pPr marL="0" lvl="0" indent="0" algn="just" rtl="0">
              <a:lnSpc>
                <a:spcPct val="90000"/>
              </a:lnSpc>
              <a:spcBef>
                <a:spcPts val="1200"/>
              </a:spcBef>
              <a:spcAft>
                <a:spcPts val="0"/>
              </a:spcAft>
              <a:buSzPts val="1700"/>
              <a:buNone/>
            </a:pPr>
            <a:r>
              <a:rPr lang="en-US"/>
              <a:t>semaphore chopstick[5];</a:t>
            </a:r>
            <a:endParaRPr/>
          </a:p>
          <a:p>
            <a:pPr marL="0" lvl="0" indent="0" algn="just" rtl="0">
              <a:lnSpc>
                <a:spcPct val="90000"/>
              </a:lnSpc>
              <a:spcBef>
                <a:spcPts val="1200"/>
              </a:spcBef>
              <a:spcAft>
                <a:spcPts val="0"/>
              </a:spcAft>
              <a:buSzPts val="1700"/>
              <a:buNone/>
            </a:pPr>
            <a:r>
              <a:rPr lang="en-US"/>
              <a:t>All initialized to 1;</a:t>
            </a:r>
            <a:endParaRPr/>
          </a:p>
          <a:p>
            <a:pPr marL="0" lvl="0" indent="0"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A philosopher tries to grab the chopstick by executing a wait operation on that semaphore; </a:t>
            </a:r>
            <a:endParaRPr/>
          </a:p>
          <a:p>
            <a:pPr marL="182880" lvl="0" indent="-182880" algn="just" rtl="0">
              <a:lnSpc>
                <a:spcPct val="90000"/>
              </a:lnSpc>
              <a:spcBef>
                <a:spcPts val="1200"/>
              </a:spcBef>
              <a:spcAft>
                <a:spcPts val="0"/>
              </a:spcAft>
              <a:buSzPts val="1700"/>
              <a:buChar char="▪"/>
            </a:pPr>
            <a:r>
              <a:rPr lang="en-US"/>
              <a:t>she releases her chopsticks by executing the signal operation on the appropriate semaphores.</a:t>
            </a:r>
            <a:endParaRPr/>
          </a:p>
          <a:p>
            <a:pPr marL="182880" lvl="0" indent="-74929" algn="just" rtl="0">
              <a:lnSpc>
                <a:spcPct val="90000"/>
              </a:lnSpc>
              <a:spcBef>
                <a:spcPts val="1200"/>
              </a:spcBef>
              <a:spcAft>
                <a:spcPts val="0"/>
              </a:spcAft>
              <a:buSzPts val="1700"/>
              <a:buNone/>
            </a:pPr>
            <a:endParaRPr/>
          </a:p>
        </p:txBody>
      </p:sp>
      <p:sp>
        <p:nvSpPr>
          <p:cNvPr id="416" name="Google Shape;416;p3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17" name="Google Shape;417;p3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18" name="Google Shape;418;p3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2"/>
        <p:cNvGrpSpPr/>
        <p:nvPr/>
      </p:nvGrpSpPr>
      <p:grpSpPr>
        <a:xfrm>
          <a:off x="0" y="0"/>
          <a:ext cx="0" cy="0"/>
          <a:chOff x="0" y="0"/>
          <a:chExt cx="0" cy="0"/>
        </a:xfrm>
      </p:grpSpPr>
      <p:sp>
        <p:nvSpPr>
          <p:cNvPr id="423" name="Google Shape;423;p3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24" name="Google Shape;424;p3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DINING PHILOSOPHERS PROBLEM</a:t>
            </a:r>
            <a:endParaRPr/>
          </a:p>
        </p:txBody>
      </p:sp>
      <p:sp>
        <p:nvSpPr>
          <p:cNvPr id="428" name="Google Shape;428;p38"/>
          <p:cNvSpPr txBox="1">
            <a:spLocks noGrp="1"/>
          </p:cNvSpPr>
          <p:nvPr>
            <p:ph type="body" idx="1"/>
          </p:nvPr>
        </p:nvSpPr>
        <p:spPr>
          <a:xfrm>
            <a:off x="1069848" y="2320412"/>
            <a:ext cx="10058400" cy="4317497"/>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structure of philosopher i is as follows:</a:t>
            </a:r>
            <a:endParaRPr/>
          </a:p>
          <a:p>
            <a:pPr marL="182880" lvl="0" indent="-74929" algn="just" rtl="0">
              <a:lnSpc>
                <a:spcPct val="90000"/>
              </a:lnSpc>
              <a:spcBef>
                <a:spcPts val="1200"/>
              </a:spcBef>
              <a:spcAft>
                <a:spcPts val="0"/>
              </a:spcAft>
              <a:buSzPts val="1700"/>
              <a:buNone/>
            </a:pPr>
            <a:endParaRPr/>
          </a:p>
        </p:txBody>
      </p:sp>
      <p:sp>
        <p:nvSpPr>
          <p:cNvPr id="429" name="Google Shape;429;p3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30" name="Google Shape;430;p3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31" name="Google Shape;431;p3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26</a:t>
            </a:fld>
            <a:endParaRPr/>
          </a:p>
        </p:txBody>
      </p:sp>
      <p:pic>
        <p:nvPicPr>
          <p:cNvPr id="432" name="Google Shape;432;p38" descr="Text&#10;&#10;Description automatically generated"/>
          <p:cNvPicPr preferRelativeResize="0"/>
          <p:nvPr/>
        </p:nvPicPr>
        <p:blipFill rotWithShape="1">
          <a:blip r:embed="rId5">
            <a:alphaModFix/>
          </a:blip>
          <a:srcRect/>
          <a:stretch/>
        </p:blipFill>
        <p:spPr>
          <a:xfrm>
            <a:off x="4234375" y="2658795"/>
            <a:ext cx="4572001" cy="397911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6"/>
        <p:cNvGrpSpPr/>
        <p:nvPr/>
      </p:nvGrpSpPr>
      <p:grpSpPr>
        <a:xfrm>
          <a:off x="0" y="0"/>
          <a:ext cx="0" cy="0"/>
          <a:chOff x="0" y="0"/>
          <a:chExt cx="0" cy="0"/>
        </a:xfrm>
      </p:grpSpPr>
      <p:sp>
        <p:nvSpPr>
          <p:cNvPr id="437" name="Google Shape;437;p3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DINING PHILOSOPHERS PROBLEM</a:t>
            </a:r>
            <a:endParaRPr/>
          </a:p>
        </p:txBody>
      </p:sp>
      <p:sp>
        <p:nvSpPr>
          <p:cNvPr id="438" name="Google Shape;438;p39"/>
          <p:cNvSpPr txBox="1">
            <a:spLocks noGrp="1"/>
          </p:cNvSpPr>
          <p:nvPr>
            <p:ph type="body" idx="1"/>
          </p:nvPr>
        </p:nvSpPr>
        <p:spPr>
          <a:xfrm>
            <a:off x="1069847" y="2121408"/>
            <a:ext cx="6482419"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445"/>
              <a:buChar char="▪"/>
            </a:pPr>
            <a:r>
              <a:rPr lang="en-US" sz="1700"/>
              <a:t>Although this solution guarantees that no two neighbors are eating simultaneously,</a:t>
            </a:r>
            <a:endParaRPr/>
          </a:p>
          <a:p>
            <a:pPr marL="182880" lvl="0" indent="-182880" algn="just" rtl="0">
              <a:lnSpc>
                <a:spcPct val="90000"/>
              </a:lnSpc>
              <a:spcBef>
                <a:spcPts val="1200"/>
              </a:spcBef>
              <a:spcAft>
                <a:spcPts val="0"/>
              </a:spcAft>
              <a:buSzPts val="1445"/>
              <a:buChar char="▪"/>
            </a:pPr>
            <a:r>
              <a:rPr lang="en-US" sz="1700"/>
              <a:t>It nevertheless must be rejected because it has the possibility of creating a deadlock. </a:t>
            </a:r>
            <a:endParaRPr/>
          </a:p>
          <a:p>
            <a:pPr marL="182880" lvl="0" indent="-182880" algn="just" rtl="0">
              <a:lnSpc>
                <a:spcPct val="90000"/>
              </a:lnSpc>
              <a:spcBef>
                <a:spcPts val="1200"/>
              </a:spcBef>
              <a:spcAft>
                <a:spcPts val="0"/>
              </a:spcAft>
              <a:buSzPts val="1445"/>
              <a:buChar char="▪"/>
            </a:pPr>
            <a:r>
              <a:rPr lang="en-US" sz="1700"/>
              <a:t>Suppose that all five get hungry at the same time and pick up their left chopsticks as shown in the following figure. </a:t>
            </a:r>
            <a:endParaRPr/>
          </a:p>
          <a:p>
            <a:pPr marL="182880" lvl="0" indent="-182880" algn="just" rtl="0">
              <a:lnSpc>
                <a:spcPct val="90000"/>
              </a:lnSpc>
              <a:spcBef>
                <a:spcPts val="1200"/>
              </a:spcBef>
              <a:spcAft>
                <a:spcPts val="0"/>
              </a:spcAft>
              <a:buSzPts val="1445"/>
              <a:buChar char="▪"/>
            </a:pPr>
            <a:r>
              <a:rPr lang="en-US" sz="1700"/>
              <a:t>In this case, all chopsticks are locked and none of the philosophers can successfully lock her right chopstick. </a:t>
            </a:r>
            <a:endParaRPr/>
          </a:p>
          <a:p>
            <a:pPr marL="182880" lvl="0" indent="-182880" algn="just" rtl="0">
              <a:lnSpc>
                <a:spcPct val="90000"/>
              </a:lnSpc>
              <a:spcBef>
                <a:spcPts val="1200"/>
              </a:spcBef>
              <a:spcAft>
                <a:spcPts val="0"/>
              </a:spcAft>
              <a:buSzPts val="1445"/>
              <a:buChar char="▪"/>
            </a:pPr>
            <a:r>
              <a:rPr lang="en-US" sz="1700"/>
              <a:t>As a result, we have a circular waiting (i.e., every philosopher waits for his right chopstick that is currently being locked by his right neighbor), and hence a deadlock occurs. </a:t>
            </a:r>
            <a:endParaRPr/>
          </a:p>
        </p:txBody>
      </p:sp>
      <p:sp>
        <p:nvSpPr>
          <p:cNvPr id="439" name="Google Shape;439;p3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27</a:t>
            </a:fld>
            <a:endParaRPr/>
          </a:p>
        </p:txBody>
      </p:sp>
      <p:pic>
        <p:nvPicPr>
          <p:cNvPr id="440" name="Google Shape;440;p39" descr="A picture containing clipart&#10;&#10;Description automatically generated"/>
          <p:cNvPicPr preferRelativeResize="0"/>
          <p:nvPr/>
        </p:nvPicPr>
        <p:blipFill rotWithShape="1">
          <a:blip r:embed="rId3">
            <a:alphaModFix/>
          </a:blip>
          <a:srcRect/>
          <a:stretch/>
        </p:blipFill>
        <p:spPr>
          <a:xfrm>
            <a:off x="7552266" y="2093976"/>
            <a:ext cx="3758861" cy="3195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4"/>
        <p:cNvGrpSpPr/>
        <p:nvPr/>
      </p:nvGrpSpPr>
      <p:grpSpPr>
        <a:xfrm>
          <a:off x="0" y="0"/>
          <a:ext cx="0" cy="0"/>
          <a:chOff x="0" y="0"/>
          <a:chExt cx="0" cy="0"/>
        </a:xfrm>
      </p:grpSpPr>
      <p:sp>
        <p:nvSpPr>
          <p:cNvPr id="445" name="Google Shape;445;p4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46" name="Google Shape;446;p4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dirty="0"/>
              <a:t>DINING PHILOSOPHERS' PROBLEM</a:t>
            </a:r>
            <a:endParaRPr dirty="0"/>
          </a:p>
        </p:txBody>
      </p:sp>
      <p:sp>
        <p:nvSpPr>
          <p:cNvPr id="450" name="Google Shape;450;p40"/>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Several possibilities that remedy the deadlock situation.</a:t>
            </a:r>
            <a:endParaRPr/>
          </a:p>
          <a:p>
            <a:pPr marL="182880" lvl="0" indent="-182880" algn="just" rtl="0">
              <a:lnSpc>
                <a:spcPct val="90000"/>
              </a:lnSpc>
              <a:spcBef>
                <a:spcPts val="1200"/>
              </a:spcBef>
              <a:spcAft>
                <a:spcPts val="0"/>
              </a:spcAft>
              <a:buSzPts val="1700"/>
              <a:buChar char="▪"/>
            </a:pPr>
            <a:r>
              <a:rPr lang="en-US"/>
              <a:t>Each results in a good solution for the problem. </a:t>
            </a:r>
            <a:endParaRPr/>
          </a:p>
          <a:p>
            <a:pPr marL="182880" lvl="0" indent="-182880" algn="just" rtl="0">
              <a:lnSpc>
                <a:spcPct val="90000"/>
              </a:lnSpc>
              <a:spcBef>
                <a:spcPts val="1200"/>
              </a:spcBef>
              <a:spcAft>
                <a:spcPts val="0"/>
              </a:spcAft>
              <a:buSzPts val="1700"/>
              <a:buChar char="▪"/>
            </a:pPr>
            <a:r>
              <a:rPr lang="en-US"/>
              <a:t>Allow at most four philosophers to be sitting simultaneously at the table. </a:t>
            </a:r>
            <a:endParaRPr/>
          </a:p>
          <a:p>
            <a:pPr marL="182880" lvl="0" indent="-182880" algn="just" rtl="0">
              <a:lnSpc>
                <a:spcPct val="90000"/>
              </a:lnSpc>
              <a:spcBef>
                <a:spcPts val="1200"/>
              </a:spcBef>
              <a:spcAft>
                <a:spcPts val="0"/>
              </a:spcAft>
              <a:buSzPts val="1700"/>
              <a:buChar char="▪"/>
            </a:pPr>
            <a:r>
              <a:rPr lang="en-US"/>
              <a:t>Allow a philosopher to pick up her chopsticks only if both chopsticks are available (to do this she must pick them up in a critical section) </a:t>
            </a:r>
            <a:endParaRPr/>
          </a:p>
          <a:p>
            <a:pPr marL="182880" lvl="0" indent="-182880" algn="just" rtl="0">
              <a:lnSpc>
                <a:spcPct val="90000"/>
              </a:lnSpc>
              <a:spcBef>
                <a:spcPts val="1200"/>
              </a:spcBef>
              <a:spcAft>
                <a:spcPts val="0"/>
              </a:spcAft>
              <a:buSzPts val="1700"/>
              <a:buChar char="▪"/>
            </a:pPr>
            <a:r>
              <a:rPr lang="en-US"/>
              <a:t>Use an asymmetric solution; that is, an odd philosopher picks up first her left chopstick, whereas an even philosopher picks up her right chopstick and then her left chopstick.</a:t>
            </a:r>
            <a:endParaRPr/>
          </a:p>
        </p:txBody>
      </p:sp>
      <p:sp>
        <p:nvSpPr>
          <p:cNvPr id="451" name="Google Shape;451;p4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52" name="Google Shape;452;p4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53" name="Google Shape;453;p4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7"/>
        <p:cNvGrpSpPr/>
        <p:nvPr/>
      </p:nvGrpSpPr>
      <p:grpSpPr>
        <a:xfrm>
          <a:off x="0" y="0"/>
          <a:ext cx="0" cy="0"/>
          <a:chOff x="0" y="0"/>
          <a:chExt cx="0" cy="0"/>
        </a:xfrm>
      </p:grpSpPr>
      <p:sp>
        <p:nvSpPr>
          <p:cNvPr id="458" name="Google Shape;458;p4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59" name="Google Shape;459;p4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DINING PHILOSOPHERS PROBLEM</a:t>
            </a:r>
            <a:endParaRPr/>
          </a:p>
        </p:txBody>
      </p:sp>
      <p:sp>
        <p:nvSpPr>
          <p:cNvPr id="463" name="Google Shape;463;p41"/>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fontScale="92500" lnSpcReduction="20000"/>
          </a:bodyPr>
          <a:lstStyle/>
          <a:p>
            <a:pPr marL="182880" lvl="0" indent="-182880" algn="just" rtl="0">
              <a:lnSpc>
                <a:spcPct val="90000"/>
              </a:lnSpc>
              <a:spcBef>
                <a:spcPts val="0"/>
              </a:spcBef>
              <a:spcAft>
                <a:spcPts val="0"/>
              </a:spcAft>
              <a:buSzPct val="85000"/>
              <a:buChar char="▪"/>
            </a:pPr>
            <a:r>
              <a:rPr lang="en-US"/>
              <a:t>Removing the possibility of deadlock does not ensure that starvation does not occur. </a:t>
            </a:r>
            <a:endParaRPr/>
          </a:p>
          <a:p>
            <a:pPr marL="182880" lvl="0" indent="-182880" algn="just" rtl="0">
              <a:lnSpc>
                <a:spcPct val="90000"/>
              </a:lnSpc>
              <a:spcBef>
                <a:spcPts val="1200"/>
              </a:spcBef>
              <a:spcAft>
                <a:spcPts val="0"/>
              </a:spcAft>
              <a:buSzPct val="85000"/>
              <a:buChar char="▪"/>
            </a:pPr>
            <a:r>
              <a:rPr lang="en-US"/>
              <a:t>Imagine that two philosophers are fast thinkers and fast eaters. </a:t>
            </a:r>
            <a:endParaRPr/>
          </a:p>
          <a:p>
            <a:pPr marL="182880" lvl="0" indent="-182880" algn="just" rtl="0">
              <a:lnSpc>
                <a:spcPct val="90000"/>
              </a:lnSpc>
              <a:spcBef>
                <a:spcPts val="1200"/>
              </a:spcBef>
              <a:spcAft>
                <a:spcPts val="0"/>
              </a:spcAft>
              <a:buSzPct val="85000"/>
              <a:buChar char="▪"/>
            </a:pPr>
            <a:r>
              <a:rPr lang="en-US"/>
              <a:t>They think fast and get hungry fast. </a:t>
            </a:r>
            <a:endParaRPr/>
          </a:p>
          <a:p>
            <a:pPr marL="182880" lvl="0" indent="-182880" algn="just" rtl="0">
              <a:lnSpc>
                <a:spcPct val="90000"/>
              </a:lnSpc>
              <a:spcBef>
                <a:spcPts val="1200"/>
              </a:spcBef>
              <a:spcAft>
                <a:spcPts val="0"/>
              </a:spcAft>
              <a:buSzPct val="85000"/>
              <a:buChar char="▪"/>
            </a:pPr>
            <a:r>
              <a:rPr lang="en-US"/>
              <a:t>Then, they sit down in opposite chairs as shown below. </a:t>
            </a:r>
            <a:endParaRPr/>
          </a:p>
          <a:p>
            <a:pPr marL="182880" lvl="0" indent="-182880" algn="just" rtl="0">
              <a:lnSpc>
                <a:spcPct val="90000"/>
              </a:lnSpc>
              <a:spcBef>
                <a:spcPts val="1200"/>
              </a:spcBef>
              <a:spcAft>
                <a:spcPts val="0"/>
              </a:spcAft>
              <a:buSzPct val="85000"/>
              <a:buChar char="▪"/>
            </a:pPr>
            <a:r>
              <a:rPr lang="en-US"/>
              <a:t>Because they are so fast, it is possible that they can lock their chopsticks and eat.</a:t>
            </a:r>
            <a:endParaRPr/>
          </a:p>
          <a:p>
            <a:pPr marL="182880" lvl="0" indent="-182880" algn="just" rtl="0">
              <a:lnSpc>
                <a:spcPct val="90000"/>
              </a:lnSpc>
              <a:spcBef>
                <a:spcPts val="1200"/>
              </a:spcBef>
              <a:spcAft>
                <a:spcPts val="0"/>
              </a:spcAft>
              <a:buSzPct val="85000"/>
              <a:buChar char="▪"/>
            </a:pPr>
            <a:r>
              <a:rPr lang="en-US"/>
              <a:t>After finish eating and before their neighbors can lock the chopsticks and eat, they come back again and lock the chopsticks and eat. </a:t>
            </a:r>
            <a:endParaRPr/>
          </a:p>
          <a:p>
            <a:pPr marL="182880" lvl="0" indent="-182880" algn="just" rtl="0">
              <a:lnSpc>
                <a:spcPct val="90000"/>
              </a:lnSpc>
              <a:spcBef>
                <a:spcPts val="1200"/>
              </a:spcBef>
              <a:spcAft>
                <a:spcPts val="0"/>
              </a:spcAft>
              <a:buSzPct val="85000"/>
              <a:buChar char="▪"/>
            </a:pPr>
            <a:r>
              <a:rPr lang="en-US"/>
              <a:t>In this case, the other three philosophers, even though they have been sitting for a long time, they have no chance to eat. </a:t>
            </a:r>
            <a:endParaRPr/>
          </a:p>
          <a:p>
            <a:pPr marL="182880" lvl="0" indent="-182880" algn="just" rtl="0">
              <a:lnSpc>
                <a:spcPct val="90000"/>
              </a:lnSpc>
              <a:spcBef>
                <a:spcPts val="1200"/>
              </a:spcBef>
              <a:spcAft>
                <a:spcPts val="0"/>
              </a:spcAft>
              <a:buSzPct val="85000"/>
              <a:buChar char="▪"/>
            </a:pPr>
            <a:r>
              <a:rPr lang="en-US"/>
              <a:t>This is starvation. </a:t>
            </a:r>
            <a:endParaRPr/>
          </a:p>
          <a:p>
            <a:pPr marL="182880" lvl="0" indent="-182880" algn="just" rtl="0">
              <a:lnSpc>
                <a:spcPct val="90000"/>
              </a:lnSpc>
              <a:spcBef>
                <a:spcPts val="1200"/>
              </a:spcBef>
              <a:spcAft>
                <a:spcPts val="0"/>
              </a:spcAft>
              <a:buSzPct val="85000"/>
              <a:buChar char="▪"/>
            </a:pPr>
            <a:r>
              <a:rPr lang="en-US">
                <a:solidFill>
                  <a:srgbClr val="FF0000"/>
                </a:solidFill>
              </a:rPr>
              <a:t>Note</a:t>
            </a:r>
            <a:r>
              <a:rPr lang="en-US"/>
              <a:t> that it is not a deadlock because there is no circular waiting, and everyone has a chance to eat! </a:t>
            </a:r>
            <a:endParaRPr/>
          </a:p>
        </p:txBody>
      </p:sp>
      <p:sp>
        <p:nvSpPr>
          <p:cNvPr id="464" name="Google Shape;464;p4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65" name="Google Shape;465;p4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66" name="Google Shape;466;p4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29</a:t>
            </a:fld>
            <a:endParaRPr/>
          </a:p>
        </p:txBody>
      </p:sp>
      <p:pic>
        <p:nvPicPr>
          <p:cNvPr id="467" name="Google Shape;467;p41" descr="A picture containing clipart&#10;&#10;Description automatically generated"/>
          <p:cNvPicPr preferRelativeResize="0"/>
          <p:nvPr/>
        </p:nvPicPr>
        <p:blipFill rotWithShape="1">
          <a:blip r:embed="rId5">
            <a:alphaModFix/>
          </a:blip>
          <a:srcRect/>
          <a:stretch/>
        </p:blipFill>
        <p:spPr>
          <a:xfrm>
            <a:off x="8855378" y="643876"/>
            <a:ext cx="2250831" cy="130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0" name="Google Shape;130;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PROBLEMS WITH SEMAPHORES </a:t>
            </a:r>
            <a:endParaRPr/>
          </a:p>
        </p:txBody>
      </p:sp>
      <p:sp>
        <p:nvSpPr>
          <p:cNvPr id="134" name="Google Shape;134;p15"/>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Semaphores provide a powerful tool for enforcing mutual exclusion and coordinating processes. </a:t>
            </a:r>
            <a:endParaRPr/>
          </a:p>
          <a:p>
            <a:pPr marL="182880" lvl="0" indent="-182880" algn="just" rtl="0">
              <a:lnSpc>
                <a:spcPct val="90000"/>
              </a:lnSpc>
              <a:spcBef>
                <a:spcPts val="1200"/>
              </a:spcBef>
              <a:spcAft>
                <a:spcPts val="0"/>
              </a:spcAft>
              <a:buSzPts val="1700"/>
              <a:buChar char="▪"/>
            </a:pPr>
            <a:r>
              <a:rPr lang="en-US"/>
              <a:t>The wait(S) and signal(S) operations are scattered among several processes. Hence, it is difficult to understand their effects. </a:t>
            </a:r>
            <a:endParaRPr/>
          </a:p>
          <a:p>
            <a:pPr marL="182880" lvl="0" indent="-182880" algn="just" rtl="0">
              <a:lnSpc>
                <a:spcPct val="90000"/>
              </a:lnSpc>
              <a:spcBef>
                <a:spcPts val="1200"/>
              </a:spcBef>
              <a:spcAft>
                <a:spcPts val="0"/>
              </a:spcAft>
              <a:buSzPts val="1700"/>
              <a:buChar char="▪"/>
            </a:pPr>
            <a:r>
              <a:rPr lang="en-US"/>
              <a:t>Usage of semaphores must be correct in all the processes. </a:t>
            </a:r>
            <a:endParaRPr/>
          </a:p>
          <a:p>
            <a:pPr marL="182880" lvl="0" indent="-182880" algn="just" rtl="0">
              <a:lnSpc>
                <a:spcPct val="90000"/>
              </a:lnSpc>
              <a:spcBef>
                <a:spcPts val="1200"/>
              </a:spcBef>
              <a:spcAft>
                <a:spcPts val="0"/>
              </a:spcAft>
              <a:buSzPts val="1700"/>
              <a:buChar char="▪"/>
            </a:pPr>
            <a:r>
              <a:rPr lang="en-US"/>
              <a:t>One bad (or malicious) process can fail the entire system of cooperating processes. </a:t>
            </a:r>
            <a:endParaRPr/>
          </a:p>
          <a:p>
            <a:pPr marL="182880" lvl="0" indent="-182880" algn="just" rtl="0">
              <a:lnSpc>
                <a:spcPct val="90000"/>
              </a:lnSpc>
              <a:spcBef>
                <a:spcPts val="1200"/>
              </a:spcBef>
              <a:spcAft>
                <a:spcPts val="0"/>
              </a:spcAft>
              <a:buSzPts val="1700"/>
              <a:buChar char="▪"/>
            </a:pPr>
            <a:r>
              <a:rPr lang="en-US"/>
              <a:t>Incorrect use of semaphores can cause serious problems.</a:t>
            </a: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DEADLOCKS</a:t>
            </a:r>
            <a:endParaRPr/>
          </a:p>
        </p:txBody>
      </p:sp>
      <p:sp>
        <p:nvSpPr>
          <p:cNvPr id="143" name="Google Shape;143;p1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A set of processes are said to be in a deadlock state if every process is waiting for an event that can be caused only by another process in the set</a:t>
            </a:r>
            <a:endParaRPr/>
          </a:p>
          <a:p>
            <a:pPr marL="182880" lvl="0" indent="-182880" algn="l" rtl="0">
              <a:lnSpc>
                <a:spcPct val="90000"/>
              </a:lnSpc>
              <a:spcBef>
                <a:spcPts val="1200"/>
              </a:spcBef>
              <a:spcAft>
                <a:spcPts val="0"/>
              </a:spcAft>
              <a:buSzPts val="1700"/>
              <a:buChar char="▪"/>
            </a:pPr>
            <a:r>
              <a:rPr lang="en-US"/>
              <a:t>Example of Deadlock</a:t>
            </a:r>
            <a:endParaRPr/>
          </a:p>
          <a:p>
            <a:pPr marL="182880" lvl="0" indent="-182880" algn="l" rtl="0">
              <a:lnSpc>
                <a:spcPct val="90000"/>
              </a:lnSpc>
              <a:spcBef>
                <a:spcPts val="1200"/>
              </a:spcBef>
              <a:spcAft>
                <a:spcPts val="0"/>
              </a:spcAft>
              <a:buSzPts val="1700"/>
              <a:buFont typeface="Noto Sans Symbols"/>
              <a:buChar char="✔"/>
            </a:pPr>
            <a:r>
              <a:rPr lang="en-US"/>
              <a:t>Traffic deadlocks </a:t>
            </a:r>
            <a:endParaRPr/>
          </a:p>
          <a:p>
            <a:pPr marL="182880" lvl="0" indent="-182880" algn="l" rtl="0">
              <a:lnSpc>
                <a:spcPct val="90000"/>
              </a:lnSpc>
              <a:spcBef>
                <a:spcPts val="1200"/>
              </a:spcBef>
              <a:spcAft>
                <a:spcPts val="0"/>
              </a:spcAft>
              <a:buSzPts val="1700"/>
              <a:buFont typeface="Noto Sans Symbols"/>
              <a:buChar char="✔"/>
            </a:pPr>
            <a:r>
              <a:rPr lang="en-US"/>
              <a:t>One-way bridge-crossing </a:t>
            </a:r>
            <a:endParaRPr/>
          </a:p>
          <a:p>
            <a:pPr marL="0" lvl="0" indent="0" algn="l" rtl="0">
              <a:lnSpc>
                <a:spcPct val="90000"/>
              </a:lnSpc>
              <a:spcBef>
                <a:spcPts val="1200"/>
              </a:spcBef>
              <a:spcAft>
                <a:spcPts val="0"/>
              </a:spcAft>
              <a:buSzPts val="1700"/>
              <a:buNone/>
            </a:pPr>
            <a:endParaRPr/>
          </a:p>
        </p:txBody>
      </p:sp>
      <p:sp>
        <p:nvSpPr>
          <p:cNvPr id="144" name="Google Shape;144;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pic>
        <p:nvPicPr>
          <p:cNvPr id="145" name="Google Shape;145;p16" descr="A picture containing table&#10;&#10;Description automatically generated"/>
          <p:cNvPicPr preferRelativeResize="0"/>
          <p:nvPr/>
        </p:nvPicPr>
        <p:blipFill rotWithShape="1">
          <a:blip r:embed="rId3">
            <a:alphaModFix/>
          </a:blip>
          <a:srcRect/>
          <a:stretch/>
        </p:blipFill>
        <p:spPr>
          <a:xfrm>
            <a:off x="5247248" y="3123028"/>
            <a:ext cx="4445391" cy="3250340"/>
          </a:xfrm>
          <a:prstGeom prst="rect">
            <a:avLst/>
          </a:prstGeom>
          <a:noFill/>
          <a:ln>
            <a:noFill/>
          </a:ln>
        </p:spPr>
      </p:pic>
      <p:pic>
        <p:nvPicPr>
          <p:cNvPr id="146" name="Google Shape;146;p16" descr="A picture containing arrow&#10;&#10;Description automatically generated"/>
          <p:cNvPicPr preferRelativeResize="0"/>
          <p:nvPr/>
        </p:nvPicPr>
        <p:blipFill rotWithShape="1">
          <a:blip r:embed="rId4">
            <a:alphaModFix/>
          </a:blip>
          <a:srcRect/>
          <a:stretch/>
        </p:blipFill>
        <p:spPr>
          <a:xfrm>
            <a:off x="1350498" y="4146804"/>
            <a:ext cx="3379675" cy="21259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897147" y="585216"/>
            <a:ext cx="10231101" cy="15087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dirty="0"/>
              <a:t>STARVATION</a:t>
            </a:r>
            <a:endParaRPr dirty="0"/>
          </a:p>
        </p:txBody>
      </p:sp>
      <p:sp>
        <p:nvSpPr>
          <p:cNvPr id="152" name="Google Shape;152;p1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2040"/>
              <a:buChar char="▪"/>
            </a:pPr>
            <a:r>
              <a:rPr lang="en-US" sz="2400"/>
              <a:t>Starvation is infinite blocking caused due to unavailability of resources.</a:t>
            </a:r>
            <a:endParaRPr/>
          </a:p>
          <a:p>
            <a:pPr marL="0" lvl="0" indent="0" algn="just" rtl="0">
              <a:lnSpc>
                <a:spcPct val="90000"/>
              </a:lnSpc>
              <a:spcBef>
                <a:spcPts val="1200"/>
              </a:spcBef>
              <a:spcAft>
                <a:spcPts val="0"/>
              </a:spcAft>
              <a:buSzPts val="2040"/>
              <a:buNone/>
            </a:pPr>
            <a:endParaRPr sz="2400"/>
          </a:p>
        </p:txBody>
      </p:sp>
      <p:sp>
        <p:nvSpPr>
          <p:cNvPr id="153" name="Google Shape;153;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pic>
        <p:nvPicPr>
          <p:cNvPr id="154" name="Google Shape;154;p17" descr="Application&#10;&#10;Description automatically generated with low confidence"/>
          <p:cNvPicPr preferRelativeResize="0"/>
          <p:nvPr/>
        </p:nvPicPr>
        <p:blipFill rotWithShape="1">
          <a:blip r:embed="rId3">
            <a:alphaModFix/>
          </a:blip>
          <a:srcRect/>
          <a:stretch/>
        </p:blipFill>
        <p:spPr>
          <a:xfrm>
            <a:off x="3999914" y="3220095"/>
            <a:ext cx="4192172" cy="3052689"/>
          </a:xfrm>
          <a:prstGeom prst="rect">
            <a:avLst/>
          </a:prstGeom>
          <a:noFill/>
          <a:ln>
            <a:noFill/>
          </a:ln>
        </p:spPr>
      </p:pic>
      <p:pic>
        <p:nvPicPr>
          <p:cNvPr id="155" name="Google Shape;155;p17" descr="A picture containing text, clipart&#10;&#10;Description automatically generated"/>
          <p:cNvPicPr preferRelativeResize="0"/>
          <p:nvPr/>
        </p:nvPicPr>
        <p:blipFill rotWithShape="1">
          <a:blip r:embed="rId4">
            <a:alphaModFix/>
          </a:blip>
          <a:srcRect/>
          <a:stretch/>
        </p:blipFill>
        <p:spPr>
          <a:xfrm>
            <a:off x="5427316" y="736854"/>
            <a:ext cx="6203852" cy="110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345712" y="119664"/>
            <a:ext cx="8967099"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Rockwell"/>
              <a:buNone/>
            </a:pPr>
            <a:r>
              <a:rPr lang="en-US" sz="4000"/>
              <a:t>VIOLATION OF MUTUAL EXCLUSION</a:t>
            </a:r>
            <a:endParaRPr/>
          </a:p>
        </p:txBody>
      </p:sp>
      <p:pic>
        <p:nvPicPr>
          <p:cNvPr id="161" name="Google Shape;161;p18" descr="A picture containing table&#10;&#10;Description automatically generated"/>
          <p:cNvPicPr preferRelativeResize="0">
            <a:picLocks noGrp="1"/>
          </p:cNvPicPr>
          <p:nvPr>
            <p:ph type="body" idx="1"/>
          </p:nvPr>
        </p:nvPicPr>
        <p:blipFill rotWithShape="1">
          <a:blip r:embed="rId3">
            <a:alphaModFix/>
          </a:blip>
          <a:srcRect/>
          <a:stretch/>
        </p:blipFill>
        <p:spPr>
          <a:xfrm>
            <a:off x="590224" y="1608640"/>
            <a:ext cx="5148774" cy="3263705"/>
          </a:xfrm>
          <a:prstGeom prst="rect">
            <a:avLst/>
          </a:prstGeom>
          <a:noFill/>
          <a:ln>
            <a:noFill/>
          </a:ln>
        </p:spPr>
      </p:pic>
      <p:sp>
        <p:nvSpPr>
          <p:cNvPr id="162" name="Google Shape;162;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
        <p:nvSpPr>
          <p:cNvPr id="163" name="Google Shape;163;p18"/>
          <p:cNvSpPr txBox="1"/>
          <p:nvPr/>
        </p:nvSpPr>
        <p:spPr>
          <a:xfrm>
            <a:off x="953085" y="5357681"/>
            <a:ext cx="9822767" cy="1200329"/>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b="0" i="0" u="none" strike="noStrike" cap="none" dirty="0">
                <a:solidFill>
                  <a:schemeClr val="dk1"/>
                </a:solidFill>
                <a:latin typeface="Rockwell"/>
                <a:ea typeface="Rockwell"/>
                <a:cs typeface="Rockwell"/>
                <a:sym typeface="Rockwell"/>
              </a:rPr>
              <a:t>These problems are due to programming errors because of the tandem use of the wait and signal operations. </a:t>
            </a:r>
            <a:endParaRPr dirty="0"/>
          </a:p>
          <a:p>
            <a:pPr marL="285750" marR="0" lvl="0" indent="-285750" algn="just" rtl="0">
              <a:spcBef>
                <a:spcPts val="0"/>
              </a:spcBef>
              <a:spcAft>
                <a:spcPts val="0"/>
              </a:spcAft>
              <a:buClr>
                <a:schemeClr val="dk1"/>
              </a:buClr>
              <a:buSzPts val="1800"/>
              <a:buFont typeface="Arial"/>
              <a:buChar char="•"/>
            </a:pPr>
            <a:r>
              <a:rPr lang="en-US" sz="1800" b="0" i="0" u="none" strike="noStrike" cap="none" dirty="0">
                <a:solidFill>
                  <a:schemeClr val="dk1"/>
                </a:solidFill>
                <a:latin typeface="Rockwell"/>
                <a:ea typeface="Rockwell"/>
                <a:cs typeface="Rockwell"/>
                <a:sym typeface="Rockwell"/>
              </a:rPr>
              <a:t>The solution to these problems is higher-level language constructs such as critical region (region statement) and monitor.</a:t>
            </a:r>
            <a:endParaRPr dirty="0"/>
          </a:p>
        </p:txBody>
      </p:sp>
      <p:pic>
        <p:nvPicPr>
          <p:cNvPr id="164" name="Google Shape;164;p18" descr="Diagram&#10;&#10;Description automatically generated"/>
          <p:cNvPicPr preferRelativeResize="0"/>
          <p:nvPr/>
        </p:nvPicPr>
        <p:blipFill rotWithShape="1">
          <a:blip r:embed="rId4">
            <a:alphaModFix/>
          </a:blip>
          <a:srcRect/>
          <a:stretch/>
        </p:blipFill>
        <p:spPr>
          <a:xfrm>
            <a:off x="6331789" y="1608640"/>
            <a:ext cx="5514499" cy="35203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70" name="Google Shape;170;p1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 </a:t>
            </a:r>
            <a:endParaRPr/>
          </a:p>
        </p:txBody>
      </p:sp>
      <p:sp>
        <p:nvSpPr>
          <p:cNvPr id="174" name="Google Shape;174;p19"/>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1700"/>
              <a:buNone/>
            </a:pPr>
            <a:r>
              <a:rPr lang="en-US"/>
              <a:t>There are two kinds of semaphores:</a:t>
            </a:r>
            <a:endParaRPr/>
          </a:p>
          <a:p>
            <a:pPr marL="0" lvl="0" indent="0" algn="just" rtl="0">
              <a:lnSpc>
                <a:spcPct val="90000"/>
              </a:lnSpc>
              <a:spcBef>
                <a:spcPts val="1200"/>
              </a:spcBef>
              <a:spcAft>
                <a:spcPts val="0"/>
              </a:spcAft>
              <a:buSzPts val="1700"/>
              <a:buNone/>
            </a:pPr>
            <a:r>
              <a:rPr lang="en-US"/>
              <a:t> </a:t>
            </a:r>
            <a:endParaRPr/>
          </a:p>
          <a:p>
            <a:pPr marL="182880" lvl="0" indent="-182880" algn="just" rtl="0">
              <a:lnSpc>
                <a:spcPct val="90000"/>
              </a:lnSpc>
              <a:spcBef>
                <a:spcPts val="1200"/>
              </a:spcBef>
              <a:spcAft>
                <a:spcPts val="0"/>
              </a:spcAft>
              <a:buSzPts val="1700"/>
              <a:buChar char="▪"/>
            </a:pPr>
            <a:r>
              <a:rPr lang="en-US" b="1"/>
              <a:t>Counting semaphore—</a:t>
            </a:r>
            <a:r>
              <a:rPr lang="en-US"/>
              <a:t>whose integer value can range over an unrestricted integer domain. </a:t>
            </a:r>
            <a:endParaRPr/>
          </a:p>
          <a:p>
            <a:pPr marL="182880" lvl="0" indent="-182880" algn="just" rtl="0">
              <a:lnSpc>
                <a:spcPct val="90000"/>
              </a:lnSpc>
              <a:spcBef>
                <a:spcPts val="1200"/>
              </a:spcBef>
              <a:spcAft>
                <a:spcPts val="0"/>
              </a:spcAft>
              <a:buSzPts val="1700"/>
              <a:buChar char="▪"/>
            </a:pPr>
            <a:r>
              <a:rPr lang="en-US" b="1"/>
              <a:t>Binary semaphore—</a:t>
            </a:r>
            <a:r>
              <a:rPr lang="en-US"/>
              <a:t>whose integer value cannot be &gt; 1; can be simpler to implement.</a:t>
            </a:r>
            <a:endParaRPr/>
          </a:p>
        </p:txBody>
      </p:sp>
      <p:sp>
        <p:nvSpPr>
          <p:cNvPr id="175" name="Google Shape;175;p1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76" name="Google Shape;176;p1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77" name="Google Shape;177;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COUNTING SEMAPHORE</a:t>
            </a:r>
            <a:endParaRPr/>
          </a:p>
        </p:txBody>
      </p:sp>
      <p:sp>
        <p:nvSpPr>
          <p:cNvPr id="183" name="Google Shape;183;p20"/>
          <p:cNvSpPr txBox="1">
            <a:spLocks noGrp="1"/>
          </p:cNvSpPr>
          <p:nvPr>
            <p:ph type="body" idx="1"/>
          </p:nvPr>
        </p:nvSpPr>
        <p:spPr>
          <a:xfrm>
            <a:off x="1069848" y="2121408"/>
            <a:ext cx="1088136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dirty="0"/>
              <a:t>Let S be a counting semaphore. To implement it in terms of binary semaphores we need the following data structures:</a:t>
            </a:r>
            <a:endParaRPr dirty="0"/>
          </a:p>
          <a:p>
            <a:pPr marL="182880" lvl="0" indent="-182880" algn="l" rtl="0">
              <a:lnSpc>
                <a:spcPct val="90000"/>
              </a:lnSpc>
              <a:spcBef>
                <a:spcPts val="1200"/>
              </a:spcBef>
              <a:spcAft>
                <a:spcPts val="0"/>
              </a:spcAft>
              <a:buSzPts val="1700"/>
              <a:buFont typeface="Noto Sans Symbols"/>
              <a:buChar char="✔"/>
            </a:pPr>
            <a:r>
              <a:rPr lang="en-US" dirty="0" err="1"/>
              <a:t>binary_semaphore</a:t>
            </a:r>
            <a:r>
              <a:rPr lang="en-US" dirty="0"/>
              <a:t> S1,S2; // </a:t>
            </a:r>
            <a:r>
              <a:rPr lang="en-US" dirty="0">
                <a:solidFill>
                  <a:srgbClr val="FF0000"/>
                </a:solidFill>
              </a:rPr>
              <a:t>Two binary Semaphores</a:t>
            </a:r>
            <a:r>
              <a:rPr lang="en-US" dirty="0"/>
              <a:t> </a:t>
            </a:r>
            <a:endParaRPr dirty="0"/>
          </a:p>
          <a:p>
            <a:pPr marL="182880" lvl="0" indent="-182880" algn="l" rtl="0">
              <a:lnSpc>
                <a:spcPct val="90000"/>
              </a:lnSpc>
              <a:spcBef>
                <a:spcPts val="1200"/>
              </a:spcBef>
              <a:spcAft>
                <a:spcPts val="0"/>
              </a:spcAft>
              <a:buSzPts val="1700"/>
              <a:buFont typeface="Noto Sans Symbols"/>
              <a:buChar char="✔"/>
            </a:pPr>
            <a:r>
              <a:rPr lang="en-US" dirty="0"/>
              <a:t>int C //</a:t>
            </a:r>
            <a:r>
              <a:rPr lang="en-US" dirty="0">
                <a:solidFill>
                  <a:srgbClr val="FF0000"/>
                </a:solidFill>
              </a:rPr>
              <a:t> integer variable set to the initial value of the counting semaphore S</a:t>
            </a:r>
            <a:endParaRPr dirty="0"/>
          </a:p>
          <a:p>
            <a:pPr marL="182880" lvl="0" indent="-182880" algn="l" rtl="0">
              <a:lnSpc>
                <a:spcPct val="90000"/>
              </a:lnSpc>
              <a:spcBef>
                <a:spcPts val="1200"/>
              </a:spcBef>
              <a:spcAft>
                <a:spcPts val="0"/>
              </a:spcAft>
              <a:buSzPts val="1700"/>
              <a:buFont typeface="Noto Sans Symbols"/>
              <a:buChar char="✔"/>
            </a:pPr>
            <a:r>
              <a:rPr lang="en-US" dirty="0"/>
              <a:t>S1=1,S2=0;              </a:t>
            </a:r>
            <a:endParaRPr dirty="0"/>
          </a:p>
          <a:p>
            <a:pPr marL="0" lvl="0" indent="0" algn="l" rtl="0">
              <a:lnSpc>
                <a:spcPct val="90000"/>
              </a:lnSpc>
              <a:spcBef>
                <a:spcPts val="1200"/>
              </a:spcBef>
              <a:spcAft>
                <a:spcPts val="0"/>
              </a:spcAft>
              <a:buSzPts val="1700"/>
              <a:buNone/>
            </a:pPr>
            <a:endParaRPr dirty="0"/>
          </a:p>
          <a:p>
            <a:pPr marL="0" lvl="0" indent="0" algn="l" rtl="0">
              <a:lnSpc>
                <a:spcPct val="90000"/>
              </a:lnSpc>
              <a:spcBef>
                <a:spcPts val="1200"/>
              </a:spcBef>
              <a:spcAft>
                <a:spcPts val="0"/>
              </a:spcAft>
              <a:buSzPts val="1700"/>
              <a:buNone/>
            </a:pPr>
            <a:r>
              <a:rPr lang="en-US" dirty="0"/>
              <a:t>            </a:t>
            </a:r>
            <a:r>
              <a:rPr lang="en-US" dirty="0">
                <a:solidFill>
                  <a:srgbClr val="FF0000"/>
                </a:solidFill>
              </a:rPr>
              <a:t>wait(S)</a:t>
            </a:r>
            <a:r>
              <a:rPr lang="en-US" dirty="0"/>
              <a:t>                                                                                                                       🡸</a:t>
            </a:r>
            <a:r>
              <a:rPr lang="en-US" dirty="0">
                <a:solidFill>
                  <a:srgbClr val="FF0000"/>
                </a:solidFill>
              </a:rPr>
              <a:t>signal(S)</a:t>
            </a:r>
            <a:endParaRPr dirty="0">
              <a:solidFill>
                <a:srgbClr val="FF0000"/>
              </a:solidFill>
            </a:endParaRPr>
          </a:p>
          <a:p>
            <a:pPr marL="0" lvl="0" indent="0" algn="l" rtl="0">
              <a:lnSpc>
                <a:spcPct val="90000"/>
              </a:lnSpc>
              <a:spcBef>
                <a:spcPts val="1200"/>
              </a:spcBef>
              <a:spcAft>
                <a:spcPts val="0"/>
              </a:spcAft>
              <a:buSzPts val="1700"/>
              <a:buNone/>
            </a:pPr>
            <a:endParaRPr dirty="0"/>
          </a:p>
        </p:txBody>
      </p:sp>
      <p:sp>
        <p:nvSpPr>
          <p:cNvPr id="184" name="Google Shape;184;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pic>
        <p:nvPicPr>
          <p:cNvPr id="185" name="Google Shape;185;p20" descr="Text, letter&#10;&#10;Description automatically generated"/>
          <p:cNvPicPr preferRelativeResize="0"/>
          <p:nvPr/>
        </p:nvPicPr>
        <p:blipFill rotWithShape="1">
          <a:blip r:embed="rId3">
            <a:alphaModFix/>
          </a:blip>
          <a:srcRect/>
          <a:stretch/>
        </p:blipFill>
        <p:spPr>
          <a:xfrm>
            <a:off x="3067050" y="3856830"/>
            <a:ext cx="3615104" cy="3036580"/>
          </a:xfrm>
          <a:prstGeom prst="rect">
            <a:avLst/>
          </a:prstGeom>
          <a:noFill/>
          <a:ln>
            <a:noFill/>
          </a:ln>
        </p:spPr>
      </p:pic>
      <p:pic>
        <p:nvPicPr>
          <p:cNvPr id="186" name="Google Shape;186;p20" descr="Text, letter&#10;&#10;Description automatically generated"/>
          <p:cNvPicPr preferRelativeResize="0"/>
          <p:nvPr/>
        </p:nvPicPr>
        <p:blipFill rotWithShape="1">
          <a:blip r:embed="rId4">
            <a:alphaModFix/>
          </a:blip>
          <a:srcRect/>
          <a:stretch/>
        </p:blipFill>
        <p:spPr>
          <a:xfrm>
            <a:off x="6682154" y="3908029"/>
            <a:ext cx="3742006" cy="27298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92" name="Google Shape;192;p2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COUNTING SEMAPHORE</a:t>
            </a:r>
            <a:endParaRPr/>
          </a:p>
        </p:txBody>
      </p:sp>
      <p:sp>
        <p:nvSpPr>
          <p:cNvPr id="196" name="Google Shape;196;p21"/>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endParaRPr/>
          </a:p>
          <a:p>
            <a:pPr marL="0" lvl="0" indent="0" algn="l" rtl="0">
              <a:lnSpc>
                <a:spcPct val="90000"/>
              </a:lnSpc>
              <a:spcBef>
                <a:spcPts val="1200"/>
              </a:spcBef>
              <a:spcAft>
                <a:spcPts val="0"/>
              </a:spcAft>
              <a:buSzPts val="1700"/>
              <a:buNone/>
            </a:pPr>
            <a:r>
              <a:rPr lang="en-US"/>
              <a:t>Mutual Exclusion==</a:t>
            </a:r>
            <a:r>
              <a:rPr lang="en-US">
                <a:solidFill>
                  <a:srgbClr val="FF0000"/>
                </a:solidFill>
              </a:rPr>
              <a:t>No</a:t>
            </a:r>
            <a:endParaRPr/>
          </a:p>
          <a:p>
            <a:pPr marL="0" lvl="0" indent="0" algn="l" rtl="0">
              <a:lnSpc>
                <a:spcPct val="90000"/>
              </a:lnSpc>
              <a:spcBef>
                <a:spcPts val="1200"/>
              </a:spcBef>
              <a:spcAft>
                <a:spcPts val="0"/>
              </a:spcAft>
              <a:buSzPts val="1700"/>
              <a:buNone/>
            </a:pPr>
            <a:r>
              <a:rPr lang="en-US"/>
              <a:t>Progress == </a:t>
            </a:r>
            <a:r>
              <a:rPr lang="en-US">
                <a:solidFill>
                  <a:srgbClr val="FF0000"/>
                </a:solidFill>
              </a:rPr>
              <a:t>Yes</a:t>
            </a:r>
            <a:endParaRPr/>
          </a:p>
          <a:p>
            <a:pPr marL="0" lvl="0" indent="0" algn="l" rtl="0">
              <a:lnSpc>
                <a:spcPct val="90000"/>
              </a:lnSpc>
              <a:spcBef>
                <a:spcPts val="1200"/>
              </a:spcBef>
              <a:spcAft>
                <a:spcPts val="0"/>
              </a:spcAft>
              <a:buSzPts val="1700"/>
              <a:buNone/>
            </a:pPr>
            <a:r>
              <a:rPr lang="en-US"/>
              <a:t>Bounded Waiting== </a:t>
            </a:r>
            <a:r>
              <a:rPr lang="en-US">
                <a:solidFill>
                  <a:srgbClr val="FF0000"/>
                </a:solidFill>
              </a:rPr>
              <a:t>Yes</a:t>
            </a:r>
            <a:r>
              <a:rPr lang="en-US"/>
              <a:t> </a:t>
            </a:r>
            <a:endParaRPr/>
          </a:p>
          <a:p>
            <a:pPr marL="0" lvl="0" indent="0" algn="l" rtl="0">
              <a:lnSpc>
                <a:spcPct val="90000"/>
              </a:lnSpc>
              <a:spcBef>
                <a:spcPts val="1200"/>
              </a:spcBef>
              <a:spcAft>
                <a:spcPts val="0"/>
              </a:spcAft>
              <a:buSzPts val="1700"/>
              <a:buNone/>
            </a:pPr>
            <a:endParaRPr/>
          </a:p>
          <a:p>
            <a:pPr marL="0" lvl="0" indent="0" algn="just" rtl="0">
              <a:lnSpc>
                <a:spcPct val="90000"/>
              </a:lnSpc>
              <a:spcBef>
                <a:spcPts val="1200"/>
              </a:spcBef>
              <a:spcAft>
                <a:spcPts val="0"/>
              </a:spcAft>
              <a:buSzPts val="1700"/>
              <a:buNone/>
            </a:pPr>
            <a:r>
              <a:rPr lang="en-US"/>
              <a:t>Note: In the case of counting semaphore t</a:t>
            </a:r>
            <a:r>
              <a:rPr lang="en-US" b="0" i="0"/>
              <a:t>he value of C can range from 0 to N, where N is the number of process or thread that has to enter the critical section.</a:t>
            </a:r>
            <a:endParaRPr/>
          </a:p>
        </p:txBody>
      </p:sp>
      <p:sp>
        <p:nvSpPr>
          <p:cNvPr id="197" name="Google Shape;197;p2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98" name="Google Shape;198;p2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99" name="Google Shape;199;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2068</TotalTime>
  <Words>1425</Words>
  <Application>Microsoft Office PowerPoint</Application>
  <PresentationFormat>Widescreen</PresentationFormat>
  <Paragraphs>178</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Noto Sans Symbols</vt:lpstr>
      <vt:lpstr>Rockwell</vt:lpstr>
      <vt:lpstr>Wood Type</vt:lpstr>
      <vt:lpstr>OPERATING SYSTEMS</vt:lpstr>
      <vt:lpstr>SEMAPHORES</vt:lpstr>
      <vt:lpstr>PROBLEMS WITH SEMAPHORES </vt:lpstr>
      <vt:lpstr>DEADLOCKS</vt:lpstr>
      <vt:lpstr>STARVATION</vt:lpstr>
      <vt:lpstr>VIOLATION OF MUTUAL EXCLUSION</vt:lpstr>
      <vt:lpstr>SEMAPHORE </vt:lpstr>
      <vt:lpstr>COUNTING SEMAPHORE</vt:lpstr>
      <vt:lpstr>COUNTING SEMAPHORE</vt:lpstr>
      <vt:lpstr>CLASSIC PROBLEMS OF SYNCHRONIZATION </vt:lpstr>
      <vt:lpstr>BOUNDED-BUFFER PROBLEM</vt:lpstr>
      <vt:lpstr>BOUNDED-BUFFER PROBLEM</vt:lpstr>
      <vt:lpstr>BOUNDED-BUFFER PROBLEM</vt:lpstr>
      <vt:lpstr>READERS WRITERS PROBLEM</vt:lpstr>
      <vt:lpstr>READERS WRITERS PROBLEM</vt:lpstr>
      <vt:lpstr>READERS WRITERS PROBLEM</vt:lpstr>
      <vt:lpstr>READERS WRITERS PROBLEM</vt:lpstr>
      <vt:lpstr>READERS WRITERS PROBLEM</vt:lpstr>
      <vt:lpstr>READERS WRITERS PROBLEM</vt:lpstr>
      <vt:lpstr>READERS WRITERS PROBLEM</vt:lpstr>
      <vt:lpstr>PowerPoint Presentation</vt:lpstr>
      <vt:lpstr>DINING PHILOSOPHERS PROBLEM</vt:lpstr>
      <vt:lpstr>DINING PHILOSOPHERS PROBLEM</vt:lpstr>
      <vt:lpstr>DINING PHILOSOPHERS PROBLEM</vt:lpstr>
      <vt:lpstr>DINING PHILOSOPHERS PROBLEM</vt:lpstr>
      <vt:lpstr>DINING PHILOSOPHERS PROBLEM</vt:lpstr>
      <vt:lpstr>DINING PHILOSOPHERS PROBLEM</vt:lpstr>
      <vt:lpstr>DINING PHILOSOPHERS' PROBLEM</vt:lpstr>
      <vt:lpstr>DINING PHILOSOPHERS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M Saifullah Tanvir</cp:lastModifiedBy>
  <cp:revision>21</cp:revision>
  <dcterms:modified xsi:type="dcterms:W3CDTF">2023-04-03T08:07:45Z</dcterms:modified>
</cp:coreProperties>
</file>