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1" r:id="rId17"/>
    <p:sldId id="273" r:id="rId18"/>
    <p:sldId id="274" r:id="rId19"/>
    <p:sldId id="275" r:id="rId20"/>
    <p:sldId id="289" r:id="rId21"/>
    <p:sldId id="280" r:id="rId22"/>
    <p:sldId id="281" r:id="rId23"/>
    <p:sldId id="282" r:id="rId24"/>
    <p:sldId id="283" r:id="rId25"/>
    <p:sldId id="284" r:id="rId26"/>
    <p:sldId id="285" r:id="rId27"/>
    <p:sldId id="287" r:id="rId28"/>
    <p:sldId id="288"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9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t>
            </a:r>
            <a:endParaRPr dirty="0"/>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4489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317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7990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1561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7276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55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2190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0425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9489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6491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4485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0540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2417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1867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19844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4403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415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2124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6064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9433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425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2316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8787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9649215" y="4068923"/>
            <a:ext cx="1080904" cy="1080902"/>
            <a:chOff x="9685338" y="4460675"/>
            <a:chExt cx="1080904" cy="1080902"/>
          </a:xfrm>
        </p:grpSpPr>
        <p:sp>
          <p:nvSpPr>
            <p:cNvPr id="23" name="Google Shape;23;p2"/>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7" name="Google Shape;27;p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1"/>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5" name="Google Shape;95;p1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2"/>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3" name="Google Shape;33;p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4"/>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40" name="Google Shape;40;p4"/>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2" name="Google Shape;42;p4"/>
          <p:cNvGrpSpPr/>
          <p:nvPr/>
        </p:nvGrpSpPr>
        <p:grpSpPr>
          <a:xfrm>
            <a:off x="897399" y="2325848"/>
            <a:ext cx="1080904" cy="1080902"/>
            <a:chOff x="9685338" y="4460675"/>
            <a:chExt cx="1080904" cy="1080902"/>
          </a:xfrm>
        </p:grpSpPr>
        <p:sp>
          <p:nvSpPr>
            <p:cNvPr id="43" name="Google Shape;43;p4"/>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9" name="Google Shape;49;p5"/>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0" name="Google Shape;50;p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6" name="Google Shape;56;p6"/>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7" name="Google Shape;57;p6"/>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8" name="Google Shape;58;p6"/>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9" name="Google Shape;59;p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5" name="Google Shape;75;p9"/>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6" name="Google Shape;76;p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8" name="Google Shape;78;p9"/>
          <p:cNvGrpSpPr/>
          <p:nvPr/>
        </p:nvGrpSpPr>
        <p:grpSpPr>
          <a:xfrm>
            <a:off x="11401725" y="6229681"/>
            <a:ext cx="457200" cy="457200"/>
            <a:chOff x="11361456" y="6195813"/>
            <a:chExt cx="548640" cy="548640"/>
          </a:xfrm>
        </p:grpSpPr>
        <p:sp>
          <p:nvSpPr>
            <p:cNvPr id="79" name="Google Shape;79;p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0"/>
          <p:cNvSpPr>
            <a:spLocks noGrp="1"/>
          </p:cNvSpPr>
          <p:nvPr>
            <p:ph type="pic" idx="2"/>
          </p:nvPr>
        </p:nvSpPr>
        <p:spPr>
          <a:xfrm>
            <a:off x="0" y="0"/>
            <a:ext cx="8303740" cy="6858000"/>
          </a:xfrm>
          <a:prstGeom prst="rect">
            <a:avLst/>
          </a:prstGeom>
          <a:solidFill>
            <a:srgbClr val="E1DFDF"/>
          </a:solidFill>
          <a:ln>
            <a:noFill/>
          </a:ln>
        </p:spPr>
      </p:sp>
      <p:sp>
        <p:nvSpPr>
          <p:cNvPr id="86" name="Google Shape;86;p10"/>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7" name="Google Shape;87;p1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88" name="Google Shape;88;p10"/>
          <p:cNvGrpSpPr/>
          <p:nvPr/>
        </p:nvGrpSpPr>
        <p:grpSpPr>
          <a:xfrm>
            <a:off x="11401725" y="6229681"/>
            <a:ext cx="457200" cy="457200"/>
            <a:chOff x="11361456" y="6195813"/>
            <a:chExt cx="548640" cy="548640"/>
          </a:xfrm>
        </p:grpSpPr>
        <p:sp>
          <p:nvSpPr>
            <p:cNvPr id="89" name="Google Shape;89;p10"/>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12" name="Google Shape;12;p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4" name="Google Shape;14;p1"/>
          <p:cNvGrpSpPr/>
          <p:nvPr/>
        </p:nvGrpSpPr>
        <p:grpSpPr>
          <a:xfrm>
            <a:off x="11401725" y="6229681"/>
            <a:ext cx="457200" cy="457200"/>
            <a:chOff x="11361456" y="6195813"/>
            <a:chExt cx="548640" cy="548640"/>
          </a:xfrm>
        </p:grpSpPr>
        <p:sp>
          <p:nvSpPr>
            <p:cNvPr id="15" name="Google Shape;15;p1"/>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3"/>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9600"/>
              <a:buFont typeface="Rockwell"/>
              <a:buNone/>
            </a:pPr>
            <a:r>
              <a:rPr lang="en-US"/>
              <a:t>OPERATING SYSTEMS</a:t>
            </a:r>
            <a:endParaRPr/>
          </a:p>
        </p:txBody>
      </p:sp>
      <p:sp>
        <p:nvSpPr>
          <p:cNvPr id="110" name="Google Shape;110;p13"/>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a:t>
            </a:fld>
            <a:endParaRPr/>
          </a:p>
        </p:txBody>
      </p:sp>
      <p:sp>
        <p:nvSpPr>
          <p:cNvPr id="3" name="Subtitle 2">
            <a:extLst>
              <a:ext uri="{FF2B5EF4-FFF2-40B4-BE49-F238E27FC236}">
                <a16:creationId xmlns:a16="http://schemas.microsoft.com/office/drawing/2014/main" id="{06330B7C-A285-9CC5-FECB-5D6AE41086FE}"/>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10</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Banker’s Algorithm</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r>
              <a:rPr lang="en-US" dirty="0"/>
              <a:t>When a new process enters the system, it must declare the maximum number of instances of each resource type that it may need, i.e., each process must a priori claim maximum use of various system resources.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This number may not exceed the total number of instances of resources in the system, and there can be multiple instances of resources.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When a process requests a set of resources, the system must determine whether the allocation of these resources will leave the system in a safe state.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If it will, the resources are allocated; otherwise the process must wait until some other process releases enough resources.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We say that a system is in a safe state if all of the processes in the system can be executed to termination in some order; the order of process termination is called safe sequence.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When a process gets all its resources, it must use them and return them in a finite amount of time.</a:t>
            </a:r>
            <a:endParaRPr dirty="0"/>
          </a:p>
        </p:txBody>
      </p:sp>
    </p:spTree>
    <p:extLst>
      <p:ext uri="{BB962C8B-B14F-4D97-AF65-F5344CB8AC3E}">
        <p14:creationId xmlns:p14="http://schemas.microsoft.com/office/powerpoint/2010/main" val="1277986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11</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Banker’s Algorithm</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sz="2400" dirty="0"/>
              <a:t>n be the number of processes in the system </a:t>
            </a:r>
          </a:p>
          <a:p>
            <a:pPr marL="450851" lvl="0" indent="-342900" algn="just" rtl="0">
              <a:lnSpc>
                <a:spcPct val="90000"/>
              </a:lnSpc>
              <a:spcBef>
                <a:spcPts val="0"/>
              </a:spcBef>
              <a:spcAft>
                <a:spcPts val="0"/>
              </a:spcAft>
              <a:buSzPts val="1700"/>
              <a:buFont typeface="Wingdings" panose="05000000000000000000" pitchFamily="2" charset="2"/>
              <a:buChar char="q"/>
            </a:pPr>
            <a:r>
              <a:rPr lang="en-US" sz="2400" dirty="0"/>
              <a:t>and m be the number of resource types. </a:t>
            </a:r>
          </a:p>
          <a:p>
            <a:pPr marL="107951" lvl="0" indent="0" algn="just" rtl="0">
              <a:lnSpc>
                <a:spcPct val="90000"/>
              </a:lnSpc>
              <a:spcBef>
                <a:spcPts val="0"/>
              </a:spcBef>
              <a:spcAft>
                <a:spcPts val="0"/>
              </a:spcAft>
              <a:buSzPts val="1700"/>
              <a:buNone/>
            </a:pPr>
            <a:endParaRPr lang="en-US" sz="2400" b="1" dirty="0"/>
          </a:p>
          <a:p>
            <a:pPr marL="107951" lvl="0" indent="0" algn="just" rtl="0">
              <a:lnSpc>
                <a:spcPct val="90000"/>
              </a:lnSpc>
              <a:spcBef>
                <a:spcPts val="0"/>
              </a:spcBef>
              <a:spcAft>
                <a:spcPts val="0"/>
              </a:spcAft>
              <a:buSzPts val="1700"/>
              <a:buNone/>
            </a:pPr>
            <a:r>
              <a:rPr lang="en-US" sz="2400" b="1" dirty="0"/>
              <a:t>Data structures:</a:t>
            </a:r>
            <a:r>
              <a:rPr lang="en-US" sz="2400" dirty="0"/>
              <a:t> </a:t>
            </a:r>
          </a:p>
          <a:p>
            <a:pPr marL="107951" lvl="0" indent="0" algn="just" rtl="0">
              <a:lnSpc>
                <a:spcPct val="90000"/>
              </a:lnSpc>
              <a:spcBef>
                <a:spcPts val="0"/>
              </a:spcBef>
              <a:spcAft>
                <a:spcPts val="0"/>
              </a:spcAft>
              <a:buSzPts val="1700"/>
              <a:buNone/>
            </a:pPr>
            <a:r>
              <a:rPr lang="en-US" sz="2400" b="1" dirty="0"/>
              <a:t>Available:</a:t>
            </a:r>
            <a:r>
              <a:rPr lang="en-US" sz="2400" dirty="0"/>
              <a:t> A vector of length m indicates the number of available instances of resources of each type. </a:t>
            </a:r>
          </a:p>
          <a:p>
            <a:pPr marL="107951" lvl="0" indent="0" algn="just" rtl="0">
              <a:lnSpc>
                <a:spcPct val="90000"/>
              </a:lnSpc>
              <a:spcBef>
                <a:spcPts val="0"/>
              </a:spcBef>
              <a:spcAft>
                <a:spcPts val="0"/>
              </a:spcAft>
              <a:buSzPts val="1700"/>
              <a:buNone/>
            </a:pPr>
            <a:r>
              <a:rPr lang="en-US" sz="2400" b="1" dirty="0">
                <a:solidFill>
                  <a:srgbClr val="FF0000"/>
                </a:solidFill>
              </a:rPr>
              <a:t>Available[j] = = k</a:t>
            </a:r>
            <a:r>
              <a:rPr lang="en-US" sz="2400" dirty="0"/>
              <a:t> means that there are k available instances of resource </a:t>
            </a:r>
            <a:r>
              <a:rPr lang="en-US" sz="2400" dirty="0" err="1"/>
              <a:t>Rj</a:t>
            </a:r>
            <a:r>
              <a:rPr lang="en-US" sz="2400" dirty="0"/>
              <a:t>.  </a:t>
            </a:r>
          </a:p>
          <a:p>
            <a:pPr marL="107951" lvl="0" indent="0" algn="just" rtl="0">
              <a:lnSpc>
                <a:spcPct val="90000"/>
              </a:lnSpc>
              <a:spcBef>
                <a:spcPts val="0"/>
              </a:spcBef>
              <a:spcAft>
                <a:spcPts val="0"/>
              </a:spcAft>
              <a:buSzPts val="1700"/>
              <a:buNone/>
            </a:pPr>
            <a:r>
              <a:rPr lang="en-US" sz="2400" b="1" dirty="0"/>
              <a:t>Max:</a:t>
            </a:r>
            <a:r>
              <a:rPr lang="en-US" sz="2400" dirty="0"/>
              <a:t> An n x m matrix defines the maximum demand of resources of each process. </a:t>
            </a:r>
          </a:p>
          <a:p>
            <a:pPr marL="107951" lvl="0" indent="0" algn="just" rtl="0">
              <a:lnSpc>
                <a:spcPct val="90000"/>
              </a:lnSpc>
              <a:spcBef>
                <a:spcPts val="0"/>
              </a:spcBef>
              <a:spcAft>
                <a:spcPts val="0"/>
              </a:spcAft>
              <a:buSzPts val="1700"/>
              <a:buNone/>
            </a:pPr>
            <a:r>
              <a:rPr lang="en-US" sz="2400" b="1" dirty="0">
                <a:solidFill>
                  <a:srgbClr val="FF0000"/>
                </a:solidFill>
              </a:rPr>
              <a:t>Max[</a:t>
            </a:r>
            <a:r>
              <a:rPr lang="en-US" sz="2400" b="1" dirty="0" err="1">
                <a:solidFill>
                  <a:srgbClr val="FF0000"/>
                </a:solidFill>
              </a:rPr>
              <a:t>i,j</a:t>
            </a:r>
            <a:r>
              <a:rPr lang="en-US" sz="2400" b="1" dirty="0">
                <a:solidFill>
                  <a:srgbClr val="FF0000"/>
                </a:solidFill>
              </a:rPr>
              <a:t>] = = k</a:t>
            </a:r>
            <a:r>
              <a:rPr lang="en-US" sz="2400" dirty="0"/>
              <a:t> means that process Pi may request at most k instances of resource </a:t>
            </a:r>
            <a:r>
              <a:rPr lang="en-US" sz="2400" dirty="0" err="1"/>
              <a:t>Rj</a:t>
            </a:r>
            <a:r>
              <a:rPr lang="en-US" sz="2400" dirty="0"/>
              <a:t>. </a:t>
            </a:r>
            <a:endParaRPr sz="2400" dirty="0"/>
          </a:p>
        </p:txBody>
      </p:sp>
    </p:spTree>
    <p:extLst>
      <p:ext uri="{BB962C8B-B14F-4D97-AF65-F5344CB8AC3E}">
        <p14:creationId xmlns:p14="http://schemas.microsoft.com/office/powerpoint/2010/main" val="3940466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12</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Banker’s Algorithm</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endParaRPr lang="en-US" sz="2400" dirty="0"/>
          </a:p>
          <a:p>
            <a:pPr marL="107951" lvl="0" indent="0" algn="just" rtl="0">
              <a:lnSpc>
                <a:spcPct val="90000"/>
              </a:lnSpc>
              <a:spcBef>
                <a:spcPts val="0"/>
              </a:spcBef>
              <a:spcAft>
                <a:spcPts val="0"/>
              </a:spcAft>
              <a:buSzPts val="1700"/>
              <a:buNone/>
            </a:pPr>
            <a:r>
              <a:rPr lang="en-US" sz="2400" b="1" dirty="0"/>
              <a:t>Allocation:</a:t>
            </a:r>
            <a:r>
              <a:rPr lang="en-US" sz="2400" dirty="0"/>
              <a:t> An n x m matrix defines the number of instances of resources of each type currently allocated to each process. </a:t>
            </a:r>
          </a:p>
          <a:p>
            <a:pPr marL="107951" lvl="0" indent="0" algn="just" rtl="0">
              <a:lnSpc>
                <a:spcPct val="90000"/>
              </a:lnSpc>
              <a:spcBef>
                <a:spcPts val="0"/>
              </a:spcBef>
              <a:spcAft>
                <a:spcPts val="0"/>
              </a:spcAft>
              <a:buSzPts val="1700"/>
              <a:buNone/>
            </a:pPr>
            <a:endParaRPr lang="en-US" sz="2400" b="1" dirty="0">
              <a:solidFill>
                <a:srgbClr val="FF0000"/>
              </a:solidFill>
            </a:endParaRPr>
          </a:p>
          <a:p>
            <a:pPr marL="107951" lvl="0" indent="0" algn="just" rtl="0">
              <a:lnSpc>
                <a:spcPct val="90000"/>
              </a:lnSpc>
              <a:spcBef>
                <a:spcPts val="0"/>
              </a:spcBef>
              <a:spcAft>
                <a:spcPts val="0"/>
              </a:spcAft>
              <a:buSzPts val="1700"/>
              <a:buNone/>
            </a:pPr>
            <a:r>
              <a:rPr lang="en-US" sz="2400" b="1" dirty="0">
                <a:solidFill>
                  <a:srgbClr val="FF0000"/>
                </a:solidFill>
              </a:rPr>
              <a:t>Allocation[</a:t>
            </a:r>
            <a:r>
              <a:rPr lang="en-US" sz="2400" b="1" dirty="0" err="1">
                <a:solidFill>
                  <a:srgbClr val="FF0000"/>
                </a:solidFill>
              </a:rPr>
              <a:t>i,j</a:t>
            </a:r>
            <a:r>
              <a:rPr lang="en-US" sz="2400" b="1" dirty="0">
                <a:solidFill>
                  <a:srgbClr val="FF0000"/>
                </a:solidFill>
              </a:rPr>
              <a:t>] = = k</a:t>
            </a:r>
            <a:r>
              <a:rPr lang="en-US" sz="2400" dirty="0"/>
              <a:t> means that Pi is currently allocated k instances of resource type </a:t>
            </a:r>
            <a:r>
              <a:rPr lang="en-US" sz="2400" dirty="0" err="1"/>
              <a:t>Rj</a:t>
            </a:r>
            <a:r>
              <a:rPr lang="en-US" sz="2400" dirty="0"/>
              <a:t>.</a:t>
            </a:r>
          </a:p>
          <a:p>
            <a:pPr marL="107951" lvl="0" indent="0" algn="just" rtl="0">
              <a:lnSpc>
                <a:spcPct val="90000"/>
              </a:lnSpc>
              <a:spcBef>
                <a:spcPts val="0"/>
              </a:spcBef>
              <a:spcAft>
                <a:spcPts val="0"/>
              </a:spcAft>
              <a:buSzPts val="1700"/>
              <a:buNone/>
            </a:pPr>
            <a:r>
              <a:rPr lang="en-US" sz="2400" dirty="0"/>
              <a:t> </a:t>
            </a:r>
          </a:p>
          <a:p>
            <a:pPr marL="107951" lvl="0" indent="0" algn="just" rtl="0">
              <a:lnSpc>
                <a:spcPct val="90000"/>
              </a:lnSpc>
              <a:spcBef>
                <a:spcPts val="0"/>
              </a:spcBef>
              <a:spcAft>
                <a:spcPts val="0"/>
              </a:spcAft>
              <a:buSzPts val="1700"/>
              <a:buNone/>
            </a:pPr>
            <a:r>
              <a:rPr lang="en-US" sz="2400" b="1" dirty="0"/>
              <a:t>Need:</a:t>
            </a:r>
            <a:r>
              <a:rPr lang="en-US" sz="2400" dirty="0"/>
              <a:t> An n x m matrix indicates the remaining resource need of each process. </a:t>
            </a:r>
          </a:p>
          <a:p>
            <a:pPr marL="107951" lvl="0" indent="0" algn="just" rtl="0">
              <a:lnSpc>
                <a:spcPct val="90000"/>
              </a:lnSpc>
              <a:spcBef>
                <a:spcPts val="0"/>
              </a:spcBef>
              <a:spcAft>
                <a:spcPts val="0"/>
              </a:spcAft>
              <a:buSzPts val="1700"/>
              <a:buNone/>
            </a:pPr>
            <a:endParaRPr lang="en-US" sz="2400" dirty="0"/>
          </a:p>
          <a:p>
            <a:pPr marL="107951" lvl="0" indent="0" algn="just" rtl="0">
              <a:lnSpc>
                <a:spcPct val="90000"/>
              </a:lnSpc>
              <a:spcBef>
                <a:spcPts val="0"/>
              </a:spcBef>
              <a:spcAft>
                <a:spcPts val="0"/>
              </a:spcAft>
              <a:buSzPts val="1700"/>
              <a:buNone/>
            </a:pPr>
            <a:r>
              <a:rPr lang="en-US" sz="2400" b="1" dirty="0">
                <a:solidFill>
                  <a:srgbClr val="FF0000"/>
                </a:solidFill>
              </a:rPr>
              <a:t>Need[</a:t>
            </a:r>
            <a:r>
              <a:rPr lang="en-US" sz="2400" b="1" dirty="0" err="1">
                <a:solidFill>
                  <a:srgbClr val="FF0000"/>
                </a:solidFill>
              </a:rPr>
              <a:t>i,j</a:t>
            </a:r>
            <a:r>
              <a:rPr lang="en-US" sz="2400" b="1" dirty="0">
                <a:solidFill>
                  <a:srgbClr val="FF0000"/>
                </a:solidFill>
              </a:rPr>
              <a:t>] = = k</a:t>
            </a:r>
            <a:r>
              <a:rPr lang="en-US" sz="2400" dirty="0"/>
              <a:t> means that Pi may need k more instances of resource type </a:t>
            </a:r>
            <a:r>
              <a:rPr lang="en-US" sz="2400" dirty="0" err="1"/>
              <a:t>Rj</a:t>
            </a:r>
            <a:r>
              <a:rPr lang="en-US" sz="2400" dirty="0"/>
              <a:t> to complete its task. Note that Need[</a:t>
            </a:r>
            <a:r>
              <a:rPr lang="en-US" sz="2400" dirty="0" err="1"/>
              <a:t>i,j</a:t>
            </a:r>
            <a:r>
              <a:rPr lang="en-US" sz="2400" dirty="0"/>
              <a:t>] = = Max[</a:t>
            </a:r>
            <a:r>
              <a:rPr lang="en-US" sz="2400" dirty="0" err="1"/>
              <a:t>i,j</a:t>
            </a:r>
            <a:r>
              <a:rPr lang="en-US" sz="2400" dirty="0"/>
              <a:t>] - Allocation[</a:t>
            </a:r>
            <a:r>
              <a:rPr lang="en-US" sz="2400" dirty="0" err="1"/>
              <a:t>i,j</a:t>
            </a:r>
            <a:r>
              <a:rPr lang="en-US" sz="2400" dirty="0"/>
              <a:t>].</a:t>
            </a:r>
            <a:endParaRPr sz="2400" dirty="0"/>
          </a:p>
        </p:txBody>
      </p:sp>
    </p:spTree>
    <p:extLst>
      <p:ext uri="{BB962C8B-B14F-4D97-AF65-F5344CB8AC3E}">
        <p14:creationId xmlns:p14="http://schemas.microsoft.com/office/powerpoint/2010/main" val="3758069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13</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Safety Algorithm </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endParaRPr lang="en-US" sz="2000" dirty="0"/>
          </a:p>
          <a:p>
            <a:pPr marL="450851" lvl="0" indent="-342900" algn="just" rtl="0">
              <a:lnSpc>
                <a:spcPct val="90000"/>
              </a:lnSpc>
              <a:spcBef>
                <a:spcPts val="0"/>
              </a:spcBef>
              <a:spcAft>
                <a:spcPts val="0"/>
              </a:spcAft>
              <a:buSzPts val="1700"/>
              <a:buFont typeface="Wingdings" panose="05000000000000000000" pitchFamily="2" charset="2"/>
              <a:buChar char="q"/>
            </a:pPr>
            <a:r>
              <a:rPr lang="en-US" sz="2000" dirty="0"/>
              <a:t>The algorithm for finding out whether or not a system is in a safe state can be described as follows: </a:t>
            </a:r>
          </a:p>
          <a:p>
            <a:pPr marL="107951" lvl="0" indent="0" algn="just" rtl="0">
              <a:lnSpc>
                <a:spcPct val="90000"/>
              </a:lnSpc>
              <a:spcBef>
                <a:spcPts val="0"/>
              </a:spcBef>
              <a:spcAft>
                <a:spcPts val="0"/>
              </a:spcAft>
              <a:buSzPts val="1700"/>
              <a:buNone/>
            </a:pPr>
            <a:endParaRPr lang="en-US" sz="2000" dirty="0"/>
          </a:p>
          <a:p>
            <a:pPr marL="565151" lvl="0" indent="-457200" algn="just" rtl="0">
              <a:lnSpc>
                <a:spcPct val="90000"/>
              </a:lnSpc>
              <a:spcBef>
                <a:spcPts val="0"/>
              </a:spcBef>
              <a:spcAft>
                <a:spcPts val="0"/>
              </a:spcAft>
              <a:buSzPts val="1700"/>
              <a:buFont typeface="+mj-lt"/>
              <a:buAutoNum type="arabicPeriod"/>
            </a:pPr>
            <a:r>
              <a:rPr lang="en-US" sz="2000" dirty="0"/>
              <a:t>Let Work and Finish be vectors of length m and n, respectively. Initialize </a:t>
            </a:r>
          </a:p>
          <a:p>
            <a:pPr marL="107951" lvl="0" indent="0" algn="just" rtl="0">
              <a:lnSpc>
                <a:spcPct val="90000"/>
              </a:lnSpc>
              <a:spcBef>
                <a:spcPts val="0"/>
              </a:spcBef>
              <a:spcAft>
                <a:spcPts val="0"/>
              </a:spcAft>
              <a:buSzPts val="1700"/>
              <a:buNone/>
            </a:pPr>
            <a:r>
              <a:rPr lang="en-US" dirty="0"/>
              <a:t>       </a:t>
            </a:r>
            <a:r>
              <a:rPr lang="en-US" sz="2000" dirty="0"/>
              <a:t>Work = Available and Finish[</a:t>
            </a:r>
            <a:r>
              <a:rPr lang="en-US" sz="2000" dirty="0" err="1"/>
              <a:t>i</a:t>
            </a:r>
            <a:r>
              <a:rPr lang="en-US" sz="2000" dirty="0"/>
              <a:t>] = false for </a:t>
            </a:r>
            <a:r>
              <a:rPr lang="en-US" sz="2000" dirty="0" err="1"/>
              <a:t>i</a:t>
            </a:r>
            <a:r>
              <a:rPr lang="en-US" sz="2000" dirty="0"/>
              <a:t> = 1, 2, …, n. </a:t>
            </a:r>
          </a:p>
          <a:p>
            <a:pPr marL="565151" lvl="0" indent="-457200" algn="just" rtl="0">
              <a:lnSpc>
                <a:spcPct val="90000"/>
              </a:lnSpc>
              <a:spcBef>
                <a:spcPts val="0"/>
              </a:spcBef>
              <a:spcAft>
                <a:spcPts val="0"/>
              </a:spcAft>
              <a:buSzPts val="1700"/>
              <a:buFont typeface="+mj-lt"/>
              <a:buAutoNum type="arabicPeriod" startAt="2"/>
            </a:pPr>
            <a:r>
              <a:rPr lang="en-US" sz="2000" dirty="0"/>
              <a:t>Find an </a:t>
            </a:r>
            <a:r>
              <a:rPr lang="en-US" sz="2000" dirty="0" err="1"/>
              <a:t>i</a:t>
            </a:r>
            <a:r>
              <a:rPr lang="en-US" sz="2000" dirty="0"/>
              <a:t> such that both a) Finish[</a:t>
            </a:r>
            <a:r>
              <a:rPr lang="en-US" sz="2000" dirty="0" err="1"/>
              <a:t>i</a:t>
            </a:r>
            <a:r>
              <a:rPr lang="en-US" sz="2000" dirty="0"/>
              <a:t>] = = false b) </a:t>
            </a:r>
            <a:r>
              <a:rPr lang="en-US" sz="2000" dirty="0" err="1"/>
              <a:t>Need</a:t>
            </a:r>
            <a:r>
              <a:rPr lang="en-US" sz="2400" b="1" baseline="-25000" dirty="0" err="1"/>
              <a:t>i</a:t>
            </a:r>
            <a:r>
              <a:rPr lang="en-US" sz="2000" dirty="0"/>
              <a:t> &lt;= Work If no such </a:t>
            </a:r>
            <a:r>
              <a:rPr lang="en-US" sz="2000" dirty="0" err="1"/>
              <a:t>i</a:t>
            </a:r>
            <a:r>
              <a:rPr lang="en-US" sz="2000" dirty="0"/>
              <a:t> exists go to step 4. </a:t>
            </a:r>
          </a:p>
          <a:p>
            <a:pPr marL="565151" lvl="0" indent="-457200" algn="just" rtl="0">
              <a:lnSpc>
                <a:spcPct val="90000"/>
              </a:lnSpc>
              <a:spcBef>
                <a:spcPts val="0"/>
              </a:spcBef>
              <a:spcAft>
                <a:spcPts val="0"/>
              </a:spcAft>
              <a:buSzPts val="1700"/>
              <a:buFont typeface="+mj-lt"/>
              <a:buAutoNum type="arabicPeriod" startAt="2"/>
            </a:pPr>
            <a:r>
              <a:rPr lang="en-US" sz="2000" dirty="0"/>
              <a:t>Work = Work + </a:t>
            </a:r>
            <a:r>
              <a:rPr lang="en-US" sz="2000" dirty="0" err="1"/>
              <a:t>Allocation</a:t>
            </a:r>
            <a:r>
              <a:rPr lang="en-US" sz="2400" b="1" baseline="-25000" dirty="0" err="1"/>
              <a:t>i</a:t>
            </a:r>
            <a:r>
              <a:rPr lang="en-US" sz="2000" dirty="0"/>
              <a:t> </a:t>
            </a:r>
          </a:p>
          <a:p>
            <a:pPr marL="107951" lvl="0" indent="0" algn="just" rtl="0">
              <a:lnSpc>
                <a:spcPct val="90000"/>
              </a:lnSpc>
              <a:spcBef>
                <a:spcPts val="0"/>
              </a:spcBef>
              <a:spcAft>
                <a:spcPts val="0"/>
              </a:spcAft>
              <a:buSzPts val="1700"/>
              <a:buNone/>
            </a:pPr>
            <a:r>
              <a:rPr lang="en-US" dirty="0"/>
              <a:t>       </a:t>
            </a:r>
            <a:r>
              <a:rPr lang="en-US" sz="2000" dirty="0"/>
              <a:t>Finish[</a:t>
            </a:r>
            <a:r>
              <a:rPr lang="en-US" sz="2000" dirty="0" err="1"/>
              <a:t>i</a:t>
            </a:r>
            <a:r>
              <a:rPr lang="en-US" sz="2000" dirty="0"/>
              <a:t>] = true Go to step 2 </a:t>
            </a:r>
          </a:p>
          <a:p>
            <a:pPr marL="565151" lvl="0" indent="-457200" algn="just" rtl="0">
              <a:lnSpc>
                <a:spcPct val="90000"/>
              </a:lnSpc>
              <a:spcBef>
                <a:spcPts val="0"/>
              </a:spcBef>
              <a:spcAft>
                <a:spcPts val="0"/>
              </a:spcAft>
              <a:buSzPts val="1700"/>
              <a:buFont typeface="+mj-lt"/>
              <a:buAutoNum type="arabicPeriod" startAt="4"/>
            </a:pPr>
            <a:r>
              <a:rPr lang="en-US" sz="2000" dirty="0"/>
              <a:t>If Finish[</a:t>
            </a:r>
            <a:r>
              <a:rPr lang="en-US" sz="2000" dirty="0" err="1"/>
              <a:t>i</a:t>
            </a:r>
            <a:r>
              <a:rPr lang="en-US" sz="2000" dirty="0"/>
              <a:t>] = = true for all </a:t>
            </a:r>
            <a:r>
              <a:rPr lang="en-US" sz="2000" dirty="0" err="1"/>
              <a:t>i</a:t>
            </a:r>
            <a:r>
              <a:rPr lang="en-US" sz="2000" dirty="0"/>
              <a:t>, then the system is in a safe mode.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sz="2000"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sz="2000" dirty="0"/>
              <a:t>This algorithm may require an order of m x n</a:t>
            </a:r>
            <a:r>
              <a:rPr lang="en-US" sz="2000" b="1" baseline="30000" dirty="0"/>
              <a:t>2</a:t>
            </a:r>
            <a:r>
              <a:rPr lang="en-US" sz="2000" dirty="0"/>
              <a:t> operations to decide whether a state is safe</a:t>
            </a:r>
            <a:endParaRPr sz="2400" dirty="0"/>
          </a:p>
        </p:txBody>
      </p:sp>
    </p:spTree>
    <p:extLst>
      <p:ext uri="{BB962C8B-B14F-4D97-AF65-F5344CB8AC3E}">
        <p14:creationId xmlns:p14="http://schemas.microsoft.com/office/powerpoint/2010/main" val="1361000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14</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Resource Request Algorithm </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r>
              <a:rPr lang="en-US" sz="2000" dirty="0"/>
              <a:t>Let </a:t>
            </a:r>
            <a:r>
              <a:rPr lang="en-US" sz="2000" dirty="0" err="1"/>
              <a:t>Request</a:t>
            </a:r>
            <a:r>
              <a:rPr lang="en-US" sz="2400" b="1" baseline="-25000" dirty="0" err="1"/>
              <a:t>i</a:t>
            </a:r>
            <a:r>
              <a:rPr lang="en-US" sz="2000" dirty="0"/>
              <a:t> be the request vector for process Pi. </a:t>
            </a:r>
            <a:r>
              <a:rPr lang="en-US" dirty="0"/>
              <a:t>I</a:t>
            </a:r>
            <a:r>
              <a:rPr lang="en-US" sz="2000" dirty="0"/>
              <a:t>f </a:t>
            </a:r>
            <a:r>
              <a:rPr lang="en-US" sz="2000" dirty="0" err="1"/>
              <a:t>Request</a:t>
            </a:r>
            <a:r>
              <a:rPr lang="en-US" sz="2400" b="1" baseline="-25000" dirty="0" err="1"/>
              <a:t>i</a:t>
            </a:r>
            <a:r>
              <a:rPr lang="en-US" sz="2000" dirty="0"/>
              <a:t> [j]=k, then process Pi wants k instances of resource </a:t>
            </a:r>
            <a:r>
              <a:rPr lang="en-US" sz="2000" dirty="0" err="1"/>
              <a:t>Rj</a:t>
            </a:r>
            <a:r>
              <a:rPr lang="en-US" sz="2000" dirty="0"/>
              <a:t>. When a request for resources is made by process Pi the following actions are taken: </a:t>
            </a:r>
          </a:p>
          <a:p>
            <a:pPr marL="565151" lvl="0" indent="-457200" algn="just" rtl="0">
              <a:lnSpc>
                <a:spcPct val="90000"/>
              </a:lnSpc>
              <a:spcBef>
                <a:spcPts val="0"/>
              </a:spcBef>
              <a:spcAft>
                <a:spcPts val="0"/>
              </a:spcAft>
              <a:buSzPts val="1700"/>
              <a:buFont typeface="+mj-lt"/>
              <a:buAutoNum type="arabicPeriod"/>
            </a:pPr>
            <a:r>
              <a:rPr lang="en-US" sz="2000" dirty="0"/>
              <a:t>If </a:t>
            </a:r>
            <a:r>
              <a:rPr lang="en-US" sz="2000" dirty="0" err="1"/>
              <a:t>Request</a:t>
            </a:r>
            <a:r>
              <a:rPr lang="en-US" sz="2400" b="1" baseline="-25000" dirty="0" err="1"/>
              <a:t>i</a:t>
            </a:r>
            <a:r>
              <a:rPr lang="en-US" sz="2000" dirty="0"/>
              <a:t> &lt;= </a:t>
            </a:r>
            <a:r>
              <a:rPr lang="en-US" sz="2000" dirty="0" err="1"/>
              <a:t>Need</a:t>
            </a:r>
            <a:r>
              <a:rPr lang="en-US" sz="2400" b="1" baseline="-25000" dirty="0" err="1"/>
              <a:t>i</a:t>
            </a:r>
            <a:r>
              <a:rPr lang="en-US" sz="2000" dirty="0"/>
              <a:t> go to step 2. Otherwise, raise an error condition since the process has exceeded its maximum claim. </a:t>
            </a:r>
          </a:p>
          <a:p>
            <a:pPr marL="565151" lvl="0" indent="-457200" algn="just" rtl="0">
              <a:lnSpc>
                <a:spcPct val="90000"/>
              </a:lnSpc>
              <a:spcBef>
                <a:spcPts val="0"/>
              </a:spcBef>
              <a:spcAft>
                <a:spcPts val="0"/>
              </a:spcAft>
              <a:buSzPts val="1700"/>
              <a:buFont typeface="+mj-lt"/>
              <a:buAutoNum type="arabicPeriod"/>
            </a:pPr>
            <a:r>
              <a:rPr lang="en-US" sz="2000" dirty="0"/>
              <a:t>If </a:t>
            </a:r>
            <a:r>
              <a:rPr lang="en-US" sz="2000" dirty="0" err="1"/>
              <a:t>Request</a:t>
            </a:r>
            <a:r>
              <a:rPr lang="en-US" sz="2400" b="1" baseline="-25000" dirty="0" err="1"/>
              <a:t>i</a:t>
            </a:r>
            <a:r>
              <a:rPr lang="en-US" sz="2000" dirty="0"/>
              <a:t> &lt;= Available, go to step 3. Otherwise Pi must wait, since the resources are not available. </a:t>
            </a:r>
          </a:p>
          <a:p>
            <a:pPr marL="565151" lvl="0" indent="-457200" algn="just" rtl="0">
              <a:lnSpc>
                <a:spcPct val="90000"/>
              </a:lnSpc>
              <a:spcBef>
                <a:spcPts val="0"/>
              </a:spcBef>
              <a:spcAft>
                <a:spcPts val="0"/>
              </a:spcAft>
              <a:buSzPts val="1700"/>
              <a:buFont typeface="+mj-lt"/>
              <a:buAutoNum type="arabicPeriod"/>
            </a:pPr>
            <a:r>
              <a:rPr lang="en-US" sz="2000" dirty="0"/>
              <a:t>Have the system pretend to have allocated the requested resources to process Pi by modifying the state as follows: </a:t>
            </a:r>
          </a:p>
          <a:p>
            <a:pPr marL="107951" lvl="0" indent="0" algn="ctr" rtl="0">
              <a:lnSpc>
                <a:spcPct val="90000"/>
              </a:lnSpc>
              <a:spcBef>
                <a:spcPts val="0"/>
              </a:spcBef>
              <a:spcAft>
                <a:spcPts val="0"/>
              </a:spcAft>
              <a:buSzPts val="1700"/>
              <a:buNone/>
            </a:pPr>
            <a:r>
              <a:rPr lang="en-US" sz="2000" dirty="0" err="1"/>
              <a:t>Availabe</a:t>
            </a:r>
            <a:r>
              <a:rPr lang="en-US" sz="2000" dirty="0"/>
              <a:t> = Available-</a:t>
            </a:r>
            <a:r>
              <a:rPr lang="en-US" sz="2000" dirty="0" err="1"/>
              <a:t>Request</a:t>
            </a:r>
            <a:r>
              <a:rPr lang="en-US" sz="2400" b="1" baseline="-25000" dirty="0" err="1"/>
              <a:t>i</a:t>
            </a:r>
            <a:r>
              <a:rPr lang="en-US" sz="2000" dirty="0"/>
              <a:t> ; </a:t>
            </a:r>
          </a:p>
          <a:p>
            <a:pPr marL="107951" lvl="0" indent="0" algn="ctr" rtl="0">
              <a:lnSpc>
                <a:spcPct val="90000"/>
              </a:lnSpc>
              <a:spcBef>
                <a:spcPts val="0"/>
              </a:spcBef>
              <a:spcAft>
                <a:spcPts val="0"/>
              </a:spcAft>
              <a:buSzPts val="1700"/>
              <a:buNone/>
            </a:pPr>
            <a:r>
              <a:rPr lang="en-US" sz="2000" dirty="0" err="1"/>
              <a:t>Allocation</a:t>
            </a:r>
            <a:r>
              <a:rPr lang="en-US" sz="2400" b="1" baseline="-25000" dirty="0" err="1"/>
              <a:t>i</a:t>
            </a:r>
            <a:r>
              <a:rPr lang="en-US" sz="2000" dirty="0"/>
              <a:t> = </a:t>
            </a:r>
            <a:r>
              <a:rPr lang="en-US" sz="2000" dirty="0" err="1"/>
              <a:t>Allocation</a:t>
            </a:r>
            <a:r>
              <a:rPr lang="en-US" sz="2400" b="1" baseline="-25000" dirty="0" err="1"/>
              <a:t>i</a:t>
            </a:r>
            <a:r>
              <a:rPr lang="en-US" sz="2000" dirty="0"/>
              <a:t> + </a:t>
            </a:r>
            <a:r>
              <a:rPr lang="en-US" sz="2000" dirty="0" err="1"/>
              <a:t>Request</a:t>
            </a:r>
            <a:r>
              <a:rPr lang="en-US" sz="2400" b="1" baseline="-25000" dirty="0" err="1"/>
              <a:t>i</a:t>
            </a:r>
            <a:r>
              <a:rPr lang="en-US" sz="2000" dirty="0"/>
              <a:t> ; </a:t>
            </a:r>
          </a:p>
          <a:p>
            <a:pPr marL="107951" lvl="0" indent="0" algn="ctr" rtl="0">
              <a:lnSpc>
                <a:spcPct val="90000"/>
              </a:lnSpc>
              <a:spcBef>
                <a:spcPts val="0"/>
              </a:spcBef>
              <a:spcAft>
                <a:spcPts val="0"/>
              </a:spcAft>
              <a:buSzPts val="1700"/>
              <a:buNone/>
            </a:pPr>
            <a:r>
              <a:rPr lang="en-US" sz="2000" dirty="0" err="1"/>
              <a:t>Need</a:t>
            </a:r>
            <a:r>
              <a:rPr lang="en-US" sz="2400" b="1" baseline="-25000" dirty="0" err="1"/>
              <a:t>i</a:t>
            </a:r>
            <a:r>
              <a:rPr lang="en-US" sz="2000" dirty="0"/>
              <a:t> = </a:t>
            </a:r>
            <a:r>
              <a:rPr lang="en-US" sz="2000" dirty="0" err="1"/>
              <a:t>Need</a:t>
            </a:r>
            <a:r>
              <a:rPr lang="en-US" sz="2400" b="1" baseline="-25000" dirty="0" err="1"/>
              <a:t>i</a:t>
            </a:r>
            <a:r>
              <a:rPr lang="en-US" sz="2000" dirty="0"/>
              <a:t> –</a:t>
            </a:r>
            <a:r>
              <a:rPr lang="en-US" sz="2000" dirty="0" err="1"/>
              <a:t>Request</a:t>
            </a:r>
            <a:r>
              <a:rPr lang="en-US" sz="2400" b="1" baseline="-25000" dirty="0" err="1"/>
              <a:t>i</a:t>
            </a:r>
            <a:r>
              <a:rPr lang="en-US" sz="2000" dirty="0"/>
              <a:t>; </a:t>
            </a:r>
          </a:p>
          <a:p>
            <a:pPr marL="450851" lvl="0" indent="-342900" algn="just" rtl="0">
              <a:lnSpc>
                <a:spcPct val="90000"/>
              </a:lnSpc>
              <a:spcBef>
                <a:spcPts val="0"/>
              </a:spcBef>
              <a:spcAft>
                <a:spcPts val="0"/>
              </a:spcAft>
              <a:buSzPts val="1700"/>
              <a:buFont typeface="Wingdings" panose="05000000000000000000" pitchFamily="2" charset="2"/>
              <a:buChar char="q"/>
            </a:pPr>
            <a:r>
              <a:rPr lang="en-US" sz="2000" dirty="0"/>
              <a:t>Invoke the Safety algorithm. If the resulting resource allocation graph is safe, the transaction is completed. Else, the old resource allocation state is restored and process Pi must wait for </a:t>
            </a:r>
            <a:r>
              <a:rPr lang="en-US" sz="2000" dirty="0" err="1"/>
              <a:t>Request</a:t>
            </a:r>
            <a:r>
              <a:rPr lang="en-US" sz="2400" b="1" baseline="-25000" dirty="0" err="1"/>
              <a:t>i</a:t>
            </a:r>
            <a:r>
              <a:rPr lang="en-US" sz="2000" dirty="0"/>
              <a:t>. </a:t>
            </a:r>
            <a:endParaRPr sz="2400" dirty="0"/>
          </a:p>
        </p:txBody>
      </p:sp>
    </p:spTree>
    <p:extLst>
      <p:ext uri="{BB962C8B-B14F-4D97-AF65-F5344CB8AC3E}">
        <p14:creationId xmlns:p14="http://schemas.microsoft.com/office/powerpoint/2010/main" val="1725091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15</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Example 1</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r>
              <a:rPr lang="en-US" sz="2000" dirty="0"/>
              <a:t>Consider a system with five processes P0 through P4 and three resource types: A, B, C.</a:t>
            </a:r>
            <a:endParaRPr sz="2400" dirty="0"/>
          </a:p>
        </p:txBody>
      </p:sp>
      <p:pic>
        <p:nvPicPr>
          <p:cNvPr id="5" name="Picture 4">
            <a:extLst>
              <a:ext uri="{FF2B5EF4-FFF2-40B4-BE49-F238E27FC236}">
                <a16:creationId xmlns:a16="http://schemas.microsoft.com/office/drawing/2014/main" id="{18AEB096-423D-AFB7-3038-B9775F91E29D}"/>
              </a:ext>
            </a:extLst>
          </p:cNvPr>
          <p:cNvPicPr>
            <a:picLocks noChangeAspect="1"/>
          </p:cNvPicPr>
          <p:nvPr/>
        </p:nvPicPr>
        <p:blipFill>
          <a:blip r:embed="rId5"/>
          <a:stretch>
            <a:fillRect/>
          </a:stretch>
        </p:blipFill>
        <p:spPr>
          <a:xfrm>
            <a:off x="2227006" y="2993923"/>
            <a:ext cx="7713407" cy="2949677"/>
          </a:xfrm>
          <a:prstGeom prst="rect">
            <a:avLst/>
          </a:prstGeom>
        </p:spPr>
      </p:pic>
      <p:pic>
        <p:nvPicPr>
          <p:cNvPr id="7" name="Picture 6">
            <a:extLst>
              <a:ext uri="{FF2B5EF4-FFF2-40B4-BE49-F238E27FC236}">
                <a16:creationId xmlns:a16="http://schemas.microsoft.com/office/drawing/2014/main" id="{BE7C595F-4EBF-1DE4-6876-8B2C635C7326}"/>
              </a:ext>
            </a:extLst>
          </p:cNvPr>
          <p:cNvPicPr>
            <a:picLocks noChangeAspect="1"/>
          </p:cNvPicPr>
          <p:nvPr/>
        </p:nvPicPr>
        <p:blipFill>
          <a:blip r:embed="rId6"/>
          <a:stretch>
            <a:fillRect/>
          </a:stretch>
        </p:blipFill>
        <p:spPr>
          <a:xfrm>
            <a:off x="2251586" y="5796084"/>
            <a:ext cx="7585588" cy="515734"/>
          </a:xfrm>
          <a:prstGeom prst="rect">
            <a:avLst/>
          </a:prstGeom>
        </p:spPr>
      </p:pic>
    </p:spTree>
    <p:extLst>
      <p:ext uri="{BB962C8B-B14F-4D97-AF65-F5344CB8AC3E}">
        <p14:creationId xmlns:p14="http://schemas.microsoft.com/office/powerpoint/2010/main" val="2987075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16</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Example 1</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r>
              <a:rPr lang="en-US" sz="2000" dirty="0"/>
              <a:t>The content of the matrix </a:t>
            </a:r>
            <a:r>
              <a:rPr lang="en-US" sz="2000" b="1" dirty="0"/>
              <a:t>Need</a:t>
            </a:r>
            <a:r>
              <a:rPr lang="en-US" sz="2000" dirty="0"/>
              <a:t> is defined to be Max- Allocation and is:</a:t>
            </a:r>
          </a:p>
          <a:p>
            <a:pPr marL="450851" lvl="0" indent="-342900" algn="just" rtl="0">
              <a:lnSpc>
                <a:spcPct val="90000"/>
              </a:lnSpc>
              <a:spcBef>
                <a:spcPts val="0"/>
              </a:spcBef>
              <a:spcAft>
                <a:spcPts val="0"/>
              </a:spcAft>
              <a:buSzPts val="1700"/>
              <a:buFont typeface="Wingdings" panose="05000000000000000000" pitchFamily="2" charset="2"/>
              <a:buChar char="q"/>
            </a:pPr>
            <a:endParaRPr sz="2400" dirty="0"/>
          </a:p>
        </p:txBody>
      </p:sp>
      <p:pic>
        <p:nvPicPr>
          <p:cNvPr id="9" name="Picture 8">
            <a:extLst>
              <a:ext uri="{FF2B5EF4-FFF2-40B4-BE49-F238E27FC236}">
                <a16:creationId xmlns:a16="http://schemas.microsoft.com/office/drawing/2014/main" id="{3E6E736B-CC10-0F01-E807-8BD01CA86335}"/>
              </a:ext>
            </a:extLst>
          </p:cNvPr>
          <p:cNvPicPr>
            <a:picLocks noChangeAspect="1"/>
          </p:cNvPicPr>
          <p:nvPr/>
        </p:nvPicPr>
        <p:blipFill>
          <a:blip r:embed="rId5"/>
          <a:stretch>
            <a:fillRect/>
          </a:stretch>
        </p:blipFill>
        <p:spPr>
          <a:xfrm>
            <a:off x="3864077" y="2757393"/>
            <a:ext cx="4395020" cy="3636488"/>
          </a:xfrm>
          <a:prstGeom prst="rect">
            <a:avLst/>
          </a:prstGeom>
        </p:spPr>
      </p:pic>
    </p:spTree>
    <p:extLst>
      <p:ext uri="{BB962C8B-B14F-4D97-AF65-F5344CB8AC3E}">
        <p14:creationId xmlns:p14="http://schemas.microsoft.com/office/powerpoint/2010/main" val="1502521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17</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Example 1</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107951" lvl="0" indent="0" algn="just" rtl="0">
              <a:lnSpc>
                <a:spcPct val="90000"/>
              </a:lnSpc>
              <a:spcBef>
                <a:spcPts val="0"/>
              </a:spcBef>
              <a:spcAft>
                <a:spcPts val="0"/>
              </a:spcAft>
              <a:buSzPts val="1700"/>
              <a:buNone/>
            </a:pPr>
            <a:endParaRPr sz="2400" dirty="0"/>
          </a:p>
        </p:txBody>
      </p:sp>
      <p:pic>
        <p:nvPicPr>
          <p:cNvPr id="3" name="Picture 2">
            <a:extLst>
              <a:ext uri="{FF2B5EF4-FFF2-40B4-BE49-F238E27FC236}">
                <a16:creationId xmlns:a16="http://schemas.microsoft.com/office/drawing/2014/main" id="{192C2AD1-7E2A-EFB2-8EDD-A57D51719E8E}"/>
              </a:ext>
            </a:extLst>
          </p:cNvPr>
          <p:cNvPicPr>
            <a:picLocks noChangeAspect="1"/>
          </p:cNvPicPr>
          <p:nvPr/>
        </p:nvPicPr>
        <p:blipFill>
          <a:blip r:embed="rId5"/>
          <a:stretch>
            <a:fillRect/>
          </a:stretch>
        </p:blipFill>
        <p:spPr>
          <a:xfrm>
            <a:off x="1297857" y="2657367"/>
            <a:ext cx="8878529" cy="3572314"/>
          </a:xfrm>
          <a:prstGeom prst="rect">
            <a:avLst/>
          </a:prstGeom>
        </p:spPr>
      </p:pic>
    </p:spTree>
    <p:extLst>
      <p:ext uri="{BB962C8B-B14F-4D97-AF65-F5344CB8AC3E}">
        <p14:creationId xmlns:p14="http://schemas.microsoft.com/office/powerpoint/2010/main" val="1780765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18</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Example 1</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107951" lvl="0" indent="0" algn="just" rtl="0">
              <a:lnSpc>
                <a:spcPct val="90000"/>
              </a:lnSpc>
              <a:spcBef>
                <a:spcPts val="0"/>
              </a:spcBef>
              <a:spcAft>
                <a:spcPts val="0"/>
              </a:spcAft>
              <a:buSzPts val="1700"/>
              <a:buNone/>
            </a:pPr>
            <a:endParaRPr sz="2400" dirty="0"/>
          </a:p>
        </p:txBody>
      </p:sp>
      <p:pic>
        <p:nvPicPr>
          <p:cNvPr id="4" name="Picture 3">
            <a:extLst>
              <a:ext uri="{FF2B5EF4-FFF2-40B4-BE49-F238E27FC236}">
                <a16:creationId xmlns:a16="http://schemas.microsoft.com/office/drawing/2014/main" id="{52C9965B-9F05-587B-521D-DA258EA744D3}"/>
              </a:ext>
            </a:extLst>
          </p:cNvPr>
          <p:cNvPicPr>
            <a:picLocks noChangeAspect="1"/>
          </p:cNvPicPr>
          <p:nvPr/>
        </p:nvPicPr>
        <p:blipFill>
          <a:blip r:embed="rId5"/>
          <a:stretch>
            <a:fillRect/>
          </a:stretch>
        </p:blipFill>
        <p:spPr>
          <a:xfrm>
            <a:off x="1386348" y="2652603"/>
            <a:ext cx="8849033" cy="3577077"/>
          </a:xfrm>
          <a:prstGeom prst="rect">
            <a:avLst/>
          </a:prstGeom>
        </p:spPr>
      </p:pic>
      <p:sp>
        <p:nvSpPr>
          <p:cNvPr id="2" name="TextBox 1">
            <a:extLst>
              <a:ext uri="{FF2B5EF4-FFF2-40B4-BE49-F238E27FC236}">
                <a16:creationId xmlns:a16="http://schemas.microsoft.com/office/drawing/2014/main" id="{8C2D794C-C0AE-8B3B-B226-69B9573B50FB}"/>
              </a:ext>
            </a:extLst>
          </p:cNvPr>
          <p:cNvSpPr txBox="1"/>
          <p:nvPr/>
        </p:nvSpPr>
        <p:spPr>
          <a:xfrm>
            <a:off x="7005484" y="3540582"/>
            <a:ext cx="356188" cy="461665"/>
          </a:xfrm>
          <a:prstGeom prst="rect">
            <a:avLst/>
          </a:prstGeom>
          <a:noFill/>
        </p:spPr>
        <p:txBody>
          <a:bodyPr wrap="none" rtlCol="0">
            <a:spAutoFit/>
          </a:bodyPr>
          <a:lstStyle/>
          <a:p>
            <a:r>
              <a:rPr lang="en-US" sz="2400" b="1" dirty="0">
                <a:solidFill>
                  <a:srgbClr val="FF0000"/>
                </a:solidFill>
              </a:rPr>
              <a:t>4</a:t>
            </a:r>
          </a:p>
        </p:txBody>
      </p:sp>
    </p:spTree>
    <p:extLst>
      <p:ext uri="{BB962C8B-B14F-4D97-AF65-F5344CB8AC3E}">
        <p14:creationId xmlns:p14="http://schemas.microsoft.com/office/powerpoint/2010/main" val="975645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19</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Example 1</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107951" lvl="0" indent="0" algn="just" rtl="0">
              <a:lnSpc>
                <a:spcPct val="90000"/>
              </a:lnSpc>
              <a:spcBef>
                <a:spcPts val="0"/>
              </a:spcBef>
              <a:spcAft>
                <a:spcPts val="0"/>
              </a:spcAft>
              <a:buSzPts val="1700"/>
              <a:buNone/>
            </a:pPr>
            <a:endParaRPr sz="2400" dirty="0"/>
          </a:p>
        </p:txBody>
      </p:sp>
      <p:pic>
        <p:nvPicPr>
          <p:cNvPr id="3" name="Picture 2">
            <a:extLst>
              <a:ext uri="{FF2B5EF4-FFF2-40B4-BE49-F238E27FC236}">
                <a16:creationId xmlns:a16="http://schemas.microsoft.com/office/drawing/2014/main" id="{958A3103-658B-6706-D174-50C16E90C26F}"/>
              </a:ext>
            </a:extLst>
          </p:cNvPr>
          <p:cNvPicPr>
            <a:picLocks noChangeAspect="1"/>
          </p:cNvPicPr>
          <p:nvPr/>
        </p:nvPicPr>
        <p:blipFill>
          <a:blip r:embed="rId5"/>
          <a:stretch>
            <a:fillRect/>
          </a:stretch>
        </p:blipFill>
        <p:spPr>
          <a:xfrm>
            <a:off x="1415845" y="2624025"/>
            <a:ext cx="8863781" cy="3605656"/>
          </a:xfrm>
          <a:prstGeom prst="rect">
            <a:avLst/>
          </a:prstGeom>
        </p:spPr>
      </p:pic>
      <p:sp>
        <p:nvSpPr>
          <p:cNvPr id="2" name="TextBox 1">
            <a:extLst>
              <a:ext uri="{FF2B5EF4-FFF2-40B4-BE49-F238E27FC236}">
                <a16:creationId xmlns:a16="http://schemas.microsoft.com/office/drawing/2014/main" id="{2522B74F-EFA0-B871-FD10-7E22B7A31F93}"/>
              </a:ext>
            </a:extLst>
          </p:cNvPr>
          <p:cNvSpPr txBox="1"/>
          <p:nvPr/>
        </p:nvSpPr>
        <p:spPr>
          <a:xfrm>
            <a:off x="7066566" y="3552645"/>
            <a:ext cx="45719" cy="461665"/>
          </a:xfrm>
          <a:prstGeom prst="rect">
            <a:avLst/>
          </a:prstGeom>
          <a:noFill/>
        </p:spPr>
        <p:txBody>
          <a:bodyPr wrap="square" rtlCol="0">
            <a:spAutoFit/>
          </a:bodyPr>
          <a:lstStyle/>
          <a:p>
            <a:r>
              <a:rPr lang="en-US" sz="2400" b="1" dirty="0">
                <a:solidFill>
                  <a:srgbClr val="FF0000"/>
                </a:solidFill>
              </a:rPr>
              <a:t>4</a:t>
            </a:r>
          </a:p>
        </p:txBody>
      </p:sp>
    </p:spTree>
    <p:extLst>
      <p:ext uri="{BB962C8B-B14F-4D97-AF65-F5344CB8AC3E}">
        <p14:creationId xmlns:p14="http://schemas.microsoft.com/office/powerpoint/2010/main" val="2144514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Deadlock Avoidance</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One method for avoiding deadlocks is to require additional information about how resources may be requested.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Each request for resources by a process requires that the system consider the resources currently available, the resources currently allocated to the process, and the future requests and releases of each process, to decide whether the current request can be satisfied or must wait to avoid a possible future deadlock.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The simplest and most useful model requires that each process declare the maximum number of resources of each type that it may need.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Given a priori information about the maximum number of resources of each type that may be requested by each process, it is possible to construct an algorithm that ensures that the system will never enter a deadlocked state.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A deadlock avoidance algorithm dynamically examines the resource-allocation state to ensure that a circular wait condition can never exist.</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20</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Example 1</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107951" lvl="0" indent="0" algn="just" rtl="0">
              <a:lnSpc>
                <a:spcPct val="90000"/>
              </a:lnSpc>
              <a:spcBef>
                <a:spcPts val="0"/>
              </a:spcBef>
              <a:spcAft>
                <a:spcPts val="0"/>
              </a:spcAft>
              <a:buSzPts val="1700"/>
              <a:buNone/>
            </a:pPr>
            <a:endParaRPr sz="2400" dirty="0"/>
          </a:p>
        </p:txBody>
      </p:sp>
      <p:pic>
        <p:nvPicPr>
          <p:cNvPr id="3" name="Picture 2">
            <a:extLst>
              <a:ext uri="{FF2B5EF4-FFF2-40B4-BE49-F238E27FC236}">
                <a16:creationId xmlns:a16="http://schemas.microsoft.com/office/drawing/2014/main" id="{958A3103-658B-6706-D174-50C16E90C26F}"/>
              </a:ext>
            </a:extLst>
          </p:cNvPr>
          <p:cNvPicPr>
            <a:picLocks noChangeAspect="1"/>
          </p:cNvPicPr>
          <p:nvPr/>
        </p:nvPicPr>
        <p:blipFill>
          <a:blip r:embed="rId5"/>
          <a:stretch>
            <a:fillRect/>
          </a:stretch>
        </p:blipFill>
        <p:spPr>
          <a:xfrm>
            <a:off x="1415845" y="2624025"/>
            <a:ext cx="8863781" cy="3605656"/>
          </a:xfrm>
          <a:prstGeom prst="rect">
            <a:avLst/>
          </a:prstGeom>
        </p:spPr>
      </p:pic>
      <p:sp>
        <p:nvSpPr>
          <p:cNvPr id="2" name="TextBox 1">
            <a:extLst>
              <a:ext uri="{FF2B5EF4-FFF2-40B4-BE49-F238E27FC236}">
                <a16:creationId xmlns:a16="http://schemas.microsoft.com/office/drawing/2014/main" id="{2EA6E472-E5D0-6DA2-8398-125BD3A657CB}"/>
              </a:ext>
            </a:extLst>
          </p:cNvPr>
          <p:cNvSpPr txBox="1"/>
          <p:nvPr/>
        </p:nvSpPr>
        <p:spPr>
          <a:xfrm>
            <a:off x="8111613" y="5191432"/>
            <a:ext cx="527709" cy="461665"/>
          </a:xfrm>
          <a:prstGeom prst="rect">
            <a:avLst/>
          </a:prstGeom>
          <a:noFill/>
        </p:spPr>
        <p:txBody>
          <a:bodyPr wrap="none" rtlCol="0">
            <a:spAutoFit/>
          </a:bodyPr>
          <a:lstStyle/>
          <a:p>
            <a:r>
              <a:rPr lang="en-US" sz="2400" b="1" dirty="0"/>
              <a:t>10</a:t>
            </a:r>
          </a:p>
        </p:txBody>
      </p:sp>
      <p:sp>
        <p:nvSpPr>
          <p:cNvPr id="4" name="TextBox 3">
            <a:extLst>
              <a:ext uri="{FF2B5EF4-FFF2-40B4-BE49-F238E27FC236}">
                <a16:creationId xmlns:a16="http://schemas.microsoft.com/office/drawing/2014/main" id="{6E8A90D6-1395-F693-BE14-913A7D36C870}"/>
              </a:ext>
            </a:extLst>
          </p:cNvPr>
          <p:cNvSpPr txBox="1"/>
          <p:nvPr/>
        </p:nvSpPr>
        <p:spPr>
          <a:xfrm>
            <a:off x="8924863" y="5194164"/>
            <a:ext cx="45719" cy="461665"/>
          </a:xfrm>
          <a:prstGeom prst="rect">
            <a:avLst/>
          </a:prstGeom>
          <a:noFill/>
        </p:spPr>
        <p:txBody>
          <a:bodyPr wrap="square" rtlCol="0">
            <a:spAutoFit/>
          </a:bodyPr>
          <a:lstStyle/>
          <a:p>
            <a:r>
              <a:rPr lang="en-US" sz="2400" b="1" dirty="0"/>
              <a:t>4</a:t>
            </a:r>
          </a:p>
        </p:txBody>
      </p:sp>
      <p:sp>
        <p:nvSpPr>
          <p:cNvPr id="5" name="TextBox 4">
            <a:extLst>
              <a:ext uri="{FF2B5EF4-FFF2-40B4-BE49-F238E27FC236}">
                <a16:creationId xmlns:a16="http://schemas.microsoft.com/office/drawing/2014/main" id="{3B946617-0F44-F7CD-6554-F0C732B3B3F4}"/>
              </a:ext>
            </a:extLst>
          </p:cNvPr>
          <p:cNvSpPr txBox="1"/>
          <p:nvPr/>
        </p:nvSpPr>
        <p:spPr>
          <a:xfrm>
            <a:off x="9479053" y="5185729"/>
            <a:ext cx="297654" cy="461665"/>
          </a:xfrm>
          <a:prstGeom prst="rect">
            <a:avLst/>
          </a:prstGeom>
          <a:noFill/>
        </p:spPr>
        <p:txBody>
          <a:bodyPr wrap="square" rtlCol="0">
            <a:spAutoFit/>
          </a:bodyPr>
          <a:lstStyle/>
          <a:p>
            <a:r>
              <a:rPr lang="en-US" sz="2400" b="1" dirty="0"/>
              <a:t>7</a:t>
            </a:r>
          </a:p>
        </p:txBody>
      </p:sp>
      <p:sp>
        <p:nvSpPr>
          <p:cNvPr id="6" name="TextBox 5">
            <a:extLst>
              <a:ext uri="{FF2B5EF4-FFF2-40B4-BE49-F238E27FC236}">
                <a16:creationId xmlns:a16="http://schemas.microsoft.com/office/drawing/2014/main" id="{BD3B8C5B-16D7-5E01-BC24-0A39E0636EB1}"/>
              </a:ext>
            </a:extLst>
          </p:cNvPr>
          <p:cNvSpPr txBox="1"/>
          <p:nvPr/>
        </p:nvSpPr>
        <p:spPr>
          <a:xfrm flipH="1">
            <a:off x="5016233" y="5635281"/>
            <a:ext cx="1324099" cy="461665"/>
          </a:xfrm>
          <a:prstGeom prst="rect">
            <a:avLst/>
          </a:prstGeom>
          <a:noFill/>
        </p:spPr>
        <p:txBody>
          <a:bodyPr wrap="square" rtlCol="0">
            <a:spAutoFit/>
          </a:bodyPr>
          <a:lstStyle/>
          <a:p>
            <a:r>
              <a:rPr lang="en-US" sz="2400" b="1" dirty="0"/>
              <a:t>,P</a:t>
            </a:r>
            <a:r>
              <a:rPr lang="en-US" sz="2400" b="1" baseline="-25000" dirty="0"/>
              <a:t>2</a:t>
            </a:r>
            <a:r>
              <a:rPr lang="en-US" sz="2400" b="1" dirty="0"/>
              <a:t>,P</a:t>
            </a:r>
            <a:r>
              <a:rPr lang="en-US" sz="2400" b="1" baseline="-25000" dirty="0"/>
              <a:t>0</a:t>
            </a:r>
            <a:r>
              <a:rPr lang="en-US" sz="2400" b="1" dirty="0"/>
              <a:t>&gt;</a:t>
            </a:r>
            <a:endParaRPr lang="en-US" sz="2400" b="1" baseline="-25000" dirty="0"/>
          </a:p>
        </p:txBody>
      </p:sp>
      <p:sp>
        <p:nvSpPr>
          <p:cNvPr id="7" name="TextBox 6">
            <a:extLst>
              <a:ext uri="{FF2B5EF4-FFF2-40B4-BE49-F238E27FC236}">
                <a16:creationId xmlns:a16="http://schemas.microsoft.com/office/drawing/2014/main" id="{21B198B7-EC41-54FC-EB5D-8AA3993383D0}"/>
              </a:ext>
            </a:extLst>
          </p:cNvPr>
          <p:cNvSpPr txBox="1"/>
          <p:nvPr/>
        </p:nvSpPr>
        <p:spPr>
          <a:xfrm>
            <a:off x="7086230" y="3532513"/>
            <a:ext cx="45719" cy="461665"/>
          </a:xfrm>
          <a:prstGeom prst="rect">
            <a:avLst/>
          </a:prstGeom>
          <a:noFill/>
        </p:spPr>
        <p:txBody>
          <a:bodyPr wrap="square" rtlCol="0">
            <a:spAutoFit/>
          </a:bodyPr>
          <a:lstStyle/>
          <a:p>
            <a:r>
              <a:rPr lang="en-US" sz="2400" b="1" dirty="0">
                <a:solidFill>
                  <a:srgbClr val="FF0000"/>
                </a:solidFill>
              </a:rPr>
              <a:t>4</a:t>
            </a:r>
          </a:p>
        </p:txBody>
      </p:sp>
    </p:spTree>
    <p:extLst>
      <p:ext uri="{BB962C8B-B14F-4D97-AF65-F5344CB8AC3E}">
        <p14:creationId xmlns:p14="http://schemas.microsoft.com/office/powerpoint/2010/main" val="2015443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21</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Example 2</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indent="-342900" algn="just">
              <a:spcBef>
                <a:spcPts val="0"/>
              </a:spcBef>
              <a:buSzPts val="1700"/>
              <a:buFont typeface="Wingdings" panose="05000000000000000000" pitchFamily="2" charset="2"/>
              <a:buChar char="q"/>
            </a:pPr>
            <a:endParaRPr lang="en-US" sz="2400" dirty="0"/>
          </a:p>
          <a:p>
            <a:pPr marL="450851" indent="-342900" algn="just">
              <a:spcBef>
                <a:spcPts val="0"/>
              </a:spcBef>
              <a:buSzPts val="1700"/>
              <a:buFont typeface="Wingdings" panose="05000000000000000000" pitchFamily="2" charset="2"/>
              <a:buChar char="q"/>
            </a:pPr>
            <a:r>
              <a:rPr lang="en-US" sz="2400" dirty="0"/>
              <a:t>P0 requests (0,2,0). </a:t>
            </a:r>
          </a:p>
          <a:p>
            <a:pPr marL="450851" indent="-342900" algn="just">
              <a:spcBef>
                <a:spcPts val="0"/>
              </a:spcBef>
              <a:buSzPts val="1700"/>
              <a:buFont typeface="Wingdings" panose="05000000000000000000" pitchFamily="2" charset="2"/>
              <a:buChar char="q"/>
            </a:pPr>
            <a:r>
              <a:rPr lang="en-US" sz="2400" dirty="0"/>
              <a:t>Should this request be granted? </a:t>
            </a:r>
          </a:p>
          <a:p>
            <a:pPr marL="450851" indent="-342900" algn="just">
              <a:spcBef>
                <a:spcPts val="0"/>
              </a:spcBef>
              <a:buSzPts val="1700"/>
              <a:buFont typeface="Wingdings" panose="05000000000000000000" pitchFamily="2" charset="2"/>
              <a:buChar char="q"/>
            </a:pPr>
            <a:r>
              <a:rPr lang="en-US" sz="2400" dirty="0"/>
              <a:t>In order to answer this question, we again follow Banker’s algorithm</a:t>
            </a:r>
          </a:p>
          <a:p>
            <a:pPr marL="450851" indent="-342900" algn="just">
              <a:spcBef>
                <a:spcPts val="0"/>
              </a:spcBef>
              <a:buSzPts val="1700"/>
              <a:buFont typeface="Wingdings" panose="05000000000000000000" pitchFamily="2" charset="2"/>
              <a:buChar char="q"/>
            </a:pPr>
            <a:endParaRPr lang="en-US" sz="2400" dirty="0"/>
          </a:p>
          <a:p>
            <a:pPr marL="450851" indent="-342900" algn="just">
              <a:spcBef>
                <a:spcPts val="0"/>
              </a:spcBef>
              <a:buSzPts val="1700"/>
              <a:buFont typeface="Wingdings" panose="05000000000000000000" pitchFamily="2" charset="2"/>
              <a:buChar char="ü"/>
            </a:pPr>
            <a:r>
              <a:rPr lang="en-US" sz="2400" dirty="0"/>
              <a:t>Steps: </a:t>
            </a:r>
          </a:p>
          <a:p>
            <a:pPr marL="565151" indent="-457200" algn="just">
              <a:spcBef>
                <a:spcPts val="0"/>
              </a:spcBef>
              <a:buSzPts val="1700"/>
              <a:buFont typeface="+mj-lt"/>
              <a:buAutoNum type="arabicPeriod"/>
            </a:pPr>
            <a:r>
              <a:rPr lang="en-US" sz="2400" dirty="0"/>
              <a:t> Is Request0 ≤ Need0? </a:t>
            </a:r>
          </a:p>
          <a:p>
            <a:pPr marL="450851" indent="-342900" algn="just">
              <a:spcBef>
                <a:spcPts val="0"/>
              </a:spcBef>
              <a:buSzPts val="1700"/>
              <a:buFont typeface="Wingdings" panose="05000000000000000000" pitchFamily="2" charset="2"/>
              <a:buChar char="q"/>
            </a:pPr>
            <a:r>
              <a:rPr lang="en-US" sz="2400" dirty="0"/>
              <a:t>(0,2,0) ≤ (7,4,3) ⇒ true </a:t>
            </a:r>
          </a:p>
          <a:p>
            <a:pPr marL="565151" indent="-457200" algn="just">
              <a:spcBef>
                <a:spcPts val="0"/>
              </a:spcBef>
              <a:buSzPts val="1700"/>
              <a:buFont typeface="+mj-lt"/>
              <a:buAutoNum type="arabicPeriod" startAt="2"/>
            </a:pPr>
            <a:r>
              <a:rPr lang="en-US" sz="2400" dirty="0"/>
              <a:t>Is Request0 ≤ Available? </a:t>
            </a:r>
          </a:p>
          <a:p>
            <a:pPr marL="450851" indent="-342900" algn="just">
              <a:spcBef>
                <a:spcPts val="0"/>
              </a:spcBef>
              <a:buSzPts val="1700"/>
              <a:buFont typeface="Wingdings" panose="05000000000000000000" pitchFamily="2" charset="2"/>
              <a:buChar char="q"/>
            </a:pPr>
            <a:r>
              <a:rPr lang="en-US" sz="2400" dirty="0"/>
              <a:t>(0,2,0) ≤ (3,3,2) ⇒ true </a:t>
            </a:r>
          </a:p>
        </p:txBody>
      </p:sp>
    </p:spTree>
    <p:extLst>
      <p:ext uri="{BB962C8B-B14F-4D97-AF65-F5344CB8AC3E}">
        <p14:creationId xmlns:p14="http://schemas.microsoft.com/office/powerpoint/2010/main" val="4278461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22</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Example 2</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107951" indent="0" algn="just">
              <a:spcBef>
                <a:spcPts val="0"/>
              </a:spcBef>
              <a:buSzPts val="1700"/>
              <a:buNone/>
            </a:pPr>
            <a:endParaRPr lang="en-US" sz="2400" dirty="0"/>
          </a:p>
        </p:txBody>
      </p:sp>
      <p:pic>
        <p:nvPicPr>
          <p:cNvPr id="3" name="Picture 2">
            <a:extLst>
              <a:ext uri="{FF2B5EF4-FFF2-40B4-BE49-F238E27FC236}">
                <a16:creationId xmlns:a16="http://schemas.microsoft.com/office/drawing/2014/main" id="{7ED6E9B8-2C3E-3A38-7C13-F8A6E91A1CE2}"/>
              </a:ext>
            </a:extLst>
          </p:cNvPr>
          <p:cNvPicPr>
            <a:picLocks noChangeAspect="1"/>
          </p:cNvPicPr>
          <p:nvPr/>
        </p:nvPicPr>
        <p:blipFill>
          <a:blip r:embed="rId5"/>
          <a:stretch>
            <a:fillRect/>
          </a:stretch>
        </p:blipFill>
        <p:spPr>
          <a:xfrm>
            <a:off x="2536723" y="2724051"/>
            <a:ext cx="7197212" cy="3042568"/>
          </a:xfrm>
          <a:prstGeom prst="rect">
            <a:avLst/>
          </a:prstGeom>
        </p:spPr>
      </p:pic>
    </p:spTree>
    <p:extLst>
      <p:ext uri="{BB962C8B-B14F-4D97-AF65-F5344CB8AC3E}">
        <p14:creationId xmlns:p14="http://schemas.microsoft.com/office/powerpoint/2010/main" val="2782102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23</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Example 2</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indent="-342900" algn="just">
              <a:spcBef>
                <a:spcPts val="0"/>
              </a:spcBef>
              <a:buSzPts val="1700"/>
              <a:buFont typeface="Wingdings" panose="05000000000000000000" pitchFamily="2" charset="2"/>
              <a:buChar char="q"/>
            </a:pPr>
            <a:r>
              <a:rPr lang="en-US" sz="2000" dirty="0"/>
              <a:t>The following is the updated system state. We run the Safety algorithm on this state now and show the steps of executing the algorithm.</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endParaRPr lang="en-US" sz="2400" dirty="0"/>
          </a:p>
        </p:txBody>
      </p:sp>
      <p:pic>
        <p:nvPicPr>
          <p:cNvPr id="4" name="Picture 3">
            <a:extLst>
              <a:ext uri="{FF2B5EF4-FFF2-40B4-BE49-F238E27FC236}">
                <a16:creationId xmlns:a16="http://schemas.microsoft.com/office/drawing/2014/main" id="{93177A62-0240-E4E5-9BCF-72132D4C1EDF}"/>
              </a:ext>
            </a:extLst>
          </p:cNvPr>
          <p:cNvPicPr>
            <a:picLocks noChangeAspect="1"/>
          </p:cNvPicPr>
          <p:nvPr/>
        </p:nvPicPr>
        <p:blipFill>
          <a:blip r:embed="rId5"/>
          <a:stretch>
            <a:fillRect/>
          </a:stretch>
        </p:blipFill>
        <p:spPr>
          <a:xfrm>
            <a:off x="1297859" y="2743200"/>
            <a:ext cx="9099754" cy="3630168"/>
          </a:xfrm>
          <a:prstGeom prst="rect">
            <a:avLst/>
          </a:prstGeom>
        </p:spPr>
      </p:pic>
    </p:spTree>
    <p:extLst>
      <p:ext uri="{BB962C8B-B14F-4D97-AF65-F5344CB8AC3E}">
        <p14:creationId xmlns:p14="http://schemas.microsoft.com/office/powerpoint/2010/main" val="658967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t>Safe Sequence: </a:t>
            </a: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24</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Example 2</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indent="-342900" algn="just">
              <a:spcBef>
                <a:spcPts val="0"/>
              </a:spcBef>
              <a:buSzPts val="1700"/>
              <a:buFont typeface="Wingdings" panose="05000000000000000000" pitchFamily="2" charset="2"/>
              <a:buChar char="q"/>
            </a:pPr>
            <a:r>
              <a:rPr lang="en-US" sz="2000" dirty="0"/>
              <a:t>The following is the updated system state. We run the Safety algorithm on this state now and show the steps of executing the algorithm.</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endParaRPr lang="en-US" sz="2400" dirty="0"/>
          </a:p>
          <a:p>
            <a:pPr marL="450851" indent="-342900" algn="just">
              <a:spcBef>
                <a:spcPts val="0"/>
              </a:spcBef>
              <a:buSzPts val="1700"/>
              <a:buFont typeface="Wingdings" panose="05000000000000000000" pitchFamily="2" charset="2"/>
              <a:buChar char="q"/>
            </a:pPr>
            <a:endParaRPr lang="en-US" sz="2400" dirty="0"/>
          </a:p>
          <a:p>
            <a:pPr marL="450851" indent="-342900" algn="just">
              <a:spcBef>
                <a:spcPts val="0"/>
              </a:spcBef>
              <a:buSzPts val="1700"/>
              <a:buFont typeface="Wingdings" panose="05000000000000000000" pitchFamily="2" charset="2"/>
              <a:buChar char="q"/>
            </a:pPr>
            <a:endParaRPr lang="en-US" sz="2400" dirty="0"/>
          </a:p>
          <a:p>
            <a:pPr marL="450851" indent="-342900" algn="just">
              <a:spcBef>
                <a:spcPts val="0"/>
              </a:spcBef>
              <a:buSzPts val="1700"/>
              <a:buFont typeface="Wingdings" panose="05000000000000000000" pitchFamily="2" charset="2"/>
              <a:buChar char="q"/>
            </a:pPr>
            <a:endParaRPr lang="en-US" sz="2400" dirty="0"/>
          </a:p>
          <a:p>
            <a:pPr marL="450851" indent="-342900" algn="just">
              <a:spcBef>
                <a:spcPts val="0"/>
              </a:spcBef>
              <a:buSzPts val="1700"/>
              <a:buFont typeface="Wingdings" panose="05000000000000000000" pitchFamily="2" charset="2"/>
              <a:buChar char="q"/>
            </a:pPr>
            <a:endParaRPr lang="en-US" sz="2400" dirty="0"/>
          </a:p>
          <a:p>
            <a:pPr marL="450851" indent="-342900" algn="just">
              <a:spcBef>
                <a:spcPts val="0"/>
              </a:spcBef>
              <a:buSzPts val="1700"/>
              <a:buFont typeface="Wingdings" panose="05000000000000000000" pitchFamily="2" charset="2"/>
              <a:buChar char="q"/>
            </a:pPr>
            <a:endParaRPr lang="en-US" sz="2400" dirty="0"/>
          </a:p>
          <a:p>
            <a:pPr marL="450851" indent="-342900" algn="just">
              <a:spcBef>
                <a:spcPts val="0"/>
              </a:spcBef>
              <a:buSzPts val="1700"/>
              <a:buFont typeface="Wingdings" panose="05000000000000000000" pitchFamily="2" charset="2"/>
              <a:buChar char="q"/>
            </a:pPr>
            <a:endParaRPr lang="en-US" sz="2400" dirty="0"/>
          </a:p>
          <a:p>
            <a:pPr marL="450851" indent="-342900" algn="just">
              <a:spcBef>
                <a:spcPts val="0"/>
              </a:spcBef>
              <a:buSzPts val="1700"/>
              <a:buFont typeface="Wingdings" panose="05000000000000000000" pitchFamily="2" charset="2"/>
              <a:buChar char="q"/>
            </a:pPr>
            <a:endParaRPr lang="en-US" sz="2400" dirty="0"/>
          </a:p>
          <a:p>
            <a:pPr marL="450851" indent="-342900" algn="just">
              <a:spcBef>
                <a:spcPts val="0"/>
              </a:spcBef>
              <a:buSzPts val="1700"/>
              <a:buFont typeface="Wingdings" panose="05000000000000000000" pitchFamily="2" charset="2"/>
              <a:buChar char="q"/>
            </a:pPr>
            <a:endParaRPr lang="en-US" sz="2400" dirty="0"/>
          </a:p>
          <a:p>
            <a:pPr marL="450851" indent="-342900" algn="just">
              <a:spcBef>
                <a:spcPts val="0"/>
              </a:spcBef>
              <a:buSzPts val="1700"/>
              <a:buFont typeface="Wingdings" panose="05000000000000000000" pitchFamily="2" charset="2"/>
              <a:buChar char="q"/>
            </a:pPr>
            <a:endParaRPr lang="en-US" sz="2400" dirty="0"/>
          </a:p>
          <a:p>
            <a:pPr marL="450851" indent="-342900" algn="just">
              <a:spcBef>
                <a:spcPts val="0"/>
              </a:spcBef>
              <a:buSzPts val="1700"/>
              <a:buFont typeface="Wingdings" panose="05000000000000000000" pitchFamily="2" charset="2"/>
              <a:buChar char="q"/>
            </a:pPr>
            <a:r>
              <a:rPr lang="en-US" sz="2000" dirty="0"/>
              <a:t>Safe Sequence: </a:t>
            </a:r>
            <a:r>
              <a:rPr lang="en-US" sz="2400" dirty="0"/>
              <a:t>&lt;P3,P1&gt;</a:t>
            </a:r>
          </a:p>
        </p:txBody>
      </p:sp>
      <p:pic>
        <p:nvPicPr>
          <p:cNvPr id="3" name="Picture 2">
            <a:extLst>
              <a:ext uri="{FF2B5EF4-FFF2-40B4-BE49-F238E27FC236}">
                <a16:creationId xmlns:a16="http://schemas.microsoft.com/office/drawing/2014/main" id="{041BAA36-666C-4390-8F03-8A5F40F57EB1}"/>
              </a:ext>
            </a:extLst>
          </p:cNvPr>
          <p:cNvPicPr>
            <a:picLocks noChangeAspect="1"/>
          </p:cNvPicPr>
          <p:nvPr/>
        </p:nvPicPr>
        <p:blipFill>
          <a:blip r:embed="rId5"/>
          <a:stretch>
            <a:fillRect/>
          </a:stretch>
        </p:blipFill>
        <p:spPr>
          <a:xfrm>
            <a:off x="1900084" y="2801579"/>
            <a:ext cx="8391832" cy="2594261"/>
          </a:xfrm>
          <a:prstGeom prst="rect">
            <a:avLst/>
          </a:prstGeom>
        </p:spPr>
      </p:pic>
      <p:pic>
        <p:nvPicPr>
          <p:cNvPr id="6" name="Picture 5">
            <a:extLst>
              <a:ext uri="{FF2B5EF4-FFF2-40B4-BE49-F238E27FC236}">
                <a16:creationId xmlns:a16="http://schemas.microsoft.com/office/drawing/2014/main" id="{99C6BDE7-539B-BC70-F35B-56CA09A92331}"/>
              </a:ext>
            </a:extLst>
          </p:cNvPr>
          <p:cNvPicPr>
            <a:picLocks noChangeAspect="1"/>
          </p:cNvPicPr>
          <p:nvPr/>
        </p:nvPicPr>
        <p:blipFill>
          <a:blip r:embed="rId6"/>
          <a:stretch>
            <a:fillRect/>
          </a:stretch>
        </p:blipFill>
        <p:spPr>
          <a:xfrm>
            <a:off x="2005781" y="5397909"/>
            <a:ext cx="8286135" cy="528120"/>
          </a:xfrm>
          <a:prstGeom prst="rect">
            <a:avLst/>
          </a:prstGeom>
        </p:spPr>
      </p:pic>
    </p:spTree>
    <p:extLst>
      <p:ext uri="{BB962C8B-B14F-4D97-AF65-F5344CB8AC3E}">
        <p14:creationId xmlns:p14="http://schemas.microsoft.com/office/powerpoint/2010/main" val="2830867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t>Safe Sequence: </a:t>
            </a: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25</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Example 2</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107951" indent="0" algn="just">
              <a:spcBef>
                <a:spcPts val="0"/>
              </a:spcBef>
              <a:buSzPts val="1700"/>
              <a:buNone/>
            </a:pPr>
            <a:endParaRPr lang="en-US" sz="2400" dirty="0"/>
          </a:p>
        </p:txBody>
      </p:sp>
      <p:pic>
        <p:nvPicPr>
          <p:cNvPr id="4" name="Picture 3">
            <a:extLst>
              <a:ext uri="{FF2B5EF4-FFF2-40B4-BE49-F238E27FC236}">
                <a16:creationId xmlns:a16="http://schemas.microsoft.com/office/drawing/2014/main" id="{4522884D-C525-F4A6-717B-140A829168CB}"/>
              </a:ext>
            </a:extLst>
          </p:cNvPr>
          <p:cNvPicPr>
            <a:picLocks noChangeAspect="1"/>
          </p:cNvPicPr>
          <p:nvPr/>
        </p:nvPicPr>
        <p:blipFill>
          <a:blip r:embed="rId5"/>
          <a:stretch>
            <a:fillRect/>
          </a:stretch>
        </p:blipFill>
        <p:spPr>
          <a:xfrm>
            <a:off x="1504336" y="2538586"/>
            <a:ext cx="8716297" cy="3717462"/>
          </a:xfrm>
          <a:prstGeom prst="rect">
            <a:avLst/>
          </a:prstGeom>
        </p:spPr>
      </p:pic>
    </p:spTree>
    <p:extLst>
      <p:ext uri="{BB962C8B-B14F-4D97-AF65-F5344CB8AC3E}">
        <p14:creationId xmlns:p14="http://schemas.microsoft.com/office/powerpoint/2010/main" val="3399875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t>Safe Sequence: </a:t>
            </a: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26</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Example 2</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107951" indent="0" algn="just">
              <a:spcBef>
                <a:spcPts val="0"/>
              </a:spcBef>
              <a:buSzPts val="1700"/>
              <a:buNone/>
            </a:pPr>
            <a:endParaRPr lang="en-US" sz="2400" dirty="0"/>
          </a:p>
        </p:txBody>
      </p:sp>
      <p:pic>
        <p:nvPicPr>
          <p:cNvPr id="3" name="Picture 2">
            <a:extLst>
              <a:ext uri="{FF2B5EF4-FFF2-40B4-BE49-F238E27FC236}">
                <a16:creationId xmlns:a16="http://schemas.microsoft.com/office/drawing/2014/main" id="{C812C2F3-6EA0-3193-48C8-0BA81513B1CF}"/>
              </a:ext>
            </a:extLst>
          </p:cNvPr>
          <p:cNvPicPr>
            <a:picLocks noChangeAspect="1"/>
          </p:cNvPicPr>
          <p:nvPr/>
        </p:nvPicPr>
        <p:blipFill>
          <a:blip r:embed="rId5"/>
          <a:stretch>
            <a:fillRect/>
          </a:stretch>
        </p:blipFill>
        <p:spPr>
          <a:xfrm>
            <a:off x="1063752" y="2551471"/>
            <a:ext cx="9496093" cy="4086437"/>
          </a:xfrm>
          <a:prstGeom prst="rect">
            <a:avLst/>
          </a:prstGeom>
        </p:spPr>
      </p:pic>
    </p:spTree>
    <p:extLst>
      <p:ext uri="{BB962C8B-B14F-4D97-AF65-F5344CB8AC3E}">
        <p14:creationId xmlns:p14="http://schemas.microsoft.com/office/powerpoint/2010/main" val="761180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83D398-EB5C-0280-B0E7-89F677F1CEC6}"/>
              </a:ext>
            </a:extLst>
          </p:cNvPr>
          <p:cNvSpPr>
            <a:spLocks noGrp="1"/>
          </p:cNvSpPr>
          <p:nvPr>
            <p:ph type="body" idx="1"/>
          </p:nvPr>
        </p:nvSpPr>
        <p:spPr/>
        <p:txBody>
          <a:bodyPr>
            <a:normAutofit/>
          </a:bodyPr>
          <a:lstStyle/>
          <a:p>
            <a:pPr marL="131445" indent="0">
              <a:buNone/>
            </a:pPr>
            <a:endParaRPr lang="en-US" sz="2800" dirty="0"/>
          </a:p>
          <a:p>
            <a:pPr>
              <a:buFont typeface="Wingdings" panose="05000000000000000000" pitchFamily="2" charset="2"/>
              <a:buChar char="q"/>
            </a:pPr>
            <a:r>
              <a:rPr lang="en-US" sz="2800" dirty="0"/>
              <a:t>Note that safe sequence is not necessarily a unique sequence. </a:t>
            </a:r>
          </a:p>
          <a:p>
            <a:pPr marL="131445" indent="0">
              <a:buNone/>
            </a:pPr>
            <a:endParaRPr lang="en-US" sz="2800" dirty="0"/>
          </a:p>
          <a:p>
            <a:pPr>
              <a:buFont typeface="Wingdings" panose="05000000000000000000" pitchFamily="2" charset="2"/>
              <a:buChar char="q"/>
            </a:pPr>
            <a:r>
              <a:rPr lang="en-US" sz="2800" dirty="0"/>
              <a:t>There are several safe sequences for the above example.</a:t>
            </a:r>
          </a:p>
        </p:txBody>
      </p:sp>
      <p:sp>
        <p:nvSpPr>
          <p:cNvPr id="4" name="Slide Number Placeholder 3">
            <a:extLst>
              <a:ext uri="{FF2B5EF4-FFF2-40B4-BE49-F238E27FC236}">
                <a16:creationId xmlns:a16="http://schemas.microsoft.com/office/drawing/2014/main" id="{58DBCB00-2DDE-B2C1-DCED-32432398415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27</a:t>
            </a:fld>
            <a:endParaRPr lang="en-US"/>
          </a:p>
        </p:txBody>
      </p:sp>
      <p:sp>
        <p:nvSpPr>
          <p:cNvPr id="5" name="Google Shape;133;p15">
            <a:extLst>
              <a:ext uri="{FF2B5EF4-FFF2-40B4-BE49-F238E27FC236}">
                <a16:creationId xmlns:a16="http://schemas.microsoft.com/office/drawing/2014/main" id="{DB80F64A-8699-3135-E753-881DA472131D}"/>
              </a:ext>
            </a:extLst>
          </p:cNvPr>
          <p:cNvSpPr>
            <a:spLocks noGrp="1"/>
          </p:cNvSpPr>
          <p:nvPr>
            <p:ph type="title"/>
          </p:nvPr>
        </p:nvSpPr>
        <p:spPr>
          <a:xfrm>
            <a:off x="1069975" y="484188"/>
            <a:ext cx="10058400" cy="1609725"/>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algn="ctr"/>
            <a:r>
              <a:rPr lang="en-US" b="1" dirty="0"/>
              <a:t>Practice Example</a:t>
            </a:r>
          </a:p>
        </p:txBody>
      </p:sp>
    </p:spTree>
    <p:extLst>
      <p:ext uri="{BB962C8B-B14F-4D97-AF65-F5344CB8AC3E}">
        <p14:creationId xmlns:p14="http://schemas.microsoft.com/office/powerpoint/2010/main" val="1736447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83D398-EB5C-0280-B0E7-89F677F1CEC6}"/>
              </a:ext>
            </a:extLst>
          </p:cNvPr>
          <p:cNvSpPr>
            <a:spLocks noGrp="1"/>
          </p:cNvSpPr>
          <p:nvPr>
            <p:ph type="body" idx="1"/>
          </p:nvPr>
        </p:nvSpPr>
        <p:spPr/>
        <p:txBody>
          <a:bodyPr/>
          <a:lstStyle/>
          <a:p>
            <a:pPr marL="107951" indent="0" algn="just">
              <a:spcBef>
                <a:spcPts val="0"/>
              </a:spcBef>
              <a:buSzPts val="1700"/>
              <a:buNone/>
            </a:pPr>
            <a:r>
              <a:rPr lang="en-US" sz="2000" dirty="0"/>
              <a:t> </a:t>
            </a:r>
          </a:p>
          <a:p>
            <a:pPr marL="565151" indent="-457200" algn="just">
              <a:spcBef>
                <a:spcPts val="0"/>
              </a:spcBef>
              <a:buSzPts val="1700"/>
              <a:buFont typeface="+mj-lt"/>
              <a:buAutoNum type="arabicPeriod"/>
            </a:pPr>
            <a:endParaRPr lang="en-US" sz="2000" dirty="0"/>
          </a:p>
          <a:p>
            <a:pPr marL="107951" indent="0" algn="just">
              <a:spcBef>
                <a:spcPts val="0"/>
              </a:spcBef>
              <a:buSzPts val="1700"/>
              <a:buNone/>
            </a:pPr>
            <a:endParaRPr lang="en-US" dirty="0"/>
          </a:p>
          <a:p>
            <a:pPr marL="107951" indent="0" algn="just">
              <a:spcBef>
                <a:spcPts val="0"/>
              </a:spcBef>
              <a:buSzPts val="1700"/>
              <a:buNone/>
            </a:pPr>
            <a:endParaRPr lang="en-US" sz="2400" dirty="0"/>
          </a:p>
          <a:p>
            <a:pPr marL="450851" indent="-342900" algn="just">
              <a:spcBef>
                <a:spcPts val="0"/>
              </a:spcBef>
              <a:buSzPts val="1700"/>
              <a:buFont typeface="Wingdings" panose="05000000000000000000" pitchFamily="2" charset="2"/>
              <a:buChar char="q"/>
            </a:pPr>
            <a:r>
              <a:rPr lang="en-US" sz="3200" dirty="0"/>
              <a:t>If P1 requests (1,0,2), can this request may be granted immediately?</a:t>
            </a:r>
          </a:p>
          <a:p>
            <a:endParaRPr lang="en-US" dirty="0"/>
          </a:p>
        </p:txBody>
      </p:sp>
      <p:sp>
        <p:nvSpPr>
          <p:cNvPr id="4" name="Slide Number Placeholder 3">
            <a:extLst>
              <a:ext uri="{FF2B5EF4-FFF2-40B4-BE49-F238E27FC236}">
                <a16:creationId xmlns:a16="http://schemas.microsoft.com/office/drawing/2014/main" id="{58DBCB00-2DDE-B2C1-DCED-32432398415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28</a:t>
            </a:fld>
            <a:endParaRPr lang="en-US"/>
          </a:p>
        </p:txBody>
      </p:sp>
      <p:sp>
        <p:nvSpPr>
          <p:cNvPr id="5" name="Google Shape;133;p15">
            <a:extLst>
              <a:ext uri="{FF2B5EF4-FFF2-40B4-BE49-F238E27FC236}">
                <a16:creationId xmlns:a16="http://schemas.microsoft.com/office/drawing/2014/main" id="{DB80F64A-8699-3135-E753-881DA472131D}"/>
              </a:ext>
            </a:extLst>
          </p:cNvPr>
          <p:cNvSpPr>
            <a:spLocks noGrp="1"/>
          </p:cNvSpPr>
          <p:nvPr>
            <p:ph type="title"/>
          </p:nvPr>
        </p:nvSpPr>
        <p:spPr>
          <a:xfrm>
            <a:off x="1069975" y="484188"/>
            <a:ext cx="10058400" cy="1609725"/>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algn="ctr"/>
            <a:r>
              <a:rPr lang="en-US" b="1" dirty="0"/>
              <a:t>Practice Example</a:t>
            </a:r>
          </a:p>
        </p:txBody>
      </p:sp>
    </p:spTree>
    <p:extLst>
      <p:ext uri="{BB962C8B-B14F-4D97-AF65-F5344CB8AC3E}">
        <p14:creationId xmlns:p14="http://schemas.microsoft.com/office/powerpoint/2010/main" val="944982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Safe State</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lnSpcReduction="10000"/>
          </a:bodyPr>
          <a:lstStyle/>
          <a:p>
            <a:pPr marL="450851" lvl="0" indent="-342900" algn="just" rtl="0">
              <a:lnSpc>
                <a:spcPct val="90000"/>
              </a:lnSpc>
              <a:spcBef>
                <a:spcPts val="0"/>
              </a:spcBef>
              <a:spcAft>
                <a:spcPts val="0"/>
              </a:spcAft>
              <a:buSzPts val="1700"/>
              <a:buFont typeface="Wingdings" panose="05000000000000000000" pitchFamily="2" charset="2"/>
              <a:buChar char="q"/>
            </a:pPr>
            <a:r>
              <a:rPr lang="en-US" dirty="0"/>
              <a:t>A state is safe if the system can allocate resources to each process in some order and still avoid a deadlock.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More formally a system is in a safe state only if there exists a safe sequence.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A sequence of processes is a safe sequence for the current allocation state if, for each Pi, the resources that Pi can still request can be satisfied by the currently available resources plus all the resources held by all the </a:t>
            </a:r>
            <a:r>
              <a:rPr lang="en-US" dirty="0" err="1"/>
              <a:t>Pj</a:t>
            </a:r>
            <a:r>
              <a:rPr lang="en-US" dirty="0"/>
              <a:t> with j &lt; </a:t>
            </a:r>
            <a:r>
              <a:rPr lang="en-US" dirty="0" err="1"/>
              <a:t>i</a:t>
            </a:r>
            <a:r>
              <a:rPr lang="en-US" dirty="0"/>
              <a:t>.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In this situation, if the resources that Pi needs are not immediately available, then Pi can wait until all </a:t>
            </a:r>
            <a:r>
              <a:rPr lang="en-US" dirty="0" err="1"/>
              <a:t>Pj</a:t>
            </a:r>
            <a:r>
              <a:rPr lang="en-US" dirty="0"/>
              <a:t> have finished.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When they have finished, Pi can obtain all of its needed resources, complete its designated task, return its allocated resources and terminate.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When Pi terminates, Pi+1 can obtain its needed resources and terminate.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If no such sequence exists, then the system is said to be unsafe.</a:t>
            </a:r>
            <a:endParaRPr dirty="0"/>
          </a:p>
        </p:txBody>
      </p:sp>
    </p:spTree>
    <p:extLst>
      <p:ext uri="{BB962C8B-B14F-4D97-AF65-F5344CB8AC3E}">
        <p14:creationId xmlns:p14="http://schemas.microsoft.com/office/powerpoint/2010/main" val="39023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4</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Safe State</a:t>
            </a:r>
            <a:endParaRPr b="1" dirty="0"/>
          </a:p>
        </p:txBody>
      </p:sp>
      <p:sp>
        <p:nvSpPr>
          <p:cNvPr id="139" name="Google Shape;139;p15"/>
          <p:cNvSpPr txBox="1">
            <a:spLocks noGrp="1"/>
          </p:cNvSpPr>
          <p:nvPr>
            <p:ph type="body" idx="1"/>
          </p:nvPr>
        </p:nvSpPr>
        <p:spPr>
          <a:xfrm>
            <a:off x="1069848" y="2121407"/>
            <a:ext cx="6245352"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If a system is in a safe state, there can be no deadlocks.</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An unsafe state is not a deadlocked state; a deadlocked state is conversely an unsafe state.</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Not all unsafe states are deadlocks, however an unsafe state may lead to a deadlock state.</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Deadlock avoidance makes sure that a system never enters an unsafe state.</a:t>
            </a:r>
            <a:endParaRPr dirty="0"/>
          </a:p>
        </p:txBody>
      </p:sp>
      <p:pic>
        <p:nvPicPr>
          <p:cNvPr id="3" name="Picture 2">
            <a:extLst>
              <a:ext uri="{FF2B5EF4-FFF2-40B4-BE49-F238E27FC236}">
                <a16:creationId xmlns:a16="http://schemas.microsoft.com/office/drawing/2014/main" id="{322D67D5-40A4-B477-49A1-2EF9AFE0794C}"/>
              </a:ext>
            </a:extLst>
          </p:cNvPr>
          <p:cNvPicPr>
            <a:picLocks noChangeAspect="1"/>
          </p:cNvPicPr>
          <p:nvPr/>
        </p:nvPicPr>
        <p:blipFill>
          <a:blip r:embed="rId5"/>
          <a:stretch>
            <a:fillRect/>
          </a:stretch>
        </p:blipFill>
        <p:spPr>
          <a:xfrm>
            <a:off x="7724160" y="2170167"/>
            <a:ext cx="3585281" cy="4203201"/>
          </a:xfrm>
          <a:prstGeom prst="rect">
            <a:avLst/>
          </a:prstGeom>
        </p:spPr>
      </p:pic>
    </p:spTree>
    <p:extLst>
      <p:ext uri="{BB962C8B-B14F-4D97-AF65-F5344CB8AC3E}">
        <p14:creationId xmlns:p14="http://schemas.microsoft.com/office/powerpoint/2010/main" val="3249662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5</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Safe State (Example)</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r>
              <a:rPr lang="en-US" dirty="0"/>
              <a:t>There is a system with 12 tape drives and three processes &lt;P0,P1,P2&gt;.</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Therefore, system is currently in a safe state, with the safe sequence &lt;P1,P0,P2&gt;.</a:t>
            </a:r>
            <a:endParaRPr dirty="0"/>
          </a:p>
        </p:txBody>
      </p:sp>
      <p:pic>
        <p:nvPicPr>
          <p:cNvPr id="3" name="Picture 2">
            <a:extLst>
              <a:ext uri="{FF2B5EF4-FFF2-40B4-BE49-F238E27FC236}">
                <a16:creationId xmlns:a16="http://schemas.microsoft.com/office/drawing/2014/main" id="{0EA93966-6AC3-D5AC-9EA4-51FF11F44382}"/>
              </a:ext>
            </a:extLst>
          </p:cNvPr>
          <p:cNvPicPr>
            <a:picLocks noChangeAspect="1"/>
          </p:cNvPicPr>
          <p:nvPr/>
        </p:nvPicPr>
        <p:blipFill>
          <a:blip r:embed="rId5"/>
          <a:stretch>
            <a:fillRect/>
          </a:stretch>
        </p:blipFill>
        <p:spPr>
          <a:xfrm>
            <a:off x="3347884" y="2772698"/>
            <a:ext cx="5692877" cy="3456984"/>
          </a:xfrm>
          <a:prstGeom prst="rect">
            <a:avLst/>
          </a:prstGeom>
        </p:spPr>
      </p:pic>
    </p:spTree>
    <p:extLst>
      <p:ext uri="{BB962C8B-B14F-4D97-AF65-F5344CB8AC3E}">
        <p14:creationId xmlns:p14="http://schemas.microsoft.com/office/powerpoint/2010/main" val="752195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6</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Safe State (Example)</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r>
              <a:rPr lang="en-US" dirty="0"/>
              <a:t>Now, consider that P2 requests and is allocated one more tape drive. Assuming that the tape drive is allocated to P2, the new system state will be:</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This new system is not safe. P1’s maximum remaining future need can be satisfied</a:t>
            </a:r>
            <a:r>
              <a:rPr lang="en-US" b="1" dirty="0"/>
              <a:t> </a:t>
            </a:r>
            <a:r>
              <a:rPr lang="en-US" dirty="0"/>
              <a:t>but</a:t>
            </a:r>
            <a:r>
              <a:rPr lang="en-US" b="1" dirty="0"/>
              <a:t> </a:t>
            </a:r>
            <a:r>
              <a:rPr lang="en-US" dirty="0"/>
              <a:t>neither P0’s nor P2’s maximum future needs can be satisfied.</a:t>
            </a:r>
          </a:p>
        </p:txBody>
      </p:sp>
      <p:pic>
        <p:nvPicPr>
          <p:cNvPr id="4" name="Picture 3">
            <a:extLst>
              <a:ext uri="{FF2B5EF4-FFF2-40B4-BE49-F238E27FC236}">
                <a16:creationId xmlns:a16="http://schemas.microsoft.com/office/drawing/2014/main" id="{15730FD8-3F57-E3AE-0570-1AB0A0E3CF38}"/>
              </a:ext>
            </a:extLst>
          </p:cNvPr>
          <p:cNvPicPr>
            <a:picLocks noChangeAspect="1"/>
          </p:cNvPicPr>
          <p:nvPr/>
        </p:nvPicPr>
        <p:blipFill>
          <a:blip r:embed="rId5"/>
          <a:stretch>
            <a:fillRect/>
          </a:stretch>
        </p:blipFill>
        <p:spPr>
          <a:xfrm>
            <a:off x="3139245" y="2981896"/>
            <a:ext cx="6061586" cy="2934929"/>
          </a:xfrm>
          <a:prstGeom prst="rect">
            <a:avLst/>
          </a:prstGeom>
        </p:spPr>
      </p:pic>
    </p:spTree>
    <p:extLst>
      <p:ext uri="{BB962C8B-B14F-4D97-AF65-F5344CB8AC3E}">
        <p14:creationId xmlns:p14="http://schemas.microsoft.com/office/powerpoint/2010/main" val="1477750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7</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Resource Allocation Graph</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In addition to the request and assignment edges, we introduce a new type of edge called a claim edge to resource allocation graphs.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A claim edge Pi →</a:t>
            </a:r>
            <a:r>
              <a:rPr lang="en-US" dirty="0" err="1"/>
              <a:t>Rj</a:t>
            </a:r>
            <a:r>
              <a:rPr lang="en-US" dirty="0"/>
              <a:t> indicates that process Pi may request resource </a:t>
            </a:r>
            <a:r>
              <a:rPr lang="en-US" dirty="0" err="1"/>
              <a:t>Rj</a:t>
            </a:r>
            <a:r>
              <a:rPr lang="en-US" dirty="0"/>
              <a:t> at some time in the future.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A dashed line is used to represent a claim edge. -----&gt;</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When Pi requests resource </a:t>
            </a:r>
            <a:r>
              <a:rPr lang="en-US" dirty="0" err="1"/>
              <a:t>Rj</a:t>
            </a:r>
            <a:r>
              <a:rPr lang="en-US" dirty="0"/>
              <a:t> the claim edge is converted to a request edge.</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Suppose that Pi requests resource </a:t>
            </a:r>
            <a:r>
              <a:rPr lang="en-US" dirty="0" err="1"/>
              <a:t>Rj</a:t>
            </a:r>
            <a:r>
              <a:rPr lang="en-US" dirty="0"/>
              <a:t>. The request can be granted only if converting the request edge Pi →</a:t>
            </a:r>
            <a:r>
              <a:rPr lang="en-US" dirty="0" err="1"/>
              <a:t>Rj</a:t>
            </a:r>
            <a:r>
              <a:rPr lang="en-US" dirty="0"/>
              <a:t> into an assignment edge </a:t>
            </a:r>
            <a:r>
              <a:rPr lang="en-US" dirty="0" err="1"/>
              <a:t>Rj</a:t>
            </a:r>
            <a:r>
              <a:rPr lang="en-US" dirty="0"/>
              <a:t> →Pi does not result in the formation of a cycle.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If no cycle exists, then the allocation of the resource will leave the system in a safe state.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If a cycle is found, then the allocation will put the system in an unsafe state. </a:t>
            </a:r>
            <a:endParaRPr dirty="0"/>
          </a:p>
        </p:txBody>
      </p:sp>
    </p:spTree>
    <p:extLst>
      <p:ext uri="{BB962C8B-B14F-4D97-AF65-F5344CB8AC3E}">
        <p14:creationId xmlns:p14="http://schemas.microsoft.com/office/powerpoint/2010/main" val="1933310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8</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Resource Allocation Graph</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endParaRPr dirty="0"/>
          </a:p>
        </p:txBody>
      </p:sp>
      <p:pic>
        <p:nvPicPr>
          <p:cNvPr id="7" name="Picture 6">
            <a:extLst>
              <a:ext uri="{FF2B5EF4-FFF2-40B4-BE49-F238E27FC236}">
                <a16:creationId xmlns:a16="http://schemas.microsoft.com/office/drawing/2014/main" id="{8884D381-6D2B-95F6-3A7E-864DCCE2BA5A}"/>
              </a:ext>
            </a:extLst>
          </p:cNvPr>
          <p:cNvPicPr>
            <a:picLocks noChangeAspect="1"/>
          </p:cNvPicPr>
          <p:nvPr/>
        </p:nvPicPr>
        <p:blipFill>
          <a:blip r:embed="rId5"/>
          <a:stretch>
            <a:fillRect/>
          </a:stretch>
        </p:blipFill>
        <p:spPr>
          <a:xfrm>
            <a:off x="2031283" y="2477729"/>
            <a:ext cx="3794330" cy="3751952"/>
          </a:xfrm>
          <a:prstGeom prst="rect">
            <a:avLst/>
          </a:prstGeom>
        </p:spPr>
      </p:pic>
      <p:pic>
        <p:nvPicPr>
          <p:cNvPr id="9" name="Picture 8">
            <a:extLst>
              <a:ext uri="{FF2B5EF4-FFF2-40B4-BE49-F238E27FC236}">
                <a16:creationId xmlns:a16="http://schemas.microsoft.com/office/drawing/2014/main" id="{FBA532B9-F648-12A8-A30D-AB0E777BF823}"/>
              </a:ext>
            </a:extLst>
          </p:cNvPr>
          <p:cNvPicPr>
            <a:picLocks noChangeAspect="1"/>
          </p:cNvPicPr>
          <p:nvPr/>
        </p:nvPicPr>
        <p:blipFill>
          <a:blip r:embed="rId6"/>
          <a:stretch>
            <a:fillRect/>
          </a:stretch>
        </p:blipFill>
        <p:spPr>
          <a:xfrm>
            <a:off x="6115665" y="2595716"/>
            <a:ext cx="3588774" cy="3633965"/>
          </a:xfrm>
          <a:prstGeom prst="rect">
            <a:avLst/>
          </a:prstGeom>
        </p:spPr>
      </p:pic>
    </p:spTree>
    <p:extLst>
      <p:ext uri="{BB962C8B-B14F-4D97-AF65-F5344CB8AC3E}">
        <p14:creationId xmlns:p14="http://schemas.microsoft.com/office/powerpoint/2010/main" val="4023177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6A540A0-A00C-F498-9782-9115F7BD34A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9</a:t>
            </a:fld>
            <a:endParaRPr lang="en-US"/>
          </a:p>
        </p:txBody>
      </p:sp>
      <p:pic>
        <p:nvPicPr>
          <p:cNvPr id="6" name="Picture 5">
            <a:extLst>
              <a:ext uri="{FF2B5EF4-FFF2-40B4-BE49-F238E27FC236}">
                <a16:creationId xmlns:a16="http://schemas.microsoft.com/office/drawing/2014/main" id="{2EF2C50B-258A-D6D7-5B14-ACBC5CF28513}"/>
              </a:ext>
            </a:extLst>
          </p:cNvPr>
          <p:cNvPicPr>
            <a:picLocks noChangeAspect="1"/>
          </p:cNvPicPr>
          <p:nvPr/>
        </p:nvPicPr>
        <p:blipFill>
          <a:blip r:embed="rId2"/>
          <a:stretch>
            <a:fillRect/>
          </a:stretch>
        </p:blipFill>
        <p:spPr>
          <a:xfrm>
            <a:off x="0" y="1"/>
            <a:ext cx="12192000" cy="6857999"/>
          </a:xfrm>
          <a:prstGeom prst="rect">
            <a:avLst/>
          </a:prstGeom>
        </p:spPr>
      </p:pic>
      <p:sp>
        <p:nvSpPr>
          <p:cNvPr id="7" name="Rectangle 6">
            <a:extLst>
              <a:ext uri="{FF2B5EF4-FFF2-40B4-BE49-F238E27FC236}">
                <a16:creationId xmlns:a16="http://schemas.microsoft.com/office/drawing/2014/main" id="{40B46439-9E58-9855-D9B1-4DA45895BFC5}"/>
              </a:ext>
            </a:extLst>
          </p:cNvPr>
          <p:cNvSpPr/>
          <p:nvPr/>
        </p:nvSpPr>
        <p:spPr>
          <a:xfrm>
            <a:off x="1242150" y="622341"/>
            <a:ext cx="10241534" cy="1323439"/>
          </a:xfrm>
          <a:prstGeom prst="rect">
            <a:avLst/>
          </a:prstGeom>
          <a:noFill/>
        </p:spPr>
        <p:txBody>
          <a:bodyPr wrap="square" lIns="91440" tIns="45720" rIns="91440" bIns="45720">
            <a:spAutoFit/>
            <a:scene3d>
              <a:camera prst="orthographicFront"/>
              <a:lightRig rig="threePt" dir="t"/>
            </a:scene3d>
            <a:sp3d extrusionH="57150">
              <a:bevelT w="69850" h="69850" prst="divot"/>
            </a:sp3d>
          </a:bodyPr>
          <a:lstStyle/>
          <a:p>
            <a:pPr algn="ctr"/>
            <a:r>
              <a:rPr lang="en-US" sz="8000" b="1" dirty="0">
                <a:ln w="22225">
                  <a:solidFill>
                    <a:schemeClr val="accent2"/>
                  </a:solidFill>
                  <a:prstDash val="solid"/>
                </a:ln>
                <a:solidFill>
                  <a:schemeClr val="accent2">
                    <a:lumMod val="40000"/>
                    <a:lumOff val="60000"/>
                  </a:schemeClr>
                </a:solidFill>
                <a:effectLst>
                  <a:glow rad="228600">
                    <a:schemeClr val="accent1">
                      <a:satMod val="175000"/>
                      <a:alpha val="40000"/>
                    </a:schemeClr>
                  </a:glow>
                </a:effectLst>
              </a:rPr>
              <a:t>Banker’s Algorithm</a:t>
            </a:r>
          </a:p>
        </p:txBody>
      </p:sp>
    </p:spTree>
    <p:extLst>
      <p:ext uri="{BB962C8B-B14F-4D97-AF65-F5344CB8AC3E}">
        <p14:creationId xmlns:p14="http://schemas.microsoft.com/office/powerpoint/2010/main" val="166413294"/>
      </p:ext>
    </p:extLst>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756</TotalTime>
  <Words>1621</Words>
  <Application>Microsoft Office PowerPoint</Application>
  <PresentationFormat>Widescreen</PresentationFormat>
  <Paragraphs>211</Paragraphs>
  <Slides>28</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Noto Sans Symbols</vt:lpstr>
      <vt:lpstr>Rockwell</vt:lpstr>
      <vt:lpstr>Wingdings</vt:lpstr>
      <vt:lpstr>Wood Type</vt:lpstr>
      <vt:lpstr>OPERATING SYSTEMS</vt:lpstr>
      <vt:lpstr>Deadlock Avoidance</vt:lpstr>
      <vt:lpstr>Safe State</vt:lpstr>
      <vt:lpstr>Safe State</vt:lpstr>
      <vt:lpstr>Safe State (Example)</vt:lpstr>
      <vt:lpstr>Safe State (Example)</vt:lpstr>
      <vt:lpstr>Resource Allocation Graph</vt:lpstr>
      <vt:lpstr>Resource Allocation Graph</vt:lpstr>
      <vt:lpstr>PowerPoint Presentation</vt:lpstr>
      <vt:lpstr>Banker’s Algorithm</vt:lpstr>
      <vt:lpstr>Banker’s Algorithm</vt:lpstr>
      <vt:lpstr>Banker’s Algorithm</vt:lpstr>
      <vt:lpstr>Safety Algorithm </vt:lpstr>
      <vt:lpstr>Resource Request Algorithm </vt:lpstr>
      <vt:lpstr>Example 1</vt:lpstr>
      <vt:lpstr>Example 1</vt:lpstr>
      <vt:lpstr>Example 1</vt:lpstr>
      <vt:lpstr>Example 1</vt:lpstr>
      <vt:lpstr>Example 1</vt:lpstr>
      <vt:lpstr>Example 1</vt:lpstr>
      <vt:lpstr>Example 2</vt:lpstr>
      <vt:lpstr>Example 2</vt:lpstr>
      <vt:lpstr>Example 2</vt:lpstr>
      <vt:lpstr>Example 2</vt:lpstr>
      <vt:lpstr>Example 2</vt:lpstr>
      <vt:lpstr>Example 2</vt:lpstr>
      <vt:lpstr>Practice Example</vt:lpstr>
      <vt:lpstr>Practice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cp:lastModifiedBy>M Saifullah Tanvir</cp:lastModifiedBy>
  <cp:revision>34</cp:revision>
  <dcterms:modified xsi:type="dcterms:W3CDTF">2023-04-12T08:34:48Z</dcterms:modified>
</cp:coreProperties>
</file>