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31" r:id="rId2"/>
    <p:sldId id="332" r:id="rId3"/>
    <p:sldId id="333" r:id="rId4"/>
    <p:sldId id="377" r:id="rId5"/>
    <p:sldId id="334" r:id="rId6"/>
    <p:sldId id="335" r:id="rId7"/>
    <p:sldId id="337" r:id="rId8"/>
    <p:sldId id="376" r:id="rId9"/>
    <p:sldId id="339" r:id="rId10"/>
    <p:sldId id="340" r:id="rId11"/>
    <p:sldId id="341" r:id="rId12"/>
    <p:sldId id="342" r:id="rId13"/>
    <p:sldId id="343" r:id="rId14"/>
    <p:sldId id="344" r:id="rId15"/>
    <p:sldId id="345" r:id="rId16"/>
    <p:sldId id="348" r:id="rId17"/>
    <p:sldId id="349" r:id="rId18"/>
    <p:sldId id="378" r:id="rId19"/>
    <p:sldId id="350" r:id="rId20"/>
    <p:sldId id="351" r:id="rId21"/>
    <p:sldId id="352" r:id="rId22"/>
    <p:sldId id="353" r:id="rId23"/>
    <p:sldId id="379" r:id="rId24"/>
    <p:sldId id="380" r:id="rId25"/>
    <p:sldId id="381"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91" autoAdjust="0"/>
    <p:restoredTop sz="79059" autoAdjust="0"/>
  </p:normalViewPr>
  <p:slideViewPr>
    <p:cSldViewPr snapToGrid="0">
      <p:cViewPr varScale="1">
        <p:scale>
          <a:sx n="57" d="100"/>
          <a:sy n="57" d="100"/>
        </p:scale>
        <p:origin x="-2196" y="-84"/>
      </p:cViewPr>
      <p:guideLst>
        <p:guide orient="horz" pos="816"/>
        <p:guide pos="440"/>
      </p:guideLst>
    </p:cSldViewPr>
  </p:slideViewPr>
  <p:outlineViewPr>
    <p:cViewPr>
      <p:scale>
        <a:sx n="33" d="100"/>
        <a:sy n="33" d="100"/>
      </p:scale>
      <p:origin x="0" y="14874"/>
    </p:cViewPr>
  </p:outlin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1460">
              <a:defRPr sz="1100">
                <a:latin typeface="Helvetica" pitchFamily="-84" charset="0"/>
              </a:defRPr>
            </a:lvl1pPr>
          </a:lstStyle>
          <a:p>
            <a:pPr>
              <a:defRPr/>
            </a:pPr>
            <a:fld id="{0C933A08-E883-4401-9F83-B24DDB0BC9B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909">
              <a:defRPr sz="1200">
                <a:latin typeface="Times New Roman" pitchFamily="18" charset="0"/>
              </a:defRPr>
            </a:lvl1pPr>
          </a:lstStyle>
          <a:p>
            <a:pPr>
              <a:defRPr/>
            </a:pPr>
            <a:fld id="{FF1C9AF0-286B-421D-82BA-DD762E39058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pPr defTabSz="939800"/>
            <a:fld id="{CA50B3F5-CB58-465E-8B68-59A594096775}" type="slidenum">
              <a:rPr lang="en-US" altLang="en-US" smtClean="0"/>
              <a:pPr defTabSz="939800"/>
              <a:t>1</a:t>
            </a:fld>
            <a:endParaRPr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39800"/>
            <a:fld id="{2AB1D925-F26C-4340-BE0A-41835942116E}" type="slidenum">
              <a:rPr lang="en-US" altLang="en-US" smtClean="0"/>
              <a:pPr defTabSz="939800"/>
              <a:t>11</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GB" smtClean="0">
                <a:latin typeface="Times New Roman" pitchFamily="18" charset="0"/>
              </a:rPr>
              <a:t>-Cycle P</a:t>
            </a:r>
            <a:r>
              <a:rPr lang="en-GB" baseline="-25000" smtClean="0">
                <a:latin typeface="Times New Roman" pitchFamily="18" charset="0"/>
              </a:rPr>
              <a:t>1</a:t>
            </a:r>
            <a:r>
              <a:rPr lang="en-GB" smtClean="0">
                <a:latin typeface="Times New Roman" pitchFamily="18" charset="0"/>
              </a:rPr>
              <a:t>, R</a:t>
            </a:r>
            <a:r>
              <a:rPr lang="en-GB" baseline="-25000" smtClean="0">
                <a:latin typeface="Times New Roman" pitchFamily="18" charset="0"/>
              </a:rPr>
              <a:t>1</a:t>
            </a:r>
            <a:r>
              <a:rPr lang="en-GB" smtClean="0">
                <a:latin typeface="Times New Roman" pitchFamily="18" charset="0"/>
              </a:rPr>
              <a:t>, P</a:t>
            </a:r>
            <a:r>
              <a:rPr lang="en-GB" baseline="-25000" smtClean="0">
                <a:latin typeface="Times New Roman" pitchFamily="18" charset="0"/>
              </a:rPr>
              <a:t>3</a:t>
            </a:r>
            <a:r>
              <a:rPr lang="en-GB" smtClean="0">
                <a:latin typeface="Times New Roman" pitchFamily="18" charset="0"/>
              </a:rPr>
              <a:t>, R</a:t>
            </a:r>
            <a:r>
              <a:rPr lang="en-GB" baseline="-25000" smtClean="0">
                <a:latin typeface="Times New Roman" pitchFamily="18" charset="0"/>
              </a:rPr>
              <a:t>2</a:t>
            </a:r>
            <a:r>
              <a:rPr lang="en-GB" smtClean="0">
                <a:latin typeface="Times New Roman" pitchFamily="18" charset="0"/>
              </a:rPr>
              <a:t>, P</a:t>
            </a:r>
            <a:r>
              <a:rPr lang="en-GB" baseline="-25000" smtClean="0">
                <a:latin typeface="Times New Roman" pitchFamily="18" charset="0"/>
              </a:rPr>
              <a:t>1</a:t>
            </a:r>
          </a:p>
          <a:p>
            <a:r>
              <a:rPr lang="en-GB" smtClean="0">
                <a:latin typeface="Times New Roman" pitchFamily="18" charset="0"/>
              </a:rPr>
              <a:t>-P</a:t>
            </a:r>
            <a:r>
              <a:rPr lang="en-GB" baseline="-25000" smtClean="0">
                <a:latin typeface="Times New Roman" pitchFamily="18" charset="0"/>
              </a:rPr>
              <a:t>4 </a:t>
            </a:r>
            <a:r>
              <a:rPr lang="en-GB" smtClean="0">
                <a:latin typeface="Times New Roman" pitchFamily="18" charset="0"/>
              </a:rPr>
              <a:t>can release an instance of R</a:t>
            </a:r>
            <a:r>
              <a:rPr lang="en-GB" baseline="-25000" smtClean="0">
                <a:latin typeface="Times New Roman" pitchFamily="18" charset="0"/>
              </a:rPr>
              <a:t>2</a:t>
            </a:r>
            <a:r>
              <a:rPr lang="en-GB" smtClean="0">
                <a:latin typeface="Times New Roman" pitchFamily="18" charset="0"/>
              </a:rPr>
              <a:t>, which can then be acquired by P</a:t>
            </a:r>
            <a:r>
              <a:rPr lang="en-GB" baseline="-25000" smtClean="0">
                <a:latin typeface="Times New Roman" pitchFamily="18" charset="0"/>
              </a:rPr>
              <a:t>3</a:t>
            </a:r>
            <a:r>
              <a:rPr lang="en-GB" smtClean="0">
                <a:latin typeface="Times New Roman" pitchFamily="18" charset="0"/>
              </a:rPr>
              <a:t>, thus breaking the cycle. </a:t>
            </a:r>
          </a:p>
          <a:p>
            <a:r>
              <a:rPr lang="en-GB" smtClean="0">
                <a:latin typeface="Times New Roman" pitchFamily="18" charset="0"/>
              </a:rPr>
              <a:t>Or P</a:t>
            </a:r>
            <a:r>
              <a:rPr lang="en-GB" baseline="-25000" smtClean="0">
                <a:latin typeface="Times New Roman" pitchFamily="18" charset="0"/>
              </a:rPr>
              <a:t>1</a:t>
            </a:r>
            <a:r>
              <a:rPr lang="en-GB" smtClean="0">
                <a:latin typeface="Times New Roman" pitchFamily="18" charset="0"/>
              </a:rPr>
              <a:t> can release R</a:t>
            </a:r>
            <a:r>
              <a:rPr lang="en-GB" baseline="-25000" smtClean="0">
                <a:latin typeface="Times New Roman" pitchFamily="18" charset="0"/>
              </a:rPr>
              <a:t>2</a:t>
            </a:r>
            <a:r>
              <a:rPr lang="en-GB" smtClean="0">
                <a:latin typeface="Times New Roman" pitchFamily="18" charset="0"/>
              </a:rPr>
              <a:t> after it gets R</a:t>
            </a:r>
            <a:r>
              <a:rPr lang="en-GB" baseline="-25000" smtClean="0">
                <a:latin typeface="Times New Roman" pitchFamily="18" charset="0"/>
              </a:rPr>
              <a:t>1</a:t>
            </a:r>
            <a:r>
              <a:rPr lang="en-GB" smtClean="0">
                <a:latin typeface="Times New Roman" pitchFamily="18" charset="0"/>
              </a:rPr>
              <a:t> when P</a:t>
            </a:r>
            <a:r>
              <a:rPr lang="en-GB" baseline="-25000" smtClean="0">
                <a:latin typeface="Times New Roman" pitchFamily="18" charset="0"/>
              </a:rPr>
              <a:t>2</a:t>
            </a:r>
            <a:r>
              <a:rPr lang="en-GB" smtClean="0">
                <a:latin typeface="Times New Roman" pitchFamily="18" charset="0"/>
              </a:rPr>
              <a:t> releases it. </a:t>
            </a:r>
          </a:p>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939800"/>
            <a:fld id="{6CB8F069-91DF-4AFA-8C54-EE69F05E2FF8}" type="slidenum">
              <a:rPr lang="en-US" altLang="en-US" smtClean="0"/>
              <a:pPr defTabSz="939800"/>
              <a:t>12</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39800"/>
            <a:fld id="{1CD76E81-765E-4C73-83CB-DD0C7552578F}" type="slidenum">
              <a:rPr lang="en-US" altLang="en-US" smtClean="0"/>
              <a:pPr defTabSz="939800"/>
              <a:t>13</a:t>
            </a:fld>
            <a:endParaRPr lang="en-US" alt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GB" dirty="0" smtClean="0">
                <a:latin typeface="Times New Roman" pitchFamily="18" charset="0"/>
              </a:rPr>
              <a:t>-First approach results in Deadlock Prevention and Deadlock Avoidance techniques.</a:t>
            </a:r>
          </a:p>
          <a:p>
            <a:r>
              <a:rPr lang="en-GB" dirty="0" smtClean="0">
                <a:latin typeface="Times New Roman" pitchFamily="18" charset="0"/>
              </a:rPr>
              <a:t>-Second approach requires Deadlock Detection and Deadlock Recovery algorithms. </a:t>
            </a:r>
          </a:p>
          <a:p>
            <a:r>
              <a:rPr lang="en-GB" dirty="0" smtClean="0">
                <a:latin typeface="Times New Roman" pitchFamily="18" charset="0"/>
              </a:rPr>
              <a:t>-Third approach mostly used as deadlocks usually very infrequent. </a:t>
            </a:r>
          </a:p>
          <a:p>
            <a:r>
              <a:rPr lang="en-GB" dirty="0" smtClean="0">
                <a:latin typeface="Times New Roman" pitchFamily="18" charset="0"/>
              </a:rPr>
              <a:t>Computer crashes due to hardware failure, compiler errors and other bugs much more frequently than due </a:t>
            </a:r>
            <a:r>
              <a:rPr lang="en-US" dirty="0" smtClean="0">
                <a:latin typeface="Times New Roman" pitchFamily="18" charset="0"/>
              </a:rPr>
              <a:t>to deadlocks. Hence, designers of OS don’t sacrifice performance and convenience: they don’t include deadlocking handling techniques, in general. </a:t>
            </a:r>
            <a:endParaRPr lang="en-GB" dirty="0" smtClean="0">
              <a:latin typeface="Times New Roman" pitchFamily="18" charset="0"/>
            </a:endParaRPr>
          </a:p>
          <a:p>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39800"/>
            <a:fld id="{B8769E04-0F1D-43DE-9845-64C39FDFAA61}" type="slidenum">
              <a:rPr lang="en-US" altLang="en-US" smtClean="0"/>
              <a:pPr defTabSz="939800"/>
              <a:t>14</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GB" smtClean="0">
                <a:latin typeface="Times New Roman" pitchFamily="18" charset="0"/>
              </a:rPr>
              <a:t>-Not allow one of the 4 necessary conditions to hold by restraining requests.</a:t>
            </a:r>
          </a:p>
          <a:p>
            <a:r>
              <a:rPr lang="en-GB" smtClean="0">
                <a:latin typeface="Times New Roman" pitchFamily="18" charset="0"/>
              </a:rPr>
              <a:t>-Mutual Exclusion: Can share read-only files. Can’t share a printer. Hence, can’t prevent mutual exclusion.</a:t>
            </a:r>
          </a:p>
          <a:p>
            <a:r>
              <a:rPr lang="en-GB" smtClean="0">
                <a:latin typeface="Times New Roman" pitchFamily="18" charset="0"/>
              </a:rPr>
              <a:t>-Hold &amp; wait: Two different protocols given on this slide. Both have same disadvantages. </a:t>
            </a:r>
            <a:r>
              <a:rPr lang="en-GB" smtClean="0">
                <a:solidFill>
                  <a:srgbClr val="FF0000"/>
                </a:solidFill>
                <a:latin typeface="Times New Roman" pitchFamily="18" charset="0"/>
              </a:rPr>
              <a:t>Read example in book.  </a:t>
            </a:r>
          </a:p>
          <a:p>
            <a:endParaRPr lang="en-US" altLang="en-US" smtClean="0">
              <a:latin typeface="Times New Roman" pitchFamily="18" charset="0"/>
            </a:endParaRPr>
          </a:p>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39800"/>
            <a:fld id="{ECC69B40-E96C-4F68-A3BB-D4C63B6C8616}" type="slidenum">
              <a:rPr lang="en-US" altLang="en-US" smtClean="0"/>
              <a:pPr defTabSz="939800"/>
              <a:t>15</a:t>
            </a:fld>
            <a:endParaRPr lang="en-US" alt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GB" dirty="0" smtClean="0">
                <a:latin typeface="Times New Roman" pitchFamily="18" charset="0"/>
              </a:rPr>
              <a:t>-No </a:t>
            </a:r>
            <a:r>
              <a:rPr lang="en-GB" dirty="0" err="1" smtClean="0">
                <a:latin typeface="Times New Roman" pitchFamily="18" charset="0"/>
              </a:rPr>
              <a:t>Preemption</a:t>
            </a:r>
            <a:r>
              <a:rPr lang="en-GB" dirty="0" smtClean="0">
                <a:latin typeface="Times New Roman" pitchFamily="18" charset="0"/>
              </a:rPr>
              <a:t>: See details of alternative protocol in book.</a:t>
            </a:r>
          </a:p>
          <a:p>
            <a:r>
              <a:rPr lang="en-GB" dirty="0" smtClean="0">
                <a:latin typeface="Times New Roman" pitchFamily="18" charset="0"/>
              </a:rPr>
              <a:t>Can only be applied to resources whose state can be easily saved and restored later e.g. memory, CPU registers. Not applicable to printers, semaphores, etc. </a:t>
            </a:r>
          </a:p>
          <a:p>
            <a:r>
              <a:rPr lang="en-GB" dirty="0" smtClean="0">
                <a:latin typeface="Times New Roman" pitchFamily="18" charset="0"/>
              </a:rPr>
              <a:t>-Circular wait: Read example and proof by contradiction in book. </a:t>
            </a:r>
          </a:p>
          <a:p>
            <a:endParaRPr lang="en-US" alt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39800"/>
            <a:fld id="{981B8279-469B-4A64-ABFD-2FBAA8B58693}" type="slidenum">
              <a:rPr lang="en-US" altLang="en-US" smtClean="0"/>
              <a:pPr defTabSz="939800"/>
              <a:t>16</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39800"/>
            <a:fld id="{F67AB541-6B30-4BF9-A9CC-3332BCF7F716}" type="slidenum">
              <a:rPr lang="en-US" altLang="en-US" smtClean="0"/>
              <a:pPr defTabSz="939800"/>
              <a:t>17</a:t>
            </a:fld>
            <a:endParaRPr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mtClean="0">
                <a:latin typeface="Times New Roman" pitchFamily="18" charset="0"/>
              </a:rPr>
              <a:t>-For the case of granting P2 another drive: at this point, only process P1 can be allocated all its tape drives. When it returns them, the system will have only 4 available tape drives. Since process P0 is allocated 5 tape drives but has a maximum of 10, it may request 5 more tape drives. If it does so, it will have to wait, because they are unavailable. Similarly, process P2 may request 6 additional tape</a:t>
            </a:r>
          </a:p>
          <a:p>
            <a:r>
              <a:rPr lang="en-US" smtClean="0">
                <a:latin typeface="Times New Roman" pitchFamily="18" charset="0"/>
              </a:rPr>
              <a:t>drives and have to wait, resulting in a deadlock. Our mistake was in granting the request from process P2 for one more tape drive. If we had made P2 wait until either of the other processes had finished and released its resources, then we could have avoided the deadlock.</a:t>
            </a:r>
            <a:endParaRPr lang="en-GB" smtClean="0">
              <a:latin typeface="Times New Roman" pitchFamily="18" charset="0"/>
            </a:endParaRPr>
          </a:p>
        </p:txBody>
      </p:sp>
      <p:sp>
        <p:nvSpPr>
          <p:cNvPr id="71684" name="Slide Number Placeholder 3"/>
          <p:cNvSpPr>
            <a:spLocks noGrp="1"/>
          </p:cNvSpPr>
          <p:nvPr>
            <p:ph type="sldNum" sz="quarter" idx="5"/>
          </p:nvPr>
        </p:nvSpPr>
        <p:spPr>
          <a:noFill/>
        </p:spPr>
        <p:txBody>
          <a:bodyPr/>
          <a:lstStyle/>
          <a:p>
            <a:pPr defTabSz="939800"/>
            <a:fld id="{BA2208EA-3682-497F-A1C1-31C95D83CC17}" type="slidenum">
              <a:rPr lang="en-US" smtClean="0"/>
              <a:pPr defTabSz="939800"/>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39800"/>
            <a:fld id="{46F85CE7-4ED2-4AFF-B186-3B132A516D14}" type="slidenum">
              <a:rPr lang="en-US" altLang="en-US" smtClean="0"/>
              <a:pPr defTabSz="939800"/>
              <a:t>19</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39800"/>
            <a:fld id="{26085616-93AA-4174-9ACB-B7953432D3C0}" type="slidenum">
              <a:rPr lang="en-US" altLang="en-US" smtClean="0"/>
              <a:pPr defTabSz="939800"/>
              <a:t>20</a:t>
            </a:fld>
            <a:endParaRPr lang="en-US"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pPr defTabSz="939800"/>
            <a:fld id="{ADB227A1-6362-4DE2-8161-8F27BB49AB7E}" type="slidenum">
              <a:rPr lang="en-US" altLang="en-US" smtClean="0"/>
              <a:pPr defTabSz="939800"/>
              <a:t>2</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defTabSz="939800"/>
            <a:fld id="{94F1F1D8-3800-46AE-A336-361278EC5FF4}" type="slidenum">
              <a:rPr lang="en-US" altLang="en-US" smtClean="0"/>
              <a:pPr defTabSz="939800"/>
              <a:t>21</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defTabSz="939800"/>
            <a:fld id="{6F4FB72D-D661-4935-9FE8-A8C3ED8E7B95}" type="slidenum">
              <a:rPr lang="en-US" altLang="en-US" smtClean="0"/>
              <a:pPr defTabSz="939800"/>
              <a:t>22</a:t>
            </a:fld>
            <a:endParaRPr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defTabSz="939800"/>
            <a:fld id="{5D36CF11-D9B7-405C-9C4B-399ACFEFAA33}" type="slidenum">
              <a:rPr lang="en-US" smtClean="0"/>
              <a:pPr defTabSz="939800"/>
              <a:t>23</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GB" smtClean="0">
                <a:latin typeface="Times New Roman" pitchFamily="18" charset="0"/>
              </a:rPr>
              <a:t>-</a:t>
            </a:r>
            <a:r>
              <a:rPr lang="en-GB" i="1" smtClean="0">
                <a:latin typeface="Times New Roman" pitchFamily="18" charset="0"/>
              </a:rPr>
              <a:t>O</a:t>
            </a:r>
            <a:r>
              <a:rPr lang="en-GB" smtClean="0">
                <a:latin typeface="Times New Roman" pitchFamily="18" charset="0"/>
              </a:rPr>
              <a:t>(</a:t>
            </a:r>
            <a:r>
              <a:rPr lang="en-GB" i="1" smtClean="0">
                <a:latin typeface="Times New Roman" pitchFamily="18" charset="0"/>
              </a:rPr>
              <a:t>n</a:t>
            </a:r>
            <a:r>
              <a:rPr lang="en-GB" baseline="30000" smtClean="0">
                <a:latin typeface="Times New Roman" pitchFamily="18" charset="0"/>
              </a:rPr>
              <a:t>2</a:t>
            </a:r>
            <a:r>
              <a:rPr lang="en-GB" smtClean="0">
                <a:latin typeface="Times New Roman" pitchFamily="18" charset="0"/>
              </a:rPr>
              <a:t>) cycle-detection algorithm where </a:t>
            </a:r>
            <a:r>
              <a:rPr lang="en-GB" i="1" smtClean="0">
                <a:latin typeface="Times New Roman" pitchFamily="18" charset="0"/>
              </a:rPr>
              <a:t>n</a:t>
            </a:r>
            <a:r>
              <a:rPr lang="en-GB" smtClean="0">
                <a:latin typeface="Times New Roman" pitchFamily="18" charset="0"/>
              </a:rPr>
              <a:t> is the number of processes.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defTabSz="939800"/>
            <a:fld id="{A59DF371-0D8E-4F22-8ACF-BFE8C8BC8C31}" type="slidenum">
              <a:rPr lang="en-US" smtClean="0"/>
              <a:pPr defTabSz="939800"/>
              <a:t>24</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smtClean="0">
                <a:latin typeface="Times New Roman" pitchFamily="18" charset="0"/>
              </a:rPr>
              <a:t>-Should the request be granted?</a:t>
            </a:r>
            <a:endParaRPr lang="en-GB"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39800"/>
            <a:fld id="{8E90E2DC-9FE1-4491-9AEB-9FB5013A1C59}" type="slidenum">
              <a:rPr lang="en-US" smtClean="0"/>
              <a:pPr defTabSz="939800"/>
              <a:t>25</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GB" smtClean="0">
                <a:latin typeface="Times New Roman" pitchFamily="18" charset="0"/>
              </a:rPr>
              <a:t>-P2 requested R2 and was allotted R2. This creates deadlock if P1 now requests R2 because P2 is waiting for R1 being held by P1, which in turn will be waiting for R2 being held by P2.</a:t>
            </a:r>
          </a:p>
          <a:p>
            <a:r>
              <a:rPr lang="en-GB" smtClean="0">
                <a:latin typeface="Times New Roman" pitchFamily="18" charset="0"/>
              </a:rPr>
              <a:t>-Hence avoid the unsafe state by not allocating R2 to P2. </a:t>
            </a:r>
          </a:p>
          <a:p>
            <a:r>
              <a:rPr lang="en-GB" smtClean="0">
                <a:latin typeface="Times New Roman" pitchFamily="18" charset="0"/>
              </a:rPr>
              <a:t>-If P1 asks first, can allocate as no cycle then.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39800"/>
            <a:fld id="{879A3AE7-CB58-4ED3-8496-2E736C499049}" type="slidenum">
              <a:rPr lang="en-US" altLang="en-US" smtClean="0"/>
              <a:pPr defTabSz="939800"/>
              <a:t>26</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smtClean="0">
                <a:latin typeface="Times New Roman" pitchFamily="18" charset="0"/>
              </a:rPr>
              <a:t>-First proposed by Edsger Djikstra in a research paper in 1965.</a:t>
            </a:r>
          </a:p>
          <a:p>
            <a:r>
              <a:rPr lang="en-US" smtClean="0">
                <a:latin typeface="Times New Roman" pitchFamily="18" charset="0"/>
              </a:rPr>
              <a:t>-Less efficient than the resource-allocation graph scheme. </a:t>
            </a:r>
          </a:p>
          <a:p>
            <a:r>
              <a:rPr lang="en-US" smtClean="0">
                <a:latin typeface="Times New Roman" pitchFamily="18" charset="0"/>
              </a:rPr>
              <a:t>-Named so because the algorithm could be used in a banking system to ensure that the bank never allocated its available cash in such a way that it could no longer satisfy the needs of all of its customers.</a:t>
            </a:r>
          </a:p>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39800"/>
            <a:fld id="{029F3206-A62A-40C2-88DA-C9BB29C300C9}" type="slidenum">
              <a:rPr lang="en-US" altLang="en-US" smtClean="0"/>
              <a:pPr defTabSz="939800"/>
              <a:t>27</a:t>
            </a:fld>
            <a:endParaRPr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39800"/>
            <a:fld id="{8C2A408F-7FFF-46A2-AF82-7E77502CEEEE}" type="slidenum">
              <a:rPr lang="en-US" altLang="en-US" smtClean="0"/>
              <a:pPr defTabSz="939800"/>
              <a:t>28</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smtClean="0">
                <a:latin typeface="Times New Roman" pitchFamily="18" charset="0"/>
              </a:rPr>
              <a:t>-This algorithm is used to find out if a system is in a safe state or not.</a:t>
            </a:r>
          </a:p>
          <a:p>
            <a:r>
              <a:rPr lang="en-US" smtClean="0">
                <a:latin typeface="Times New Roman" pitchFamily="18" charset="0"/>
              </a:rPr>
              <a:t>-</a:t>
            </a:r>
            <a:r>
              <a:rPr lang="en-US" i="1" smtClean="0">
                <a:latin typeface="Times New Roman" pitchFamily="18" charset="0"/>
              </a:rPr>
              <a:t>n</a:t>
            </a:r>
            <a:r>
              <a:rPr lang="en-US" smtClean="0">
                <a:latin typeface="Times New Roman" pitchFamily="18" charset="0"/>
              </a:rPr>
              <a:t> processes searched </a:t>
            </a:r>
            <a:r>
              <a:rPr lang="en-US" i="1" smtClean="0">
                <a:latin typeface="Times New Roman" pitchFamily="18" charset="0"/>
              </a:rPr>
              <a:t>n</a:t>
            </a:r>
            <a:r>
              <a:rPr lang="en-US" smtClean="0">
                <a:latin typeface="Times New Roman" pitchFamily="18" charset="0"/>
              </a:rPr>
              <a:t> times, and each time </a:t>
            </a:r>
            <a:r>
              <a:rPr lang="en-US" i="1" smtClean="0">
                <a:latin typeface="Times New Roman" pitchFamily="18" charset="0"/>
              </a:rPr>
              <a:t>m</a:t>
            </a:r>
            <a:r>
              <a:rPr lang="en-US" smtClean="0">
                <a:latin typeface="Times New Roman" pitchFamily="18" charset="0"/>
              </a:rPr>
              <a:t> resources updated.</a:t>
            </a:r>
          </a:p>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39800"/>
            <a:fld id="{1675A71B-F80F-457D-883D-5E8798AC6867}" type="slidenum">
              <a:rPr lang="en-US" altLang="en-US" smtClean="0"/>
              <a:pPr defTabSz="939800"/>
              <a:t>29</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mtClean="0">
                <a:latin typeface="Times New Roman" pitchFamily="18" charset="0"/>
              </a:rPr>
              <a:t>-This is the algorithm that is run to see if requests can be safely granted.</a:t>
            </a:r>
          </a:p>
          <a:p>
            <a:r>
              <a:rPr lang="en-US" smtClean="0">
                <a:latin typeface="Times New Roman" pitchFamily="18" charset="0"/>
              </a:rPr>
              <a:t>-So basically when a request comes, the algorithm checks if the request can be fulfilled from the available resources and modifies the data structures to reflect the state after allocation. Then it runs the safety algorithm on the new state. If that says ok, the requested resources are granted, otherwise not.</a:t>
            </a:r>
          </a:p>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39800"/>
            <a:fld id="{453335C7-F286-4D99-B3A6-3153288F5A9F}" type="slidenum">
              <a:rPr lang="en-US" altLang="en-US" smtClean="0"/>
              <a:pPr defTabSz="939800"/>
              <a:t>30</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defTabSz="939800"/>
            <a:fld id="{33FF9452-2030-44BA-82FA-9E6CAFFEB447}" type="slidenum">
              <a:rPr lang="en-US" altLang="en-US" smtClean="0"/>
              <a:pPr defTabSz="939800"/>
              <a:t>3</a:t>
            </a:fld>
            <a:endParaRPr lang="en-US" alt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39800"/>
            <a:fld id="{E397716A-3477-496D-88A1-AA23E502B9C4}" type="slidenum">
              <a:rPr lang="en-US" altLang="en-US" smtClean="0"/>
              <a:pPr defTabSz="939800"/>
              <a:t>31</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39800"/>
            <a:fld id="{D93F7B76-4DE6-4FBC-821C-7B1147FEB564}" type="slidenum">
              <a:rPr lang="en-US" altLang="en-US" smtClean="0"/>
              <a:pPr defTabSz="939800"/>
              <a:t>32</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smtClean="0">
                <a:latin typeface="Times New Roman" pitchFamily="18" charset="0"/>
              </a:rPr>
              <a:t>-Although all textbooks on OS have details of the Banker’s Algorithm, few have the audacity to point out that it’s essentially useless because: processes usually don’t know in advance what their resource needs will be, the number of processes in a system isn’t fixed, and resources can become unavailable (printer can run out of paper). </a:t>
            </a:r>
          </a:p>
          <a:p>
            <a:r>
              <a:rPr lang="en-US" dirty="0" smtClean="0">
                <a:latin typeface="Times New Roman" pitchFamily="18" charset="0"/>
              </a:rPr>
              <a:t>Hence, wonderful algorithm in theory but of little practical use. </a:t>
            </a:r>
          </a:p>
          <a:p>
            <a:r>
              <a:rPr lang="en-US" dirty="0" smtClean="0">
                <a:latin typeface="Times New Roman" pitchFamily="18" charset="0"/>
              </a:rPr>
              <a:t>More useful to try to attack the 4 conditions for deadlock. </a:t>
            </a:r>
          </a:p>
          <a:p>
            <a:r>
              <a:rPr lang="en-US" dirty="0" smtClean="0">
                <a:latin typeface="Times New Roman" pitchFamily="18" charset="0"/>
              </a:rPr>
              <a:t>[from </a:t>
            </a:r>
            <a:r>
              <a:rPr lang="en-US" dirty="0" err="1" smtClean="0">
                <a:latin typeface="Times New Roman" pitchFamily="18" charset="0"/>
              </a:rPr>
              <a:t>Tanenbaum</a:t>
            </a:r>
            <a:r>
              <a:rPr lang="en-US" dirty="0" smtClean="0">
                <a:latin typeface="Times New Roman" pitchFamily="18" charset="0"/>
              </a:rPr>
              <a:t>, p.452]</a:t>
            </a:r>
          </a:p>
          <a:p>
            <a:endParaRPr lang="en-US" altLang="en-US" dirty="0"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39800"/>
            <a:fld id="{AF4948EC-5213-479C-BD81-FBE090B55E44}" type="slidenum">
              <a:rPr lang="en-US" altLang="en-US" smtClean="0"/>
              <a:pPr defTabSz="939800"/>
              <a:t>33</a:t>
            </a:fld>
            <a:endParaRPr lang="en-US" alt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GB" smtClean="0">
                <a:latin typeface="Times New Roman" pitchFamily="18" charset="0"/>
              </a:rPr>
              <a:t>-If neither prevention, nor avoidance, then let there be deadlock detection.</a:t>
            </a:r>
          </a:p>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pPr defTabSz="939800"/>
            <a:fld id="{2238894D-8C72-492D-A69A-639A20513454}" type="slidenum">
              <a:rPr lang="en-US" altLang="en-US" smtClean="0"/>
              <a:pPr defTabSz="939800"/>
              <a:t>34</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39800"/>
            <a:fld id="{A00BB52C-98E3-4D3B-AC31-420684537881}" type="slidenum">
              <a:rPr lang="en-US" altLang="en-US" smtClean="0"/>
              <a:pPr defTabSz="939800"/>
              <a:t>35</a:t>
            </a:fld>
            <a:endParaRPr lang="en-US" alt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39800"/>
            <a:fld id="{2C27ED3D-3369-40AE-8A1A-E5EF370474AA}" type="slidenum">
              <a:rPr lang="en-US" altLang="en-US" smtClean="0"/>
              <a:pPr defTabSz="939800"/>
              <a:t>36</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39800"/>
            <a:fld id="{683EEE69-5EDE-4DDF-A160-4358997042EB}" type="slidenum">
              <a:rPr lang="en-US" altLang="en-US" smtClean="0"/>
              <a:pPr defTabSz="939800"/>
              <a:t>37</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39800"/>
            <a:fld id="{74F1B2D4-774E-4649-BED6-DACAEDD6BD10}" type="slidenum">
              <a:rPr lang="en-US" altLang="en-US" smtClean="0"/>
              <a:pPr defTabSz="939800"/>
              <a:t>38</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mtClean="0">
                <a:latin typeface="Times New Roman" pitchFamily="18" charset="0"/>
              </a:rPr>
              <a:t>Similar to Safety algorithm. Difference is that here we have Request matrix and there we had Need matrix.</a:t>
            </a:r>
          </a:p>
          <a:p>
            <a:r>
              <a:rPr lang="en-US" smtClean="0">
                <a:latin typeface="Times New Roman" pitchFamily="18" charset="0"/>
              </a:rPr>
              <a:t>Request means that a request has already been made. Hence if no sequence of processes that leads to Finish for all, then all are deadlocked. Previously, this signified a possibility of a deadlock as the Requests may or may not be made immediately, though Need was there.</a:t>
            </a:r>
          </a:p>
          <a:p>
            <a:r>
              <a:rPr lang="en-US" smtClean="0">
                <a:latin typeface="Times New Roman" pitchFamily="18" charset="0"/>
              </a:rPr>
              <a:t>-Why do we reclaim all resources of Pi in step 3? Read book.</a:t>
            </a:r>
          </a:p>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39800"/>
            <a:fld id="{BB93763D-C5BF-4623-8360-B13BD259B363}" type="slidenum">
              <a:rPr lang="en-US" altLang="en-US" smtClean="0"/>
              <a:pPr defTabSz="939800"/>
              <a:t>39</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mtClean="0">
                <a:latin typeface="Times New Roman" pitchFamily="18" charset="0"/>
              </a:rPr>
              <a:t>-Can run </a:t>
            </a:r>
            <a:r>
              <a:rPr lang="en-US" i="1" smtClean="0">
                <a:latin typeface="Times New Roman" pitchFamily="18" charset="0"/>
              </a:rPr>
              <a:t>P</a:t>
            </a:r>
            <a:r>
              <a:rPr lang="en-US" i="1" baseline="-25000" smtClean="0">
                <a:latin typeface="Times New Roman" pitchFamily="18" charset="0"/>
              </a:rPr>
              <a:t>2</a:t>
            </a:r>
            <a:r>
              <a:rPr lang="en-US" i="1" smtClean="0">
                <a:latin typeface="Times New Roman" pitchFamily="18" charset="0"/>
              </a:rPr>
              <a:t> </a:t>
            </a:r>
            <a:r>
              <a:rPr lang="en-US" smtClean="0">
                <a:latin typeface="Times New Roman" pitchFamily="18" charset="0"/>
              </a:rPr>
              <a:t>first as well.</a:t>
            </a:r>
          </a:p>
          <a:p>
            <a:r>
              <a:rPr lang="en-US" smtClean="0">
                <a:latin typeface="Times New Roman" pitchFamily="18" charset="0"/>
              </a:rPr>
              <a:t>-System not in deadlocked state.</a:t>
            </a:r>
          </a:p>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39800"/>
            <a:fld id="{23CC0A79-BD0A-4817-85ED-33636FFA8A3C}" type="slidenum">
              <a:rPr lang="en-US" altLang="en-US" smtClean="0"/>
              <a:pPr defTabSz="939800"/>
              <a:t>40</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mtClean="0">
                <a:latin typeface="Times New Roman" pitchFamily="18" charset="0"/>
              </a:rPr>
              <a:t>-P0 can run and its resources given back to Available, but Available becomes only (0,1,0) which is insufficient to fulfill the Request of any other process. </a:t>
            </a:r>
          </a:p>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39800"/>
            <a:fld id="{67CBBEB5-2220-4907-BF19-B17FEF4526E5}" type="slidenum">
              <a:rPr lang="en-US" altLang="en-US" smtClean="0"/>
              <a:pPr defTabSz="939800"/>
              <a:t>5</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GB" smtClean="0">
                <a:latin typeface="Times New Roman" pitchFamily="18" charset="0"/>
              </a:rPr>
              <a:t>-</a:t>
            </a:r>
            <a:r>
              <a:rPr lang="en-GB" i="1" smtClean="0">
                <a:latin typeface="Times New Roman" pitchFamily="18" charset="0"/>
              </a:rPr>
              <a:t>request </a:t>
            </a:r>
            <a:r>
              <a:rPr lang="en-GB" smtClean="0">
                <a:latin typeface="Times New Roman" pitchFamily="18" charset="0"/>
              </a:rPr>
              <a:t>and </a:t>
            </a:r>
            <a:r>
              <a:rPr lang="en-GB" i="1" smtClean="0">
                <a:latin typeface="Times New Roman" pitchFamily="18" charset="0"/>
              </a:rPr>
              <a:t>release</a:t>
            </a:r>
            <a:r>
              <a:rPr lang="en-GB" smtClean="0">
                <a:latin typeface="Times New Roman" pitchFamily="18" charset="0"/>
              </a:rPr>
              <a:t> are system calls. E.g. </a:t>
            </a:r>
            <a:r>
              <a:rPr lang="en-GB" i="1" smtClean="0">
                <a:latin typeface="Times New Roman" pitchFamily="18" charset="0"/>
              </a:rPr>
              <a:t>request( )</a:t>
            </a:r>
            <a:r>
              <a:rPr lang="en-GB" smtClean="0">
                <a:latin typeface="Times New Roman" pitchFamily="18" charset="0"/>
              </a:rPr>
              <a:t> and </a:t>
            </a:r>
            <a:r>
              <a:rPr lang="en-GB" i="1" smtClean="0">
                <a:latin typeface="Times New Roman" pitchFamily="18" charset="0"/>
              </a:rPr>
              <a:t>release( ) device</a:t>
            </a:r>
            <a:r>
              <a:rPr lang="en-GB" smtClean="0">
                <a:latin typeface="Times New Roman" pitchFamily="18" charset="0"/>
              </a:rPr>
              <a:t>, </a:t>
            </a:r>
            <a:r>
              <a:rPr lang="en-GB" i="1" smtClean="0">
                <a:latin typeface="Times New Roman" pitchFamily="18" charset="0"/>
              </a:rPr>
              <a:t>open( )</a:t>
            </a:r>
            <a:r>
              <a:rPr lang="en-GB" smtClean="0">
                <a:latin typeface="Times New Roman" pitchFamily="18" charset="0"/>
              </a:rPr>
              <a:t> and </a:t>
            </a:r>
            <a:r>
              <a:rPr lang="en-GB" i="1" smtClean="0">
                <a:latin typeface="Times New Roman" pitchFamily="18" charset="0"/>
              </a:rPr>
              <a:t>close( ) file</a:t>
            </a:r>
            <a:r>
              <a:rPr lang="en-GB" smtClean="0">
                <a:latin typeface="Times New Roman" pitchFamily="18" charset="0"/>
              </a:rPr>
              <a:t>, and </a:t>
            </a:r>
            <a:r>
              <a:rPr lang="en-GB" i="1" smtClean="0">
                <a:latin typeface="Times New Roman" pitchFamily="18" charset="0"/>
              </a:rPr>
              <a:t>allocate( )</a:t>
            </a:r>
            <a:r>
              <a:rPr lang="en-GB" smtClean="0">
                <a:latin typeface="Times New Roman" pitchFamily="18" charset="0"/>
              </a:rPr>
              <a:t> and </a:t>
            </a:r>
            <a:r>
              <a:rPr lang="en-GB" i="1" smtClean="0">
                <a:latin typeface="Times New Roman" pitchFamily="18" charset="0"/>
              </a:rPr>
              <a:t>free( )</a:t>
            </a:r>
            <a:r>
              <a:rPr lang="en-GB" smtClean="0">
                <a:latin typeface="Times New Roman" pitchFamily="18" charset="0"/>
              </a:rPr>
              <a:t> memory system calls.</a:t>
            </a:r>
          </a:p>
          <a:p>
            <a:r>
              <a:rPr lang="en-GB" smtClean="0">
                <a:latin typeface="Times New Roman" pitchFamily="18" charset="0"/>
              </a:rPr>
              <a:t>-Resources not managed by OS are requested and released using </a:t>
            </a:r>
            <a:r>
              <a:rPr lang="en-GB" i="1" smtClean="0">
                <a:latin typeface="Times New Roman" pitchFamily="18" charset="0"/>
              </a:rPr>
              <a:t>wait( ) </a:t>
            </a:r>
            <a:r>
              <a:rPr lang="en-GB" smtClean="0">
                <a:latin typeface="Times New Roman" pitchFamily="18" charset="0"/>
              </a:rPr>
              <a:t>and </a:t>
            </a:r>
            <a:r>
              <a:rPr lang="en-GB" i="1" smtClean="0">
                <a:latin typeface="Times New Roman" pitchFamily="18" charset="0"/>
              </a:rPr>
              <a:t>signal( ) </a:t>
            </a:r>
            <a:r>
              <a:rPr lang="en-GB" smtClean="0">
                <a:latin typeface="Times New Roman" pitchFamily="18" charset="0"/>
              </a:rPr>
              <a:t>on a semaphore, or by using mutex locks. </a:t>
            </a:r>
          </a:p>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39800"/>
            <a:fld id="{4D6C9F9A-DB3D-444A-A694-9D1BB9EB482D}" type="slidenum">
              <a:rPr lang="en-US" altLang="en-US" smtClean="0"/>
              <a:pPr defTabSz="939800"/>
              <a:t>41</a:t>
            </a:fld>
            <a:endParaRPr lang="en-US"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GB" dirty="0" smtClean="0">
                <a:latin typeface="Times New Roman" pitchFamily="18" charset="0"/>
              </a:rPr>
              <a:t>-Can invoke on an hourly basis, or when CPU utilisation falls below, say, 40%. Deadlocks cause low</a:t>
            </a:r>
          </a:p>
          <a:p>
            <a:r>
              <a:rPr lang="en-GB" dirty="0" smtClean="0">
                <a:latin typeface="Times New Roman" pitchFamily="18" charset="0"/>
              </a:rPr>
              <a:t>CPU utilisation. </a:t>
            </a:r>
          </a:p>
          <a:p>
            <a:r>
              <a:rPr lang="en-GB" dirty="0" smtClean="0">
                <a:latin typeface="Times New Roman" pitchFamily="18" charset="0"/>
              </a:rPr>
              <a:t>-Can invoke every time a request for a resource can’t be granted immediately. This way, can tell which process ‘caused’ the deadlock (actually all processes in the chain are involved in causing deadlock).</a:t>
            </a:r>
          </a:p>
          <a:p>
            <a:r>
              <a:rPr lang="en-GB" dirty="0" smtClean="0">
                <a:latin typeface="Times New Roman" pitchFamily="18" charset="0"/>
              </a:rPr>
              <a:t>Useful to know that one process when it causes many different deadlocks on different resource types. Easy to just roll back that one identifiable process and break all those deadlocks. </a:t>
            </a:r>
          </a:p>
          <a:p>
            <a:endParaRPr lang="en-GB" dirty="0" smtClean="0">
              <a:latin typeface="Times New Roman" pitchFamily="18" charset="0"/>
            </a:endParaRPr>
          </a:p>
          <a:p>
            <a:endParaRPr lang="en-US" altLang="en-US" dirty="0"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39800"/>
            <a:fld id="{5EDEEFCC-1775-4310-A9E6-3CBB3ED28A60}" type="slidenum">
              <a:rPr lang="en-US" altLang="en-US" smtClean="0"/>
              <a:pPr defTabSz="939800"/>
              <a:t>42</a:t>
            </a:fld>
            <a:endParaRPr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GB" smtClean="0">
                <a:latin typeface="Times New Roman" pitchFamily="18" charset="0"/>
              </a:rPr>
              <a:t>-Two ways: either abort all, or one at a time</a:t>
            </a:r>
          </a:p>
          <a:p>
            <a:r>
              <a:rPr lang="en-GB" smtClean="0">
                <a:latin typeface="Times New Roman" pitchFamily="18" charset="0"/>
              </a:rPr>
              <a:t>-Not easy to decide which to abort, if we choose the second method. Many criteria can be used to gauge importance. It’s a policy decision. </a:t>
            </a:r>
          </a:p>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39800"/>
            <a:fld id="{18894C21-6936-4B43-AE3F-CE285B270A4D}" type="slidenum">
              <a:rPr lang="en-US" altLang="en-US" smtClean="0"/>
              <a:pPr defTabSz="939800"/>
              <a:t>43</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GB" dirty="0" smtClean="0">
                <a:latin typeface="Times New Roman" pitchFamily="18" charset="0"/>
              </a:rPr>
              <a:t>-3 issues to deal with if we use </a:t>
            </a:r>
            <a:r>
              <a:rPr lang="en-GB" dirty="0" err="1" smtClean="0">
                <a:latin typeface="Times New Roman" pitchFamily="18" charset="0"/>
              </a:rPr>
              <a:t>preemption</a:t>
            </a:r>
            <a:r>
              <a:rPr lang="en-GB" dirty="0" smtClean="0">
                <a:latin typeface="Times New Roman" pitchFamily="18" charset="0"/>
              </a:rPr>
              <a:t> to deal with deadlocks.</a:t>
            </a:r>
          </a:p>
          <a:p>
            <a:r>
              <a:rPr lang="en-GB" dirty="0" smtClean="0">
                <a:latin typeface="Times New Roman" pitchFamily="18" charset="0"/>
              </a:rPr>
              <a:t>-Cost parameters can be the number of resources being held by the process, the amount of time the process has consumed during its execution</a:t>
            </a:r>
          </a:p>
          <a:p>
            <a:r>
              <a:rPr lang="en-GB" dirty="0" smtClean="0">
                <a:latin typeface="Times New Roman" pitchFamily="18" charset="0"/>
              </a:rPr>
              <a:t>-How far to rollback? Can do a total restart of process from beginning. Ideally, should only rollback to just before deadlock state, but this requires a lot of bookkeeping by the OS about all processes.</a:t>
            </a:r>
          </a:p>
          <a:p>
            <a:endParaRPr lang="en-US" altLang="en-US" dirty="0"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39800"/>
            <a:fld id="{B4B706F4-6490-4472-8C02-08DE0388FAEB}" type="slidenum">
              <a:rPr lang="en-US" altLang="en-US" smtClean="0"/>
              <a:pPr defTabSz="939800"/>
              <a:t>44</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pPr defTabSz="939800"/>
            <a:fld id="{94567A92-D852-45FC-9099-F2C7719D4A68}" type="slidenum">
              <a:rPr lang="en-US" altLang="en-US" smtClean="0"/>
              <a:pPr defTabSz="939800"/>
              <a:t>6</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GB" smtClean="0">
                <a:latin typeface="Times New Roman" pitchFamily="18" charset="0"/>
              </a:rPr>
              <a:t>There are four necessary conditions for a deadlock to occur, known as the </a:t>
            </a:r>
            <a:r>
              <a:rPr lang="en-GB" i="1" smtClean="0">
                <a:latin typeface="Times New Roman" pitchFamily="18" charset="0"/>
              </a:rPr>
              <a:t>Coffman conditions</a:t>
            </a:r>
            <a:r>
              <a:rPr lang="en-GB" smtClean="0">
                <a:latin typeface="Times New Roman" pitchFamily="18" charset="0"/>
              </a:rPr>
              <a:t> from their first description in a 1971 article by E. G. Coffman et al. (a professor of CS at Columbia University).</a:t>
            </a:r>
          </a:p>
          <a:p>
            <a:r>
              <a:rPr lang="en-GB" smtClean="0">
                <a:latin typeface="Times New Roman" pitchFamily="18" charset="0"/>
              </a:rPr>
              <a:t>-</a:t>
            </a:r>
            <a:r>
              <a:rPr lang="en-GB" i="1" smtClean="0">
                <a:latin typeface="Times New Roman" pitchFamily="18" charset="0"/>
              </a:rPr>
              <a:t>Circular wait</a:t>
            </a:r>
            <a:r>
              <a:rPr lang="en-GB" smtClean="0">
                <a:latin typeface="Times New Roman" pitchFamily="18" charset="0"/>
              </a:rPr>
              <a:t> implies </a:t>
            </a:r>
            <a:r>
              <a:rPr lang="en-GB" i="1" smtClean="0">
                <a:latin typeface="Times New Roman" pitchFamily="18" charset="0"/>
              </a:rPr>
              <a:t>hold-and-wait</a:t>
            </a:r>
            <a:r>
              <a:rPr lang="en-GB" smtClean="0">
                <a:latin typeface="Times New Roman" pitchFamily="18" charset="0"/>
              </a:rPr>
              <a:t>. So they are not independent. But useful to consider them separately. </a:t>
            </a:r>
          </a:p>
          <a:p>
            <a:r>
              <a:rPr lang="en-GB" smtClean="0">
                <a:latin typeface="Times New Roman" pitchFamily="18" charset="0"/>
              </a:rPr>
              <a:t>-</a:t>
            </a:r>
            <a:r>
              <a:rPr lang="en-GB" i="1" smtClean="0">
                <a:latin typeface="Times New Roman" pitchFamily="18" charset="0"/>
              </a:rPr>
              <a:t>Hold and wait</a:t>
            </a:r>
            <a:r>
              <a:rPr lang="en-GB" smtClean="0">
                <a:latin typeface="Times New Roman" pitchFamily="18" charset="0"/>
              </a:rPr>
              <a:t> condition is better worded as: Processes currently holding resources that were granted earlier can request new resources.</a:t>
            </a:r>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defTabSz="939800"/>
            <a:fld id="{A1BFE29A-36D9-4931-9EE5-C1A734DB87A9}" type="slidenum">
              <a:rPr lang="en-US" altLang="en-US" smtClean="0"/>
              <a:pPr defTabSz="939800"/>
              <a:t>7</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defTabSz="939800"/>
            <a:fld id="{4EB77C24-C153-4014-BEFE-71132F936B9F}" type="slidenum">
              <a:rPr lang="en-US" altLang="en-US" smtClean="0"/>
              <a:pPr defTabSz="939800"/>
              <a:t>8</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39800"/>
            <a:fld id="{28791E31-8478-423B-BE42-52D3A6FB8D4C}" type="slidenum">
              <a:rPr lang="en-US" altLang="en-US" smtClean="0"/>
              <a:pPr defTabSz="939800"/>
              <a:t>9</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39800"/>
            <a:fld id="{B111FE2F-C9F6-419C-997C-F2CDDBCD07A9}" type="slidenum">
              <a:rPr lang="en-US" altLang="en-US" smtClean="0"/>
              <a:pPr defTabSz="939800"/>
              <a:t>10</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GB" smtClean="0">
                <a:latin typeface="Times New Roman" pitchFamily="18" charset="0"/>
              </a:rPr>
              <a:t>-P</a:t>
            </a:r>
            <a:r>
              <a:rPr lang="en-GB" baseline="-25000" smtClean="0">
                <a:latin typeface="Times New Roman" pitchFamily="18" charset="0"/>
              </a:rPr>
              <a:t>3 </a:t>
            </a:r>
            <a:r>
              <a:rPr lang="en-GB" smtClean="0">
                <a:latin typeface="Times New Roman" pitchFamily="18" charset="0"/>
              </a:rPr>
              <a:t>requests R</a:t>
            </a:r>
            <a:r>
              <a:rPr lang="en-GB" baseline="-25000" smtClean="0">
                <a:latin typeface="Times New Roman" pitchFamily="18" charset="0"/>
              </a:rPr>
              <a:t>2</a:t>
            </a:r>
            <a:r>
              <a:rPr lang="en-GB" smtClean="0">
                <a:latin typeface="Times New Roman" pitchFamily="18" charset="0"/>
              </a:rPr>
              <a:t>. Now two cycles exist. </a:t>
            </a:r>
          </a:p>
          <a:p>
            <a:r>
              <a:rPr lang="en-GB" smtClean="0">
                <a:latin typeface="Times New Roman" pitchFamily="18" charset="0"/>
              </a:rPr>
              <a:t>P</a:t>
            </a:r>
            <a:r>
              <a:rPr lang="en-GB" baseline="-25000" smtClean="0">
                <a:latin typeface="Times New Roman" pitchFamily="18" charset="0"/>
              </a:rPr>
              <a:t>2</a:t>
            </a:r>
            <a:r>
              <a:rPr lang="en-GB" smtClean="0">
                <a:latin typeface="Times New Roman" pitchFamily="18" charset="0"/>
              </a:rPr>
              <a:t>, R</a:t>
            </a:r>
            <a:r>
              <a:rPr lang="en-GB" baseline="-25000" smtClean="0">
                <a:latin typeface="Times New Roman" pitchFamily="18" charset="0"/>
              </a:rPr>
              <a:t>3</a:t>
            </a:r>
            <a:r>
              <a:rPr lang="en-GB" smtClean="0">
                <a:latin typeface="Times New Roman" pitchFamily="18" charset="0"/>
              </a:rPr>
              <a:t>, P</a:t>
            </a:r>
            <a:r>
              <a:rPr lang="en-GB" baseline="-25000" smtClean="0">
                <a:latin typeface="Times New Roman" pitchFamily="18" charset="0"/>
              </a:rPr>
              <a:t>3</a:t>
            </a:r>
            <a:r>
              <a:rPr lang="en-GB" smtClean="0">
                <a:latin typeface="Times New Roman" pitchFamily="18" charset="0"/>
              </a:rPr>
              <a:t>, R</a:t>
            </a:r>
            <a:r>
              <a:rPr lang="en-GB" baseline="-25000" smtClean="0">
                <a:latin typeface="Times New Roman" pitchFamily="18" charset="0"/>
              </a:rPr>
              <a:t>2</a:t>
            </a:r>
            <a:r>
              <a:rPr lang="en-GB" smtClean="0">
                <a:latin typeface="Times New Roman" pitchFamily="18" charset="0"/>
              </a:rPr>
              <a:t>, P</a:t>
            </a:r>
            <a:r>
              <a:rPr lang="en-GB" baseline="-25000" smtClean="0">
                <a:latin typeface="Times New Roman" pitchFamily="18" charset="0"/>
              </a:rPr>
              <a:t>2 </a:t>
            </a:r>
            <a:r>
              <a:rPr lang="en-GB" smtClean="0">
                <a:latin typeface="Times New Roman" pitchFamily="18" charset="0"/>
              </a:rPr>
              <a:t>(first cycle)</a:t>
            </a:r>
            <a:endParaRPr lang="en-GB" baseline="-25000" smtClean="0">
              <a:latin typeface="Times New Roman" pitchFamily="18" charset="0"/>
            </a:endParaRPr>
          </a:p>
          <a:p>
            <a:r>
              <a:rPr lang="en-GB" smtClean="0">
                <a:latin typeface="Times New Roman" pitchFamily="18" charset="0"/>
              </a:rPr>
              <a:t>P</a:t>
            </a:r>
            <a:r>
              <a:rPr lang="en-GB" baseline="-25000" smtClean="0">
                <a:latin typeface="Times New Roman" pitchFamily="18" charset="0"/>
              </a:rPr>
              <a:t>1</a:t>
            </a:r>
            <a:r>
              <a:rPr lang="en-GB" smtClean="0">
                <a:latin typeface="Times New Roman" pitchFamily="18" charset="0"/>
              </a:rPr>
              <a:t>, R</a:t>
            </a:r>
            <a:r>
              <a:rPr lang="en-GB" baseline="-25000" smtClean="0">
                <a:latin typeface="Times New Roman" pitchFamily="18" charset="0"/>
              </a:rPr>
              <a:t>1</a:t>
            </a:r>
            <a:r>
              <a:rPr lang="en-GB" smtClean="0">
                <a:latin typeface="Times New Roman" pitchFamily="18" charset="0"/>
              </a:rPr>
              <a:t>, P</a:t>
            </a:r>
            <a:r>
              <a:rPr lang="en-GB" baseline="-25000" smtClean="0">
                <a:latin typeface="Times New Roman" pitchFamily="18" charset="0"/>
              </a:rPr>
              <a:t>2</a:t>
            </a:r>
            <a:r>
              <a:rPr lang="en-GB" smtClean="0">
                <a:latin typeface="Times New Roman" pitchFamily="18" charset="0"/>
              </a:rPr>
              <a:t>, R</a:t>
            </a:r>
            <a:r>
              <a:rPr lang="en-GB" baseline="-25000" smtClean="0">
                <a:latin typeface="Times New Roman" pitchFamily="18" charset="0"/>
              </a:rPr>
              <a:t>3</a:t>
            </a:r>
            <a:r>
              <a:rPr lang="en-GB" smtClean="0">
                <a:latin typeface="Times New Roman" pitchFamily="18" charset="0"/>
              </a:rPr>
              <a:t>, P</a:t>
            </a:r>
            <a:r>
              <a:rPr lang="en-GB" baseline="-25000" smtClean="0">
                <a:latin typeface="Times New Roman" pitchFamily="18" charset="0"/>
              </a:rPr>
              <a:t>3</a:t>
            </a:r>
            <a:r>
              <a:rPr lang="en-GB" smtClean="0">
                <a:latin typeface="Times New Roman" pitchFamily="18" charset="0"/>
              </a:rPr>
              <a:t>, R</a:t>
            </a:r>
            <a:r>
              <a:rPr lang="en-GB" baseline="-25000" smtClean="0">
                <a:latin typeface="Times New Roman" pitchFamily="18" charset="0"/>
              </a:rPr>
              <a:t>2</a:t>
            </a:r>
            <a:r>
              <a:rPr lang="en-GB" smtClean="0">
                <a:latin typeface="Times New Roman" pitchFamily="18" charset="0"/>
              </a:rPr>
              <a:t>, P</a:t>
            </a:r>
            <a:r>
              <a:rPr lang="en-GB" baseline="-25000" smtClean="0">
                <a:latin typeface="Times New Roman" pitchFamily="18" charset="0"/>
              </a:rPr>
              <a:t>1 </a:t>
            </a:r>
            <a:r>
              <a:rPr lang="en-GB" smtClean="0">
                <a:latin typeface="Times New Roman" pitchFamily="18" charset="0"/>
              </a:rPr>
              <a:t>(second cycle)</a:t>
            </a:r>
            <a:endParaRPr lang="en-GB" baseline="-25000" smtClean="0">
              <a:latin typeface="Times New Roman" pitchFamily="18" charset="0"/>
            </a:endParaRPr>
          </a:p>
          <a:p>
            <a:r>
              <a:rPr lang="en-GB" smtClean="0">
                <a:latin typeface="Times New Roman" pitchFamily="18" charset="0"/>
              </a:rPr>
              <a:t>-Processes P</a:t>
            </a:r>
            <a:r>
              <a:rPr lang="en-GB" baseline="-25000" smtClean="0">
                <a:latin typeface="Times New Roman" pitchFamily="18" charset="0"/>
              </a:rPr>
              <a:t>1</a:t>
            </a:r>
            <a:r>
              <a:rPr lang="en-GB" smtClean="0">
                <a:latin typeface="Times New Roman" pitchFamily="18" charset="0"/>
              </a:rPr>
              <a:t>, P</a:t>
            </a:r>
            <a:r>
              <a:rPr lang="en-GB" baseline="-25000" smtClean="0">
                <a:latin typeface="Times New Roman" pitchFamily="18" charset="0"/>
              </a:rPr>
              <a:t>2</a:t>
            </a:r>
            <a:r>
              <a:rPr lang="en-GB" smtClean="0">
                <a:latin typeface="Times New Roman" pitchFamily="18" charset="0"/>
              </a:rPr>
              <a:t> and P</a:t>
            </a:r>
            <a:r>
              <a:rPr lang="en-GB" baseline="-25000" smtClean="0">
                <a:latin typeface="Times New Roman" pitchFamily="18" charset="0"/>
              </a:rPr>
              <a:t>3</a:t>
            </a:r>
            <a:r>
              <a:rPr lang="en-GB" smtClean="0">
                <a:latin typeface="Times New Roman" pitchFamily="18" charset="0"/>
              </a:rPr>
              <a:t> are deadlocked. </a:t>
            </a:r>
          </a:p>
          <a:p>
            <a:r>
              <a:rPr lang="en-GB" smtClean="0">
                <a:latin typeface="Times New Roman" pitchFamily="18" charset="0"/>
              </a:rPr>
              <a:t>P</a:t>
            </a:r>
            <a:r>
              <a:rPr lang="en-GB" baseline="-25000" smtClean="0">
                <a:latin typeface="Times New Roman" pitchFamily="18" charset="0"/>
              </a:rPr>
              <a:t>1</a:t>
            </a:r>
            <a:r>
              <a:rPr lang="en-GB" smtClean="0">
                <a:latin typeface="Times New Roman" pitchFamily="18" charset="0"/>
              </a:rPr>
              <a:t> blocked on P</a:t>
            </a:r>
            <a:r>
              <a:rPr lang="en-GB" baseline="-25000" smtClean="0">
                <a:latin typeface="Times New Roman" pitchFamily="18" charset="0"/>
              </a:rPr>
              <a:t>2 </a:t>
            </a:r>
            <a:r>
              <a:rPr lang="en-GB" smtClean="0">
                <a:latin typeface="Times New Roman" pitchFamily="18" charset="0"/>
              </a:rPr>
              <a:t>(waiting on R</a:t>
            </a:r>
            <a:r>
              <a:rPr lang="en-GB" baseline="-25000" smtClean="0">
                <a:latin typeface="Times New Roman" pitchFamily="18" charset="0"/>
              </a:rPr>
              <a:t>1</a:t>
            </a:r>
            <a:r>
              <a:rPr lang="en-GB" smtClean="0">
                <a:latin typeface="Times New Roman" pitchFamily="18" charset="0"/>
              </a:rPr>
              <a:t>); P</a:t>
            </a:r>
            <a:r>
              <a:rPr lang="en-GB" baseline="-25000" smtClean="0">
                <a:latin typeface="Times New Roman" pitchFamily="18" charset="0"/>
              </a:rPr>
              <a:t>2</a:t>
            </a:r>
            <a:r>
              <a:rPr lang="en-GB" smtClean="0">
                <a:latin typeface="Times New Roman" pitchFamily="18" charset="0"/>
              </a:rPr>
              <a:t> blocked on P</a:t>
            </a:r>
            <a:r>
              <a:rPr lang="en-GB" baseline="-25000" smtClean="0">
                <a:latin typeface="Times New Roman" pitchFamily="18" charset="0"/>
              </a:rPr>
              <a:t>3 </a:t>
            </a:r>
            <a:r>
              <a:rPr lang="en-GB" smtClean="0">
                <a:latin typeface="Times New Roman" pitchFamily="18" charset="0"/>
              </a:rPr>
              <a:t>(waiting on R</a:t>
            </a:r>
            <a:r>
              <a:rPr lang="en-GB" baseline="-25000" smtClean="0">
                <a:latin typeface="Times New Roman" pitchFamily="18" charset="0"/>
              </a:rPr>
              <a:t>3</a:t>
            </a:r>
            <a:r>
              <a:rPr lang="en-GB" smtClean="0">
                <a:latin typeface="Times New Roman" pitchFamily="18" charset="0"/>
              </a:rPr>
              <a:t>); </a:t>
            </a:r>
          </a:p>
          <a:p>
            <a:r>
              <a:rPr lang="en-GB" smtClean="0">
                <a:latin typeface="Times New Roman" pitchFamily="18" charset="0"/>
              </a:rPr>
              <a:t>P</a:t>
            </a:r>
            <a:r>
              <a:rPr lang="en-GB" baseline="-25000" smtClean="0">
                <a:latin typeface="Times New Roman" pitchFamily="18" charset="0"/>
              </a:rPr>
              <a:t>3</a:t>
            </a:r>
            <a:r>
              <a:rPr lang="en-GB" smtClean="0">
                <a:latin typeface="Times New Roman" pitchFamily="18" charset="0"/>
              </a:rPr>
              <a:t> blocked on both P</a:t>
            </a:r>
            <a:r>
              <a:rPr lang="en-GB" baseline="-25000" smtClean="0">
                <a:latin typeface="Times New Roman" pitchFamily="18" charset="0"/>
              </a:rPr>
              <a:t>1</a:t>
            </a:r>
            <a:r>
              <a:rPr lang="en-GB" smtClean="0">
                <a:latin typeface="Times New Roman" pitchFamily="18" charset="0"/>
              </a:rPr>
              <a:t> and P</a:t>
            </a:r>
            <a:r>
              <a:rPr lang="en-GB" baseline="-25000" smtClean="0">
                <a:latin typeface="Times New Roman" pitchFamily="18" charset="0"/>
              </a:rPr>
              <a:t>2</a:t>
            </a:r>
            <a:r>
              <a:rPr lang="en-GB" smtClean="0">
                <a:latin typeface="Times New Roman" pitchFamily="18" charset="0"/>
              </a:rPr>
              <a:t> (either can release R</a:t>
            </a:r>
            <a:r>
              <a:rPr lang="en-GB" baseline="-25000" smtClean="0">
                <a:latin typeface="Times New Roman" pitchFamily="18" charset="0"/>
              </a:rPr>
              <a:t>2</a:t>
            </a:r>
            <a:r>
              <a:rPr lang="en-GB" smtClean="0">
                <a:latin typeface="Times New Roman" pitchFamily="18" charset="0"/>
              </a:rPr>
              <a:t>). </a:t>
            </a:r>
          </a:p>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a:ext uri="{909E8E84-426E-40DD-AFC4-6F175D3DCCD1}"/>
            <a:ext uri="{91240B29-F687-4F45-9708-019B960494DF}"/>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a:ext uri="{909E8E84-426E-40DD-AFC4-6F175D3DCCD1}"/>
            <a:ext uri="{91240B29-F687-4F45-9708-019B960494DF}"/>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7.</a:t>
            </a:r>
            <a:fld id="{5E25E62D-FD34-4CA1-BD0B-B7405D188570}"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a:ext uri="{909E8E84-426E-40DD-AFC4-6F175D3DCCD1}"/>
            <a:ext uri="{91240B29-F687-4F45-9708-019B960494DF}"/>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a:ext uri="{909E8E84-426E-40DD-AFC4-6F175D3DCCD1}"/>
            <a:ext uri="{91240B29-F687-4F45-9708-019B960494DF}"/>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1036" name="Picture 13" descr="13_two_cute_dinosaurs_beside_big_red_flowers"/>
          <p:cNvPicPr>
            <a:picLocks noChangeAspect="1" noChangeArrowheads="1"/>
          </p:cNvPicPr>
          <p:nvPr userDrawn="1"/>
        </p:nvPicPr>
        <p:blipFill>
          <a:blip r:embed="rId14"/>
          <a:srcRect/>
          <a:stretch>
            <a:fillRect/>
          </a:stretch>
        </p:blipFill>
        <p:spPr bwMode="auto">
          <a:xfrm>
            <a:off x="8304213" y="5859463"/>
            <a:ext cx="776287" cy="725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868363"/>
            <a:ext cx="7772400" cy="2127250"/>
          </a:xfrm>
        </p:spPr>
        <p:txBody>
          <a:bodyPr/>
          <a:lstStyle/>
          <a:p>
            <a:pPr eaLnBrk="1" hangingPunct="1"/>
            <a:r>
              <a:rPr lang="en-US" altLang="en-US" smtClean="0"/>
              <a:t>Chapter 7:  Deadlocks</a:t>
            </a:r>
          </a:p>
        </p:txBody>
      </p:sp>
      <p:sp>
        <p:nvSpPr>
          <p:cNvPr id="3075" name="Text Box 7"/>
          <p:cNvSpPr txBox="1">
            <a:spLocks noChangeArrowheads="1"/>
          </p:cNvSpPr>
          <p:nvPr/>
        </p:nvSpPr>
        <p:spPr bwMode="auto">
          <a:xfrm>
            <a:off x="3154363" y="6575425"/>
            <a:ext cx="2713037" cy="274638"/>
          </a:xfrm>
          <a:prstGeom prst="rect">
            <a:avLst/>
          </a:prstGeom>
          <a:noFill/>
          <a:ln w="9525">
            <a:noFill/>
            <a:miter lim="800000"/>
            <a:headEnd/>
            <a:tailEnd/>
          </a:ln>
        </p:spPr>
        <p:txBody>
          <a:bodyPr>
            <a:spAutoFit/>
          </a:bodyPr>
          <a:lstStyle/>
          <a:p>
            <a:pPr algn="ctr">
              <a:spcBef>
                <a:spcPct val="50000"/>
              </a:spcBef>
            </a:pPr>
            <a:r>
              <a:rPr lang="en-US" sz="1200" b="1" dirty="0">
                <a:solidFill>
                  <a:srgbClr val="336699"/>
                </a:solidFill>
                <a:latin typeface="Helvetica" pitchFamily="-84" charset="0"/>
              </a:rPr>
              <a:t>Modified by </a:t>
            </a:r>
            <a:r>
              <a:rPr lang="en-US" sz="1200" b="1" dirty="0" smtClean="0">
                <a:solidFill>
                  <a:srgbClr val="336699"/>
                </a:solidFill>
                <a:latin typeface="Helvetica" pitchFamily="-84" charset="0"/>
              </a:rPr>
              <a:t>Maria</a:t>
            </a:r>
            <a:endParaRPr lang="en-US" sz="1200" b="1" dirty="0">
              <a:solidFill>
                <a:srgbClr val="336699"/>
              </a:solidFill>
              <a:latin typeface="Helvetica"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33463" y="273050"/>
            <a:ext cx="8378825" cy="469900"/>
          </a:xfrm>
        </p:spPr>
        <p:txBody>
          <a:bodyPr/>
          <a:lstStyle/>
          <a:p>
            <a:pPr eaLnBrk="1" hangingPunct="1"/>
            <a:r>
              <a:rPr lang="en-US" alt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13075" y="1212850"/>
            <a:ext cx="2781300"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41425" y="304800"/>
            <a:ext cx="7954963" cy="457200"/>
          </a:xfrm>
        </p:spPr>
        <p:txBody>
          <a:bodyPr/>
          <a:lstStyle/>
          <a:p>
            <a:pPr eaLnBrk="1" hangingPunct="1"/>
            <a:r>
              <a:rPr lang="en-US" alt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3216275" y="1208088"/>
            <a:ext cx="2952750" cy="3767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576263"/>
          </a:xfrm>
        </p:spPr>
        <p:txBody>
          <a:bodyPr/>
          <a:lstStyle/>
          <a:p>
            <a:pPr eaLnBrk="1" hangingPunct="1"/>
            <a:r>
              <a:rPr lang="en-US" altLang="en-US" smtClean="0"/>
              <a:t>Basic Facts</a:t>
            </a:r>
          </a:p>
        </p:txBody>
      </p:sp>
      <p:sp>
        <p:nvSpPr>
          <p:cNvPr id="15363" name="Rectangle 3"/>
          <p:cNvSpPr>
            <a:spLocks noGrp="1" noChangeArrowheads="1"/>
          </p:cNvSpPr>
          <p:nvPr>
            <p:ph type="body" idx="1"/>
          </p:nvPr>
        </p:nvSpPr>
        <p:spPr>
          <a:xfrm>
            <a:off x="865188" y="1217613"/>
            <a:ext cx="6284912" cy="4400550"/>
          </a:xfrm>
        </p:spPr>
        <p:txBody>
          <a:bodyPr/>
          <a:lstStyle/>
          <a:p>
            <a:r>
              <a:rPr lang="en-US" altLang="en-US" smtClean="0"/>
              <a:t>If graph contains no cycles </a:t>
            </a:r>
            <a:r>
              <a:rPr lang="en-US" altLang="en-US" smtClean="0">
                <a:sym typeface="Symbol" pitchFamily="18" charset="2"/>
              </a:rPr>
              <a:t> no deadlock</a:t>
            </a:r>
          </a:p>
          <a:p>
            <a:r>
              <a:rPr lang="en-US" altLang="en-US" smtClean="0">
                <a:sym typeface="Symbol" pitchFamily="18" charset="2"/>
              </a:rPr>
              <a:t>If graph contains a cycle </a:t>
            </a:r>
          </a:p>
          <a:p>
            <a:pPr lvl="1"/>
            <a:r>
              <a:rPr lang="en-US" altLang="en-US" smtClean="0">
                <a:sym typeface="Symbol" pitchFamily="18" charset="2"/>
              </a:rPr>
              <a:t>if only one instance per resource type, then deadlock</a:t>
            </a:r>
          </a:p>
          <a:p>
            <a:pPr lvl="1"/>
            <a:r>
              <a:rPr lang="en-US" altLang="en-US" smtClean="0">
                <a:sym typeface="Symbol" pitchFamily="18" charset="2"/>
              </a:rPr>
              <a:t>if several instances per resource type, possibility of deadlock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14313"/>
            <a:ext cx="7577137" cy="576262"/>
          </a:xfrm>
        </p:spPr>
        <p:txBody>
          <a:bodyPr/>
          <a:lstStyle/>
          <a:p>
            <a:pPr eaLnBrk="1" hangingPunct="1"/>
            <a:r>
              <a:rPr lang="en-US" altLang="en-US" smtClean="0"/>
              <a:t>Methods for Handling Deadlocks</a:t>
            </a:r>
          </a:p>
        </p:txBody>
      </p:sp>
      <p:sp>
        <p:nvSpPr>
          <p:cNvPr id="16387" name="Rectangle 3"/>
          <p:cNvSpPr>
            <a:spLocks noGrp="1" noChangeArrowheads="1"/>
          </p:cNvSpPr>
          <p:nvPr>
            <p:ph type="body" idx="1"/>
          </p:nvPr>
        </p:nvSpPr>
        <p:spPr>
          <a:xfrm>
            <a:off x="882650" y="1198563"/>
            <a:ext cx="6153150" cy="3295650"/>
          </a:xfrm>
        </p:spPr>
        <p:txBody>
          <a:bodyPr/>
          <a:lstStyle/>
          <a:p>
            <a:r>
              <a:rPr lang="en-US" altLang="en-US" dirty="0" smtClean="0"/>
              <a:t>Ensure that the system will </a:t>
            </a:r>
            <a:r>
              <a:rPr lang="en-US" altLang="en-US" b="1" i="1" dirty="0" smtClean="0">
                <a:solidFill>
                  <a:srgbClr val="FF0066"/>
                </a:solidFill>
              </a:rPr>
              <a:t>never</a:t>
            </a:r>
            <a:r>
              <a:rPr lang="en-US" altLang="en-US" dirty="0" smtClean="0"/>
              <a:t> enter a deadlock state:</a:t>
            </a:r>
          </a:p>
          <a:p>
            <a:pPr lvl="1"/>
            <a:r>
              <a:rPr lang="en-US" altLang="en-US" dirty="0" smtClean="0"/>
              <a:t>Deadlock prevention</a:t>
            </a:r>
          </a:p>
          <a:p>
            <a:pPr lvl="1"/>
            <a:r>
              <a:rPr lang="en-US" altLang="en-US" dirty="0" smtClean="0"/>
              <a:t>Deadlock </a:t>
            </a:r>
            <a:r>
              <a:rPr lang="en-US" altLang="en-US" dirty="0" err="1" smtClean="0"/>
              <a:t>avoidence</a:t>
            </a:r>
            <a:endParaRPr lang="en-US" altLang="en-US" dirty="0" smtClean="0"/>
          </a:p>
          <a:p>
            <a:r>
              <a:rPr lang="en-US" altLang="en-US" dirty="0" smtClean="0"/>
              <a:t>Allow the system to enter a deadlock state and then recover</a:t>
            </a:r>
          </a:p>
          <a:p>
            <a:r>
              <a:rPr lang="en-US" altLang="en-US" dirty="0" smtClean="0"/>
              <a:t>Ignore the problem and pretend that deadlocks never occur in the system; used by most operating systems, including UNIX</a:t>
            </a:r>
          </a:p>
          <a:p>
            <a:pPr lvl="1"/>
            <a:r>
              <a:rPr lang="en-US" altLang="en-US" dirty="0" smtClean="0"/>
              <a:t>Ostrich algorithm</a:t>
            </a:r>
          </a:p>
          <a:p>
            <a:pPr lvl="1"/>
            <a:r>
              <a:rPr lang="en-US" dirty="0" smtClean="0"/>
              <a:t>if deadlocks are believed to be very rare, and if the cost of detection or prevention is high.</a:t>
            </a:r>
            <a:endParaRPr lang="en-US" alt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198438"/>
            <a:ext cx="7800975" cy="576262"/>
          </a:xfrm>
        </p:spPr>
        <p:txBody>
          <a:bodyPr/>
          <a:lstStyle/>
          <a:p>
            <a:pPr eaLnBrk="1" hangingPunct="1"/>
            <a:r>
              <a:rPr lang="en-US" altLang="en-US" smtClean="0"/>
              <a:t>Deadlock Prevention</a:t>
            </a:r>
          </a:p>
        </p:txBody>
      </p:sp>
      <p:sp>
        <p:nvSpPr>
          <p:cNvPr id="17411" name="Rectangle 1027"/>
          <p:cNvSpPr>
            <a:spLocks noGrp="1" noChangeArrowheads="1"/>
          </p:cNvSpPr>
          <p:nvPr>
            <p:ph type="body" idx="1"/>
          </p:nvPr>
        </p:nvSpPr>
        <p:spPr>
          <a:xfrm>
            <a:off x="1160463" y="1633538"/>
            <a:ext cx="6523037" cy="3822700"/>
          </a:xfrm>
        </p:spPr>
        <p:txBody>
          <a:bodyPr/>
          <a:lstStyle/>
          <a:p>
            <a:r>
              <a:rPr lang="en-US" altLang="en-US" b="1" dirty="0" smtClean="0"/>
              <a:t>Mutual Exclusion</a:t>
            </a:r>
            <a:r>
              <a:rPr lang="en-US" altLang="en-US" dirty="0" smtClean="0"/>
              <a:t> – not required for sharable resources (e.g., read-only files); must hold for non-sharable resources</a:t>
            </a:r>
          </a:p>
          <a:p>
            <a:r>
              <a:rPr lang="en-US" altLang="en-US" b="1" dirty="0" smtClean="0"/>
              <a:t>Hold and Wait</a:t>
            </a:r>
            <a:r>
              <a:rPr lang="en-US" altLang="en-US" dirty="0" smtClean="0"/>
              <a:t> – must guarantee that whenever a process requests a resource, it does not hold any other resources</a:t>
            </a:r>
          </a:p>
          <a:p>
            <a:pPr lvl="1"/>
            <a:r>
              <a:rPr lang="en-US" altLang="en-US" dirty="0" smtClean="0"/>
              <a:t>Require process to request and be allocated all its resources before it begins execution, or allow process to request resources only when the process has none allocated to it.</a:t>
            </a:r>
          </a:p>
        </p:txBody>
      </p:sp>
      <p:sp>
        <p:nvSpPr>
          <p:cNvPr id="17412" name="Text Box 1028"/>
          <p:cNvSpPr txBox="1">
            <a:spLocks noChangeArrowheads="1"/>
          </p:cNvSpPr>
          <p:nvPr/>
        </p:nvSpPr>
        <p:spPr bwMode="auto">
          <a:xfrm>
            <a:off x="819150" y="1116013"/>
            <a:ext cx="4273550" cy="366712"/>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Restrain the ways request can be made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166688"/>
            <a:ext cx="7683500" cy="576262"/>
          </a:xfrm>
        </p:spPr>
        <p:txBody>
          <a:bodyPr/>
          <a:lstStyle/>
          <a:p>
            <a:pPr eaLnBrk="1" hangingPunct="1"/>
            <a:r>
              <a:rPr lang="en-US" altLang="en-US" smtClean="0"/>
              <a:t>Deadlock Prevention (Cont.)</a:t>
            </a:r>
          </a:p>
        </p:txBody>
      </p:sp>
      <p:sp>
        <p:nvSpPr>
          <p:cNvPr id="18435" name="Rectangle 1027"/>
          <p:cNvSpPr>
            <a:spLocks noGrp="1" noChangeArrowheads="1"/>
          </p:cNvSpPr>
          <p:nvPr>
            <p:ph type="body" idx="1"/>
          </p:nvPr>
        </p:nvSpPr>
        <p:spPr>
          <a:xfrm>
            <a:off x="838200" y="1076325"/>
            <a:ext cx="6705600" cy="4446588"/>
          </a:xfrm>
        </p:spPr>
        <p:txBody>
          <a:bodyPr/>
          <a:lstStyle/>
          <a:p>
            <a:r>
              <a:rPr lang="en-US" altLang="en-US" b="1" dirty="0" smtClean="0"/>
              <a:t>No Preemption</a:t>
            </a:r>
            <a:r>
              <a:rPr lang="en-US" altLang="en-US" dirty="0" smtClean="0"/>
              <a:t> –</a:t>
            </a:r>
          </a:p>
          <a:p>
            <a:pPr lvl="1"/>
            <a:r>
              <a:rPr lang="en-US" altLang="en-US" dirty="0" smtClean="0"/>
              <a:t>If a process that is holding some resources requests another resource that cannot be immediately allocated to it, then all resources currently being held are released</a:t>
            </a:r>
          </a:p>
          <a:p>
            <a:pPr lvl="1"/>
            <a:r>
              <a:rPr lang="en-US" altLang="en-US" dirty="0" smtClean="0"/>
              <a:t>Preempted resources are added to the list of resources for which the process is waiting</a:t>
            </a:r>
          </a:p>
          <a:p>
            <a:pPr lvl="1"/>
            <a:r>
              <a:rPr lang="en-US" altLang="en-US" dirty="0" smtClean="0"/>
              <a:t>Process will be restarted only when it can regain its old resources, as well as the new ones that it is requesting</a:t>
            </a:r>
          </a:p>
          <a:p>
            <a:r>
              <a:rPr lang="en-US" altLang="en-US" b="1" dirty="0" smtClean="0"/>
              <a:t>Circular Wait</a:t>
            </a:r>
            <a:r>
              <a:rPr lang="en-US" altLang="en-US" dirty="0" smtClean="0"/>
              <a:t> – impose a total ordering of all resource types, and require that each process requests resources in an increasing order of enumeration</a:t>
            </a:r>
          </a:p>
          <a:p>
            <a:r>
              <a:rPr lang="en-GB" dirty="0" smtClean="0">
                <a:latin typeface="Times New Roman" pitchFamily="18" charset="0"/>
              </a:rPr>
              <a:t>P</a:t>
            </a:r>
            <a:r>
              <a:rPr lang="en-GB" baseline="-25000" dirty="0" smtClean="0">
                <a:latin typeface="Times New Roman" pitchFamily="18" charset="0"/>
              </a:rPr>
              <a:t>0</a:t>
            </a:r>
            <a:r>
              <a:rPr lang="en-GB" dirty="0" smtClean="0">
                <a:latin typeface="Times New Roman" pitchFamily="18" charset="0"/>
              </a:rPr>
              <a:t> holding </a:t>
            </a:r>
            <a:r>
              <a:rPr lang="en-GB" dirty="0" err="1" smtClean="0">
                <a:latin typeface="Times New Roman" pitchFamily="18" charset="0"/>
              </a:rPr>
              <a:t>R</a:t>
            </a:r>
            <a:r>
              <a:rPr lang="en-GB" baseline="-25000" dirty="0" err="1" smtClean="0">
                <a:latin typeface="Times New Roman" pitchFamily="18" charset="0"/>
              </a:rPr>
              <a:t>n</a:t>
            </a:r>
            <a:r>
              <a:rPr lang="en-GB" dirty="0" smtClean="0">
                <a:latin typeface="Times New Roman" pitchFamily="18" charset="0"/>
              </a:rPr>
              <a:t>, waiting for R</a:t>
            </a:r>
            <a:r>
              <a:rPr lang="en-GB" baseline="-25000" dirty="0" smtClean="0">
                <a:latin typeface="Times New Roman" pitchFamily="18" charset="0"/>
              </a:rPr>
              <a:t>0</a:t>
            </a:r>
            <a:r>
              <a:rPr lang="en-GB" dirty="0" smtClean="0">
                <a:latin typeface="Times New Roman" pitchFamily="18" charset="0"/>
              </a:rPr>
              <a:t>. P</a:t>
            </a:r>
            <a:r>
              <a:rPr lang="en-GB" baseline="-25000" dirty="0" smtClean="0">
                <a:latin typeface="Times New Roman" pitchFamily="18" charset="0"/>
              </a:rPr>
              <a:t>1</a:t>
            </a:r>
            <a:r>
              <a:rPr lang="en-GB" dirty="0" smtClean="0">
                <a:latin typeface="Times New Roman" pitchFamily="18" charset="0"/>
              </a:rPr>
              <a:t> holding R</a:t>
            </a:r>
            <a:r>
              <a:rPr lang="en-GB" baseline="-25000" dirty="0" smtClean="0">
                <a:latin typeface="Times New Roman" pitchFamily="18" charset="0"/>
              </a:rPr>
              <a:t>0</a:t>
            </a:r>
            <a:r>
              <a:rPr lang="en-GB" dirty="0" smtClean="0">
                <a:latin typeface="Times New Roman" pitchFamily="18" charset="0"/>
              </a:rPr>
              <a:t>, waiting for R</a:t>
            </a:r>
            <a:r>
              <a:rPr lang="en-GB" baseline="-25000" dirty="0" smtClean="0">
                <a:latin typeface="Times New Roman" pitchFamily="18" charset="0"/>
              </a:rPr>
              <a:t>1</a:t>
            </a:r>
            <a:r>
              <a:rPr lang="en-GB" dirty="0" smtClean="0">
                <a:latin typeface="Times New Roman" pitchFamily="18" charset="0"/>
              </a:rPr>
              <a:t>. P</a:t>
            </a:r>
            <a:r>
              <a:rPr lang="en-GB" baseline="-25000" dirty="0" smtClean="0">
                <a:latin typeface="Times New Roman" pitchFamily="18" charset="0"/>
              </a:rPr>
              <a:t>2</a:t>
            </a:r>
            <a:r>
              <a:rPr lang="en-GB" dirty="0" smtClean="0">
                <a:latin typeface="Times New Roman" pitchFamily="18" charset="0"/>
              </a:rPr>
              <a:t> holding R</a:t>
            </a:r>
            <a:r>
              <a:rPr lang="en-GB" baseline="-25000" dirty="0" smtClean="0">
                <a:latin typeface="Times New Roman" pitchFamily="18" charset="0"/>
              </a:rPr>
              <a:t>1</a:t>
            </a:r>
            <a:r>
              <a:rPr lang="en-GB" dirty="0" smtClean="0">
                <a:latin typeface="Times New Roman" pitchFamily="18" charset="0"/>
              </a:rPr>
              <a:t>, waiting for R</a:t>
            </a:r>
            <a:r>
              <a:rPr lang="en-GB" baseline="-25000" dirty="0" smtClean="0">
                <a:latin typeface="Times New Roman" pitchFamily="18" charset="0"/>
              </a:rPr>
              <a:t>2</a:t>
            </a:r>
            <a:r>
              <a:rPr lang="en-GB" dirty="0" smtClean="0">
                <a:latin typeface="Times New Roman" pitchFamily="18" charset="0"/>
              </a:rPr>
              <a:t>...</a:t>
            </a:r>
          </a:p>
          <a:p>
            <a:r>
              <a:rPr lang="en-GB" dirty="0" err="1" smtClean="0">
                <a:latin typeface="Times New Roman" pitchFamily="18" charset="0"/>
              </a:rPr>
              <a:t>P</a:t>
            </a:r>
            <a:r>
              <a:rPr lang="en-GB" baseline="-25000" dirty="0" err="1" smtClean="0">
                <a:latin typeface="Times New Roman" pitchFamily="18" charset="0"/>
              </a:rPr>
              <a:t>n</a:t>
            </a:r>
            <a:r>
              <a:rPr lang="en-GB" dirty="0" smtClean="0">
                <a:latin typeface="Times New Roman" pitchFamily="18" charset="0"/>
              </a:rPr>
              <a:t> holding R</a:t>
            </a:r>
            <a:r>
              <a:rPr lang="en-GB" baseline="-25000" dirty="0" smtClean="0">
                <a:latin typeface="Times New Roman" pitchFamily="18" charset="0"/>
              </a:rPr>
              <a:t>n-1</a:t>
            </a:r>
            <a:r>
              <a:rPr lang="en-GB" dirty="0" smtClean="0">
                <a:latin typeface="Times New Roman" pitchFamily="18" charset="0"/>
              </a:rPr>
              <a:t>, waiting for </a:t>
            </a:r>
            <a:r>
              <a:rPr lang="en-GB" dirty="0" err="1" smtClean="0">
                <a:latin typeface="Times New Roman" pitchFamily="18" charset="0"/>
              </a:rPr>
              <a:t>R</a:t>
            </a:r>
            <a:r>
              <a:rPr lang="en-GB" baseline="-25000" dirty="0" err="1" smtClean="0">
                <a:latin typeface="Times New Roman" pitchFamily="18" charset="0"/>
              </a:rPr>
              <a:t>n</a:t>
            </a:r>
            <a:r>
              <a:rPr lang="en-GB" dirty="0" smtClean="0">
                <a:latin typeface="Times New Roman" pitchFamily="18" charset="0"/>
              </a:rPr>
              <a:t>. P</a:t>
            </a:r>
            <a:r>
              <a:rPr lang="en-GB" baseline="-25000" dirty="0" smtClean="0">
                <a:latin typeface="Times New Roman" pitchFamily="18" charset="0"/>
              </a:rPr>
              <a:t>n+1</a:t>
            </a:r>
            <a:r>
              <a:rPr lang="en-GB" dirty="0" smtClean="0">
                <a:latin typeface="Times New Roman" pitchFamily="18" charset="0"/>
              </a:rPr>
              <a:t> (==P</a:t>
            </a:r>
            <a:r>
              <a:rPr lang="en-GB" baseline="-25000" dirty="0" smtClean="0">
                <a:latin typeface="Times New Roman" pitchFamily="18" charset="0"/>
              </a:rPr>
              <a:t>0</a:t>
            </a:r>
            <a:r>
              <a:rPr lang="en-GB" dirty="0" smtClean="0">
                <a:latin typeface="Times New Roman" pitchFamily="18" charset="0"/>
              </a:rPr>
              <a:t>) holding </a:t>
            </a:r>
            <a:r>
              <a:rPr lang="en-GB" dirty="0" err="1" smtClean="0">
                <a:latin typeface="Times New Roman" pitchFamily="18" charset="0"/>
              </a:rPr>
              <a:t>R</a:t>
            </a:r>
            <a:r>
              <a:rPr lang="en-GB" baseline="-25000" dirty="0" err="1" smtClean="0">
                <a:latin typeface="Times New Roman" pitchFamily="18" charset="0"/>
              </a:rPr>
              <a:t>n</a:t>
            </a:r>
            <a:r>
              <a:rPr lang="en-GB" dirty="0" smtClean="0">
                <a:latin typeface="Times New Roman" pitchFamily="18" charset="0"/>
              </a:rPr>
              <a:t>, waiting for R</a:t>
            </a:r>
            <a:r>
              <a:rPr lang="en-GB" baseline="-25000" dirty="0" smtClean="0">
                <a:latin typeface="Times New Roman" pitchFamily="18" charset="0"/>
              </a:rPr>
              <a:t>n+1</a:t>
            </a:r>
            <a:r>
              <a:rPr lang="en-GB" dirty="0" smtClean="0">
                <a:latin typeface="Times New Roman" pitchFamily="18" charset="0"/>
              </a:rPr>
              <a:t> (==R</a:t>
            </a:r>
            <a:r>
              <a:rPr lang="en-GB" baseline="-25000" dirty="0" smtClean="0">
                <a:latin typeface="Times New Roman" pitchFamily="18" charset="0"/>
              </a:rPr>
              <a:t>0</a:t>
            </a:r>
            <a:r>
              <a:rPr lang="en-GB" dirty="0" smtClean="0">
                <a:latin typeface="Times New Roman" pitchFamily="18" charset="0"/>
              </a:rPr>
              <a:t>).</a:t>
            </a:r>
          </a:p>
          <a:p>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23925" y="198438"/>
            <a:ext cx="7762875" cy="576262"/>
          </a:xfrm>
        </p:spPr>
        <p:txBody>
          <a:bodyPr/>
          <a:lstStyle/>
          <a:p>
            <a:pPr eaLnBrk="1" hangingPunct="1"/>
            <a:r>
              <a:rPr lang="en-US" altLang="en-US" smtClean="0"/>
              <a:t>Deadlock Avoidance</a:t>
            </a:r>
          </a:p>
        </p:txBody>
      </p:sp>
      <p:sp>
        <p:nvSpPr>
          <p:cNvPr id="21507" name="Rectangle 3"/>
          <p:cNvSpPr>
            <a:spLocks noGrp="1" noChangeArrowheads="1"/>
          </p:cNvSpPr>
          <p:nvPr>
            <p:ph type="body" idx="1"/>
          </p:nvPr>
        </p:nvSpPr>
        <p:spPr>
          <a:xfrm>
            <a:off x="1397000" y="1814513"/>
            <a:ext cx="6629400" cy="3783012"/>
          </a:xfrm>
        </p:spPr>
        <p:txBody>
          <a:bodyPr/>
          <a:lstStyle/>
          <a:p>
            <a:r>
              <a:rPr lang="en-US" altLang="en-US" smtClean="0"/>
              <a:t>Simplest and most useful model requires that each process declare the </a:t>
            </a:r>
            <a:r>
              <a:rPr lang="en-US" altLang="en-US" b="1" i="1" smtClean="0"/>
              <a:t>maximum number</a:t>
            </a:r>
            <a:r>
              <a:rPr lang="en-US" altLang="en-US" b="1" smtClean="0"/>
              <a:t> </a:t>
            </a:r>
            <a:r>
              <a:rPr lang="en-US" altLang="en-US" smtClean="0"/>
              <a:t>of resources of each type that it may need</a:t>
            </a:r>
          </a:p>
          <a:p>
            <a:r>
              <a:rPr lang="en-US" altLang="en-US" smtClean="0"/>
              <a:t>The deadlock-avoidance algorithm dynamically examines the resource-allocation state to ensure that there can never be a circular-wait condition</a:t>
            </a:r>
          </a:p>
          <a:p>
            <a:r>
              <a:rPr lang="en-US" altLang="en-US" smtClean="0"/>
              <a:t>Resource-allocation </a:t>
            </a:r>
            <a:r>
              <a:rPr lang="en-US" altLang="en-US" i="1" smtClean="0"/>
              <a:t>state</a:t>
            </a:r>
            <a:r>
              <a:rPr lang="en-US" altLang="en-US" smtClean="0"/>
              <a:t> is defined by the number of available and allocated resources, and the maximum demands of the processes</a:t>
            </a:r>
          </a:p>
        </p:txBody>
      </p:sp>
      <p:sp>
        <p:nvSpPr>
          <p:cNvPr id="21508" name="Text Box 4"/>
          <p:cNvSpPr txBox="1">
            <a:spLocks noChangeArrowheads="1"/>
          </p:cNvSpPr>
          <p:nvPr/>
        </p:nvSpPr>
        <p:spPr bwMode="auto">
          <a:xfrm>
            <a:off x="1154113" y="1098550"/>
            <a:ext cx="7769225" cy="641350"/>
          </a:xfrm>
          <a:prstGeom prst="rect">
            <a:avLst/>
          </a:prstGeom>
          <a:noFill/>
          <a:ln w="9525">
            <a:noFill/>
            <a:miter lim="800000"/>
            <a:headEnd/>
            <a:tailEnd/>
          </a:ln>
        </p:spPr>
        <p:txBody>
          <a:bodyPr anchor="ctr">
            <a:spAutoFit/>
          </a:bodyPr>
          <a:lstStyle/>
          <a:p>
            <a:pPr>
              <a:spcBef>
                <a:spcPct val="50000"/>
              </a:spcBef>
            </a:pPr>
            <a:r>
              <a:rPr lang="en-US" altLang="en-US">
                <a:solidFill>
                  <a:srgbClr val="0070C0"/>
                </a:solidFill>
                <a:latin typeface="Helvetica" pitchFamily="-84" charset="0"/>
              </a:rPr>
              <a:t>Requires that the system has some additional </a:t>
            </a:r>
            <a:r>
              <a:rPr lang="en-US" altLang="en-US" b="1" i="1">
                <a:solidFill>
                  <a:srgbClr val="0070C0"/>
                </a:solidFill>
                <a:latin typeface="Helvetica" pitchFamily="-84" charset="0"/>
              </a:rPr>
              <a:t>a priori </a:t>
            </a:r>
            <a:r>
              <a:rPr lang="en-US" altLang="en-US">
                <a:solidFill>
                  <a:srgbClr val="0070C0"/>
                </a:solidFill>
                <a:latin typeface="Helvetica" pitchFamily="-84" charset="0"/>
              </a:rPr>
              <a:t>information </a:t>
            </a:r>
            <a:br>
              <a:rPr lang="en-US" altLang="en-US">
                <a:solidFill>
                  <a:srgbClr val="0070C0"/>
                </a:solidFill>
                <a:latin typeface="Helvetica" pitchFamily="-84" charset="0"/>
              </a:rPr>
            </a:br>
            <a:r>
              <a:rPr lang="en-US" altLang="en-US">
                <a:solidFill>
                  <a:srgbClr val="0070C0"/>
                </a:solidFill>
                <a:latin typeface="Helvetica" pitchFamily="-84" charset="0"/>
              </a:rPr>
              <a:t>available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36525"/>
            <a:ext cx="8229600" cy="576263"/>
          </a:xfrm>
        </p:spPr>
        <p:txBody>
          <a:bodyPr/>
          <a:lstStyle/>
          <a:p>
            <a:pPr eaLnBrk="1" hangingPunct="1"/>
            <a:r>
              <a:rPr lang="en-US" altLang="en-US" smtClean="0"/>
              <a:t>Safe State</a:t>
            </a:r>
          </a:p>
        </p:txBody>
      </p:sp>
      <p:sp>
        <p:nvSpPr>
          <p:cNvPr id="22531" name="Rectangle 3"/>
          <p:cNvSpPr>
            <a:spLocks noGrp="1" noChangeArrowheads="1"/>
          </p:cNvSpPr>
          <p:nvPr>
            <p:ph type="body" idx="1"/>
          </p:nvPr>
        </p:nvSpPr>
        <p:spPr>
          <a:xfrm>
            <a:off x="919163" y="1165225"/>
            <a:ext cx="7234237" cy="4997450"/>
          </a:xfrm>
        </p:spPr>
        <p:txBody>
          <a:bodyPr/>
          <a:lstStyle/>
          <a:p>
            <a:pPr>
              <a:lnSpc>
                <a:spcPct val="90000"/>
              </a:lnSpc>
            </a:pPr>
            <a:r>
              <a:rPr lang="en-US" smtClean="0"/>
              <a:t>When a process requests an available resource, system must decide if immediate allocation leaves the system in a safe state</a:t>
            </a:r>
          </a:p>
          <a:p>
            <a:pPr>
              <a:lnSpc>
                <a:spcPct val="90000"/>
              </a:lnSpc>
            </a:pPr>
            <a:r>
              <a:rPr lang="en-US" i="1" smtClean="0"/>
              <a:t>Informally:</a:t>
            </a:r>
            <a:r>
              <a:rPr lang="en-US" smtClean="0"/>
              <a:t> A state is safe if system can allocate all required resources to processes (up to their max) in some order and still avoid deadlock</a:t>
            </a:r>
          </a:p>
          <a:p>
            <a:pPr>
              <a:lnSpc>
                <a:spcPct val="90000"/>
              </a:lnSpc>
            </a:pPr>
            <a:r>
              <a:rPr lang="en-US" i="1" smtClean="0"/>
              <a:t>Formally:</a:t>
            </a:r>
            <a:r>
              <a:rPr lang="en-US" smtClean="0"/>
              <a:t> System is in </a:t>
            </a:r>
            <a:r>
              <a:rPr lang="en-US" smtClean="0">
                <a:solidFill>
                  <a:srgbClr val="3366FF"/>
                </a:solidFill>
              </a:rPr>
              <a:t>safe state </a:t>
            </a:r>
            <a:r>
              <a:rPr lang="en-US" smtClean="0"/>
              <a:t>if there exists a </a:t>
            </a:r>
            <a:r>
              <a:rPr lang="en-US" smtClean="0">
                <a:solidFill>
                  <a:srgbClr val="3366FF"/>
                </a:solidFill>
              </a:rPr>
              <a:t>safe sequence</a:t>
            </a:r>
            <a:r>
              <a:rPr lang="en-US" smtClean="0"/>
              <a:t>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 such that  for each </a:t>
            </a:r>
            <a:r>
              <a:rPr lang="en-US" i="1" smtClean="0"/>
              <a:t>P</a:t>
            </a:r>
            <a:r>
              <a:rPr lang="en-US" i="1" baseline="-25000" smtClean="0"/>
              <a:t>i</a:t>
            </a:r>
            <a:r>
              <a:rPr lang="en-US" smtClean="0"/>
              <a:t>, the resources that </a:t>
            </a:r>
            <a:r>
              <a:rPr lang="en-US" i="1" smtClean="0"/>
              <a:t>P</a:t>
            </a:r>
            <a:r>
              <a:rPr lang="en-US" i="1" baseline="-25000" smtClean="0"/>
              <a:t>i  </a:t>
            </a:r>
            <a:r>
              <a:rPr lang="en-US" smtClean="0"/>
              <a:t>can still request can be satisfied by currently available resources + resources held by all the </a:t>
            </a:r>
            <a:r>
              <a:rPr lang="en-US" i="1" smtClean="0"/>
              <a:t>P</a:t>
            </a:r>
            <a:r>
              <a:rPr lang="en-US" i="1" baseline="-25000" smtClean="0">
                <a:solidFill>
                  <a:srgbClr val="FF0000"/>
                </a:solidFill>
              </a:rPr>
              <a:t>j</a:t>
            </a:r>
            <a:r>
              <a:rPr lang="en-US" smtClean="0"/>
              <a:t>, with</a:t>
            </a:r>
            <a:r>
              <a:rPr lang="en-US" i="1" smtClean="0"/>
              <a:t> </a:t>
            </a:r>
            <a:r>
              <a:rPr lang="en-US" i="1" smtClean="0">
                <a:solidFill>
                  <a:srgbClr val="FF0000"/>
                </a:solidFill>
              </a:rPr>
              <a:t>j</a:t>
            </a:r>
            <a:r>
              <a:rPr lang="en-US" i="1" smtClean="0"/>
              <a:t> </a:t>
            </a:r>
            <a:r>
              <a:rPr lang="en-US" smtClean="0"/>
              <a:t>&lt; </a:t>
            </a:r>
            <a:r>
              <a:rPr lang="en-US" i="1" smtClean="0"/>
              <a:t>i</a:t>
            </a:r>
            <a:endParaRPr lang="en-US" smtClean="0"/>
          </a:p>
          <a:p>
            <a:r>
              <a:rPr lang="en-US" altLang="en-US" smtClean="0"/>
              <a:t>That is:</a:t>
            </a:r>
          </a:p>
          <a:p>
            <a:pPr lvl="1">
              <a:lnSpc>
                <a:spcPct val="90000"/>
              </a:lnSpc>
            </a:pPr>
            <a:r>
              <a:rPr lang="en-US" smtClean="0"/>
              <a:t>If </a:t>
            </a:r>
            <a:r>
              <a:rPr lang="en-US" i="1" smtClean="0"/>
              <a:t>P</a:t>
            </a:r>
            <a:r>
              <a:rPr lang="en-US" i="1"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solidFill>
                  <a:srgbClr val="FF0000"/>
                </a:solidFill>
              </a:rPr>
              <a:t>j</a:t>
            </a:r>
            <a:r>
              <a:rPr lang="en-US" i="1" smtClean="0"/>
              <a:t> </a:t>
            </a:r>
            <a:r>
              <a:rPr lang="en-US" smtClean="0"/>
              <a:t>have finished</a:t>
            </a:r>
          </a:p>
          <a:p>
            <a:pPr lvl="1">
              <a:lnSpc>
                <a:spcPct val="90000"/>
              </a:lnSpc>
            </a:pPr>
            <a:r>
              <a:rPr lang="en-US" smtClean="0"/>
              <a:t>When </a:t>
            </a:r>
            <a:r>
              <a:rPr lang="en-US" i="1" smtClean="0"/>
              <a:t>P</a:t>
            </a:r>
            <a:r>
              <a:rPr lang="en-US" i="1" baseline="-25000" smtClean="0">
                <a:solidFill>
                  <a:srgbClr val="FF0000"/>
                </a:solidFill>
              </a:rPr>
              <a:t>j</a:t>
            </a:r>
            <a:r>
              <a:rPr lang="en-US" smtClean="0"/>
              <a:t> is finished, </a:t>
            </a:r>
            <a:r>
              <a:rPr lang="en-US" i="1" smtClean="0"/>
              <a:t>P</a:t>
            </a:r>
            <a:r>
              <a:rPr lang="en-US" i="1" baseline="-25000" smtClean="0"/>
              <a:t>i</a:t>
            </a:r>
            <a:r>
              <a:rPr lang="en-US" smtClean="0"/>
              <a:t> can obtain needed resources, execute, return allocated resources, and terminate</a:t>
            </a:r>
          </a:p>
          <a:p>
            <a:pPr lvl="1">
              <a:lnSpc>
                <a:spcPct val="90000"/>
              </a:lnSpc>
            </a:pPr>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Safe State Example</a:t>
            </a:r>
            <a:endParaRPr lang="en-GB" smtClean="0"/>
          </a:p>
        </p:txBody>
      </p:sp>
      <p:graphicFrame>
        <p:nvGraphicFramePr>
          <p:cNvPr id="4" name="Content Placeholder 3"/>
          <p:cNvGraphicFramePr>
            <a:graphicFrameLocks noGrp="1"/>
          </p:cNvGraphicFramePr>
          <p:nvPr>
            <p:ph idx="1"/>
          </p:nvPr>
        </p:nvGraphicFramePr>
        <p:xfrm>
          <a:off x="1511300" y="1233488"/>
          <a:ext cx="6527799" cy="1483360"/>
        </p:xfrm>
        <a:graphic>
          <a:graphicData uri="http://schemas.openxmlformats.org/drawingml/2006/table">
            <a:tbl>
              <a:tblPr firstRow="1" bandRow="1">
                <a:tableStyleId>{5C22544A-7EE6-4342-B048-85BDC9FD1C3A}</a:tableStyleId>
              </a:tblPr>
              <a:tblGrid>
                <a:gridCol w="2175933"/>
                <a:gridCol w="2175933"/>
                <a:gridCol w="2175933"/>
              </a:tblGrid>
              <a:tr h="370840">
                <a:tc>
                  <a:txBody>
                    <a:bodyPr/>
                    <a:lstStyle/>
                    <a:p>
                      <a:pPr algn="ctr"/>
                      <a:r>
                        <a:rPr lang="en-US" dirty="0" smtClean="0"/>
                        <a:t>Process</a:t>
                      </a:r>
                      <a:endParaRPr lang="en-GB" dirty="0"/>
                    </a:p>
                  </a:txBody>
                  <a:tcPr/>
                </a:tc>
                <a:tc>
                  <a:txBody>
                    <a:bodyPr/>
                    <a:lstStyle/>
                    <a:p>
                      <a:pPr algn="ctr"/>
                      <a:r>
                        <a:rPr lang="en-US" dirty="0" smtClean="0"/>
                        <a:t>Maximum</a:t>
                      </a:r>
                      <a:r>
                        <a:rPr lang="en-US" baseline="0" dirty="0" smtClean="0"/>
                        <a:t> Need</a:t>
                      </a:r>
                      <a:endParaRPr lang="en-GB" dirty="0"/>
                    </a:p>
                  </a:txBody>
                  <a:tcPr/>
                </a:tc>
                <a:tc>
                  <a:txBody>
                    <a:bodyPr/>
                    <a:lstStyle/>
                    <a:p>
                      <a:pPr algn="ctr"/>
                      <a:r>
                        <a:rPr lang="en-US" dirty="0" smtClean="0"/>
                        <a:t>Current Allocation</a:t>
                      </a:r>
                      <a:endParaRPr lang="en-GB" dirty="0"/>
                    </a:p>
                  </a:txBody>
                  <a:tcPr/>
                </a:tc>
              </a:tr>
              <a:tr h="370840">
                <a:tc>
                  <a:txBody>
                    <a:bodyPr/>
                    <a:lstStyle/>
                    <a:p>
                      <a:pPr algn="ctr"/>
                      <a:r>
                        <a:rPr lang="en-US" dirty="0" smtClean="0"/>
                        <a:t>P0</a:t>
                      </a:r>
                      <a:endParaRPr lang="en-GB" dirty="0"/>
                    </a:p>
                  </a:txBody>
                  <a:tcPr/>
                </a:tc>
                <a:tc>
                  <a:txBody>
                    <a:bodyPr/>
                    <a:lstStyle/>
                    <a:p>
                      <a:pPr algn="ctr"/>
                      <a:r>
                        <a:rPr lang="en-US" dirty="0" smtClean="0"/>
                        <a:t>10</a:t>
                      </a:r>
                      <a:endParaRPr lang="en-GB" dirty="0"/>
                    </a:p>
                  </a:txBody>
                  <a:tcPr/>
                </a:tc>
                <a:tc>
                  <a:txBody>
                    <a:bodyPr/>
                    <a:lstStyle/>
                    <a:p>
                      <a:pPr algn="ctr"/>
                      <a:r>
                        <a:rPr lang="en-US" dirty="0" smtClean="0"/>
                        <a:t>5</a:t>
                      </a:r>
                      <a:endParaRPr lang="en-GB" dirty="0"/>
                    </a:p>
                  </a:txBody>
                  <a:tcPr/>
                </a:tc>
              </a:tr>
              <a:tr h="370840">
                <a:tc>
                  <a:txBody>
                    <a:bodyPr/>
                    <a:lstStyle/>
                    <a:p>
                      <a:pPr algn="ctr"/>
                      <a:r>
                        <a:rPr lang="en-US" dirty="0" smtClean="0"/>
                        <a:t>P1</a:t>
                      </a:r>
                      <a:endParaRPr lang="en-GB" dirty="0"/>
                    </a:p>
                  </a:txBody>
                  <a:tcPr/>
                </a:tc>
                <a:tc>
                  <a:txBody>
                    <a:bodyPr/>
                    <a:lstStyle/>
                    <a:p>
                      <a:pPr algn="ctr"/>
                      <a:r>
                        <a:rPr lang="en-US" dirty="0" smtClean="0"/>
                        <a:t>4</a:t>
                      </a:r>
                      <a:endParaRPr lang="en-GB" dirty="0"/>
                    </a:p>
                  </a:txBody>
                  <a:tcPr/>
                </a:tc>
                <a:tc>
                  <a:txBody>
                    <a:bodyPr/>
                    <a:lstStyle/>
                    <a:p>
                      <a:pPr algn="ctr"/>
                      <a:r>
                        <a:rPr lang="en-US" dirty="0" smtClean="0"/>
                        <a:t>2</a:t>
                      </a:r>
                      <a:endParaRPr lang="en-GB" dirty="0"/>
                    </a:p>
                  </a:txBody>
                  <a:tcPr/>
                </a:tc>
              </a:tr>
              <a:tr h="370840">
                <a:tc>
                  <a:txBody>
                    <a:bodyPr/>
                    <a:lstStyle/>
                    <a:p>
                      <a:pPr algn="ctr"/>
                      <a:r>
                        <a:rPr lang="en-US" dirty="0" smtClean="0"/>
                        <a:t>P2</a:t>
                      </a:r>
                      <a:endParaRPr lang="en-GB" dirty="0"/>
                    </a:p>
                  </a:txBody>
                  <a:tcPr/>
                </a:tc>
                <a:tc>
                  <a:txBody>
                    <a:bodyPr/>
                    <a:lstStyle/>
                    <a:p>
                      <a:pPr algn="ctr"/>
                      <a:r>
                        <a:rPr lang="en-US" dirty="0" smtClean="0"/>
                        <a:t>9</a:t>
                      </a:r>
                      <a:endParaRPr lang="en-GB" dirty="0"/>
                    </a:p>
                  </a:txBody>
                  <a:tcPr/>
                </a:tc>
                <a:tc>
                  <a:txBody>
                    <a:bodyPr/>
                    <a:lstStyle/>
                    <a:p>
                      <a:pPr algn="ctr"/>
                      <a:r>
                        <a:rPr lang="en-US" dirty="0" smtClean="0"/>
                        <a:t>2</a:t>
                      </a:r>
                      <a:endParaRPr lang="en-GB" dirty="0"/>
                    </a:p>
                  </a:txBody>
                  <a:tcPr/>
                </a:tc>
              </a:tr>
            </a:tbl>
          </a:graphicData>
        </a:graphic>
      </p:graphicFrame>
      <p:sp>
        <p:nvSpPr>
          <p:cNvPr id="7" name="Rectangle 6"/>
          <p:cNvSpPr/>
          <p:nvPr/>
        </p:nvSpPr>
        <p:spPr>
          <a:xfrm>
            <a:off x="800100" y="3017838"/>
            <a:ext cx="7600950" cy="1768475"/>
          </a:xfrm>
          <a:prstGeom prst="rect">
            <a:avLst/>
          </a:prstGeom>
        </p:spPr>
        <p:txBody>
          <a:bodyPr>
            <a:spAutoFit/>
          </a:bodyPr>
          <a:lstStyle/>
          <a:p>
            <a:pPr marL="342900" indent="-342900">
              <a:spcBef>
                <a:spcPct val="35000"/>
              </a:spcBef>
              <a:buClr>
                <a:srgbClr val="993300"/>
              </a:buClr>
              <a:buSzPct val="90000"/>
              <a:buFont typeface="Monotype Sorts" pitchFamily="-84" charset="2"/>
              <a:buChar char="n"/>
              <a:defRPr/>
            </a:pPr>
            <a:r>
              <a:rPr kumimoji="1" lang="en-US" altLang="en-US" dirty="0">
                <a:latin typeface="+mn-lt"/>
                <a:cs typeface="ＭＳ Ｐゴシック" charset="-128"/>
              </a:rPr>
              <a:t>12 tape drives (resources)</a:t>
            </a:r>
          </a:p>
          <a:p>
            <a:pPr marL="342900" indent="-342900">
              <a:spcBef>
                <a:spcPct val="35000"/>
              </a:spcBef>
              <a:buClr>
                <a:srgbClr val="993300"/>
              </a:buClr>
              <a:buSzPct val="90000"/>
              <a:buFont typeface="Monotype Sorts" pitchFamily="-84" charset="2"/>
              <a:buChar char="n"/>
              <a:defRPr/>
            </a:pPr>
            <a:r>
              <a:rPr kumimoji="1" lang="en-US" altLang="en-US" dirty="0">
                <a:latin typeface="+mn-lt"/>
                <a:cs typeface="ＭＳ Ｐゴシック" charset="-128"/>
              </a:rPr>
              <a:t>Safe sequence &lt;P1, P0, P2&gt; exists</a:t>
            </a:r>
          </a:p>
          <a:p>
            <a:pPr marL="342900" indent="-342900">
              <a:spcBef>
                <a:spcPct val="35000"/>
              </a:spcBef>
              <a:buClr>
                <a:srgbClr val="993300"/>
              </a:buClr>
              <a:buSzPct val="90000"/>
              <a:buFont typeface="Monotype Sorts" pitchFamily="-84" charset="2"/>
              <a:buChar char="n"/>
              <a:defRPr/>
            </a:pPr>
            <a:r>
              <a:rPr lang="en-US" dirty="0"/>
              <a:t>A system can go from a safe state to an unsafe state </a:t>
            </a:r>
          </a:p>
          <a:p>
            <a:pPr marL="742950" lvl="1" indent="-285750">
              <a:spcBef>
                <a:spcPct val="35000"/>
              </a:spcBef>
              <a:buClr>
                <a:srgbClr val="CC6600"/>
              </a:buClr>
              <a:buSzPct val="80000"/>
              <a:buFont typeface="Monotype Sorts" pitchFamily="-84" charset="2"/>
              <a:buChar char="l"/>
              <a:defRPr/>
            </a:pPr>
            <a:r>
              <a:rPr kumimoji="1" lang="en-US" altLang="en-US" dirty="0">
                <a:latin typeface="+mn-lt"/>
              </a:rPr>
              <a:t>Suppose that, at time t1 , process P2 requests and is allocated one more tape drive</a:t>
            </a:r>
            <a:endParaRPr kumimoji="1" lang="en-GB" altLang="en-US"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576263"/>
          </a:xfrm>
        </p:spPr>
        <p:txBody>
          <a:bodyPr/>
          <a:lstStyle/>
          <a:p>
            <a:pPr eaLnBrk="1" hangingPunct="1"/>
            <a:r>
              <a:rPr lang="en-US" altLang="en-US" smtClean="0"/>
              <a:t>Basic Facts</a:t>
            </a:r>
          </a:p>
        </p:txBody>
      </p:sp>
      <p:sp>
        <p:nvSpPr>
          <p:cNvPr id="24579" name="Rectangle 3"/>
          <p:cNvSpPr>
            <a:spLocks noGrp="1" noChangeArrowheads="1"/>
          </p:cNvSpPr>
          <p:nvPr>
            <p:ph type="body" idx="1"/>
          </p:nvPr>
        </p:nvSpPr>
        <p:spPr>
          <a:xfrm>
            <a:off x="922338" y="1190625"/>
            <a:ext cx="6597650" cy="4414838"/>
          </a:xfrm>
        </p:spPr>
        <p:txBody>
          <a:bodyPr/>
          <a:lstStyle/>
          <a:p>
            <a:r>
              <a:rPr lang="en-US" altLang="en-US" smtClean="0"/>
              <a:t>If a system is in safe state </a:t>
            </a:r>
            <a:r>
              <a:rPr lang="en-US" altLang="en-US" smtClean="0">
                <a:sym typeface="Symbol" pitchFamily="18" charset="2"/>
              </a:rPr>
              <a:t> no deadlocks</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If a system is in unsafe state  possibility of deadlock</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150813"/>
            <a:ext cx="7880350" cy="576262"/>
          </a:xfrm>
        </p:spPr>
        <p:txBody>
          <a:bodyPr/>
          <a:lstStyle/>
          <a:p>
            <a:pPr eaLnBrk="1" hangingPunct="1"/>
            <a:r>
              <a:rPr lang="en-US" altLang="en-US" smtClean="0"/>
              <a:t>Chapter 7:  Deadlocks</a:t>
            </a:r>
          </a:p>
        </p:txBody>
      </p:sp>
      <p:sp>
        <p:nvSpPr>
          <p:cNvPr id="4099" name="Rectangle 3"/>
          <p:cNvSpPr>
            <a:spLocks noGrp="1" noChangeArrowheads="1"/>
          </p:cNvSpPr>
          <p:nvPr>
            <p:ph type="body" idx="1"/>
          </p:nvPr>
        </p:nvSpPr>
        <p:spPr>
          <a:xfrm>
            <a:off x="908050" y="1131888"/>
            <a:ext cx="7588250" cy="4530725"/>
          </a:xfrm>
        </p:spPr>
        <p:txBody>
          <a:bodyPr/>
          <a:lstStyle/>
          <a:p>
            <a:pPr>
              <a:buSzPct val="85000"/>
            </a:pPr>
            <a:r>
              <a:rPr lang="en-US" altLang="en-US" smtClean="0"/>
              <a:t>System Model</a:t>
            </a:r>
          </a:p>
          <a:p>
            <a:pPr>
              <a:buSzPct val="85000"/>
            </a:pPr>
            <a:r>
              <a:rPr lang="en-US" altLang="en-US" smtClean="0"/>
              <a:t>Deadlock Characterization</a:t>
            </a:r>
          </a:p>
          <a:p>
            <a:pPr>
              <a:buSzPct val="85000"/>
            </a:pPr>
            <a:r>
              <a:rPr lang="en-US" altLang="en-US" smtClean="0"/>
              <a:t>Methods for Handling Deadlocks</a:t>
            </a:r>
          </a:p>
          <a:p>
            <a:r>
              <a:rPr lang="en-US" altLang="en-US" smtClean="0"/>
              <a:t>Deadlock Prevention</a:t>
            </a:r>
          </a:p>
          <a:p>
            <a:pPr>
              <a:buSzPct val="85000"/>
            </a:pPr>
            <a:r>
              <a:rPr lang="en-US" altLang="en-US" smtClean="0"/>
              <a:t>Deadlock Avoidance</a:t>
            </a:r>
          </a:p>
          <a:p>
            <a:pPr>
              <a:buSzPct val="85000"/>
            </a:pPr>
            <a:r>
              <a:rPr lang="en-US" altLang="en-US" smtClean="0"/>
              <a:t>Deadlock Detection </a:t>
            </a:r>
          </a:p>
          <a:p>
            <a:pPr>
              <a:buSzPct val="85000"/>
            </a:pPr>
            <a:r>
              <a:rPr lang="en-US" altLang="en-US" smtClean="0"/>
              <a:t>Recovery from Deadlock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46138" y="150813"/>
            <a:ext cx="7840662" cy="576262"/>
          </a:xfrm>
        </p:spPr>
        <p:txBody>
          <a:bodyPr/>
          <a:lstStyle/>
          <a:p>
            <a:pPr eaLnBrk="1" hangingPunct="1"/>
            <a:r>
              <a:rPr lang="en-US" altLang="en-US" smtClean="0"/>
              <a:t>Safe, Unsafe, Deadlock State </a:t>
            </a:r>
          </a:p>
        </p:txBody>
      </p:sp>
      <p:pic>
        <p:nvPicPr>
          <p:cNvPr id="25603" name="Picture 4"/>
          <p:cNvPicPr>
            <a:picLocks noChangeAspect="1" noChangeArrowheads="1"/>
          </p:cNvPicPr>
          <p:nvPr/>
        </p:nvPicPr>
        <p:blipFill>
          <a:blip r:embed="rId3"/>
          <a:srcRect l="13437" t="1572" r="13683" b="2194"/>
          <a:stretch>
            <a:fillRect/>
          </a:stretch>
        </p:blipFill>
        <p:spPr bwMode="auto">
          <a:xfrm>
            <a:off x="2446338" y="1308100"/>
            <a:ext cx="4022725" cy="3983038"/>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1400" y="166688"/>
            <a:ext cx="7645400" cy="576262"/>
          </a:xfrm>
        </p:spPr>
        <p:txBody>
          <a:bodyPr/>
          <a:lstStyle/>
          <a:p>
            <a:pPr eaLnBrk="1" hangingPunct="1"/>
            <a:r>
              <a:rPr lang="en-US" altLang="en-US" smtClean="0"/>
              <a:t>Avoidance Algorithms</a:t>
            </a:r>
          </a:p>
        </p:txBody>
      </p:sp>
      <p:sp>
        <p:nvSpPr>
          <p:cNvPr id="26627" name="Rectangle 3"/>
          <p:cNvSpPr>
            <a:spLocks noGrp="1" noChangeArrowheads="1"/>
          </p:cNvSpPr>
          <p:nvPr>
            <p:ph type="body" idx="1"/>
          </p:nvPr>
        </p:nvSpPr>
        <p:spPr>
          <a:xfrm>
            <a:off x="906463" y="1171575"/>
            <a:ext cx="6659562" cy="4483100"/>
          </a:xfrm>
        </p:spPr>
        <p:txBody>
          <a:bodyPr/>
          <a:lstStyle/>
          <a:p>
            <a:r>
              <a:rPr lang="en-US" altLang="en-US" smtClean="0"/>
              <a:t>Single instance of a resource type</a:t>
            </a:r>
          </a:p>
          <a:p>
            <a:pPr lvl="1"/>
            <a:r>
              <a:rPr lang="en-US" altLang="en-US" smtClean="0"/>
              <a:t>Use a resource-allocation graph</a:t>
            </a:r>
          </a:p>
          <a:p>
            <a:pPr lvl="1">
              <a:buFont typeface="Monotype Sorts" pitchFamily="-84" charset="2"/>
              <a:buNone/>
            </a:pPr>
            <a:endParaRPr lang="en-US" altLang="en-US" smtClean="0"/>
          </a:p>
          <a:p>
            <a:r>
              <a:rPr lang="en-US" altLang="en-US" smtClean="0"/>
              <a:t>Multiple instances of a resource type</a:t>
            </a:r>
          </a:p>
          <a:p>
            <a:pPr lvl="1"/>
            <a:r>
              <a:rPr lang="en-US" altLang="en-US" smtClean="0"/>
              <a:t> Use the banker</a:t>
            </a:r>
            <a:r>
              <a:rPr lang="ja-JP" altLang="en-US" smtClean="0"/>
              <a:t>’</a:t>
            </a:r>
            <a:r>
              <a:rPr lang="en-US" altLang="ja-JP" smtClean="0"/>
              <a:t>s algorithm</a:t>
            </a: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23950" y="198438"/>
            <a:ext cx="7831138" cy="576262"/>
          </a:xfrm>
        </p:spPr>
        <p:txBody>
          <a:bodyPr/>
          <a:lstStyle/>
          <a:p>
            <a:pPr eaLnBrk="1" hangingPunct="1"/>
            <a:r>
              <a:rPr lang="en-US" altLang="en-US" smtClean="0"/>
              <a:t>Resource-Allocation Graph Scheme</a:t>
            </a:r>
          </a:p>
        </p:txBody>
      </p:sp>
      <p:sp>
        <p:nvSpPr>
          <p:cNvPr id="27651" name="Rectangle 3"/>
          <p:cNvSpPr>
            <a:spLocks noGrp="1" noChangeArrowheads="1"/>
          </p:cNvSpPr>
          <p:nvPr>
            <p:ph type="body" idx="1"/>
          </p:nvPr>
        </p:nvSpPr>
        <p:spPr>
          <a:xfrm>
            <a:off x="858838" y="1155700"/>
            <a:ext cx="6989762" cy="4483100"/>
          </a:xfrm>
        </p:spPr>
        <p:txBody>
          <a:bodyPr/>
          <a:lstStyle/>
          <a:p>
            <a:r>
              <a:rPr lang="en-US" altLang="en-US" b="1" smtClean="0">
                <a:solidFill>
                  <a:srgbClr val="3366FF"/>
                </a:solidFill>
              </a:rPr>
              <a:t>Claim edge</a:t>
            </a:r>
            <a:r>
              <a:rPr lang="en-US" alt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 &gt; </a:t>
            </a:r>
            <a:r>
              <a:rPr lang="en-US" i="1" smtClean="0">
                <a:sym typeface="Symbol" pitchFamily="18" charset="2"/>
              </a:rPr>
              <a:t>R</a:t>
            </a:r>
            <a:r>
              <a:rPr lang="en-US" i="1" baseline="-25000" smtClean="0">
                <a:sym typeface="Symbol" pitchFamily="18" charset="2"/>
              </a:rPr>
              <a:t>j</a:t>
            </a:r>
            <a:r>
              <a:rPr lang="en-US" smtClean="0">
                <a:sym typeface="Symbol" pitchFamily="18" charset="2"/>
              </a:rPr>
              <a:t> </a:t>
            </a:r>
            <a:r>
              <a:rPr lang="en-US" altLang="en-US" smtClean="0">
                <a:sym typeface="Symbol" pitchFamily="18" charset="2"/>
              </a:rPr>
              <a:t>indicated that process </a:t>
            </a:r>
            <a:r>
              <a:rPr lang="en-US" altLang="en-US" i="1" smtClean="0">
                <a:sym typeface="Symbol" pitchFamily="18" charset="2"/>
              </a:rPr>
              <a:t>P</a:t>
            </a:r>
            <a:r>
              <a:rPr lang="en-US" altLang="en-US" i="1" baseline="-25000" smtClean="0">
                <a:sym typeface="Symbol" pitchFamily="18" charset="2"/>
              </a:rPr>
              <a:t>j</a:t>
            </a:r>
            <a:r>
              <a:rPr lang="en-US" altLang="en-US" smtClean="0">
                <a:sym typeface="Symbol" pitchFamily="18" charset="2"/>
              </a:rPr>
              <a:t> may request resource </a:t>
            </a:r>
            <a:r>
              <a:rPr lang="en-US" altLang="en-US" i="1" smtClean="0">
                <a:sym typeface="Symbol" pitchFamily="18" charset="2"/>
              </a:rPr>
              <a:t>R</a:t>
            </a:r>
            <a:r>
              <a:rPr lang="en-US" altLang="en-US" i="1" baseline="-25000" smtClean="0">
                <a:sym typeface="Symbol" pitchFamily="18" charset="2"/>
              </a:rPr>
              <a:t>j</a:t>
            </a:r>
            <a:r>
              <a:rPr lang="en-US" altLang="en-US" smtClean="0">
                <a:sym typeface="Symbol" pitchFamily="18" charset="2"/>
              </a:rPr>
              <a:t>; represented by a dashed line</a:t>
            </a:r>
          </a:p>
          <a:p>
            <a:r>
              <a:rPr lang="en-US" altLang="en-US" smtClean="0">
                <a:sym typeface="Symbol" pitchFamily="18" charset="2"/>
              </a:rPr>
              <a:t>Claim edge converts to request edge when a process requests a resource</a:t>
            </a:r>
          </a:p>
          <a:p>
            <a:r>
              <a:rPr lang="en-US" altLang="en-US" smtClean="0">
                <a:sym typeface="Symbol" pitchFamily="18" charset="2"/>
              </a:rPr>
              <a:t>Request edge converted to an assignment edge when the  resource is allocated to the process</a:t>
            </a:r>
          </a:p>
          <a:p>
            <a:r>
              <a:rPr lang="en-US" altLang="en-US" smtClean="0">
                <a:sym typeface="Symbol" pitchFamily="18" charset="2"/>
              </a:rPr>
              <a:t>When a resource is released by a process, assignment edge reconverts to a claim edge</a:t>
            </a:r>
          </a:p>
          <a:p>
            <a:r>
              <a:rPr lang="en-US" altLang="en-US" smtClean="0">
                <a:sym typeface="Symbol" pitchFamily="18" charset="2"/>
              </a:rPr>
              <a:t>Resources must be claimed </a:t>
            </a:r>
            <a:r>
              <a:rPr lang="en-US" altLang="en-US" i="1" smtClean="0">
                <a:sym typeface="Symbol" pitchFamily="18" charset="2"/>
              </a:rPr>
              <a:t>a priori</a:t>
            </a:r>
            <a:r>
              <a:rPr lang="en-US" altLang="en-US" smtClean="0">
                <a:sym typeface="Symbol" pitchFamily="18" charset="2"/>
              </a:rPr>
              <a:t> in the system</a:t>
            </a:r>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4988" y="277813"/>
            <a:ext cx="8229600" cy="576262"/>
          </a:xfrm>
        </p:spPr>
        <p:txBody>
          <a:bodyPr/>
          <a:lstStyle/>
          <a:p>
            <a:pPr eaLnBrk="1" hangingPunct="1"/>
            <a:r>
              <a:rPr lang="en-US" smtClean="0"/>
              <a:t>Resource-Allocation Graph Algorithm</a:t>
            </a:r>
          </a:p>
        </p:txBody>
      </p:sp>
      <p:sp>
        <p:nvSpPr>
          <p:cNvPr id="28675" name="Rectangle 3"/>
          <p:cNvSpPr>
            <a:spLocks noGrp="1" noChangeArrowheads="1"/>
          </p:cNvSpPr>
          <p:nvPr>
            <p:ph type="body" idx="1"/>
          </p:nvPr>
        </p:nvSpPr>
        <p:spPr>
          <a:xfrm>
            <a:off x="806450" y="1392238"/>
            <a:ext cx="7131050"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9699" name="Picture 7"/>
          <p:cNvPicPr>
            <a:picLocks noChangeAspect="1" noChangeArrowheads="1"/>
          </p:cNvPicPr>
          <p:nvPr/>
        </p:nvPicPr>
        <p:blipFill>
          <a:blip r:embed="rId3"/>
          <a:srcRect/>
          <a:stretch>
            <a:fillRect/>
          </a:stretch>
        </p:blipFill>
        <p:spPr bwMode="auto">
          <a:xfrm>
            <a:off x="2551113" y="1316038"/>
            <a:ext cx="4451350" cy="4519612"/>
          </a:xfrm>
          <a:prstGeom prst="rect">
            <a:avLst/>
          </a:prstGeom>
          <a:noFill/>
          <a:ln w="9525">
            <a:noFill/>
            <a:miter lim="800000"/>
            <a:headEnd/>
            <a:tailEnd/>
          </a:ln>
        </p:spPr>
      </p:pic>
      <p:sp>
        <p:nvSpPr>
          <p:cNvPr id="29700" name="TextBox 3"/>
          <p:cNvSpPr txBox="1">
            <a:spLocks noChangeArrowheads="1"/>
          </p:cNvSpPr>
          <p:nvPr/>
        </p:nvSpPr>
        <p:spPr bwMode="auto">
          <a:xfrm>
            <a:off x="6267450" y="4379913"/>
            <a:ext cx="2374900" cy="369887"/>
          </a:xfrm>
          <a:prstGeom prst="rect">
            <a:avLst/>
          </a:prstGeom>
          <a:noFill/>
          <a:ln w="9525">
            <a:noFill/>
            <a:miter lim="800000"/>
            <a:headEnd/>
            <a:tailEnd/>
          </a:ln>
        </p:spPr>
        <p:txBody>
          <a:bodyPr>
            <a:spAutoFit/>
          </a:bodyPr>
          <a:lstStyle/>
          <a:p>
            <a:r>
              <a:rPr lang="en-US" i="1"/>
              <a:t>P</a:t>
            </a:r>
            <a:r>
              <a:rPr lang="en-US" baseline="-25000"/>
              <a:t>2</a:t>
            </a:r>
            <a:r>
              <a:rPr lang="en-US"/>
              <a:t> requests </a:t>
            </a:r>
            <a:r>
              <a:rPr lang="en-US" i="1"/>
              <a:t>R</a:t>
            </a:r>
            <a:r>
              <a:rPr lang="en-US" baseline="-25000"/>
              <a:t>2</a:t>
            </a:r>
            <a:r>
              <a:rPr lang="en-US"/>
              <a:t> now</a:t>
            </a:r>
            <a:endParaRPr lang="en-GB"/>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00113" y="363538"/>
            <a:ext cx="8243887" cy="457200"/>
          </a:xfrm>
        </p:spPr>
        <p:txBody>
          <a:bodyPr/>
          <a:lstStyle/>
          <a:p>
            <a:pPr eaLnBrk="1" hangingPunct="1"/>
            <a:r>
              <a:rPr lang="en-US" sz="2800" smtClean="0"/>
              <a:t>Unsafe State In Resource-Allocation Graph</a:t>
            </a:r>
          </a:p>
        </p:txBody>
      </p:sp>
      <p:pic>
        <p:nvPicPr>
          <p:cNvPr id="30723" name="Picture 5"/>
          <p:cNvPicPr>
            <a:picLocks noChangeAspect="1" noChangeArrowheads="1"/>
          </p:cNvPicPr>
          <p:nvPr/>
        </p:nvPicPr>
        <p:blipFill>
          <a:blip r:embed="rId3"/>
          <a:srcRect/>
          <a:stretch>
            <a:fillRect/>
          </a:stretch>
        </p:blipFill>
        <p:spPr bwMode="auto">
          <a:xfrm>
            <a:off x="2525713" y="1365250"/>
            <a:ext cx="4505325" cy="4538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182563"/>
            <a:ext cx="7772400" cy="576262"/>
          </a:xfrm>
        </p:spPr>
        <p:txBody>
          <a:bodyPr/>
          <a:lstStyle/>
          <a:p>
            <a:pPr eaLnBrk="1" hangingPunct="1"/>
            <a:r>
              <a:rPr lang="en-US" altLang="en-US" smtClean="0"/>
              <a:t>Banker’s Algorithm</a:t>
            </a:r>
          </a:p>
        </p:txBody>
      </p:sp>
      <p:sp>
        <p:nvSpPr>
          <p:cNvPr id="31747" name="Rectangle 3"/>
          <p:cNvSpPr>
            <a:spLocks noGrp="1" noChangeArrowheads="1"/>
          </p:cNvSpPr>
          <p:nvPr>
            <p:ph type="body" idx="1"/>
          </p:nvPr>
        </p:nvSpPr>
        <p:spPr>
          <a:xfrm>
            <a:off x="858838" y="1128713"/>
            <a:ext cx="6756400" cy="4441825"/>
          </a:xfrm>
        </p:spPr>
        <p:txBody>
          <a:bodyPr/>
          <a:lstStyle/>
          <a:p>
            <a:r>
              <a:rPr lang="en-US" altLang="en-US" smtClean="0"/>
              <a:t>Multiple instances</a:t>
            </a:r>
            <a:br>
              <a:rPr lang="en-US" altLang="en-US" smtClean="0"/>
            </a:br>
            <a:endParaRPr lang="en-US" altLang="en-US" smtClean="0"/>
          </a:p>
          <a:p>
            <a:r>
              <a:rPr lang="en-US" altLang="en-US" smtClean="0"/>
              <a:t>Each process must a priori claim maximum use</a:t>
            </a:r>
            <a:br>
              <a:rPr lang="en-US" altLang="en-US" smtClean="0"/>
            </a:br>
            <a:endParaRPr lang="en-US" altLang="en-US" smtClean="0"/>
          </a:p>
          <a:p>
            <a:r>
              <a:rPr lang="en-US" altLang="en-US" smtClean="0"/>
              <a:t>When a process requests a resource it may have to wait  </a:t>
            </a:r>
            <a:br>
              <a:rPr lang="en-US" altLang="en-US" smtClean="0"/>
            </a:br>
            <a:endParaRPr lang="en-US" altLang="en-US" smtClean="0"/>
          </a:p>
          <a:p>
            <a:r>
              <a:rPr lang="en-US" altLang="en-US" smtClean="0"/>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74788" y="327025"/>
            <a:ext cx="7586662" cy="431800"/>
          </a:xfrm>
        </p:spPr>
        <p:txBody>
          <a:bodyPr/>
          <a:lstStyle/>
          <a:p>
            <a:pPr eaLnBrk="1" hangingPunct="1"/>
            <a:r>
              <a:rPr lang="en-US" altLang="en-US" sz="2800" smtClean="0"/>
              <a:t>Data Structures for the Banker</a:t>
            </a:r>
            <a:r>
              <a:rPr lang="ja-JP" altLang="en-US" sz="2800" smtClean="0"/>
              <a:t>’</a:t>
            </a:r>
            <a:r>
              <a:rPr lang="en-US" altLang="ja-JP" sz="2800" smtClean="0"/>
              <a:t>s Algorithm </a:t>
            </a:r>
            <a:endParaRPr lang="en-US" altLang="en-US" sz="2800" smtClean="0"/>
          </a:p>
        </p:txBody>
      </p:sp>
      <p:sp>
        <p:nvSpPr>
          <p:cNvPr id="32771" name="Rectangle 3"/>
          <p:cNvSpPr>
            <a:spLocks noGrp="1" noChangeArrowheads="1"/>
          </p:cNvSpPr>
          <p:nvPr>
            <p:ph type="body" idx="1"/>
          </p:nvPr>
        </p:nvSpPr>
        <p:spPr>
          <a:xfrm>
            <a:off x="1192213" y="1654175"/>
            <a:ext cx="7370762" cy="4387850"/>
          </a:xfrm>
        </p:spPr>
        <p:txBody>
          <a:bodyPr/>
          <a:lstStyle/>
          <a:p>
            <a:r>
              <a:rPr lang="en-US" altLang="en-US" b="1" dirty="0" smtClean="0"/>
              <a:t>Available</a:t>
            </a:r>
            <a:r>
              <a:rPr lang="en-US" altLang="en-US" i="1" dirty="0" smtClean="0"/>
              <a:t>:</a:t>
            </a:r>
            <a:r>
              <a:rPr lang="en-US" altLang="en-US" dirty="0" smtClean="0"/>
              <a:t>  Vector of length </a:t>
            </a:r>
            <a:r>
              <a:rPr lang="en-US" altLang="en-US" i="1" dirty="0" smtClean="0"/>
              <a:t>m</a:t>
            </a:r>
            <a:r>
              <a:rPr lang="en-US" altLang="en-US" dirty="0" smtClean="0"/>
              <a:t>. If available [</a:t>
            </a:r>
            <a:r>
              <a:rPr lang="en-US" altLang="en-US" i="1" dirty="0" smtClean="0"/>
              <a:t>j</a:t>
            </a:r>
            <a:r>
              <a:rPr lang="en-US" altLang="en-US" dirty="0" smtClean="0"/>
              <a:t>] = </a:t>
            </a:r>
            <a:r>
              <a:rPr lang="en-US" altLang="en-US" i="1" dirty="0" smtClean="0"/>
              <a:t>k</a:t>
            </a:r>
            <a:r>
              <a:rPr lang="en-US" altLang="en-US" dirty="0" smtClean="0"/>
              <a:t>, there are</a:t>
            </a:r>
            <a:r>
              <a:rPr lang="en-US" altLang="en-US" i="1" dirty="0" smtClean="0"/>
              <a:t> k</a:t>
            </a:r>
            <a:r>
              <a:rPr lang="en-US" altLang="en-US" dirty="0" smtClean="0"/>
              <a:t> instances of resource type </a:t>
            </a:r>
            <a:r>
              <a:rPr lang="en-US" altLang="en-US" i="1" dirty="0" err="1" smtClean="0"/>
              <a:t>R</a:t>
            </a:r>
            <a:r>
              <a:rPr lang="en-US" altLang="en-US" i="1" baseline="-25000" dirty="0" err="1" smtClean="0"/>
              <a:t>j</a:t>
            </a:r>
            <a:r>
              <a:rPr lang="en-US" altLang="en-US" baseline="-25000" dirty="0" smtClean="0"/>
              <a:t>  </a:t>
            </a:r>
            <a:r>
              <a:rPr lang="en-US" altLang="en-US" dirty="0" smtClean="0"/>
              <a:t>available</a:t>
            </a:r>
          </a:p>
          <a:p>
            <a:endParaRPr lang="en-US" altLang="en-US" sz="800" dirty="0" smtClean="0"/>
          </a:p>
          <a:p>
            <a:r>
              <a:rPr lang="en-US" altLang="en-US" b="1" dirty="0" smtClean="0">
                <a:solidFill>
                  <a:srgbClr val="000000"/>
                </a:solidFill>
              </a:rPr>
              <a:t>Max</a:t>
            </a:r>
            <a:r>
              <a:rPr lang="en-US" altLang="en-US" i="1" dirty="0" smtClean="0"/>
              <a:t>: n x m</a:t>
            </a:r>
            <a:r>
              <a:rPr lang="en-US" altLang="en-US" dirty="0" smtClean="0"/>
              <a:t> matrix.  If </a:t>
            </a:r>
            <a:r>
              <a:rPr lang="en-US" altLang="en-US" i="1" dirty="0" smtClean="0"/>
              <a:t>Max </a:t>
            </a:r>
            <a:r>
              <a:rPr lang="en-US" altLang="en-US" dirty="0" smtClean="0"/>
              <a:t>[</a:t>
            </a:r>
            <a:r>
              <a:rPr lang="en-US" altLang="en-US" i="1" dirty="0" err="1" smtClean="0"/>
              <a:t>i,j</a:t>
            </a:r>
            <a:r>
              <a:rPr lang="en-US" altLang="en-US" dirty="0" smtClean="0"/>
              <a:t>] = </a:t>
            </a:r>
            <a:r>
              <a:rPr lang="en-US" altLang="en-US" i="1" dirty="0" smtClean="0"/>
              <a:t>k</a:t>
            </a:r>
            <a:r>
              <a:rPr lang="en-US" altLang="en-US" dirty="0" smtClean="0"/>
              <a:t>, then process </a:t>
            </a:r>
            <a:r>
              <a:rPr lang="en-US" altLang="en-US" i="1" dirty="0" smtClean="0"/>
              <a:t>P</a:t>
            </a:r>
            <a:r>
              <a:rPr lang="en-US" altLang="en-US" i="1" baseline="-25000" dirty="0" smtClean="0"/>
              <a:t>i</a:t>
            </a:r>
            <a:r>
              <a:rPr lang="en-US" altLang="en-US" i="1" dirty="0" smtClean="0"/>
              <a:t> </a:t>
            </a:r>
            <a:r>
              <a:rPr lang="en-US" altLang="en-US" dirty="0" smtClean="0"/>
              <a:t>may request at most</a:t>
            </a:r>
            <a:r>
              <a:rPr lang="en-US" altLang="en-US" i="1" dirty="0" smtClean="0"/>
              <a:t> k </a:t>
            </a:r>
            <a:r>
              <a:rPr lang="en-US" altLang="en-US" dirty="0" smtClean="0"/>
              <a:t>instances of resource type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Allocation</a:t>
            </a:r>
            <a:r>
              <a:rPr lang="en-US" altLang="en-US" i="1" dirty="0" smtClean="0"/>
              <a:t>:  n </a:t>
            </a:r>
            <a:r>
              <a:rPr lang="en-US" altLang="en-US" dirty="0" smtClean="0"/>
              <a:t>x</a:t>
            </a:r>
            <a:r>
              <a:rPr lang="en-US" altLang="en-US" i="1" dirty="0" smtClean="0"/>
              <a:t> m</a:t>
            </a:r>
            <a:r>
              <a:rPr lang="en-US" altLang="en-US" dirty="0" smtClean="0"/>
              <a:t> matrix.  If Allocation[</a:t>
            </a:r>
            <a:r>
              <a:rPr lang="en-US" altLang="en-US" i="1" dirty="0" err="1" smtClean="0"/>
              <a:t>i,j</a:t>
            </a:r>
            <a:r>
              <a:rPr lang="en-US" altLang="en-US" dirty="0" smtClean="0"/>
              <a:t>] = </a:t>
            </a:r>
            <a:r>
              <a:rPr lang="en-US" altLang="en-US" i="1" dirty="0" smtClean="0"/>
              <a:t>k</a:t>
            </a:r>
            <a:r>
              <a:rPr lang="en-US" altLang="en-US" dirty="0" smtClean="0"/>
              <a:t> then</a:t>
            </a:r>
            <a:r>
              <a:rPr lang="en-US" altLang="en-US" i="1" dirty="0" smtClean="0"/>
              <a:t> P</a:t>
            </a:r>
            <a:r>
              <a:rPr lang="en-US" altLang="en-US" i="1" baseline="-25000" dirty="0" smtClean="0"/>
              <a:t>i</a:t>
            </a:r>
            <a:r>
              <a:rPr lang="en-US" altLang="en-US" dirty="0" smtClean="0"/>
              <a:t> is currently allocated </a:t>
            </a:r>
            <a:r>
              <a:rPr lang="en-US" altLang="en-US" i="1" dirty="0" smtClean="0"/>
              <a:t>k</a:t>
            </a:r>
            <a:r>
              <a:rPr lang="en-US" altLang="en-US" dirty="0" smtClean="0"/>
              <a:t> instances of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Need</a:t>
            </a:r>
            <a:r>
              <a:rPr lang="en-US" altLang="en-US" i="1" dirty="0" smtClean="0"/>
              <a:t>:  n </a:t>
            </a:r>
            <a:r>
              <a:rPr lang="en-US" altLang="en-US" dirty="0" smtClean="0"/>
              <a:t>x</a:t>
            </a:r>
            <a:r>
              <a:rPr lang="en-US" altLang="en-US" i="1" dirty="0" smtClean="0"/>
              <a:t> m</a:t>
            </a:r>
            <a:r>
              <a:rPr lang="en-US" altLang="en-US" dirty="0" smtClean="0"/>
              <a:t> matrix. If </a:t>
            </a:r>
            <a:r>
              <a:rPr lang="en-US" altLang="en-US" i="1" dirty="0" smtClean="0"/>
              <a:t>Need</a:t>
            </a:r>
            <a:r>
              <a:rPr lang="en-US" altLang="en-US" dirty="0" smtClean="0"/>
              <a:t>[</a:t>
            </a:r>
            <a:r>
              <a:rPr lang="en-US" altLang="en-US" i="1" dirty="0" err="1" smtClean="0"/>
              <a:t>i,j</a:t>
            </a:r>
            <a:r>
              <a:rPr lang="en-US" altLang="en-US" dirty="0" smtClean="0"/>
              <a:t>] =</a:t>
            </a:r>
            <a:r>
              <a:rPr lang="en-US" altLang="en-US" i="1" dirty="0" smtClean="0"/>
              <a:t> k</a:t>
            </a:r>
            <a:r>
              <a:rPr lang="en-US" altLang="en-US" dirty="0" smtClean="0"/>
              <a:t>, then</a:t>
            </a:r>
            <a:r>
              <a:rPr lang="en-US" altLang="en-US" i="1" dirty="0" smtClean="0"/>
              <a:t> P</a:t>
            </a:r>
            <a:r>
              <a:rPr lang="en-US" altLang="en-US" i="1" baseline="-25000" dirty="0" smtClean="0"/>
              <a:t>i</a:t>
            </a:r>
            <a:r>
              <a:rPr lang="en-US" altLang="en-US" dirty="0" smtClean="0"/>
              <a:t> may need </a:t>
            </a:r>
            <a:r>
              <a:rPr lang="en-US" altLang="en-US" i="1" dirty="0" smtClean="0"/>
              <a:t>k</a:t>
            </a:r>
            <a:r>
              <a:rPr lang="en-US" altLang="en-US" dirty="0" smtClean="0"/>
              <a:t> more instances of </a:t>
            </a:r>
            <a:r>
              <a:rPr lang="en-US" altLang="en-US" i="1" dirty="0" err="1" smtClean="0"/>
              <a:t>R</a:t>
            </a:r>
            <a:r>
              <a:rPr lang="en-US" altLang="en-US" i="1" baseline="-25000" dirty="0" err="1" smtClean="0"/>
              <a:t>j</a:t>
            </a:r>
            <a:r>
              <a:rPr lang="en-US" altLang="en-US" baseline="-25000" dirty="0" smtClean="0"/>
              <a:t> </a:t>
            </a:r>
            <a:r>
              <a:rPr lang="en-US" altLang="en-US" dirty="0" smtClean="0"/>
              <a:t>to complete its task</a:t>
            </a:r>
          </a:p>
          <a:p>
            <a:pPr lvl="2">
              <a:buFont typeface="Webdings" pitchFamily="18" charset="2"/>
              <a:buNone/>
            </a:pPr>
            <a:r>
              <a:rPr lang="en-US" altLang="en-US" dirty="0" smtClean="0"/>
              <a:t/>
            </a:r>
            <a:br>
              <a:rPr lang="en-US" altLang="en-US" dirty="0" smtClean="0"/>
            </a:br>
            <a:r>
              <a:rPr lang="en-US" altLang="en-US" i="1" dirty="0" smtClean="0"/>
              <a:t>Need</a:t>
            </a:r>
            <a:r>
              <a:rPr lang="en-US" altLang="en-US" dirty="0" smtClean="0"/>
              <a:t> [</a:t>
            </a:r>
            <a:r>
              <a:rPr lang="en-US" altLang="en-US" i="1" dirty="0" err="1" smtClean="0"/>
              <a:t>i,j</a:t>
            </a:r>
            <a:r>
              <a:rPr lang="en-US" altLang="en-US" i="1" dirty="0" smtClean="0"/>
              <a:t>]</a:t>
            </a:r>
            <a:r>
              <a:rPr lang="en-US" altLang="en-US" dirty="0" smtClean="0"/>
              <a:t> = </a:t>
            </a:r>
          </a:p>
          <a:p>
            <a:pPr lvl="2">
              <a:buFont typeface="Webdings" pitchFamily="18" charset="2"/>
              <a:buNone/>
            </a:pPr>
            <a:r>
              <a:rPr lang="en-US" altLang="en-US" i="1" dirty="0" smtClean="0"/>
              <a:t>                  </a:t>
            </a:r>
            <a:endParaRPr lang="en-US" altLang="en-US" dirty="0" smtClean="0"/>
          </a:p>
        </p:txBody>
      </p:sp>
      <p:sp>
        <p:nvSpPr>
          <p:cNvPr id="32772" name="Text Box 4"/>
          <p:cNvSpPr txBox="1">
            <a:spLocks noChangeArrowheads="1"/>
          </p:cNvSpPr>
          <p:nvPr/>
        </p:nvSpPr>
        <p:spPr bwMode="auto">
          <a:xfrm>
            <a:off x="950913" y="1108075"/>
            <a:ext cx="6934200" cy="366713"/>
          </a:xfrm>
          <a:prstGeom prst="rect">
            <a:avLst/>
          </a:prstGeom>
          <a:noFill/>
          <a:ln w="9525">
            <a:noFill/>
            <a:miter lim="800000"/>
            <a:headEnd/>
            <a:tailEnd/>
          </a:ln>
        </p:spPr>
        <p:txBody>
          <a:bodyPr wrap="none" anchor="ctr">
            <a:spAutoFit/>
          </a:bodyPr>
          <a:lstStyle/>
          <a:p>
            <a:pPr>
              <a:spcBef>
                <a:spcPct val="50000"/>
              </a:spcBef>
            </a:pPr>
            <a:r>
              <a:rPr lang="en-US" altLang="en-US">
                <a:latin typeface="Helvetica" pitchFamily="-84" charset="0"/>
              </a:rPr>
              <a:t>Let </a:t>
            </a:r>
            <a:r>
              <a:rPr lang="en-US" altLang="en-US" i="1">
                <a:latin typeface="Helvetica" pitchFamily="-84" charset="0"/>
              </a:rPr>
              <a:t>n</a:t>
            </a:r>
            <a:r>
              <a:rPr lang="en-US" altLang="en-US">
                <a:latin typeface="Helvetica" pitchFamily="-84" charset="0"/>
              </a:rPr>
              <a:t> = number of processes, and </a:t>
            </a:r>
            <a:r>
              <a:rPr lang="en-US" altLang="en-US" i="1">
                <a:latin typeface="Helvetica" pitchFamily="-84" charset="0"/>
              </a:rPr>
              <a:t>m </a:t>
            </a:r>
            <a:r>
              <a:rPr lang="en-US" altLang="en-US">
                <a:latin typeface="Helvetica" pitchFamily="-84" charset="0"/>
              </a:rPr>
              <a:t>= number of resources types. </a:t>
            </a:r>
          </a:p>
        </p:txBody>
      </p:sp>
      <p:sp>
        <p:nvSpPr>
          <p:cNvPr id="5" name="TextBox 4"/>
          <p:cNvSpPr txBox="1"/>
          <p:nvPr/>
        </p:nvSpPr>
        <p:spPr>
          <a:xfrm>
            <a:off x="3458096" y="4921134"/>
            <a:ext cx="3225338" cy="369332"/>
          </a:xfrm>
          <a:prstGeom prst="rect">
            <a:avLst/>
          </a:prstGeom>
          <a:noFill/>
        </p:spPr>
        <p:txBody>
          <a:bodyPr wrap="square" rtlCol="0">
            <a:spAutoFit/>
          </a:bodyPr>
          <a:lstStyle/>
          <a:p>
            <a:r>
              <a:rPr lang="en-US" altLang="en-US" i="1" dirty="0" smtClean="0"/>
              <a:t>Max</a:t>
            </a:r>
            <a:r>
              <a:rPr lang="en-US" altLang="en-US" dirty="0" smtClean="0"/>
              <a:t>[</a:t>
            </a:r>
            <a:r>
              <a:rPr lang="en-US" altLang="en-US" i="1" dirty="0" err="1" smtClean="0"/>
              <a:t>i,j</a:t>
            </a:r>
            <a:r>
              <a:rPr lang="en-US" altLang="en-US" dirty="0" smtClean="0"/>
              <a:t>] – </a:t>
            </a:r>
            <a:r>
              <a:rPr lang="en-US" altLang="en-US" i="1" dirty="0" smtClean="0"/>
              <a:t>Allocation</a:t>
            </a:r>
            <a:r>
              <a:rPr lang="en-US" altLang="en-US" dirty="0" smtClean="0"/>
              <a:t> [</a:t>
            </a:r>
            <a:r>
              <a:rPr lang="en-US" altLang="en-US" i="1" dirty="0" err="1" smtClean="0"/>
              <a:t>i,j</a:t>
            </a:r>
            <a:r>
              <a:rPr lang="en-US" alt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66688"/>
            <a:ext cx="8229600" cy="576262"/>
          </a:xfrm>
        </p:spPr>
        <p:txBody>
          <a:bodyPr/>
          <a:lstStyle/>
          <a:p>
            <a:pPr eaLnBrk="1" hangingPunct="1"/>
            <a:r>
              <a:rPr lang="en-US" altLang="en-US" smtClean="0"/>
              <a:t>Safety Algorithm</a:t>
            </a:r>
          </a:p>
        </p:txBody>
      </p:sp>
      <p:sp>
        <p:nvSpPr>
          <p:cNvPr id="33795" name="Rectangle 3"/>
          <p:cNvSpPr>
            <a:spLocks noGrp="1" noChangeArrowheads="1"/>
          </p:cNvSpPr>
          <p:nvPr>
            <p:ph type="body" idx="1"/>
          </p:nvPr>
        </p:nvSpPr>
        <p:spPr>
          <a:xfrm>
            <a:off x="908050" y="1157288"/>
            <a:ext cx="7372350" cy="4943475"/>
          </a:xfrm>
        </p:spPr>
        <p:txBody>
          <a:bodyPr/>
          <a:lstStyle/>
          <a:p>
            <a:pPr>
              <a:lnSpc>
                <a:spcPct val="90000"/>
              </a:lnSpc>
              <a:buFont typeface="Monotype Sorts" pitchFamily="-84" charset="2"/>
              <a:buNone/>
            </a:pPr>
            <a:r>
              <a:rPr lang="en-US" altLang="en-US" dirty="0" smtClean="0"/>
              <a:t>1.	Let </a:t>
            </a:r>
            <a:r>
              <a:rPr lang="en-US" altLang="en-US" b="1" i="1" dirty="0" smtClean="0">
                <a:solidFill>
                  <a:srgbClr val="000000"/>
                </a:solidFill>
              </a:rPr>
              <a:t>Work</a:t>
            </a:r>
            <a:r>
              <a:rPr lang="en-US" altLang="en-US" i="1" dirty="0" smtClean="0">
                <a:solidFill>
                  <a:srgbClr val="000000"/>
                </a:solidFill>
              </a:rPr>
              <a:t> </a:t>
            </a:r>
            <a:r>
              <a:rPr lang="en-US" altLang="en-US" dirty="0" smtClean="0"/>
              <a:t>and </a:t>
            </a:r>
            <a:r>
              <a:rPr lang="en-US" altLang="en-US" b="1" i="1" dirty="0" smtClean="0">
                <a:solidFill>
                  <a:srgbClr val="000000"/>
                </a:solidFill>
              </a:rPr>
              <a:t>Finish</a:t>
            </a:r>
            <a:r>
              <a:rPr lang="en-US" altLang="en-US" dirty="0" smtClean="0">
                <a:solidFill>
                  <a:srgbClr val="000000"/>
                </a:solidFill>
              </a:rPr>
              <a:t> </a:t>
            </a:r>
            <a:r>
              <a:rPr lang="en-US" altLang="en-US" dirty="0" smtClean="0"/>
              <a:t>be vectors of length</a:t>
            </a:r>
            <a:r>
              <a:rPr lang="en-US" altLang="en-US" i="1" dirty="0" smtClean="0"/>
              <a:t> m</a:t>
            </a:r>
            <a:r>
              <a:rPr lang="en-US" altLang="en-US" dirty="0" smtClean="0"/>
              <a:t> and</a:t>
            </a:r>
            <a:r>
              <a:rPr lang="en-US" altLang="en-US" i="1" dirty="0" smtClean="0"/>
              <a:t> n</a:t>
            </a:r>
            <a:r>
              <a:rPr lang="en-US" altLang="en-US" dirty="0" smtClean="0"/>
              <a:t>, respectively.  Initialize:</a:t>
            </a:r>
          </a:p>
          <a:p>
            <a:pPr marL="1543050" lvl="3" indent="-342900">
              <a:lnSpc>
                <a:spcPct val="90000"/>
              </a:lnSpc>
              <a:buFontTx/>
              <a:buNone/>
            </a:pPr>
            <a:r>
              <a:rPr lang="en-US" altLang="en-US" b="1" i="1" dirty="0" smtClean="0"/>
              <a:t>Work </a:t>
            </a:r>
            <a:r>
              <a:rPr lang="en-US" altLang="en-US" b="1" dirty="0" smtClean="0"/>
              <a:t>= </a:t>
            </a:r>
            <a:r>
              <a:rPr lang="en-US" altLang="en-US" b="1" i="1" dirty="0" smtClean="0"/>
              <a:t>Available</a:t>
            </a:r>
          </a:p>
          <a:p>
            <a:pPr marL="1543050" lvl="3" indent="-342900">
              <a:lnSpc>
                <a:spcPct val="90000"/>
              </a:lnSpc>
              <a:buFontTx/>
              <a:buNone/>
            </a:pPr>
            <a:r>
              <a:rPr lang="en-US" altLang="en-US" b="1" i="1" dirty="0" smtClean="0"/>
              <a:t>Finish </a:t>
            </a:r>
            <a:r>
              <a:rPr lang="en-US" altLang="en-US" b="1" dirty="0" smtClean="0"/>
              <a:t>[</a:t>
            </a:r>
            <a:r>
              <a:rPr lang="en-US" altLang="en-US" b="1" i="1" dirty="0" err="1" smtClean="0"/>
              <a:t>i</a:t>
            </a:r>
            <a:r>
              <a:rPr lang="en-US" altLang="en-US" b="1" dirty="0" smtClean="0"/>
              <a:t>] =</a:t>
            </a:r>
            <a:r>
              <a:rPr lang="en-US" altLang="en-US" b="1" i="1" dirty="0" smtClean="0"/>
              <a:t> false </a:t>
            </a:r>
            <a:r>
              <a:rPr lang="en-US" altLang="en-US" b="1" dirty="0" smtClean="0"/>
              <a:t>for</a:t>
            </a:r>
            <a:r>
              <a:rPr lang="en-US" altLang="en-US" b="1" i="1" dirty="0" smtClean="0"/>
              <a:t> </a:t>
            </a:r>
            <a:r>
              <a:rPr lang="en-US" altLang="en-US" b="1" i="1" dirty="0" err="1" smtClean="0"/>
              <a:t>i</a:t>
            </a:r>
            <a:r>
              <a:rPr lang="en-US" altLang="en-US" b="1" dirty="0" smtClean="0"/>
              <a:t> = 0, 1, …, </a:t>
            </a:r>
            <a:r>
              <a:rPr lang="en-US" altLang="en-US" b="1" i="1" dirty="0" smtClean="0"/>
              <a:t>n- </a:t>
            </a:r>
            <a:r>
              <a:rPr lang="en-US" altLang="en-US" b="1" dirty="0" smtClean="0"/>
              <a:t>1</a:t>
            </a:r>
          </a:p>
          <a:p>
            <a:pPr marL="1543050" lvl="3" indent="-342900">
              <a:lnSpc>
                <a:spcPct val="90000"/>
              </a:lnSpc>
              <a:buFontTx/>
              <a:buNone/>
            </a:pPr>
            <a:endParaRPr lang="en-US" altLang="en-US" sz="800" dirty="0" smtClean="0"/>
          </a:p>
          <a:p>
            <a:pPr>
              <a:lnSpc>
                <a:spcPct val="90000"/>
              </a:lnSpc>
              <a:buFont typeface="Monotype Sorts" pitchFamily="-84" charset="2"/>
              <a:buNone/>
            </a:pPr>
            <a:r>
              <a:rPr lang="en-US" altLang="en-US" dirty="0" smtClean="0"/>
              <a:t>2.	Find an </a:t>
            </a:r>
            <a:r>
              <a:rPr lang="en-US" altLang="en-US" b="1" i="1" dirty="0" err="1" smtClean="0"/>
              <a:t>i</a:t>
            </a:r>
            <a:r>
              <a:rPr lang="en-US" altLang="en-US" i="1" dirty="0" smtClean="0"/>
              <a:t> </a:t>
            </a:r>
            <a:r>
              <a:rPr lang="en-US" altLang="en-US" dirty="0" smtClean="0"/>
              <a:t>such that both: </a:t>
            </a:r>
          </a:p>
          <a:p>
            <a:pPr marL="800100" lvl="1" indent="-342900">
              <a:lnSpc>
                <a:spcPct val="90000"/>
              </a:lnSpc>
              <a:buFont typeface="Monotype Sorts" pitchFamily="-84" charset="2"/>
              <a:buNone/>
            </a:pPr>
            <a:r>
              <a:rPr lang="en-US" altLang="en-US" dirty="0" smtClean="0"/>
              <a:t>(a) </a:t>
            </a:r>
            <a:r>
              <a:rPr lang="en-US" altLang="en-US" b="1" i="1" dirty="0" smtClean="0"/>
              <a:t>Finish</a:t>
            </a:r>
            <a:r>
              <a:rPr lang="en-US" altLang="en-US" b="1" dirty="0" smtClean="0"/>
              <a:t> [</a:t>
            </a:r>
            <a:r>
              <a:rPr lang="en-US" altLang="en-US" b="1" i="1" dirty="0" err="1" smtClean="0"/>
              <a:t>i</a:t>
            </a:r>
            <a:r>
              <a:rPr lang="en-US" altLang="en-US" b="1" dirty="0" smtClean="0"/>
              <a:t>] = </a:t>
            </a:r>
            <a:r>
              <a:rPr lang="en-US" altLang="en-US" b="1" i="1" dirty="0" smtClean="0"/>
              <a:t>false</a:t>
            </a:r>
            <a:endParaRPr lang="en-US" altLang="en-US" b="1" dirty="0" smtClean="0"/>
          </a:p>
          <a:p>
            <a:pPr marL="800100" lvl="1" indent="-342900">
              <a:lnSpc>
                <a:spcPct val="90000"/>
              </a:lnSpc>
              <a:buFont typeface="Monotype Sorts" pitchFamily="-84" charset="2"/>
              <a:buNone/>
            </a:pPr>
            <a:r>
              <a:rPr lang="en-US" altLang="en-US" dirty="0" smtClean="0"/>
              <a:t>(b) </a:t>
            </a:r>
            <a:r>
              <a:rPr lang="en-US" altLang="en-US" b="1" i="1" dirty="0" err="1" smtClean="0"/>
              <a:t>Need</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Work</a:t>
            </a:r>
          </a:p>
          <a:p>
            <a:pPr marL="800100" lvl="1" indent="-342900">
              <a:lnSpc>
                <a:spcPct val="90000"/>
              </a:lnSpc>
              <a:buFont typeface="Monotype Sorts" pitchFamily="-84" charset="2"/>
              <a:buNone/>
            </a:pPr>
            <a:r>
              <a:rPr lang="en-US" altLang="en-US" dirty="0" smtClean="0">
                <a:sym typeface="Symbol" pitchFamily="18" charset="2"/>
              </a:rPr>
              <a:t>If no such</a:t>
            </a:r>
            <a:r>
              <a:rPr lang="en-US" altLang="en-US" b="1" dirty="0" smtClean="0">
                <a:sym typeface="Symbol" pitchFamily="18" charset="2"/>
              </a:rPr>
              <a:t> </a:t>
            </a:r>
            <a:r>
              <a:rPr lang="en-US" altLang="en-US" b="1" i="1" dirty="0" err="1" smtClean="0">
                <a:sym typeface="Symbol" pitchFamily="18" charset="2"/>
              </a:rPr>
              <a:t>i</a:t>
            </a:r>
            <a:r>
              <a:rPr lang="en-US" altLang="en-US" b="1" i="1" dirty="0" smtClean="0">
                <a:sym typeface="Symbol" pitchFamily="18" charset="2"/>
              </a:rPr>
              <a:t> </a:t>
            </a:r>
            <a:r>
              <a:rPr lang="en-US" altLang="en-US" dirty="0" smtClean="0">
                <a:sym typeface="Symbol" pitchFamily="18" charset="2"/>
              </a:rPr>
              <a:t>exists, go to step 4</a:t>
            </a:r>
          </a:p>
          <a:p>
            <a:pPr marL="800100" lvl="1" indent="-342900">
              <a:lnSpc>
                <a:spcPct val="90000"/>
              </a:lnSpc>
              <a:buFont typeface="Monotype Sorts" pitchFamily="-84" charset="2"/>
              <a:buNone/>
            </a:pPr>
            <a:endParaRPr lang="en-US" altLang="en-US" sz="800" dirty="0" smtClean="0">
              <a:sym typeface="Symbol" pitchFamily="18" charset="2"/>
            </a:endParaRPr>
          </a:p>
          <a:p>
            <a:pPr>
              <a:lnSpc>
                <a:spcPct val="90000"/>
              </a:lnSpc>
              <a:buFont typeface="Monotype Sorts" pitchFamily="-84" charset="2"/>
              <a:buNone/>
            </a:pPr>
            <a:r>
              <a:rPr lang="en-US" altLang="en-US" i="1" dirty="0" smtClean="0"/>
              <a:t>3.  </a:t>
            </a:r>
            <a:r>
              <a:rPr lang="en-US" altLang="en-US" b="1" i="1" dirty="0" smtClean="0"/>
              <a:t>Work</a:t>
            </a:r>
            <a:r>
              <a:rPr lang="en-US" altLang="en-US" b="1" dirty="0" smtClean="0"/>
              <a:t> = </a:t>
            </a:r>
            <a:r>
              <a:rPr lang="en-US" altLang="en-US" b="1" i="1" dirty="0" smtClean="0"/>
              <a:t>Work </a:t>
            </a:r>
            <a:r>
              <a:rPr lang="en-US" altLang="en-US" b="1" dirty="0" smtClean="0"/>
              <a:t>+ </a:t>
            </a:r>
            <a:r>
              <a:rPr lang="en-US" altLang="en-US" b="1" i="1" dirty="0" err="1" smtClean="0"/>
              <a:t>Allocation</a:t>
            </a:r>
            <a:r>
              <a:rPr lang="en-US" altLang="en-US" b="1" i="1" baseline="-25000" dirty="0" err="1" smtClean="0"/>
              <a:t>i</a:t>
            </a:r>
            <a:r>
              <a:rPr lang="en-US" altLang="en-US" b="1" dirty="0" smtClean="0"/>
              <a:t/>
            </a:r>
            <a:br>
              <a:rPr lang="en-US" altLang="en-US" b="1" dirty="0" smtClean="0"/>
            </a:br>
            <a:r>
              <a:rPr lang="en-US" altLang="en-US" b="1" i="1" dirty="0" smtClean="0"/>
              <a:t>Finish</a:t>
            </a:r>
            <a:r>
              <a:rPr lang="en-US" altLang="en-US" b="1" dirty="0" smtClean="0"/>
              <a:t>[</a:t>
            </a:r>
            <a:r>
              <a:rPr lang="en-US" altLang="en-US" b="1" i="1" dirty="0" err="1" smtClean="0"/>
              <a:t>i</a:t>
            </a:r>
            <a:r>
              <a:rPr lang="en-US" altLang="en-US" b="1" dirty="0" smtClean="0"/>
              <a:t>] =</a:t>
            </a:r>
            <a:r>
              <a:rPr lang="en-US" altLang="en-US" b="1" i="1" dirty="0" smtClean="0"/>
              <a:t> true</a:t>
            </a:r>
            <a:r>
              <a:rPr lang="en-US" altLang="en-US" b="1" dirty="0" smtClean="0"/>
              <a:t/>
            </a:r>
            <a:br>
              <a:rPr lang="en-US" altLang="en-US" b="1" dirty="0" smtClean="0"/>
            </a:br>
            <a:r>
              <a:rPr lang="en-US" altLang="en-US" dirty="0" smtClean="0"/>
              <a:t>go to step 2</a:t>
            </a:r>
          </a:p>
          <a:p>
            <a:pPr>
              <a:lnSpc>
                <a:spcPct val="90000"/>
              </a:lnSpc>
            </a:pPr>
            <a:endParaRPr lang="en-US" altLang="en-US" sz="800" dirty="0" smtClean="0"/>
          </a:p>
          <a:p>
            <a:pPr>
              <a:lnSpc>
                <a:spcPct val="90000"/>
              </a:lnSpc>
              <a:buFont typeface="Monotype Sorts" pitchFamily="-84" charset="2"/>
              <a:buAutoNum type="arabicPeriod" startAt="4"/>
            </a:pPr>
            <a:r>
              <a:rPr lang="en-US" altLang="en-US" dirty="0" smtClean="0"/>
              <a:t>If </a:t>
            </a:r>
            <a:r>
              <a:rPr lang="en-US" altLang="en-US" b="1" i="1" dirty="0" smtClean="0"/>
              <a:t>Finish</a:t>
            </a:r>
            <a:r>
              <a:rPr lang="en-US" altLang="en-US" b="1" dirty="0" smtClean="0"/>
              <a:t> [</a:t>
            </a:r>
            <a:r>
              <a:rPr lang="en-US" altLang="en-US" b="1" i="1" dirty="0" err="1" smtClean="0"/>
              <a:t>i</a:t>
            </a:r>
            <a:r>
              <a:rPr lang="en-US" altLang="en-US" b="1" dirty="0" smtClean="0"/>
              <a:t>] == </a:t>
            </a:r>
            <a:r>
              <a:rPr lang="en-US" altLang="en-US" b="1" i="1" dirty="0" smtClean="0"/>
              <a:t>true</a:t>
            </a:r>
            <a:r>
              <a:rPr lang="en-US" altLang="en-US" b="1" dirty="0" smtClean="0"/>
              <a:t> </a:t>
            </a:r>
            <a:r>
              <a:rPr lang="en-US" altLang="en-US" dirty="0" smtClean="0"/>
              <a:t>for all </a:t>
            </a:r>
            <a:r>
              <a:rPr lang="en-US" altLang="en-US" b="1" i="1" dirty="0" err="1" smtClean="0"/>
              <a:t>i</a:t>
            </a:r>
            <a:r>
              <a:rPr lang="en-US" altLang="en-US" dirty="0" smtClean="0"/>
              <a:t>, then the system is in a safe state</a:t>
            </a:r>
          </a:p>
          <a:p>
            <a:pPr>
              <a:lnSpc>
                <a:spcPct val="90000"/>
              </a:lnSpc>
              <a:buFont typeface="Monotype Sorts" pitchFamily="-84" charset="2"/>
              <a:buAutoNum type="arabicPeriod" startAt="4"/>
            </a:pPr>
            <a:endParaRPr lang="en-US"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73175" y="231775"/>
            <a:ext cx="7924800" cy="457200"/>
          </a:xfrm>
        </p:spPr>
        <p:txBody>
          <a:bodyPr/>
          <a:lstStyle/>
          <a:p>
            <a:pPr eaLnBrk="1" hangingPunct="1"/>
            <a:r>
              <a:rPr lang="en-US" altLang="en-US" sz="2800" smtClean="0"/>
              <a:t>Resource-Request Algorithm for Process </a:t>
            </a:r>
            <a:r>
              <a:rPr lang="en-US" altLang="en-US" sz="2800" i="1" smtClean="0"/>
              <a:t>P</a:t>
            </a:r>
            <a:r>
              <a:rPr lang="en-US" altLang="en-US" sz="2800" i="1" baseline="-25000" smtClean="0"/>
              <a:t>i</a:t>
            </a:r>
            <a:endParaRPr lang="en-US" altLang="en-US" sz="2800" smtClean="0"/>
          </a:p>
        </p:txBody>
      </p:sp>
      <p:sp>
        <p:nvSpPr>
          <p:cNvPr id="34819" name="Rectangle 3"/>
          <p:cNvSpPr>
            <a:spLocks noGrp="1" noChangeArrowheads="1"/>
          </p:cNvSpPr>
          <p:nvPr>
            <p:ph type="body" idx="1"/>
          </p:nvPr>
        </p:nvSpPr>
        <p:spPr>
          <a:xfrm>
            <a:off x="822325" y="1114425"/>
            <a:ext cx="7642225" cy="4686300"/>
          </a:xfrm>
        </p:spPr>
        <p:txBody>
          <a:bodyPr/>
          <a:lstStyle/>
          <a:p>
            <a:pPr>
              <a:lnSpc>
                <a:spcPct val="90000"/>
              </a:lnSpc>
              <a:buFont typeface="Monotype Sorts" pitchFamily="-84" charset="2"/>
              <a:buNone/>
            </a:pPr>
            <a:r>
              <a:rPr lang="en-US" altLang="en-US" i="1" dirty="0" smtClean="0"/>
              <a:t>     </a:t>
            </a:r>
            <a:r>
              <a:rPr lang="en-US" altLang="en-US" b="1" i="1" dirty="0" err="1" smtClean="0"/>
              <a:t>Request</a:t>
            </a:r>
            <a:r>
              <a:rPr lang="en-US" altLang="en-US" b="1" i="1" baseline="-25000" dirty="0" err="1" smtClean="0"/>
              <a:t>i</a:t>
            </a:r>
            <a:r>
              <a:rPr lang="en-US" altLang="en-US" dirty="0" smtClean="0"/>
              <a:t> = request vector for process </a:t>
            </a:r>
            <a:r>
              <a:rPr lang="en-US" altLang="en-US" b="1" i="1" dirty="0" smtClean="0"/>
              <a:t>P</a:t>
            </a:r>
            <a:r>
              <a:rPr lang="en-US" altLang="en-US" b="1" i="1" baseline="-25000" dirty="0" smtClean="0"/>
              <a:t>i</a:t>
            </a:r>
            <a:r>
              <a:rPr lang="en-US" altLang="en-US" dirty="0" smtClean="0"/>
              <a:t>.  If </a:t>
            </a:r>
            <a:r>
              <a:rPr lang="en-US" altLang="en-US" b="1" i="1" dirty="0" err="1" smtClean="0"/>
              <a:t>Request</a:t>
            </a:r>
            <a:r>
              <a:rPr lang="en-US" altLang="en-US" b="1" i="1" baseline="-25000" dirty="0" err="1" smtClean="0"/>
              <a:t>i</a:t>
            </a:r>
            <a:r>
              <a:rPr lang="en-US" altLang="en-US" b="1" baseline="-25000" dirty="0" smtClean="0"/>
              <a:t> </a:t>
            </a:r>
            <a:r>
              <a:rPr lang="en-US" altLang="en-US" b="1" dirty="0" smtClean="0"/>
              <a:t>[</a:t>
            </a:r>
            <a:r>
              <a:rPr lang="en-US" altLang="en-US" b="1" i="1" dirty="0" smtClean="0"/>
              <a:t>j</a:t>
            </a:r>
            <a:r>
              <a:rPr lang="en-US" altLang="en-US" b="1" dirty="0" smtClean="0"/>
              <a:t>] = </a:t>
            </a:r>
            <a:r>
              <a:rPr lang="en-US" altLang="en-US" b="1" i="1" dirty="0" smtClean="0"/>
              <a:t>k</a:t>
            </a:r>
            <a:r>
              <a:rPr lang="en-US" altLang="en-US" b="1" dirty="0" smtClean="0"/>
              <a:t> </a:t>
            </a:r>
            <a:r>
              <a:rPr lang="en-US" altLang="en-US" dirty="0" smtClean="0"/>
              <a:t>then process </a:t>
            </a:r>
            <a:r>
              <a:rPr lang="en-US" altLang="en-US" b="1" i="1" dirty="0" smtClean="0"/>
              <a:t>P</a:t>
            </a:r>
            <a:r>
              <a:rPr lang="en-US" altLang="en-US" b="1" i="1" baseline="-25000" dirty="0" smtClean="0"/>
              <a:t>i</a:t>
            </a:r>
            <a:r>
              <a:rPr lang="en-US" altLang="en-US" dirty="0" smtClean="0"/>
              <a:t> wants </a:t>
            </a:r>
            <a:r>
              <a:rPr lang="en-US" altLang="en-US" b="1" i="1" dirty="0" smtClean="0"/>
              <a:t>k</a:t>
            </a:r>
            <a:r>
              <a:rPr lang="en-US" altLang="en-US" dirty="0" smtClean="0"/>
              <a:t> instances of resource type </a:t>
            </a:r>
            <a:r>
              <a:rPr lang="en-US" altLang="en-US" b="1" i="1" dirty="0" err="1" smtClean="0"/>
              <a:t>R</a:t>
            </a:r>
            <a:r>
              <a:rPr lang="en-US" altLang="en-US" b="1" i="1" baseline="-25000" dirty="0" err="1" smtClean="0"/>
              <a:t>j</a:t>
            </a:r>
            <a:endParaRPr lang="en-US" altLang="en-US" b="1" baseline="-25000" dirty="0" smtClean="0"/>
          </a:p>
          <a:p>
            <a:pPr lvl="1">
              <a:lnSpc>
                <a:spcPct val="90000"/>
              </a:lnSpc>
              <a:buFont typeface="Monotype Sorts" pitchFamily="-84" charset="2"/>
              <a:buNone/>
            </a:pPr>
            <a:r>
              <a:rPr lang="en-US" altLang="en-US" dirty="0" smtClean="0"/>
              <a:t>1.	If </a:t>
            </a:r>
            <a:r>
              <a:rPr lang="en-US" altLang="en-US" b="1" i="1" dirty="0" err="1" smtClean="0"/>
              <a:t>Request</a:t>
            </a:r>
            <a:r>
              <a:rPr lang="en-US" altLang="en-US" b="1" i="1" baseline="-25000" dirty="0" err="1" smtClean="0"/>
              <a:t>i</a:t>
            </a:r>
            <a:r>
              <a:rPr lang="en-US" altLang="en-US" b="1" i="1" dirty="0" smtClean="0"/>
              <a:t> </a:t>
            </a: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dirty="0" smtClean="0">
                <a:sym typeface="Symbol" pitchFamily="18" charset="2"/>
              </a:rPr>
              <a:t>go to step 2.  Otherwise, raise error condition, since process has exceeded its maximum claim</a:t>
            </a:r>
          </a:p>
          <a:p>
            <a:pPr lvl="1">
              <a:lnSpc>
                <a:spcPct val="90000"/>
              </a:lnSpc>
              <a:buFont typeface="Monotype Sorts" pitchFamily="-84" charset="2"/>
              <a:buNone/>
            </a:pPr>
            <a:r>
              <a:rPr lang="en-US" altLang="en-US" dirty="0" smtClean="0">
                <a:sym typeface="Symbol" pitchFamily="18" charset="2"/>
              </a:rPr>
              <a:t>2.	If </a:t>
            </a:r>
            <a:r>
              <a:rPr lang="en-US" altLang="en-US" b="1" i="1" dirty="0" err="1" smtClean="0"/>
              <a:t>Request</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Available</a:t>
            </a:r>
            <a:r>
              <a:rPr lang="en-US" altLang="en-US" dirty="0" smtClean="0">
                <a:sym typeface="Symbol" pitchFamily="18" charset="2"/>
              </a:rPr>
              <a:t>, go to step 3.  Otherwise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since resources are not available</a:t>
            </a:r>
          </a:p>
          <a:p>
            <a:pPr lvl="1">
              <a:lnSpc>
                <a:spcPct val="90000"/>
              </a:lnSpc>
              <a:buFont typeface="Monotype Sorts" pitchFamily="-84" charset="2"/>
              <a:buNone/>
            </a:pPr>
            <a:r>
              <a:rPr lang="en-US" altLang="en-US" dirty="0" smtClean="0">
                <a:sym typeface="Symbol" pitchFamily="18" charset="2"/>
              </a:rPr>
              <a:t>3.	Pretend to allocate requested resources to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by modifying the state as follows:</a:t>
            </a:r>
          </a:p>
          <a:p>
            <a:pPr lvl="3">
              <a:lnSpc>
                <a:spcPct val="90000"/>
              </a:lnSpc>
              <a:buFontTx/>
              <a:buNone/>
            </a:pPr>
            <a:r>
              <a:rPr lang="en-US" altLang="en-US" dirty="0" smtClean="0">
                <a:sym typeface="Symbol" pitchFamily="18" charset="2"/>
              </a:rPr>
              <a:t>		</a:t>
            </a:r>
            <a:r>
              <a:rPr lang="en-US" altLang="en-US" b="1" i="1" dirty="0" smtClean="0">
                <a:sym typeface="Symbol" pitchFamily="18" charset="2"/>
              </a:rPr>
              <a:t>Available</a:t>
            </a:r>
            <a:r>
              <a:rPr lang="en-US" altLang="en-US" b="1" dirty="0" smtClean="0">
                <a:sym typeface="Symbol" pitchFamily="18" charset="2"/>
              </a:rPr>
              <a:t> = </a:t>
            </a:r>
          </a:p>
          <a:p>
            <a:pPr lvl="3">
              <a:lnSpc>
                <a:spcPct val="90000"/>
              </a:lnSpc>
              <a:buFontTx/>
              <a:buNone/>
            </a:pPr>
            <a:r>
              <a:rPr lang="en-US" altLang="en-US" b="1" i="1" dirty="0" smtClean="0">
                <a:sym typeface="Symbol" pitchFamily="18" charset="2"/>
              </a:rPr>
              <a:t>Available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baseline="-25000" dirty="0" smtClean="0">
                <a:sym typeface="Symbol" pitchFamily="18" charset="2"/>
              </a:rPr>
              <a:t> </a:t>
            </a:r>
            <a:r>
              <a:rPr lang="en-US" altLang="en-US" b="1" dirty="0" smtClean="0">
                <a:sym typeface="Symbol" pitchFamily="18" charset="2"/>
              </a:rPr>
              <a:t>= </a:t>
            </a:r>
          </a:p>
          <a:p>
            <a:pPr lvl="3">
              <a:lnSpc>
                <a:spcPct val="90000"/>
              </a:lnSpc>
              <a:buFontTx/>
              <a:buNone/>
            </a:pP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b="1" dirty="0" smtClean="0">
                <a:sym typeface="Symbol" pitchFamily="18" charset="2"/>
              </a:rPr>
              <a:t>=</a:t>
            </a:r>
            <a:r>
              <a:rPr lang="en-US" altLang="en-US" b="1" i="1" dirty="0" smtClean="0">
                <a:sym typeface="Symbol" pitchFamily="18" charset="2"/>
              </a:rPr>
              <a:t> </a:t>
            </a:r>
          </a:p>
          <a:p>
            <a:pPr lvl="3">
              <a:lnSpc>
                <a:spcPct val="90000"/>
              </a:lnSpc>
              <a:buFontTx/>
              <a:buNone/>
            </a:pPr>
            <a:r>
              <a:rPr lang="en-US" altLang="en-US" b="1" i="1" dirty="0" err="1" smtClean="0">
                <a:sym typeface="Symbol" pitchFamily="18" charset="2"/>
              </a:rPr>
              <a:t>Need</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2">
              <a:lnSpc>
                <a:spcPct val="90000"/>
              </a:lnSpc>
              <a:buClr>
                <a:srgbClr val="CC6600"/>
              </a:buClr>
              <a:buSzPct val="80000"/>
              <a:buFont typeface="Monotype Sorts" pitchFamily="-84" charset="2"/>
              <a:buChar char="l"/>
            </a:pPr>
            <a:r>
              <a:rPr lang="en-US" altLang="en-US" dirty="0" smtClean="0">
                <a:sym typeface="Symbol" pitchFamily="18" charset="2"/>
              </a:rPr>
              <a:t>If safe  the resources are allocated to </a:t>
            </a:r>
            <a:r>
              <a:rPr lang="en-US" altLang="en-US" b="1" i="1" dirty="0" smtClean="0">
                <a:sym typeface="Symbol" pitchFamily="18" charset="2"/>
              </a:rPr>
              <a:t>P</a:t>
            </a:r>
            <a:r>
              <a:rPr lang="en-US" altLang="en-US" b="1" i="1" baseline="-25000" dirty="0" smtClean="0">
                <a:sym typeface="Symbol" pitchFamily="18" charset="2"/>
              </a:rPr>
              <a:t>i</a:t>
            </a:r>
          </a:p>
          <a:p>
            <a:pPr lvl="2">
              <a:lnSpc>
                <a:spcPct val="90000"/>
              </a:lnSpc>
              <a:buClr>
                <a:srgbClr val="CC6600"/>
              </a:buClr>
              <a:buSzPct val="80000"/>
              <a:buFont typeface="Monotype Sorts" pitchFamily="-84" charset="2"/>
              <a:buChar char="l"/>
            </a:pPr>
            <a:r>
              <a:rPr lang="en-US" altLang="en-US" dirty="0" smtClean="0">
                <a:sym typeface="Symbol" pitchFamily="18" charset="2"/>
              </a:rPr>
              <a:t>If unsafe 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and the old resource-allocation state is restored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anim calcmode="lin" valueType="num">
                                      <p:cBhvr additive="base">
                                        <p:cTn id="7"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7" end="7"/>
                                            </p:txEl>
                                          </p:spTgt>
                                        </p:tgtEl>
                                        <p:attrNameLst>
                                          <p:attrName>style.visibility</p:attrName>
                                        </p:attrNameLst>
                                      </p:cBhvr>
                                      <p:to>
                                        <p:strVal val="visible"/>
                                      </p:to>
                                    </p:set>
                                    <p:anim calcmode="lin" valueType="num">
                                      <p:cBhvr additive="base">
                                        <p:cTn id="13"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9" end="9"/>
                                            </p:txEl>
                                          </p:spTgt>
                                        </p:tgtEl>
                                        <p:attrNameLst>
                                          <p:attrName>style.visibility</p:attrName>
                                        </p:attrNameLst>
                                      </p:cBhvr>
                                      <p:to>
                                        <p:strVal val="visible"/>
                                      </p:to>
                                    </p:set>
                                    <p:anim calcmode="lin" valueType="num">
                                      <p:cBhvr additive="base">
                                        <p:cTn id="19" dur="500" fill="hold"/>
                                        <p:tgtEl>
                                          <p:spTgt spid="3481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63513"/>
            <a:ext cx="8229600" cy="576262"/>
          </a:xfrm>
        </p:spPr>
        <p:txBody>
          <a:bodyPr/>
          <a:lstStyle/>
          <a:p>
            <a:pPr eaLnBrk="1" hangingPunct="1"/>
            <a:r>
              <a:rPr lang="en-US" altLang="en-US" smtClean="0"/>
              <a:t>Chapter Objectives</a:t>
            </a:r>
          </a:p>
        </p:txBody>
      </p:sp>
      <p:sp>
        <p:nvSpPr>
          <p:cNvPr id="5123" name="Rectangle 3"/>
          <p:cNvSpPr>
            <a:spLocks noGrp="1" noChangeArrowheads="1"/>
          </p:cNvSpPr>
          <p:nvPr>
            <p:ph type="body" idx="1"/>
          </p:nvPr>
        </p:nvSpPr>
        <p:spPr>
          <a:xfrm>
            <a:off x="882650" y="1233488"/>
            <a:ext cx="5962650" cy="4500562"/>
          </a:xfrm>
        </p:spPr>
        <p:txBody>
          <a:bodyPr/>
          <a:lstStyle/>
          <a:p>
            <a:r>
              <a:rPr lang="en-US" altLang="en-US" smtClean="0"/>
              <a:t>To develop a description of deadlocks, which prevent sets of concurrent processes from completing their tasks</a:t>
            </a:r>
          </a:p>
          <a:p>
            <a:r>
              <a:rPr lang="en-US" altLang="en-US" smtClean="0"/>
              <a:t>To present a number of different methods for preventing or avoiding deadlocks in a computer system</a:t>
            </a:r>
          </a:p>
          <a:p>
            <a:pPr>
              <a:buSzPct val="85000"/>
              <a:buFont typeface="Monotype Sorts" pitchFamily="-84" charset="2"/>
              <a:buNone/>
            </a:pPr>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22350" y="152400"/>
            <a:ext cx="7664450" cy="576263"/>
          </a:xfrm>
        </p:spPr>
        <p:txBody>
          <a:bodyPr/>
          <a:lstStyle/>
          <a:p>
            <a:pPr eaLnBrk="1" hangingPunct="1"/>
            <a:r>
              <a:rPr lang="en-US" altLang="en-US" smtClean="0"/>
              <a:t>Example of Banker</a:t>
            </a:r>
            <a:r>
              <a:rPr lang="ja-JP" altLang="en-US" smtClean="0"/>
              <a:t>’</a:t>
            </a:r>
            <a:r>
              <a:rPr lang="en-US" altLang="ja-JP" smtClean="0"/>
              <a:t>s Algorithm</a:t>
            </a:r>
            <a:endParaRPr lang="en-US" altLang="en-US" smtClean="0"/>
          </a:p>
        </p:txBody>
      </p:sp>
      <p:sp>
        <p:nvSpPr>
          <p:cNvPr id="35843"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altLang="en-US" smtClean="0"/>
              <a:t>5 processes </a:t>
            </a:r>
            <a:r>
              <a:rPr lang="en-US" altLang="en-US" i="1" smtClean="0"/>
              <a:t>P</a:t>
            </a:r>
            <a:r>
              <a:rPr lang="en-US" altLang="en-US" baseline="-25000" smtClean="0"/>
              <a:t>0  </a:t>
            </a:r>
            <a:r>
              <a:rPr lang="en-US" altLang="en-US" smtClean="0"/>
              <a:t>through </a:t>
            </a:r>
            <a:r>
              <a:rPr lang="en-US" altLang="en-US" i="1" smtClean="0"/>
              <a:t>P</a:t>
            </a:r>
            <a:r>
              <a:rPr lang="en-US" altLang="en-US" baseline="-25000" smtClean="0"/>
              <a:t>4</a:t>
            </a:r>
            <a:r>
              <a:rPr lang="en-US" altLang="en-US" smtClean="0"/>
              <a:t>; </a:t>
            </a:r>
          </a:p>
          <a:p>
            <a:pPr>
              <a:buFont typeface="Monotype Sorts" pitchFamily="-84" charset="2"/>
              <a:buNone/>
              <a:tabLst>
                <a:tab pos="1371600" algn="l"/>
                <a:tab pos="2395538" algn="ctr"/>
                <a:tab pos="3594100" algn="ctr"/>
                <a:tab pos="4805363" algn="ctr"/>
              </a:tabLst>
            </a:pPr>
            <a:r>
              <a:rPr lang="en-US" altLang="en-US" smtClean="0"/>
              <a:t>      3 resource types:</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A</a:t>
            </a:r>
            <a:r>
              <a:rPr lang="en-US" altLang="en-US" smtClean="0"/>
              <a:t> (10 instances),  </a:t>
            </a:r>
            <a:r>
              <a:rPr lang="en-US" altLang="en-US" i="1" smtClean="0"/>
              <a:t>B</a:t>
            </a:r>
            <a:r>
              <a:rPr lang="en-US" altLang="en-US" smtClean="0"/>
              <a:t> (5 instances), and </a:t>
            </a:r>
            <a:r>
              <a:rPr lang="en-US" altLang="en-US" i="1" smtClean="0"/>
              <a:t>C</a:t>
            </a:r>
            <a:r>
              <a:rPr lang="en-US" altLang="en-US" smtClean="0"/>
              <a:t> (7 instances)</a:t>
            </a:r>
          </a:p>
          <a:p>
            <a:pPr>
              <a:tabLst>
                <a:tab pos="1371600" algn="l"/>
                <a:tab pos="2395538" algn="ctr"/>
                <a:tab pos="3594100" algn="ctr"/>
                <a:tab pos="4805363" algn="ctr"/>
              </a:tabLst>
            </a:pPr>
            <a:r>
              <a:rPr lang="en-US" altLang="en-US" smtClean="0"/>
              <a:t>Snapshot at time </a:t>
            </a:r>
            <a:r>
              <a:rPr lang="en-US" altLang="en-US" i="1" smtClean="0"/>
              <a:t>T</a:t>
            </a:r>
            <a:r>
              <a:rPr lang="en-US" altLang="en-US" baseline="-25000" smtClean="0"/>
              <a:t>0</a:t>
            </a:r>
            <a:r>
              <a:rPr lang="en-US" altLang="en-US" smtClean="0"/>
              <a:t>:</a:t>
            </a:r>
          </a:p>
          <a:p>
            <a:pPr>
              <a:buFont typeface="Monotype Sorts" pitchFamily="-84" charset="2"/>
              <a:buNone/>
              <a:tabLst>
                <a:tab pos="1371600" algn="l"/>
                <a:tab pos="2395538" algn="ctr"/>
                <a:tab pos="3594100" algn="ctr"/>
                <a:tab pos="4805363" algn="ctr"/>
              </a:tabLst>
            </a:pPr>
            <a:r>
              <a:rPr lang="en-US" altLang="en-US" smtClean="0"/>
              <a:t>			</a:t>
            </a:r>
            <a:r>
              <a:rPr lang="en-US" altLang="en-US" i="1" u="sng" smtClean="0"/>
              <a:t>Allocation</a:t>
            </a:r>
            <a:r>
              <a:rPr lang="en-US" altLang="en-US" i="1" smtClean="0"/>
              <a:t>	  </a:t>
            </a:r>
            <a:r>
              <a:rPr lang="en-US" altLang="en-US" i="1" u="sng" smtClean="0"/>
              <a:t>Max</a:t>
            </a:r>
            <a:r>
              <a:rPr lang="en-US" altLang="en-US" i="1" smtClean="0"/>
              <a:t>	</a:t>
            </a:r>
            <a:r>
              <a:rPr lang="en-US" altLang="en-US" i="1" u="sng" smtClean="0"/>
              <a:t>Available</a:t>
            </a:r>
            <a:endParaRPr lang="en-US" altLang="en-US" i="1" smtClean="0"/>
          </a:p>
          <a:p>
            <a:pPr>
              <a:buFont typeface="Monotype Sorts" pitchFamily="-84" charset="2"/>
              <a:buNone/>
              <a:tabLst>
                <a:tab pos="1371600" algn="l"/>
                <a:tab pos="2395538" algn="ctr"/>
                <a:tab pos="3594100" algn="ctr"/>
                <a:tab pos="4805363" algn="ctr"/>
              </a:tabLst>
            </a:pPr>
            <a:r>
              <a:rPr lang="en-US" altLang="en-US" i="1" smtClean="0"/>
              <a:t>			A B C	       A B C 	A B C</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P</a:t>
            </a:r>
            <a:r>
              <a:rPr lang="en-US" altLang="en-US" baseline="-25000" smtClean="0"/>
              <a:t>0	</a:t>
            </a:r>
            <a:r>
              <a:rPr lang="en-US" altLang="en-US" smtClean="0"/>
              <a:t>0 1 0	         7 5 3 	3 3 2</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P</a:t>
            </a:r>
            <a:r>
              <a:rPr lang="en-US" altLang="en-US" baseline="-25000" smtClean="0"/>
              <a:t>1	</a:t>
            </a:r>
            <a:r>
              <a:rPr lang="en-US" altLang="en-US" smtClean="0"/>
              <a:t>2 0 0 	        3 2 2  </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P</a:t>
            </a:r>
            <a:r>
              <a:rPr lang="en-US" altLang="en-US" baseline="-25000" smtClean="0"/>
              <a:t>2</a:t>
            </a:r>
            <a:r>
              <a:rPr lang="en-US" altLang="en-US" smtClean="0"/>
              <a:t>	3 0 2 	        9 0 2</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P</a:t>
            </a:r>
            <a:r>
              <a:rPr lang="en-US" altLang="en-US" baseline="-25000" smtClean="0"/>
              <a:t>3</a:t>
            </a:r>
            <a:r>
              <a:rPr lang="en-US" altLang="en-US" smtClean="0"/>
              <a:t>	2 1 1 	        2 2 2</a:t>
            </a:r>
          </a:p>
          <a:p>
            <a:pPr>
              <a:buFont typeface="Monotype Sorts" pitchFamily="-84" charset="2"/>
              <a:buNone/>
              <a:tabLst>
                <a:tab pos="1371600" algn="l"/>
                <a:tab pos="2395538" algn="ctr"/>
                <a:tab pos="3594100" algn="ctr"/>
                <a:tab pos="4805363" algn="ctr"/>
              </a:tabLst>
            </a:pPr>
            <a:r>
              <a:rPr lang="en-US" altLang="en-US" smtClean="0"/>
              <a:t>		 </a:t>
            </a:r>
            <a:r>
              <a:rPr lang="en-US" altLang="en-US" i="1" smtClean="0"/>
              <a:t>P</a:t>
            </a:r>
            <a:r>
              <a:rPr lang="en-US" altLang="en-US" baseline="-25000" smtClean="0"/>
              <a:t>4</a:t>
            </a:r>
            <a:r>
              <a:rPr lang="en-US" altLang="en-US" smtClean="0"/>
              <a:t>	0 0 2	         4 3 3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Example (Cont.)</a:t>
            </a:r>
          </a:p>
        </p:txBody>
      </p:sp>
      <p:sp>
        <p:nvSpPr>
          <p:cNvPr id="36867" name="Rectangle 3"/>
          <p:cNvSpPr>
            <a:spLocks noGrp="1" noChangeArrowheads="1"/>
          </p:cNvSpPr>
          <p:nvPr>
            <p:ph type="body" idx="1"/>
          </p:nvPr>
        </p:nvSpPr>
        <p:spPr>
          <a:xfrm>
            <a:off x="931863" y="1136650"/>
            <a:ext cx="7724775" cy="4640263"/>
          </a:xfrm>
        </p:spPr>
        <p:txBody>
          <a:bodyPr/>
          <a:lstStyle/>
          <a:p>
            <a:pPr>
              <a:tabLst>
                <a:tab pos="2452688" algn="l"/>
                <a:tab pos="3492500" algn="ctr"/>
              </a:tabLst>
            </a:pPr>
            <a:r>
              <a:rPr lang="en-US" altLang="en-US" smtClean="0"/>
              <a:t>The content of the matrix </a:t>
            </a:r>
            <a:r>
              <a:rPr lang="en-US" altLang="en-US" b="1" i="1" smtClean="0"/>
              <a:t>Need</a:t>
            </a:r>
            <a:r>
              <a:rPr lang="en-US" altLang="en-US" smtClean="0"/>
              <a:t> is defined to be </a:t>
            </a:r>
            <a:r>
              <a:rPr lang="en-US" altLang="en-US" b="1" i="1" smtClean="0"/>
              <a:t>Max</a:t>
            </a:r>
            <a:r>
              <a:rPr lang="en-US" altLang="en-US" b="1" smtClean="0"/>
              <a:t> – </a:t>
            </a:r>
            <a:r>
              <a:rPr lang="en-US" altLang="en-US" b="1" i="1" smtClean="0"/>
              <a:t>Allocation</a:t>
            </a:r>
            <a:endParaRPr lang="en-US" altLang="en-US" b="1" smtClean="0"/>
          </a:p>
          <a:p>
            <a:pPr>
              <a:buFont typeface="Monotype Sorts" pitchFamily="-84" charset="2"/>
              <a:buNone/>
              <a:tabLst>
                <a:tab pos="2452688" algn="l"/>
                <a:tab pos="3492500" algn="ctr"/>
              </a:tabLst>
            </a:pPr>
            <a:endParaRPr lang="en-US" altLang="en-US" smtClean="0"/>
          </a:p>
          <a:p>
            <a:pPr>
              <a:buFont typeface="Monotype Sorts" pitchFamily="-84" charset="2"/>
              <a:buNone/>
              <a:tabLst>
                <a:tab pos="2452688" algn="l"/>
                <a:tab pos="3492500" algn="ctr"/>
              </a:tabLst>
            </a:pPr>
            <a:r>
              <a:rPr lang="en-US" altLang="en-US" smtClean="0"/>
              <a:t>			</a:t>
            </a:r>
            <a:r>
              <a:rPr lang="en-US" altLang="en-US" i="1" u="sng" smtClean="0"/>
              <a:t>Need</a:t>
            </a:r>
            <a:endParaRPr lang="en-US" altLang="en-US" u="sng" smtClean="0"/>
          </a:p>
          <a:p>
            <a:pPr>
              <a:buFont typeface="Monotype Sorts" pitchFamily="-84" charset="2"/>
              <a:buNone/>
              <a:tabLst>
                <a:tab pos="2452688" algn="l"/>
                <a:tab pos="3492500" algn="ctr"/>
              </a:tabLst>
            </a:pPr>
            <a:r>
              <a:rPr lang="en-US" altLang="en-US" smtClean="0"/>
              <a:t>			</a:t>
            </a:r>
            <a:r>
              <a:rPr lang="en-US" altLang="en-US" i="1" smtClean="0"/>
              <a:t>A B C</a:t>
            </a:r>
          </a:p>
          <a:p>
            <a:pPr>
              <a:buFont typeface="Monotype Sorts" pitchFamily="-84" charset="2"/>
              <a:buNone/>
              <a:tabLst>
                <a:tab pos="2452688" algn="l"/>
                <a:tab pos="3492500" algn="ctr"/>
              </a:tabLst>
            </a:pPr>
            <a:r>
              <a:rPr lang="en-US" altLang="en-US" smtClean="0"/>
              <a:t>		 </a:t>
            </a:r>
            <a:r>
              <a:rPr lang="en-US" altLang="en-US" i="1" smtClean="0"/>
              <a:t>P</a:t>
            </a:r>
            <a:r>
              <a:rPr lang="en-US" altLang="en-US" baseline="-25000" smtClean="0"/>
              <a:t>0	</a:t>
            </a:r>
            <a:r>
              <a:rPr lang="en-US" altLang="en-US" smtClean="0"/>
              <a:t>7 4 3 </a:t>
            </a:r>
          </a:p>
          <a:p>
            <a:pPr>
              <a:buFont typeface="Monotype Sorts" pitchFamily="-84" charset="2"/>
              <a:buNone/>
              <a:tabLst>
                <a:tab pos="2452688" algn="l"/>
                <a:tab pos="3492500" algn="ctr"/>
              </a:tabLst>
            </a:pPr>
            <a:r>
              <a:rPr lang="en-US" altLang="en-US" smtClean="0"/>
              <a:t>		 </a:t>
            </a:r>
            <a:r>
              <a:rPr lang="en-US" altLang="en-US" i="1" smtClean="0"/>
              <a:t>P</a:t>
            </a:r>
            <a:r>
              <a:rPr lang="en-US" altLang="en-US" baseline="-25000" smtClean="0"/>
              <a:t>1	</a:t>
            </a:r>
            <a:r>
              <a:rPr lang="en-US" altLang="en-US" smtClean="0"/>
              <a:t>1 2 2 </a:t>
            </a:r>
          </a:p>
          <a:p>
            <a:pPr>
              <a:buFont typeface="Monotype Sorts" pitchFamily="-84" charset="2"/>
              <a:buNone/>
              <a:tabLst>
                <a:tab pos="2452688" algn="l"/>
                <a:tab pos="3492500" algn="ctr"/>
              </a:tabLst>
            </a:pPr>
            <a:r>
              <a:rPr lang="en-US" altLang="en-US" smtClean="0"/>
              <a:t>		 </a:t>
            </a:r>
            <a:r>
              <a:rPr lang="en-US" altLang="en-US" i="1" smtClean="0"/>
              <a:t>P</a:t>
            </a:r>
            <a:r>
              <a:rPr lang="en-US" altLang="en-US" baseline="-25000" smtClean="0"/>
              <a:t>2</a:t>
            </a:r>
            <a:r>
              <a:rPr lang="en-US" altLang="en-US" smtClean="0"/>
              <a:t>	6 0 0 </a:t>
            </a:r>
          </a:p>
          <a:p>
            <a:pPr>
              <a:buFont typeface="Monotype Sorts" pitchFamily="-84" charset="2"/>
              <a:buNone/>
              <a:tabLst>
                <a:tab pos="2452688" algn="l"/>
                <a:tab pos="3492500" algn="ctr"/>
              </a:tabLst>
            </a:pPr>
            <a:r>
              <a:rPr lang="en-US" altLang="en-US" smtClean="0"/>
              <a:t>		 </a:t>
            </a:r>
            <a:r>
              <a:rPr lang="en-US" altLang="en-US" i="1" smtClean="0"/>
              <a:t>P</a:t>
            </a:r>
            <a:r>
              <a:rPr lang="en-US" altLang="en-US" baseline="-25000" smtClean="0"/>
              <a:t>3</a:t>
            </a:r>
            <a:r>
              <a:rPr lang="en-US" altLang="en-US" smtClean="0"/>
              <a:t>	0 1 1</a:t>
            </a:r>
          </a:p>
          <a:p>
            <a:pPr>
              <a:buFont typeface="Monotype Sorts" pitchFamily="-84" charset="2"/>
              <a:buNone/>
              <a:tabLst>
                <a:tab pos="2452688" algn="l"/>
                <a:tab pos="3492500" algn="ctr"/>
              </a:tabLst>
            </a:pPr>
            <a:r>
              <a:rPr lang="en-US" altLang="en-US" smtClean="0"/>
              <a:t>		 </a:t>
            </a:r>
            <a:r>
              <a:rPr lang="en-US" altLang="en-US" i="1" smtClean="0"/>
              <a:t>P</a:t>
            </a:r>
            <a:r>
              <a:rPr lang="en-US" altLang="en-US" baseline="-25000" smtClean="0"/>
              <a:t>4</a:t>
            </a:r>
            <a:r>
              <a:rPr lang="en-US" altLang="en-US" smtClean="0"/>
              <a:t>	4 3 1 </a:t>
            </a:r>
            <a:br>
              <a:rPr lang="en-US" altLang="en-US" smtClean="0"/>
            </a:br>
            <a:endParaRPr lang="en-US" altLang="en-US" smtClean="0"/>
          </a:p>
          <a:p>
            <a:pPr>
              <a:tabLst>
                <a:tab pos="2452688" algn="l"/>
                <a:tab pos="3492500" algn="ctr"/>
              </a:tabLst>
            </a:pPr>
            <a:r>
              <a:rPr lang="en-US" altLang="en-US" smtClean="0"/>
              <a:t>The system is in a safe state since the sequence &lt; </a:t>
            </a:r>
            <a:r>
              <a:rPr lang="en-US" altLang="en-US" i="1" smtClean="0"/>
              <a:t>P</a:t>
            </a:r>
            <a:r>
              <a:rPr lang="en-US" altLang="en-US" baseline="-25000" smtClean="0"/>
              <a:t>1</a:t>
            </a:r>
            <a:r>
              <a:rPr lang="en-US" altLang="en-US" smtClean="0"/>
              <a:t>, </a:t>
            </a:r>
            <a:r>
              <a:rPr lang="en-US" altLang="en-US" i="1" smtClean="0"/>
              <a:t>P</a:t>
            </a:r>
            <a:r>
              <a:rPr lang="en-US" altLang="en-US" baseline="-25000" smtClean="0"/>
              <a:t>3</a:t>
            </a:r>
            <a:r>
              <a:rPr lang="en-US" altLang="en-US" smtClean="0"/>
              <a:t>, </a:t>
            </a:r>
            <a:r>
              <a:rPr lang="en-US" altLang="en-US" i="1" smtClean="0"/>
              <a:t>P</a:t>
            </a:r>
            <a:r>
              <a:rPr lang="en-US" altLang="en-US" baseline="-25000" smtClean="0"/>
              <a:t>4</a:t>
            </a:r>
            <a:r>
              <a:rPr lang="en-US" altLang="en-US" smtClean="0"/>
              <a:t>, </a:t>
            </a:r>
            <a:r>
              <a:rPr lang="en-US" altLang="en-US" i="1" smtClean="0"/>
              <a:t>P</a:t>
            </a:r>
            <a:r>
              <a:rPr lang="en-US" altLang="en-US" baseline="-25000" smtClean="0"/>
              <a:t>2</a:t>
            </a:r>
            <a:r>
              <a:rPr lang="en-US" altLang="en-US" smtClean="0"/>
              <a:t>, </a:t>
            </a:r>
            <a:r>
              <a:rPr lang="en-US" altLang="en-US" i="1" smtClean="0"/>
              <a:t>P</a:t>
            </a:r>
            <a:r>
              <a:rPr lang="en-US" altLang="en-US" baseline="-25000" smtClean="0"/>
              <a:t>0</a:t>
            </a:r>
            <a:r>
              <a:rPr lang="en-US" altLang="en-US" smtClean="0"/>
              <a:t>&gt; satisfies safety criteria</a:t>
            </a:r>
            <a:endParaRPr lang="en-US" altLang="en-US" baseline="-25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17563" y="214313"/>
            <a:ext cx="7869237" cy="576262"/>
          </a:xfrm>
        </p:spPr>
        <p:txBody>
          <a:bodyPr/>
          <a:lstStyle/>
          <a:p>
            <a:pPr eaLnBrk="1" hangingPunct="1"/>
            <a:r>
              <a:rPr lang="en-US" altLang="en-US" smtClean="0"/>
              <a:t>Example:  </a:t>
            </a:r>
            <a:r>
              <a:rPr lang="en-US" altLang="en-US" i="1" smtClean="0"/>
              <a:t>P</a:t>
            </a:r>
            <a:r>
              <a:rPr lang="en-US" altLang="en-US" baseline="-25000" smtClean="0"/>
              <a:t>1</a:t>
            </a:r>
            <a:r>
              <a:rPr lang="en-US" altLang="en-US" smtClean="0"/>
              <a:t> Request (1,0,2)</a:t>
            </a:r>
          </a:p>
        </p:txBody>
      </p:sp>
      <p:sp>
        <p:nvSpPr>
          <p:cNvPr id="37891" name="Rectangle 3"/>
          <p:cNvSpPr>
            <a:spLocks noGrp="1" noChangeArrowheads="1"/>
          </p:cNvSpPr>
          <p:nvPr>
            <p:ph type="body" idx="1"/>
          </p:nvPr>
        </p:nvSpPr>
        <p:spPr>
          <a:xfrm>
            <a:off x="896938" y="1103313"/>
            <a:ext cx="7766050" cy="5103812"/>
          </a:xfrm>
        </p:spPr>
        <p:txBody>
          <a:bodyPr/>
          <a:lstStyle/>
          <a:p>
            <a:pPr>
              <a:tabLst>
                <a:tab pos="1544638" algn="l"/>
                <a:tab pos="2452688" algn="ctr"/>
                <a:tab pos="3767138" algn="ctr"/>
                <a:tab pos="5022850" algn="ctr"/>
              </a:tabLst>
            </a:pPr>
            <a:r>
              <a:rPr lang="en-US" altLang="en-US" smtClean="0"/>
              <a:t>Check that Request </a:t>
            </a:r>
            <a:r>
              <a:rPr lang="en-US" altLang="en-US" smtClean="0">
                <a:sym typeface="Symbol" pitchFamily="18" charset="2"/>
              </a:rPr>
              <a:t> Available (that is, (1,0,2)  (3,3,2)  true</a:t>
            </a:r>
            <a:endParaRPr lang="en-US" altLang="en-US" i="1" smtClean="0">
              <a:sym typeface="Symbol" pitchFamily="18" charset="2"/>
            </a:endParaRPr>
          </a:p>
          <a:p>
            <a:pPr>
              <a:buFont typeface="Monotype Sorts" pitchFamily="-84" charset="2"/>
              <a:buNone/>
              <a:tabLst>
                <a:tab pos="1544638" algn="l"/>
                <a:tab pos="2452688" algn="ctr"/>
                <a:tab pos="3767138" algn="ctr"/>
                <a:tab pos="5022850" algn="ctr"/>
              </a:tabLst>
            </a:pPr>
            <a:r>
              <a:rPr lang="en-US" altLang="en-US" i="1" smtClean="0"/>
              <a:t>			</a:t>
            </a:r>
            <a:r>
              <a:rPr lang="en-US" altLang="en-US" i="1" u="sng" smtClean="0"/>
              <a:t>Allocation</a:t>
            </a:r>
            <a:r>
              <a:rPr lang="en-US" altLang="en-US" i="1" smtClean="0"/>
              <a:t>	</a:t>
            </a:r>
            <a:r>
              <a:rPr lang="en-US" altLang="en-US" i="1" u="sng" smtClean="0"/>
              <a:t>Need</a:t>
            </a:r>
            <a:r>
              <a:rPr lang="en-US" altLang="en-US" i="1" smtClean="0"/>
              <a:t>	   </a:t>
            </a:r>
            <a:r>
              <a:rPr lang="en-US" altLang="en-US" i="1" u="sng" smtClean="0"/>
              <a:t>Available</a:t>
            </a:r>
            <a:endParaRPr lang="en-US" altLang="en-US" i="1" smtClean="0"/>
          </a:p>
          <a:p>
            <a:pPr>
              <a:buFont typeface="Monotype Sorts" pitchFamily="-84" charset="2"/>
              <a:buNone/>
              <a:tabLst>
                <a:tab pos="1544638" algn="l"/>
                <a:tab pos="2452688" algn="ctr"/>
                <a:tab pos="3767138" algn="ctr"/>
                <a:tab pos="5022850" algn="ctr"/>
              </a:tabLst>
            </a:pPr>
            <a:r>
              <a:rPr lang="en-US" altLang="en-US" i="1" smtClean="0"/>
              <a:t>			A B C	A B C	 A B C </a:t>
            </a:r>
          </a:p>
          <a:p>
            <a:pPr>
              <a:buFont typeface="Monotype Sorts" pitchFamily="-84" charset="2"/>
              <a:buNone/>
              <a:tabLst>
                <a:tab pos="1544638" algn="l"/>
                <a:tab pos="2452688" algn="ctr"/>
                <a:tab pos="3767138" algn="ctr"/>
                <a:tab pos="5022850" algn="ctr"/>
              </a:tabLst>
            </a:pPr>
            <a:r>
              <a:rPr lang="en-US" altLang="en-US" smtClean="0"/>
              <a:t>		</a:t>
            </a:r>
            <a:r>
              <a:rPr lang="en-US" altLang="en-US" i="1" smtClean="0"/>
              <a:t>P</a:t>
            </a:r>
            <a:r>
              <a:rPr lang="en-US" altLang="en-US" baseline="-25000" smtClean="0"/>
              <a:t>0</a:t>
            </a:r>
            <a:r>
              <a:rPr lang="en-US" altLang="en-US" smtClean="0"/>
              <a:t>	0 1 0 	7 4 3 	2 3 0</a:t>
            </a:r>
          </a:p>
          <a:p>
            <a:pPr>
              <a:buFont typeface="Monotype Sorts" pitchFamily="-84" charset="2"/>
              <a:buNone/>
              <a:tabLst>
                <a:tab pos="1544638" algn="l"/>
                <a:tab pos="2452688" algn="ctr"/>
                <a:tab pos="3767138" algn="ctr"/>
                <a:tab pos="5022850" algn="ctr"/>
              </a:tabLst>
            </a:pPr>
            <a:r>
              <a:rPr lang="en-US" altLang="en-US" smtClean="0"/>
              <a:t>		</a:t>
            </a:r>
            <a:r>
              <a:rPr lang="en-US" altLang="en-US" i="1" smtClean="0"/>
              <a:t>P</a:t>
            </a:r>
            <a:r>
              <a:rPr lang="en-US" altLang="en-US" baseline="-25000" smtClean="0"/>
              <a:t>1</a:t>
            </a:r>
            <a:r>
              <a:rPr lang="en-US" altLang="en-US" smtClean="0"/>
              <a:t>	      3 0 2             0 2 0 	</a:t>
            </a:r>
          </a:p>
          <a:p>
            <a:pPr>
              <a:buFont typeface="Monotype Sorts" pitchFamily="-84" charset="2"/>
              <a:buNone/>
              <a:tabLst>
                <a:tab pos="1544638" algn="l"/>
                <a:tab pos="2452688" algn="ctr"/>
                <a:tab pos="3767138" algn="ctr"/>
                <a:tab pos="5022850" algn="ctr"/>
              </a:tabLst>
            </a:pPr>
            <a:r>
              <a:rPr lang="en-US" altLang="en-US" smtClean="0"/>
              <a:t>		</a:t>
            </a:r>
            <a:r>
              <a:rPr lang="en-US" altLang="en-US" i="1" smtClean="0"/>
              <a:t>P</a:t>
            </a:r>
            <a:r>
              <a:rPr lang="en-US" altLang="en-US" baseline="-25000" smtClean="0"/>
              <a:t>2</a:t>
            </a:r>
            <a:r>
              <a:rPr lang="en-US" altLang="en-US" smtClean="0"/>
              <a:t>	3 0 2 	 6 0 0 </a:t>
            </a:r>
          </a:p>
          <a:p>
            <a:pPr>
              <a:buFont typeface="Monotype Sorts" pitchFamily="-84" charset="2"/>
              <a:buNone/>
              <a:tabLst>
                <a:tab pos="1544638" algn="l"/>
                <a:tab pos="2452688" algn="ctr"/>
                <a:tab pos="3767138" algn="ctr"/>
                <a:tab pos="5022850" algn="ctr"/>
              </a:tabLst>
            </a:pPr>
            <a:r>
              <a:rPr lang="en-US" altLang="en-US" smtClean="0"/>
              <a:t>		</a:t>
            </a:r>
            <a:r>
              <a:rPr lang="en-US" altLang="en-US" i="1" smtClean="0"/>
              <a:t>P</a:t>
            </a:r>
            <a:r>
              <a:rPr lang="en-US" altLang="en-US" baseline="-25000" smtClean="0"/>
              <a:t>3</a:t>
            </a:r>
            <a:r>
              <a:rPr lang="en-US" altLang="en-US" smtClean="0"/>
              <a:t>	2 1 1 	0 1 1</a:t>
            </a:r>
          </a:p>
          <a:p>
            <a:pPr>
              <a:buFont typeface="Monotype Sorts" pitchFamily="-84" charset="2"/>
              <a:buNone/>
              <a:tabLst>
                <a:tab pos="1544638" algn="l"/>
                <a:tab pos="2452688" algn="ctr"/>
                <a:tab pos="3767138" algn="ctr"/>
                <a:tab pos="5022850" algn="ctr"/>
              </a:tabLst>
            </a:pPr>
            <a:r>
              <a:rPr lang="en-US" altLang="en-US" smtClean="0"/>
              <a:t>		</a:t>
            </a:r>
            <a:r>
              <a:rPr lang="en-US" altLang="en-US" i="1" smtClean="0"/>
              <a:t>P</a:t>
            </a:r>
            <a:r>
              <a:rPr lang="en-US" altLang="en-US" baseline="-25000" smtClean="0"/>
              <a:t>4</a:t>
            </a:r>
            <a:r>
              <a:rPr lang="en-US" altLang="en-US" smtClean="0"/>
              <a:t>	0 0 2 	 4 3 1 </a:t>
            </a:r>
          </a:p>
          <a:p>
            <a:pPr>
              <a:buFont typeface="Monotype Sorts" pitchFamily="-84" charset="2"/>
              <a:buNone/>
              <a:tabLst>
                <a:tab pos="1544638" algn="l"/>
                <a:tab pos="2452688" algn="ctr"/>
                <a:tab pos="3767138" algn="ctr"/>
                <a:tab pos="5022850" algn="ctr"/>
              </a:tabLst>
            </a:pPr>
            <a:endParaRPr lang="en-US" altLang="en-US" sz="800" smtClean="0"/>
          </a:p>
          <a:p>
            <a:pPr>
              <a:tabLst>
                <a:tab pos="1544638" algn="l"/>
                <a:tab pos="2452688" algn="ctr"/>
                <a:tab pos="3767138" algn="ctr"/>
                <a:tab pos="5022850" algn="ctr"/>
              </a:tabLst>
            </a:pPr>
            <a:r>
              <a:rPr lang="en-US" altLang="en-US" smtClean="0"/>
              <a:t>Executing safety algorithm shows that sequence &lt; </a:t>
            </a:r>
            <a:r>
              <a:rPr lang="en-US" altLang="en-US" b="1" i="1" smtClean="0"/>
              <a:t>P</a:t>
            </a:r>
            <a:r>
              <a:rPr lang="en-US" altLang="en-US" b="1" baseline="-25000" smtClean="0"/>
              <a:t>1</a:t>
            </a:r>
            <a:r>
              <a:rPr lang="en-US" altLang="en-US" b="1" smtClean="0"/>
              <a:t>, </a:t>
            </a:r>
            <a:r>
              <a:rPr lang="en-US" altLang="en-US" b="1" i="1" smtClean="0"/>
              <a:t>P</a:t>
            </a:r>
            <a:r>
              <a:rPr lang="en-US" altLang="en-US" b="1" baseline="-25000" smtClean="0"/>
              <a:t>3</a:t>
            </a:r>
            <a:r>
              <a:rPr lang="en-US" altLang="en-US" b="1" smtClean="0"/>
              <a:t>, </a:t>
            </a:r>
            <a:r>
              <a:rPr lang="en-US" altLang="en-US" b="1" i="1" smtClean="0"/>
              <a:t>P</a:t>
            </a:r>
            <a:r>
              <a:rPr lang="en-US" altLang="en-US" b="1" baseline="-25000" smtClean="0"/>
              <a:t>4</a:t>
            </a:r>
            <a:r>
              <a:rPr lang="en-US" altLang="en-US" b="1" smtClean="0"/>
              <a:t>, </a:t>
            </a:r>
            <a:r>
              <a:rPr lang="en-US" altLang="en-US" b="1" i="1" smtClean="0"/>
              <a:t>P</a:t>
            </a:r>
            <a:r>
              <a:rPr lang="en-US" altLang="en-US" b="1" baseline="-25000" smtClean="0"/>
              <a:t>0</a:t>
            </a:r>
            <a:r>
              <a:rPr lang="en-US" altLang="en-US" b="1" smtClean="0"/>
              <a:t>, </a:t>
            </a:r>
            <a:r>
              <a:rPr lang="en-US" altLang="en-US" b="1" i="1" smtClean="0"/>
              <a:t>P</a:t>
            </a:r>
            <a:r>
              <a:rPr lang="en-US" altLang="en-US" b="1" baseline="-25000" smtClean="0"/>
              <a:t>2</a:t>
            </a:r>
            <a:r>
              <a:rPr lang="en-US" altLang="en-US" smtClean="0"/>
              <a:t>&gt; satisfies safety requirement</a:t>
            </a:r>
          </a:p>
          <a:p>
            <a:pPr>
              <a:tabLst>
                <a:tab pos="1544638" algn="l"/>
                <a:tab pos="2452688" algn="ctr"/>
                <a:tab pos="3767138" algn="ctr"/>
                <a:tab pos="5022850" algn="ctr"/>
              </a:tabLst>
            </a:pPr>
            <a:endParaRPr lang="en-US" altLang="en-US" sz="800" smtClean="0"/>
          </a:p>
          <a:p>
            <a:pPr>
              <a:tabLst>
                <a:tab pos="1544638" algn="l"/>
                <a:tab pos="2452688" algn="ctr"/>
                <a:tab pos="3767138" algn="ctr"/>
                <a:tab pos="5022850" algn="ctr"/>
              </a:tabLst>
            </a:pPr>
            <a:r>
              <a:rPr lang="en-US" altLang="en-US" smtClean="0"/>
              <a:t>Can request for (3,3,0) by </a:t>
            </a:r>
            <a:r>
              <a:rPr lang="en-US" altLang="en-US" b="1" i="1" smtClean="0"/>
              <a:t>P</a:t>
            </a:r>
            <a:r>
              <a:rPr lang="en-US" altLang="en-US" b="1" baseline="-25000" smtClean="0"/>
              <a:t>4</a:t>
            </a:r>
            <a:r>
              <a:rPr lang="en-US" altLang="en-US" smtClean="0"/>
              <a:t> be granted?</a:t>
            </a:r>
          </a:p>
          <a:p>
            <a:pPr>
              <a:tabLst>
                <a:tab pos="1544638" algn="l"/>
                <a:tab pos="2452688" algn="ctr"/>
                <a:tab pos="3767138" algn="ctr"/>
                <a:tab pos="5022850" algn="ctr"/>
              </a:tabLst>
            </a:pPr>
            <a:endParaRPr lang="en-US" altLang="en-US" sz="800" smtClean="0"/>
          </a:p>
          <a:p>
            <a:pPr>
              <a:tabLst>
                <a:tab pos="1544638" algn="l"/>
                <a:tab pos="2452688" algn="ctr"/>
                <a:tab pos="3767138" algn="ctr"/>
                <a:tab pos="5022850" algn="ctr"/>
              </a:tabLst>
            </a:pPr>
            <a:r>
              <a:rPr lang="en-US" altLang="en-US" smtClean="0"/>
              <a:t>Can request for (0,2,0) by </a:t>
            </a:r>
            <a:r>
              <a:rPr lang="en-US" altLang="en-US" b="1" i="1" smtClean="0"/>
              <a:t>P</a:t>
            </a:r>
            <a:r>
              <a:rPr lang="en-US" altLang="en-US" b="1" baseline="-25000" smtClean="0"/>
              <a:t>0</a:t>
            </a:r>
            <a:r>
              <a:rPr lang="en-US" altLang="en-US" smtClean="0"/>
              <a:t> be granted?</a:t>
            </a:r>
          </a:p>
          <a:p>
            <a:pPr>
              <a:buFont typeface="Monotype Sorts" pitchFamily="-84" charset="2"/>
              <a:buNone/>
              <a:tabLst>
                <a:tab pos="1544638" algn="l"/>
                <a:tab pos="2452688" algn="ctr"/>
                <a:tab pos="3767138" algn="ctr"/>
                <a:tab pos="5022850" algn="ctr"/>
              </a:tabLst>
            </a:pPr>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1413" y="198438"/>
            <a:ext cx="7421562" cy="576262"/>
          </a:xfrm>
        </p:spPr>
        <p:txBody>
          <a:bodyPr/>
          <a:lstStyle/>
          <a:p>
            <a:pPr eaLnBrk="1" hangingPunct="1"/>
            <a:r>
              <a:rPr lang="en-US" altLang="en-US" smtClean="0"/>
              <a:t>Deadlock Detection</a:t>
            </a:r>
          </a:p>
        </p:txBody>
      </p:sp>
      <p:sp>
        <p:nvSpPr>
          <p:cNvPr id="38915" name="Rectangle 3"/>
          <p:cNvSpPr>
            <a:spLocks noGrp="1" noChangeArrowheads="1"/>
          </p:cNvSpPr>
          <p:nvPr>
            <p:ph type="body" idx="1"/>
          </p:nvPr>
        </p:nvSpPr>
        <p:spPr>
          <a:xfrm>
            <a:off x="901700" y="1233488"/>
            <a:ext cx="7391400" cy="4530725"/>
          </a:xfrm>
        </p:spPr>
        <p:txBody>
          <a:bodyPr/>
          <a:lstStyle/>
          <a:p>
            <a:r>
              <a:rPr lang="en-US" altLang="en-US" smtClean="0"/>
              <a:t>Allow system to enter deadlock state </a:t>
            </a:r>
            <a:br>
              <a:rPr lang="en-US" altLang="en-US" smtClean="0"/>
            </a:br>
            <a:endParaRPr lang="en-US" altLang="en-US" smtClean="0"/>
          </a:p>
          <a:p>
            <a:r>
              <a:rPr lang="en-US" altLang="en-US" smtClean="0"/>
              <a:t>Detection algorithm</a:t>
            </a:r>
            <a:br>
              <a:rPr lang="en-US" altLang="en-US" smtClean="0"/>
            </a:br>
            <a:endParaRPr lang="en-US" altLang="en-US" smtClean="0"/>
          </a:p>
          <a:p>
            <a:r>
              <a:rPr lang="en-US" altLang="en-US" smtClean="0"/>
              <a:t>Recovery scheme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141288"/>
            <a:ext cx="7772400" cy="844551"/>
          </a:xfrm>
        </p:spPr>
        <p:txBody>
          <a:bodyPr/>
          <a:lstStyle/>
          <a:p>
            <a:pPr eaLnBrk="1" hangingPunct="1"/>
            <a:r>
              <a:rPr lang="en-US" altLang="en-US" sz="2800" smtClean="0"/>
              <a:t>Single Instance of Each Resource Type</a:t>
            </a:r>
          </a:p>
        </p:txBody>
      </p:sp>
      <p:sp>
        <p:nvSpPr>
          <p:cNvPr id="39939" name="Rectangle 3"/>
          <p:cNvSpPr>
            <a:spLocks noGrp="1" noChangeArrowheads="1"/>
          </p:cNvSpPr>
          <p:nvPr>
            <p:ph type="body" idx="1"/>
          </p:nvPr>
        </p:nvSpPr>
        <p:spPr>
          <a:xfrm>
            <a:off x="827088" y="1173163"/>
            <a:ext cx="7585075" cy="4511675"/>
          </a:xfrm>
        </p:spPr>
        <p:txBody>
          <a:bodyPr/>
          <a:lstStyle/>
          <a:p>
            <a:r>
              <a:rPr lang="en-US" altLang="en-US" dirty="0" smtClean="0"/>
              <a:t>Maintain </a:t>
            </a:r>
            <a:r>
              <a:rPr lang="en-US" altLang="en-US" b="1" dirty="0" smtClean="0">
                <a:solidFill>
                  <a:srgbClr val="3366FF"/>
                </a:solidFill>
              </a:rPr>
              <a:t>wait-for </a:t>
            </a:r>
            <a:r>
              <a:rPr lang="en-US" altLang="en-US" dirty="0" smtClean="0"/>
              <a:t>graph</a:t>
            </a:r>
          </a:p>
          <a:p>
            <a:pPr lvl="1"/>
            <a:r>
              <a:rPr lang="en-US" altLang="en-US" dirty="0" smtClean="0"/>
              <a:t>Nodes are processes</a:t>
            </a:r>
          </a:p>
          <a:p>
            <a:pPr lvl="1"/>
            <a:r>
              <a:rPr lang="en-US" altLang="en-US" b="1" i="1" dirty="0" smtClean="0"/>
              <a:t>P</a:t>
            </a:r>
            <a:r>
              <a:rPr lang="en-US" altLang="en-US" b="1" i="1" baseline="-25000" dirty="0" smtClean="0"/>
              <a:t>i</a:t>
            </a:r>
            <a:r>
              <a:rPr lang="en-US" altLang="en-US" b="1" dirty="0" smtClean="0"/>
              <a:t> </a:t>
            </a:r>
            <a:r>
              <a:rPr lang="en-US" altLang="en-US" b="1" dirty="0" smtClean="0">
                <a:sym typeface="Symbol" pitchFamily="18" charset="2"/>
              </a:rPr>
              <a:t> </a:t>
            </a:r>
            <a:r>
              <a:rPr lang="en-US" altLang="en-US" b="1" i="1" dirty="0" err="1" smtClean="0">
                <a:sym typeface="Symbol" pitchFamily="18" charset="2"/>
              </a:rPr>
              <a:t>P</a:t>
            </a:r>
            <a:r>
              <a:rPr lang="en-US" altLang="en-US" b="1" i="1" baseline="-25000" dirty="0" err="1" smtClean="0">
                <a:sym typeface="Symbol" pitchFamily="18" charset="2"/>
              </a:rPr>
              <a:t>j</a:t>
            </a:r>
            <a:r>
              <a:rPr lang="en-US" altLang="en-US" b="1" i="1" baseline="-25000" dirty="0" smtClean="0">
                <a:sym typeface="Symbol" pitchFamily="18" charset="2"/>
              </a:rPr>
              <a:t>   </a:t>
            </a:r>
            <a:r>
              <a:rPr lang="en-US" altLang="en-US" dirty="0" smtClean="0">
                <a:sym typeface="Symbol" pitchFamily="18" charset="2"/>
              </a:rPr>
              <a:t>if </a:t>
            </a:r>
            <a:r>
              <a:rPr lang="en-US" altLang="en-US" b="1" i="1" dirty="0" smtClean="0">
                <a:sym typeface="Symbol" pitchFamily="18" charset="2"/>
              </a:rPr>
              <a:t>P</a:t>
            </a:r>
            <a:r>
              <a:rPr lang="en-US" altLang="en-US" b="1" i="1" baseline="-25000" dirty="0" smtClean="0">
                <a:sym typeface="Symbol" pitchFamily="18" charset="2"/>
              </a:rPr>
              <a:t>i</a:t>
            </a:r>
            <a:r>
              <a:rPr lang="en-US" altLang="en-US" i="1" dirty="0" smtClean="0">
                <a:sym typeface="Symbol" pitchFamily="18" charset="2"/>
              </a:rPr>
              <a:t> </a:t>
            </a:r>
            <a:r>
              <a:rPr lang="en-US" altLang="en-US" dirty="0" smtClean="0">
                <a:sym typeface="Symbol" pitchFamily="18" charset="2"/>
              </a:rPr>
              <a:t>is waiting for</a:t>
            </a:r>
            <a:r>
              <a:rPr lang="en-US" altLang="en-US" i="1" dirty="0" smtClean="0">
                <a:sym typeface="Symbol" pitchFamily="18" charset="2"/>
              </a:rPr>
              <a:t> </a:t>
            </a:r>
            <a:r>
              <a:rPr lang="en-US" altLang="en-US" b="1" i="1" dirty="0" err="1" smtClean="0">
                <a:sym typeface="Symbol" pitchFamily="18" charset="2"/>
              </a:rPr>
              <a:t>P</a:t>
            </a:r>
            <a:r>
              <a:rPr lang="en-US" altLang="en-US" b="1" i="1" baseline="-25000" dirty="0" err="1" smtClean="0">
                <a:sym typeface="Symbol" pitchFamily="18" charset="2"/>
              </a:rPr>
              <a:t>j</a:t>
            </a:r>
            <a:r>
              <a:rPr lang="en-US" altLang="en-US" b="1" i="1" dirty="0" smtClean="0">
                <a:sym typeface="Symbol" pitchFamily="18" charset="2"/>
              </a:rPr>
              <a:t/>
            </a:r>
            <a:br>
              <a:rPr lang="en-US" altLang="en-US" b="1" i="1" dirty="0" smtClean="0">
                <a:sym typeface="Symbol" pitchFamily="18" charset="2"/>
              </a:rPr>
            </a:br>
            <a:endParaRPr lang="en-US" altLang="en-US" b="1" i="1" dirty="0" smtClean="0">
              <a:sym typeface="Symbol" pitchFamily="18" charset="2"/>
            </a:endParaRPr>
          </a:p>
          <a:p>
            <a:r>
              <a:rPr lang="en-US" altLang="en-US" dirty="0" smtClean="0"/>
              <a:t>Periodically invoke an algorithm that searches for a cycle in the graph. If there is a cycle, there exists a deadlock</a:t>
            </a:r>
          </a:p>
          <a:p>
            <a:pPr>
              <a:buFont typeface="Monotype Sorts" pitchFamily="-84" charset="2"/>
              <a:buNone/>
            </a:pPr>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36663" y="266700"/>
            <a:ext cx="7751762" cy="457200"/>
          </a:xfrm>
        </p:spPr>
        <p:txBody>
          <a:bodyPr/>
          <a:lstStyle/>
          <a:p>
            <a:pPr eaLnBrk="1" hangingPunct="1"/>
            <a:r>
              <a:rPr lang="en-US" altLang="en-US" sz="2400" smtClean="0"/>
              <a:t>Resource-Allocation Graph and  Wait-for Graph</a:t>
            </a:r>
          </a:p>
        </p:txBody>
      </p:sp>
      <p:sp>
        <p:nvSpPr>
          <p:cNvPr id="40963"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Resource-Allocation Graph</a:t>
            </a:r>
          </a:p>
        </p:txBody>
      </p:sp>
      <p:sp>
        <p:nvSpPr>
          <p:cNvPr id="40964"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Corresponding wait-for graph</a:t>
            </a:r>
          </a:p>
        </p:txBody>
      </p:sp>
      <p:pic>
        <p:nvPicPr>
          <p:cNvPr id="40965"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28750" y="161925"/>
            <a:ext cx="7772400" cy="628650"/>
          </a:xfrm>
        </p:spPr>
        <p:txBody>
          <a:bodyPr/>
          <a:lstStyle/>
          <a:p>
            <a:pPr eaLnBrk="1" hangingPunct="1"/>
            <a:r>
              <a:rPr lang="en-US" altLang="en-US" smtClean="0"/>
              <a:t>Several Instances of a Resource Type</a:t>
            </a:r>
          </a:p>
        </p:txBody>
      </p:sp>
      <p:sp>
        <p:nvSpPr>
          <p:cNvPr id="41987" name="Rectangle 3"/>
          <p:cNvSpPr>
            <a:spLocks noGrp="1" noChangeArrowheads="1"/>
          </p:cNvSpPr>
          <p:nvPr>
            <p:ph type="body" idx="1"/>
          </p:nvPr>
        </p:nvSpPr>
        <p:spPr>
          <a:xfrm>
            <a:off x="882650" y="1187450"/>
            <a:ext cx="7015163" cy="3851275"/>
          </a:xfrm>
        </p:spPr>
        <p:txBody>
          <a:bodyPr/>
          <a:lstStyle/>
          <a:p>
            <a:r>
              <a:rPr lang="en-US" altLang="en-US" b="1" smtClean="0">
                <a:solidFill>
                  <a:srgbClr val="000000"/>
                </a:solidFill>
              </a:rPr>
              <a:t>Available</a:t>
            </a:r>
            <a:r>
              <a:rPr lang="en-US" altLang="en-US" i="1" smtClean="0"/>
              <a:t>:</a:t>
            </a:r>
            <a:r>
              <a:rPr lang="en-US" altLang="en-US" smtClean="0"/>
              <a:t>  A vector of length </a:t>
            </a:r>
            <a:r>
              <a:rPr lang="en-US" altLang="en-US" b="1" i="1" smtClean="0"/>
              <a:t>m</a:t>
            </a:r>
            <a:r>
              <a:rPr lang="en-US" altLang="en-US" smtClean="0"/>
              <a:t> indicates the number of available resources of each type</a:t>
            </a:r>
          </a:p>
          <a:p>
            <a:r>
              <a:rPr lang="en-US" altLang="en-US" b="1" smtClean="0">
                <a:solidFill>
                  <a:srgbClr val="000000"/>
                </a:solidFill>
              </a:rPr>
              <a:t>Allocation</a:t>
            </a:r>
            <a:r>
              <a:rPr lang="en-US" altLang="en-US" i="1" smtClean="0"/>
              <a:t>:</a:t>
            </a:r>
            <a:r>
              <a:rPr lang="en-US" altLang="en-US" smtClean="0"/>
              <a:t>  An </a:t>
            </a:r>
            <a:r>
              <a:rPr lang="en-US" altLang="en-US" b="1" i="1" smtClean="0"/>
              <a:t>n </a:t>
            </a:r>
            <a:r>
              <a:rPr lang="en-US" altLang="en-US" b="1" smtClean="0"/>
              <a:t>x</a:t>
            </a:r>
            <a:r>
              <a:rPr lang="en-US" altLang="en-US" b="1" i="1" smtClean="0"/>
              <a:t> m</a:t>
            </a:r>
            <a:r>
              <a:rPr lang="en-US" altLang="en-US" b="1" smtClean="0"/>
              <a:t> </a:t>
            </a:r>
            <a:r>
              <a:rPr lang="en-US" altLang="en-US" smtClean="0"/>
              <a:t>matrix defines the number of resources of each type currently allocated to each process</a:t>
            </a:r>
          </a:p>
          <a:p>
            <a:r>
              <a:rPr lang="en-US" altLang="en-US" b="1" smtClean="0">
                <a:solidFill>
                  <a:srgbClr val="000000"/>
                </a:solidFill>
              </a:rPr>
              <a:t>Request</a:t>
            </a:r>
            <a:r>
              <a:rPr lang="en-US" altLang="en-US" i="1" smtClean="0"/>
              <a:t>:</a:t>
            </a:r>
            <a:r>
              <a:rPr lang="en-US" altLang="en-US" smtClean="0"/>
              <a:t>  An </a:t>
            </a:r>
            <a:r>
              <a:rPr lang="en-US" altLang="en-US" b="1" i="1" smtClean="0"/>
              <a:t>n </a:t>
            </a:r>
            <a:r>
              <a:rPr lang="en-US" altLang="en-US" b="1" smtClean="0"/>
              <a:t>x</a:t>
            </a:r>
            <a:r>
              <a:rPr lang="en-US" altLang="en-US" b="1" i="1" smtClean="0"/>
              <a:t> m</a:t>
            </a:r>
            <a:r>
              <a:rPr lang="en-US" altLang="en-US" b="1" smtClean="0"/>
              <a:t> </a:t>
            </a:r>
            <a:r>
              <a:rPr lang="en-US" altLang="en-US" smtClean="0"/>
              <a:t>matrix indicates the current request  of each process.  If </a:t>
            </a:r>
            <a:r>
              <a:rPr lang="en-US" altLang="en-US" b="1" i="1" smtClean="0"/>
              <a:t>Request </a:t>
            </a:r>
            <a:r>
              <a:rPr lang="en-US" altLang="en-US" b="1" smtClean="0"/>
              <a:t>[</a:t>
            </a:r>
            <a:r>
              <a:rPr lang="en-US" altLang="en-US" b="1" i="1" smtClean="0"/>
              <a:t>i</a:t>
            </a:r>
            <a:r>
              <a:rPr lang="en-US" altLang="en-US" b="1" smtClean="0"/>
              <a:t>][</a:t>
            </a:r>
            <a:r>
              <a:rPr lang="en-US" altLang="en-US" b="1" i="1" smtClean="0"/>
              <a:t>j</a:t>
            </a:r>
            <a:r>
              <a:rPr lang="en-US" altLang="en-US" b="1" smtClean="0"/>
              <a:t>] = </a:t>
            </a:r>
            <a:r>
              <a:rPr lang="en-US" altLang="en-US" b="1" i="1" smtClean="0"/>
              <a:t>k</a:t>
            </a:r>
            <a:r>
              <a:rPr lang="en-US" altLang="en-US" smtClean="0"/>
              <a:t>, then process</a:t>
            </a:r>
            <a:r>
              <a:rPr lang="en-US" altLang="en-US" i="1" smtClean="0"/>
              <a:t> </a:t>
            </a:r>
            <a:r>
              <a:rPr lang="en-US" altLang="en-US" b="1" i="1" smtClean="0"/>
              <a:t>P</a:t>
            </a:r>
            <a:r>
              <a:rPr lang="en-US" altLang="en-US" b="1" i="1" baseline="-25000" smtClean="0"/>
              <a:t>i</a:t>
            </a:r>
            <a:r>
              <a:rPr lang="en-US" altLang="en-US" smtClean="0"/>
              <a:t> is requesting</a:t>
            </a:r>
            <a:r>
              <a:rPr lang="en-US" altLang="en-US" i="1" smtClean="0"/>
              <a:t> </a:t>
            </a:r>
            <a:r>
              <a:rPr lang="en-US" altLang="en-US" b="1" i="1" smtClean="0"/>
              <a:t>k</a:t>
            </a:r>
            <a:r>
              <a:rPr lang="en-US" altLang="en-US" smtClean="0"/>
              <a:t> more instances of resource type </a:t>
            </a:r>
            <a:r>
              <a:rPr lang="en-US" altLang="en-US" b="1" i="1" smtClean="0"/>
              <a:t>R</a:t>
            </a:r>
            <a:r>
              <a:rPr lang="en-US" altLang="en-US" b="1" i="1" baseline="-25000" smtClean="0"/>
              <a:t>j</a:t>
            </a:r>
            <a:r>
              <a:rPr lang="en-US" altLang="en-US"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87400" y="152400"/>
            <a:ext cx="7899400" cy="576263"/>
          </a:xfrm>
        </p:spPr>
        <p:txBody>
          <a:bodyPr/>
          <a:lstStyle/>
          <a:p>
            <a:pPr eaLnBrk="1" hangingPunct="1"/>
            <a:r>
              <a:rPr lang="en-US" altLang="en-US" smtClean="0"/>
              <a:t>Detection Algorithm</a:t>
            </a:r>
          </a:p>
        </p:txBody>
      </p:sp>
      <p:sp>
        <p:nvSpPr>
          <p:cNvPr id="43011" name="Rectangle 3"/>
          <p:cNvSpPr>
            <a:spLocks noGrp="1" noChangeArrowheads="1"/>
          </p:cNvSpPr>
          <p:nvPr>
            <p:ph type="body" idx="1"/>
          </p:nvPr>
        </p:nvSpPr>
        <p:spPr>
          <a:xfrm>
            <a:off x="995363" y="1233488"/>
            <a:ext cx="7753350" cy="4530725"/>
          </a:xfrm>
        </p:spPr>
        <p:txBody>
          <a:bodyPr/>
          <a:lstStyle/>
          <a:p>
            <a:pPr>
              <a:buFont typeface="Monotype Sorts" pitchFamily="-84" charset="2"/>
              <a:buNone/>
            </a:pPr>
            <a:r>
              <a:rPr lang="en-US" altLang="en-US" smtClean="0"/>
              <a:t>1.	Let </a:t>
            </a:r>
            <a:r>
              <a:rPr lang="en-US" altLang="en-US" b="1" i="1" smtClean="0"/>
              <a:t>Work</a:t>
            </a:r>
            <a:r>
              <a:rPr lang="en-US" altLang="en-US" smtClean="0"/>
              <a:t> and </a:t>
            </a:r>
            <a:r>
              <a:rPr lang="en-US" altLang="en-US" b="1" i="1" smtClean="0"/>
              <a:t>Finish</a:t>
            </a:r>
            <a:r>
              <a:rPr lang="en-US" altLang="en-US" smtClean="0"/>
              <a:t> be vectors of length </a:t>
            </a:r>
            <a:r>
              <a:rPr lang="en-US" altLang="en-US" b="1" i="1" smtClean="0"/>
              <a:t>m</a:t>
            </a:r>
            <a:r>
              <a:rPr lang="en-US" altLang="en-US" smtClean="0"/>
              <a:t> and </a:t>
            </a:r>
            <a:r>
              <a:rPr lang="en-US" altLang="en-US" b="1" i="1" smtClean="0"/>
              <a:t>n</a:t>
            </a:r>
            <a:r>
              <a:rPr lang="en-US" altLang="en-US" smtClean="0"/>
              <a:t>, respectively Initialize:</a:t>
            </a:r>
          </a:p>
          <a:p>
            <a:pPr marL="850900" lvl="1" indent="-393700">
              <a:buFont typeface="Monotype Sorts" pitchFamily="-84" charset="2"/>
              <a:buNone/>
            </a:pPr>
            <a:r>
              <a:rPr lang="en-US" altLang="en-US" smtClean="0"/>
              <a:t>(a) </a:t>
            </a:r>
            <a:r>
              <a:rPr lang="en-US" altLang="en-US" b="1" i="1" smtClean="0"/>
              <a:t>Work</a:t>
            </a:r>
            <a:r>
              <a:rPr lang="en-US" altLang="en-US" b="1" smtClean="0"/>
              <a:t> = </a:t>
            </a:r>
            <a:r>
              <a:rPr lang="en-US" altLang="en-US" b="1" i="1" smtClean="0"/>
              <a:t>Available</a:t>
            </a:r>
            <a:endParaRPr lang="en-US" altLang="en-US" b="1" smtClean="0"/>
          </a:p>
          <a:p>
            <a:pPr marL="850900" lvl="1" indent="-393700">
              <a:buFont typeface="Monotype Sorts" pitchFamily="-84" charset="2"/>
              <a:buNone/>
            </a:pPr>
            <a:r>
              <a:rPr lang="en-US" altLang="en-US" smtClean="0"/>
              <a:t>(b)	For </a:t>
            </a:r>
            <a:r>
              <a:rPr lang="en-US" altLang="en-US" b="1" i="1" smtClean="0"/>
              <a:t>i</a:t>
            </a:r>
            <a:r>
              <a:rPr lang="en-US" altLang="en-US" b="1" smtClean="0"/>
              <a:t> = 1,2, …,</a:t>
            </a:r>
            <a:r>
              <a:rPr lang="en-US" altLang="en-US" b="1" i="1" smtClean="0"/>
              <a:t> n</a:t>
            </a:r>
            <a:r>
              <a:rPr lang="en-US" altLang="en-US" smtClean="0"/>
              <a:t>, if </a:t>
            </a:r>
            <a:r>
              <a:rPr lang="en-US" altLang="en-US" b="1" i="1" smtClean="0"/>
              <a:t>Allocation</a:t>
            </a:r>
            <a:r>
              <a:rPr lang="en-US" altLang="en-US" b="1" i="1" baseline="-25000" smtClean="0"/>
              <a:t>i</a:t>
            </a:r>
            <a:r>
              <a:rPr lang="en-US" altLang="en-US" b="1" smtClean="0"/>
              <a:t> </a:t>
            </a:r>
            <a:r>
              <a:rPr lang="en-US" altLang="en-US" b="1" smtClean="0">
                <a:sym typeface="Symbol" pitchFamily="18" charset="2"/>
              </a:rPr>
              <a:t> 0</a:t>
            </a:r>
            <a:r>
              <a:rPr lang="en-US" altLang="en-US" smtClean="0">
                <a:sym typeface="Symbol" pitchFamily="18" charset="2"/>
              </a:rPr>
              <a:t>, then </a:t>
            </a:r>
            <a:br>
              <a:rPr lang="en-US" altLang="en-US" smtClean="0">
                <a:sym typeface="Symbol" pitchFamily="18" charset="2"/>
              </a:rPr>
            </a:br>
            <a:r>
              <a:rPr lang="en-US" altLang="en-US" b="1" i="1" smtClean="0">
                <a:sym typeface="Symbol" pitchFamily="18" charset="2"/>
              </a:rPr>
              <a:t>Finish</a:t>
            </a:r>
            <a:r>
              <a:rPr lang="en-US" altLang="en-US" b="1" smtClean="0">
                <a:sym typeface="Symbol" pitchFamily="18" charset="2"/>
              </a:rPr>
              <a:t>[i] </a:t>
            </a:r>
            <a:r>
              <a:rPr lang="en-US" altLang="en-US" b="1" i="1" smtClean="0">
                <a:sym typeface="Symbol" pitchFamily="18" charset="2"/>
              </a:rPr>
              <a:t>= false</a:t>
            </a:r>
            <a:r>
              <a:rPr lang="en-US" altLang="en-US" smtClean="0">
                <a:sym typeface="Symbol" pitchFamily="18" charset="2"/>
              </a:rPr>
              <a:t>; otherwise, </a:t>
            </a:r>
            <a:r>
              <a:rPr lang="en-US" altLang="en-US" b="1" i="1" smtClean="0">
                <a:sym typeface="Symbol" pitchFamily="18" charset="2"/>
              </a:rPr>
              <a:t>Finish</a:t>
            </a:r>
            <a:r>
              <a:rPr lang="en-US" altLang="en-US" b="1" smtClean="0">
                <a:sym typeface="Symbol" pitchFamily="18" charset="2"/>
              </a:rPr>
              <a:t>[i] = </a:t>
            </a:r>
            <a:r>
              <a:rPr lang="en-US" altLang="en-US" b="1" i="1" smtClean="0">
                <a:sym typeface="Symbol" pitchFamily="18" charset="2"/>
              </a:rPr>
              <a:t>true</a:t>
            </a:r>
          </a:p>
          <a:p>
            <a:pPr marL="850900" lvl="1" indent="-393700">
              <a:buFont typeface="Monotype Sorts" pitchFamily="-84" charset="2"/>
              <a:buNone/>
            </a:pPr>
            <a:endParaRPr lang="en-US" altLang="en-US" smtClean="0">
              <a:sym typeface="Symbol" pitchFamily="18" charset="2"/>
            </a:endParaRPr>
          </a:p>
          <a:p>
            <a:pPr>
              <a:buFont typeface="Monotype Sorts" pitchFamily="-84" charset="2"/>
              <a:buNone/>
            </a:pPr>
            <a:r>
              <a:rPr lang="en-US" altLang="en-US" smtClean="0"/>
              <a:t>2.	Find an index </a:t>
            </a:r>
            <a:r>
              <a:rPr lang="en-US" altLang="en-US" b="1" i="1" smtClean="0"/>
              <a:t>i</a:t>
            </a:r>
            <a:r>
              <a:rPr lang="en-US" altLang="en-US" i="1" smtClean="0"/>
              <a:t> </a:t>
            </a:r>
            <a:r>
              <a:rPr lang="en-US" altLang="en-US" smtClean="0"/>
              <a:t>such that both:</a:t>
            </a:r>
          </a:p>
          <a:p>
            <a:pPr marL="850900" lvl="1" indent="-393700">
              <a:buFont typeface="Monotype Sorts" pitchFamily="-84" charset="2"/>
              <a:buNone/>
            </a:pPr>
            <a:r>
              <a:rPr lang="en-US" altLang="en-US" smtClean="0"/>
              <a:t>(a)	</a:t>
            </a:r>
            <a:r>
              <a:rPr lang="en-US" altLang="en-US" b="1" i="1" smtClean="0"/>
              <a:t>Finish</a:t>
            </a:r>
            <a:r>
              <a:rPr lang="en-US" altLang="en-US" b="1" smtClean="0"/>
              <a:t>[</a:t>
            </a:r>
            <a:r>
              <a:rPr lang="en-US" altLang="en-US" b="1" i="1" smtClean="0"/>
              <a:t>i</a:t>
            </a:r>
            <a:r>
              <a:rPr lang="en-US" altLang="en-US" b="1" smtClean="0"/>
              <a:t>] == </a:t>
            </a:r>
            <a:r>
              <a:rPr lang="en-US" altLang="en-US" b="1" i="1" smtClean="0"/>
              <a:t>false</a:t>
            </a:r>
            <a:endParaRPr lang="en-US" altLang="en-US" b="1" smtClean="0"/>
          </a:p>
          <a:p>
            <a:pPr marL="850900" lvl="1" indent="-393700">
              <a:buFont typeface="Monotype Sorts" pitchFamily="-84" charset="2"/>
              <a:buNone/>
            </a:pPr>
            <a:r>
              <a:rPr lang="en-US" altLang="en-US" smtClean="0"/>
              <a:t>(b)	</a:t>
            </a:r>
            <a:r>
              <a:rPr lang="en-US" altLang="en-US" b="1" i="1" smtClean="0"/>
              <a:t>Request</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Work</a:t>
            </a:r>
            <a:br>
              <a:rPr lang="en-US" altLang="en-US" b="1" i="1" smtClean="0">
                <a:sym typeface="Symbol" pitchFamily="18" charset="2"/>
              </a:rPr>
            </a:br>
            <a:endParaRPr lang="en-US" altLang="en-US" b="1" smtClean="0">
              <a:sym typeface="Symbol" pitchFamily="18" charset="2"/>
            </a:endParaRPr>
          </a:p>
          <a:p>
            <a:pPr marL="850900" lvl="1" indent="-393700">
              <a:buFont typeface="Monotype Sorts" pitchFamily="-84" charset="2"/>
              <a:buNone/>
            </a:pPr>
            <a:r>
              <a:rPr lang="en-US" altLang="en-US" smtClean="0">
                <a:sym typeface="Symbol" pitchFamily="18" charset="2"/>
              </a:rPr>
              <a:t>If no such </a:t>
            </a:r>
            <a:r>
              <a:rPr lang="en-US" altLang="en-US" b="1" i="1" smtClean="0">
                <a:sym typeface="Symbol" pitchFamily="18" charset="2"/>
              </a:rPr>
              <a:t>i</a:t>
            </a:r>
            <a:r>
              <a:rPr lang="en-US" altLang="en-US" b="1" smtClean="0">
                <a:sym typeface="Symbol" pitchFamily="18" charset="2"/>
              </a:rPr>
              <a:t> </a:t>
            </a:r>
            <a:r>
              <a:rPr lang="en-US" altLang="en-US" smtClean="0">
                <a:sym typeface="Symbol" pitchFamily="18" charset="2"/>
              </a:rPr>
              <a:t>exists, go to step 4</a:t>
            </a:r>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28713" y="214313"/>
            <a:ext cx="7558087" cy="576262"/>
          </a:xfrm>
        </p:spPr>
        <p:txBody>
          <a:bodyPr/>
          <a:lstStyle/>
          <a:p>
            <a:pPr eaLnBrk="1" hangingPunct="1"/>
            <a:r>
              <a:rPr lang="en-US" altLang="en-US" smtClean="0"/>
              <a:t>Detection Algorithm (Cont.)</a:t>
            </a:r>
          </a:p>
        </p:txBody>
      </p:sp>
      <p:sp>
        <p:nvSpPr>
          <p:cNvPr id="44035" name="Rectangle 3"/>
          <p:cNvSpPr>
            <a:spLocks noGrp="1" noChangeArrowheads="1"/>
          </p:cNvSpPr>
          <p:nvPr>
            <p:ph type="body" idx="1"/>
          </p:nvPr>
        </p:nvSpPr>
        <p:spPr>
          <a:xfrm>
            <a:off x="947738" y="1171575"/>
            <a:ext cx="7218362" cy="2297113"/>
          </a:xfrm>
        </p:spPr>
        <p:txBody>
          <a:bodyPr/>
          <a:lstStyle/>
          <a:p>
            <a:pPr>
              <a:lnSpc>
                <a:spcPct val="90000"/>
              </a:lnSpc>
              <a:buFont typeface="Monotype Sorts" pitchFamily="-84" charset="2"/>
              <a:buNone/>
            </a:pPr>
            <a:r>
              <a:rPr lang="en-US" altLang="en-US" smtClean="0"/>
              <a:t>3.	</a:t>
            </a:r>
            <a:r>
              <a:rPr lang="en-US" altLang="en-US" b="1" i="1" smtClean="0"/>
              <a:t>Work</a:t>
            </a:r>
            <a:r>
              <a:rPr lang="en-US" altLang="en-US" b="1" smtClean="0"/>
              <a:t> = </a:t>
            </a:r>
            <a:r>
              <a:rPr lang="en-US" altLang="en-US" b="1" i="1" smtClean="0"/>
              <a:t>Work</a:t>
            </a:r>
            <a:r>
              <a:rPr lang="en-US" altLang="en-US" b="1" smtClean="0"/>
              <a:t> + </a:t>
            </a:r>
            <a:r>
              <a:rPr lang="en-US" altLang="en-US" b="1" i="1" smtClean="0"/>
              <a:t>Allocation</a:t>
            </a:r>
            <a:r>
              <a:rPr lang="en-US" altLang="en-US" b="1" i="1" baseline="-25000" smtClean="0"/>
              <a:t>i</a:t>
            </a:r>
            <a:r>
              <a:rPr lang="en-US" altLang="en-US" b="1" smtClean="0"/>
              <a:t/>
            </a:r>
            <a:br>
              <a:rPr lang="en-US" altLang="en-US" b="1" smtClean="0"/>
            </a:br>
            <a:r>
              <a:rPr lang="en-US" altLang="en-US" b="1" i="1" smtClean="0"/>
              <a:t>Finish</a:t>
            </a:r>
            <a:r>
              <a:rPr lang="en-US" altLang="en-US" b="1" smtClean="0"/>
              <a:t>[</a:t>
            </a:r>
            <a:r>
              <a:rPr lang="en-US" altLang="en-US" b="1" i="1" smtClean="0"/>
              <a:t>i</a:t>
            </a:r>
            <a:r>
              <a:rPr lang="en-US" altLang="en-US" b="1" smtClean="0"/>
              <a:t>] = </a:t>
            </a:r>
            <a:r>
              <a:rPr lang="en-US" altLang="en-US" b="1" i="1" smtClean="0"/>
              <a:t>true</a:t>
            </a:r>
            <a:r>
              <a:rPr lang="en-US" altLang="en-US" b="1" smtClean="0"/>
              <a:t/>
            </a:r>
            <a:br>
              <a:rPr lang="en-US" altLang="en-US" b="1" smtClean="0"/>
            </a:br>
            <a:r>
              <a:rPr lang="en-US" altLang="en-US" smtClean="0"/>
              <a:t>go to step 2</a:t>
            </a:r>
            <a:br>
              <a:rPr lang="en-US" altLang="en-US" smtClean="0"/>
            </a:br>
            <a:endParaRPr lang="en-US" altLang="en-US" smtClean="0"/>
          </a:p>
          <a:p>
            <a:pPr>
              <a:lnSpc>
                <a:spcPct val="90000"/>
              </a:lnSpc>
              <a:buFont typeface="Monotype Sorts" pitchFamily="-84" charset="2"/>
              <a:buNone/>
            </a:pPr>
            <a:r>
              <a:rPr lang="en-US" altLang="en-US" smtClean="0"/>
              <a:t>4.	If </a:t>
            </a:r>
            <a:r>
              <a:rPr lang="en-US" altLang="en-US" b="1" i="1" smtClean="0"/>
              <a:t>Finish[i] == false</a:t>
            </a:r>
            <a:r>
              <a:rPr lang="en-US" altLang="en-US" smtClean="0"/>
              <a:t>, for some </a:t>
            </a:r>
            <a:r>
              <a:rPr lang="en-US" altLang="en-US" b="1" i="1" smtClean="0"/>
              <a:t>i</a:t>
            </a:r>
            <a:r>
              <a:rPr lang="en-US" altLang="en-US" smtClean="0"/>
              <a:t>, 1 </a:t>
            </a:r>
            <a:r>
              <a:rPr lang="en-US" altLang="en-US" smtClean="0">
                <a:sym typeface="Symbol" pitchFamily="18" charset="2"/>
              </a:rPr>
              <a:t> </a:t>
            </a:r>
            <a:r>
              <a:rPr lang="en-US" altLang="en-US" b="1" i="1" smtClean="0">
                <a:sym typeface="Symbol" pitchFamily="18" charset="2"/>
              </a:rPr>
              <a:t>i</a:t>
            </a:r>
            <a:r>
              <a:rPr lang="en-US" altLang="en-US" smtClean="0">
                <a:sym typeface="Symbol" pitchFamily="18" charset="2"/>
              </a:rPr>
              <a:t>   </a:t>
            </a:r>
            <a:r>
              <a:rPr lang="en-US" altLang="en-US" b="1" i="1" smtClean="0">
                <a:sym typeface="Symbol" pitchFamily="18" charset="2"/>
              </a:rPr>
              <a:t>n</a:t>
            </a:r>
            <a:r>
              <a:rPr lang="en-US" altLang="en-US" smtClean="0">
                <a:sym typeface="Symbol" pitchFamily="18" charset="2"/>
              </a:rPr>
              <a:t>, then the system is in deadlock state. Moreover, if </a:t>
            </a:r>
            <a:r>
              <a:rPr lang="en-US" altLang="en-US" b="1" i="1" smtClean="0">
                <a:sym typeface="Symbol" pitchFamily="18" charset="2"/>
              </a:rPr>
              <a:t>Finish</a:t>
            </a:r>
            <a:r>
              <a:rPr lang="en-US" altLang="en-US" b="1" smtClean="0">
                <a:sym typeface="Symbol" pitchFamily="18" charset="2"/>
              </a:rPr>
              <a:t>[</a:t>
            </a:r>
            <a:r>
              <a:rPr lang="en-US" altLang="en-US" b="1" i="1" smtClean="0">
                <a:sym typeface="Symbol" pitchFamily="18" charset="2"/>
              </a:rPr>
              <a:t>i</a:t>
            </a:r>
            <a:r>
              <a:rPr lang="en-US" altLang="en-US" b="1" smtClean="0">
                <a:sym typeface="Symbol" pitchFamily="18" charset="2"/>
              </a:rPr>
              <a:t>] == </a:t>
            </a:r>
            <a:r>
              <a:rPr lang="en-US" altLang="en-US" b="1" i="1" smtClean="0">
                <a:sym typeface="Symbol" pitchFamily="18" charset="2"/>
              </a:rPr>
              <a:t>false</a:t>
            </a:r>
            <a:r>
              <a:rPr lang="en-US" altLang="en-US" smtClean="0">
                <a:sym typeface="Symbol" pitchFamily="18" charset="2"/>
              </a:rPr>
              <a:t>, then </a:t>
            </a:r>
            <a:r>
              <a:rPr lang="en-US" altLang="en-US" b="1" i="1" smtClean="0">
                <a:sym typeface="Symbol" pitchFamily="18" charset="2"/>
              </a:rPr>
              <a:t>P</a:t>
            </a:r>
            <a:r>
              <a:rPr lang="en-US" altLang="en-US" b="1" i="1" baseline="-25000" smtClean="0">
                <a:sym typeface="Symbol" pitchFamily="18" charset="2"/>
              </a:rPr>
              <a:t>i</a:t>
            </a:r>
            <a:r>
              <a:rPr lang="en-US" altLang="en-US" smtClean="0">
                <a:sym typeface="Symbol" pitchFamily="18" charset="2"/>
              </a:rPr>
              <a:t> is deadlocked</a:t>
            </a:r>
          </a:p>
          <a:p>
            <a:pPr>
              <a:lnSpc>
                <a:spcPct val="90000"/>
              </a:lnSpc>
              <a:buFont typeface="Monotype Sorts" pitchFamily="-84" charset="2"/>
              <a:buNone/>
            </a:pPr>
            <a:r>
              <a:rPr lang="en-US" altLang="en-US" smtClean="0">
                <a:sym typeface="Symbol" pitchFamily="18" charset="2"/>
              </a:rPr>
              <a:t>	</a:t>
            </a: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22350" y="214313"/>
            <a:ext cx="7664450" cy="576262"/>
          </a:xfrm>
        </p:spPr>
        <p:txBody>
          <a:bodyPr/>
          <a:lstStyle/>
          <a:p>
            <a:pPr eaLnBrk="1" hangingPunct="1"/>
            <a:r>
              <a:rPr lang="en-US" altLang="en-US" smtClean="0"/>
              <a:t>Example of Detection Algorithm</a:t>
            </a:r>
          </a:p>
        </p:txBody>
      </p:sp>
      <p:sp>
        <p:nvSpPr>
          <p:cNvPr id="45059" name="Rectangle 3"/>
          <p:cNvSpPr>
            <a:spLocks noGrp="1" noChangeArrowheads="1"/>
          </p:cNvSpPr>
          <p:nvPr>
            <p:ph type="body" idx="1"/>
          </p:nvPr>
        </p:nvSpPr>
        <p:spPr>
          <a:xfrm>
            <a:off x="901700" y="1108075"/>
            <a:ext cx="8037513" cy="5121275"/>
          </a:xfrm>
        </p:spPr>
        <p:txBody>
          <a:bodyPr/>
          <a:lstStyle/>
          <a:p>
            <a:pPr>
              <a:tabLst>
                <a:tab pos="1428750" algn="l"/>
                <a:tab pos="2338388" algn="ctr"/>
                <a:tab pos="3594100" algn="ctr"/>
                <a:tab pos="4921250" algn="ctr"/>
              </a:tabLst>
            </a:pPr>
            <a:r>
              <a:rPr lang="en-US" altLang="en-US" smtClean="0"/>
              <a:t>Five processes </a:t>
            </a:r>
            <a:r>
              <a:rPr lang="en-US" altLang="en-US" b="1" i="1" smtClean="0"/>
              <a:t>P</a:t>
            </a:r>
            <a:r>
              <a:rPr lang="en-US" altLang="en-US" b="1" baseline="-25000" smtClean="0"/>
              <a:t>0</a:t>
            </a:r>
            <a:r>
              <a:rPr lang="en-US" altLang="en-US" smtClean="0"/>
              <a:t> through </a:t>
            </a:r>
            <a:r>
              <a:rPr lang="en-US" altLang="en-US" b="1" i="1" smtClean="0"/>
              <a:t>P</a:t>
            </a:r>
            <a:r>
              <a:rPr lang="en-US" altLang="en-US" b="1" baseline="-25000" smtClean="0"/>
              <a:t>4</a:t>
            </a:r>
            <a:r>
              <a:rPr lang="en-US" altLang="en-US" smtClean="0"/>
              <a:t>;</a:t>
            </a:r>
            <a:r>
              <a:rPr lang="en-US" altLang="en-US" baseline="-25000" smtClean="0"/>
              <a:t> </a:t>
            </a:r>
            <a:r>
              <a:rPr lang="en-US" altLang="en-US" smtClean="0"/>
              <a:t>three resource types </a:t>
            </a:r>
            <a:br>
              <a:rPr lang="en-US" altLang="en-US" smtClean="0"/>
            </a:br>
            <a:r>
              <a:rPr lang="en-US" altLang="en-US" smtClean="0"/>
              <a:t>A (7 instances), </a:t>
            </a:r>
            <a:r>
              <a:rPr lang="en-US" altLang="en-US" i="1" smtClean="0"/>
              <a:t>B </a:t>
            </a:r>
            <a:r>
              <a:rPr lang="en-US" altLang="en-US" smtClean="0"/>
              <a:t>(2 instances), and </a:t>
            </a:r>
            <a:r>
              <a:rPr lang="en-US" altLang="en-US" i="1" smtClean="0"/>
              <a:t>C</a:t>
            </a:r>
            <a:r>
              <a:rPr lang="en-US" altLang="en-US" smtClean="0"/>
              <a:t> (6 instances)</a:t>
            </a:r>
          </a:p>
          <a:p>
            <a:pPr>
              <a:buFont typeface="Monotype Sorts" pitchFamily="-84" charset="2"/>
              <a:buNone/>
              <a:tabLst>
                <a:tab pos="1428750" algn="l"/>
                <a:tab pos="2338388" algn="ctr"/>
                <a:tab pos="3594100" algn="ctr"/>
                <a:tab pos="4921250" algn="ctr"/>
              </a:tabLst>
            </a:pPr>
            <a:endParaRPr lang="en-US" altLang="en-US" smtClean="0"/>
          </a:p>
          <a:p>
            <a:pPr>
              <a:tabLst>
                <a:tab pos="1428750" algn="l"/>
                <a:tab pos="2338388" algn="ctr"/>
                <a:tab pos="3594100" algn="ctr"/>
                <a:tab pos="4921250" algn="ctr"/>
              </a:tabLst>
            </a:pPr>
            <a:r>
              <a:rPr lang="en-US" altLang="en-US" smtClean="0"/>
              <a:t>Snapshot at time </a:t>
            </a:r>
            <a:r>
              <a:rPr lang="en-US" altLang="en-US" b="1" i="1" smtClean="0"/>
              <a:t>T</a:t>
            </a:r>
            <a:r>
              <a:rPr lang="en-US" altLang="en-US" b="1" baseline="-25000" smtClean="0"/>
              <a:t>0</a:t>
            </a:r>
            <a:r>
              <a:rPr lang="en-US" altLang="en-US" smtClean="0"/>
              <a:t>:</a:t>
            </a:r>
          </a:p>
          <a:p>
            <a:pPr>
              <a:buFont typeface="Monotype Sorts" pitchFamily="-84" charset="2"/>
              <a:buNone/>
              <a:tabLst>
                <a:tab pos="1428750" algn="l"/>
                <a:tab pos="2338388" algn="ctr"/>
                <a:tab pos="3594100" algn="ctr"/>
                <a:tab pos="4921250" algn="ctr"/>
              </a:tabLst>
            </a:pPr>
            <a:r>
              <a:rPr lang="en-US" altLang="en-US" smtClean="0"/>
              <a:t>			 </a:t>
            </a:r>
            <a:r>
              <a:rPr lang="en-US" altLang="en-US" i="1" u="sng" smtClean="0"/>
              <a:t>Allocation</a:t>
            </a:r>
            <a:r>
              <a:rPr lang="en-US" altLang="en-US" i="1" smtClean="0"/>
              <a:t>	</a:t>
            </a:r>
            <a:r>
              <a:rPr lang="en-US" altLang="en-US" i="1" u="sng" smtClean="0"/>
              <a:t>Request</a:t>
            </a:r>
            <a:r>
              <a:rPr lang="en-US" altLang="en-US" i="1" smtClean="0"/>
              <a:t>	</a:t>
            </a:r>
            <a:r>
              <a:rPr lang="en-US" altLang="en-US" i="1" u="sng" smtClean="0"/>
              <a:t>Available</a:t>
            </a:r>
          </a:p>
          <a:p>
            <a:pPr>
              <a:buFont typeface="Monotype Sorts" pitchFamily="-84" charset="2"/>
              <a:buNone/>
              <a:tabLst>
                <a:tab pos="1428750" algn="l"/>
                <a:tab pos="2338388" algn="ctr"/>
                <a:tab pos="3594100" algn="ctr"/>
                <a:tab pos="4921250" algn="ctr"/>
              </a:tabLst>
            </a:pPr>
            <a:r>
              <a:rPr lang="en-US" altLang="en-US" smtClean="0"/>
              <a:t>			</a:t>
            </a:r>
            <a:r>
              <a:rPr lang="en-US" altLang="en-US" i="1" smtClean="0"/>
              <a:t>A B C 	  A B C 	A B C</a:t>
            </a:r>
          </a:p>
          <a:p>
            <a:pPr>
              <a:buFont typeface="Monotype Sorts" pitchFamily="-84" charset="2"/>
              <a:buNone/>
              <a:tabLst>
                <a:tab pos="1428750" algn="l"/>
                <a:tab pos="2338388" algn="ctr"/>
                <a:tab pos="3594100" algn="ctr"/>
                <a:tab pos="4921250" algn="ctr"/>
              </a:tabLst>
            </a:pPr>
            <a:r>
              <a:rPr lang="en-US" altLang="en-US" smtClean="0"/>
              <a:t>	        </a:t>
            </a:r>
            <a:r>
              <a:rPr lang="en-US" altLang="en-US" i="1" smtClean="0"/>
              <a:t>P</a:t>
            </a:r>
            <a:r>
              <a:rPr lang="en-US" altLang="en-US" baseline="-25000" smtClean="0"/>
              <a:t>0</a:t>
            </a:r>
            <a:r>
              <a:rPr lang="en-US" altLang="en-US" smtClean="0"/>
              <a:t>	          0 1 0             0 0 0 	0 0 0</a:t>
            </a:r>
          </a:p>
          <a:p>
            <a:pPr>
              <a:buFont typeface="Monotype Sorts" pitchFamily="-84" charset="2"/>
              <a:buNone/>
              <a:tabLst>
                <a:tab pos="1428750" algn="l"/>
                <a:tab pos="2338388" algn="ctr"/>
                <a:tab pos="3594100" algn="ctr"/>
                <a:tab pos="4921250" algn="ctr"/>
              </a:tabLst>
            </a:pPr>
            <a:r>
              <a:rPr lang="en-US" altLang="en-US" i="1" smtClean="0"/>
              <a:t>             P</a:t>
            </a:r>
            <a:r>
              <a:rPr lang="en-US" altLang="en-US" baseline="-25000" smtClean="0"/>
              <a:t>1</a:t>
            </a:r>
            <a:r>
              <a:rPr lang="en-US" altLang="en-US" smtClean="0"/>
              <a:t>	          	2 0 0 	  2 0 2</a:t>
            </a:r>
          </a:p>
          <a:p>
            <a:pPr>
              <a:buFont typeface="Monotype Sorts" pitchFamily="-84" charset="2"/>
              <a:buNone/>
              <a:tabLst>
                <a:tab pos="1428750" algn="l"/>
                <a:tab pos="2338388" algn="ctr"/>
                <a:tab pos="3594100" algn="ctr"/>
                <a:tab pos="4921250" algn="ctr"/>
              </a:tabLst>
            </a:pPr>
            <a:r>
              <a:rPr lang="en-US" altLang="en-US" i="1" smtClean="0"/>
              <a:t>             P</a:t>
            </a:r>
            <a:r>
              <a:rPr lang="en-US" altLang="en-US" baseline="-25000" smtClean="0"/>
              <a:t>2</a:t>
            </a:r>
            <a:r>
              <a:rPr lang="en-US" altLang="en-US" smtClean="0"/>
              <a:t>		          3 0 3             0 0 0 </a:t>
            </a:r>
          </a:p>
          <a:p>
            <a:pPr>
              <a:buFont typeface="Monotype Sorts" pitchFamily="-84" charset="2"/>
              <a:buNone/>
              <a:tabLst>
                <a:tab pos="1428750" algn="l"/>
                <a:tab pos="2338388" algn="ctr"/>
                <a:tab pos="3594100" algn="ctr"/>
                <a:tab pos="4921250" algn="ctr"/>
              </a:tabLst>
            </a:pPr>
            <a:r>
              <a:rPr lang="en-US" altLang="en-US" i="1" smtClean="0"/>
              <a:t>             P</a:t>
            </a:r>
            <a:r>
              <a:rPr lang="en-US" altLang="en-US" baseline="-25000" smtClean="0"/>
              <a:t>3</a:t>
            </a:r>
            <a:r>
              <a:rPr lang="en-US" altLang="en-US" smtClean="0"/>
              <a:t>		2 1 1 	   1 0 0 </a:t>
            </a:r>
          </a:p>
          <a:p>
            <a:pPr>
              <a:buFont typeface="Monotype Sorts" pitchFamily="-84" charset="2"/>
              <a:buNone/>
              <a:tabLst>
                <a:tab pos="1428750" algn="l"/>
                <a:tab pos="2338388" algn="ctr"/>
                <a:tab pos="3594100" algn="ctr"/>
                <a:tab pos="4921250" algn="ctr"/>
              </a:tabLst>
            </a:pPr>
            <a:r>
              <a:rPr lang="en-US" altLang="en-US" smtClean="0"/>
              <a:t>	       </a:t>
            </a:r>
            <a:r>
              <a:rPr lang="en-US" altLang="en-US" i="1" smtClean="0"/>
              <a:t>P</a:t>
            </a:r>
            <a:r>
              <a:rPr lang="en-US" altLang="en-US" baseline="-25000" smtClean="0"/>
              <a:t>4	</a:t>
            </a:r>
            <a:r>
              <a:rPr lang="en-US" altLang="en-US" smtClean="0"/>
              <a:t>	0 0 2 	   0 0 2</a:t>
            </a:r>
          </a:p>
          <a:p>
            <a:pPr>
              <a:buFont typeface="Monotype Sorts" pitchFamily="-84" charset="2"/>
              <a:buNone/>
              <a:tabLst>
                <a:tab pos="1428750" algn="l"/>
                <a:tab pos="2338388" algn="ctr"/>
                <a:tab pos="3594100" algn="ctr"/>
                <a:tab pos="4921250" algn="ctr"/>
              </a:tabLst>
            </a:pPr>
            <a:endParaRPr lang="en-US" altLang="en-US" smtClean="0"/>
          </a:p>
          <a:p>
            <a:pPr>
              <a:tabLst>
                <a:tab pos="1428750" algn="l"/>
                <a:tab pos="2338388" algn="ctr"/>
                <a:tab pos="3594100" algn="ctr"/>
                <a:tab pos="4921250" algn="ctr"/>
              </a:tabLst>
            </a:pPr>
            <a:r>
              <a:rPr lang="en-US" altLang="en-US" smtClean="0"/>
              <a:t>Sequence &lt;</a:t>
            </a:r>
            <a:r>
              <a:rPr lang="en-US" altLang="en-US" b="1" i="1" smtClean="0"/>
              <a:t>P</a:t>
            </a:r>
            <a:r>
              <a:rPr lang="en-US" altLang="en-US" b="1" i="1" baseline="-25000" smtClean="0"/>
              <a:t>0</a:t>
            </a:r>
            <a:r>
              <a:rPr lang="en-US" altLang="en-US" b="1" i="1" smtClean="0"/>
              <a:t>, P</a:t>
            </a:r>
            <a:r>
              <a:rPr lang="en-US" altLang="en-US" b="1" i="1" baseline="-25000" smtClean="0"/>
              <a:t>2</a:t>
            </a:r>
            <a:r>
              <a:rPr lang="en-US" altLang="en-US" b="1" i="1" smtClean="0"/>
              <a:t>, P</a:t>
            </a:r>
            <a:r>
              <a:rPr lang="en-US" altLang="en-US" b="1" i="1" baseline="-25000" smtClean="0"/>
              <a:t>3</a:t>
            </a:r>
            <a:r>
              <a:rPr lang="en-US" altLang="en-US" b="1" i="1" smtClean="0"/>
              <a:t>, P</a:t>
            </a:r>
            <a:r>
              <a:rPr lang="en-US" altLang="en-US" b="1" i="1" baseline="-25000" smtClean="0"/>
              <a:t>1</a:t>
            </a:r>
            <a:r>
              <a:rPr lang="en-US" altLang="en-US" b="1" i="1" smtClean="0"/>
              <a:t>, P</a:t>
            </a:r>
            <a:r>
              <a:rPr lang="en-US" altLang="en-US" b="1" i="1" baseline="-25000" smtClean="0"/>
              <a:t>4</a:t>
            </a:r>
            <a:r>
              <a:rPr lang="en-US" altLang="en-US" smtClean="0"/>
              <a:t>&gt; will result in </a:t>
            </a:r>
            <a:r>
              <a:rPr lang="en-US" altLang="en-US" b="1" i="1" smtClean="0"/>
              <a:t>Finish[i] = true </a:t>
            </a:r>
            <a:r>
              <a:rPr lang="en-US" altLang="en-US" smtClean="0"/>
              <a:t>for all </a:t>
            </a:r>
            <a:r>
              <a:rPr lang="en-US" altLang="en-US" b="1" i="1" smtClean="0"/>
              <a:t>i</a:t>
            </a:r>
            <a:endParaRPr lang="en-US" altLang="en-US" b="1" smtClean="0"/>
          </a:p>
          <a:p>
            <a:pPr>
              <a:buFont typeface="Monotype Sorts" pitchFamily="-84" charset="2"/>
              <a:buNone/>
              <a:tabLst>
                <a:tab pos="1428750" algn="l"/>
                <a:tab pos="2338388" algn="ctr"/>
                <a:tab pos="3594100" algn="ctr"/>
                <a:tab pos="4921250" algn="ctr"/>
              </a:tabLst>
            </a:pPr>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The Deadlock Problem</a:t>
            </a:r>
            <a:endParaRPr lang="en-GB" smtClean="0"/>
          </a:p>
        </p:txBody>
      </p:sp>
      <p:sp>
        <p:nvSpPr>
          <p:cNvPr id="6147" name="Content Placeholder 2"/>
          <p:cNvSpPr>
            <a:spLocks noGrp="1"/>
          </p:cNvSpPr>
          <p:nvPr>
            <p:ph idx="1"/>
          </p:nvPr>
        </p:nvSpPr>
        <p:spPr>
          <a:xfrm>
            <a:off x="806450" y="1071563"/>
            <a:ext cx="8229600" cy="4530725"/>
          </a:xfrm>
        </p:spPr>
        <p:txBody>
          <a:bodyPr/>
          <a:lstStyle/>
          <a:p>
            <a:r>
              <a:rPr lang="en-US" dirty="0" smtClean="0"/>
              <a:t>A set of blocked processes each holding a resource and waiting to acquire a resource held by another process in the set</a:t>
            </a:r>
          </a:p>
          <a:p>
            <a:pPr>
              <a:buSzPct val="85000"/>
            </a:pPr>
            <a:r>
              <a:rPr lang="en-US" dirty="0" smtClean="0"/>
              <a:t>Example </a:t>
            </a:r>
          </a:p>
          <a:p>
            <a:pPr lvl="1"/>
            <a:r>
              <a:rPr lang="en-US" dirty="0" smtClean="0"/>
              <a:t>System has 2 disk drives</a:t>
            </a:r>
          </a:p>
          <a:p>
            <a:pPr lvl="1"/>
            <a:r>
              <a:rPr lang="en-US" i="1" dirty="0" smtClean="0"/>
              <a:t>P</a:t>
            </a:r>
            <a:r>
              <a:rPr lang="en-US" baseline="-25000" dirty="0" smtClean="0"/>
              <a:t>1</a:t>
            </a:r>
            <a:r>
              <a:rPr lang="en-US" dirty="0" smtClean="0"/>
              <a:t> and </a:t>
            </a:r>
            <a:r>
              <a:rPr lang="en-US" i="1" dirty="0" smtClean="0"/>
              <a:t>P</a:t>
            </a:r>
            <a:r>
              <a:rPr lang="en-US" baseline="-25000" dirty="0" smtClean="0"/>
              <a:t>2</a:t>
            </a:r>
            <a:r>
              <a:rPr lang="en-US" dirty="0" smtClean="0"/>
              <a:t> each hold one disk drive and each needs another one</a:t>
            </a:r>
          </a:p>
          <a:p>
            <a:pPr>
              <a:buSzPct val="85000"/>
            </a:pPr>
            <a:r>
              <a:rPr lang="en-US" dirty="0" smtClean="0"/>
              <a:t>Example </a:t>
            </a:r>
          </a:p>
          <a:p>
            <a:pPr lvl="1"/>
            <a:r>
              <a:rPr lang="en-US" dirty="0" smtClean="0"/>
              <a:t>semaphores </a:t>
            </a:r>
            <a:r>
              <a:rPr lang="en-US" i="1" dirty="0" smtClean="0"/>
              <a:t>A</a:t>
            </a:r>
            <a:r>
              <a:rPr lang="en-US" dirty="0" smtClean="0"/>
              <a:t> and</a:t>
            </a:r>
            <a:r>
              <a:rPr lang="en-US" i="1" dirty="0" smtClean="0"/>
              <a:t> B</a:t>
            </a:r>
            <a:r>
              <a:rPr lang="en-US" dirty="0" smtClean="0"/>
              <a:t>, </a:t>
            </a:r>
            <a:r>
              <a:rPr lang="en-US" dirty="0" err="1" smtClean="0"/>
              <a:t>initialised</a:t>
            </a:r>
            <a:r>
              <a:rPr lang="en-US" dirty="0" smtClean="0"/>
              <a:t> to 1</a:t>
            </a:r>
            <a:endParaRPr lang="en-US" sz="2800" dirty="0" smtClean="0"/>
          </a:p>
          <a:p>
            <a:pPr lvl="4">
              <a:buFontTx/>
              <a:buNone/>
            </a:pPr>
            <a:r>
              <a:rPr lang="en-US" sz="2800" dirty="0" smtClean="0"/>
              <a:t>    </a:t>
            </a:r>
            <a:r>
              <a:rPr lang="en-US" i="1" dirty="0" smtClean="0"/>
              <a:t>P</a:t>
            </a:r>
            <a:r>
              <a:rPr lang="en-US" baseline="-25000" dirty="0" smtClean="0"/>
              <a:t>1</a:t>
            </a:r>
            <a:r>
              <a:rPr lang="en-US" dirty="0" smtClean="0"/>
              <a:t>		   </a:t>
            </a:r>
            <a:r>
              <a:rPr lang="en-US" i="1" dirty="0" smtClean="0"/>
              <a:t>P</a:t>
            </a:r>
            <a:r>
              <a:rPr lang="en-US" baseline="-25000" dirty="0" smtClean="0"/>
              <a:t>2</a:t>
            </a:r>
            <a:endParaRPr lang="en-US" dirty="0" smtClean="0"/>
          </a:p>
          <a:p>
            <a:pPr lvl="4">
              <a:buFontTx/>
              <a:buNone/>
            </a:pPr>
            <a:r>
              <a:rPr lang="en-US" dirty="0" smtClean="0">
                <a:solidFill>
                  <a:srgbClr val="0000FF"/>
                </a:solidFill>
              </a:rPr>
              <a:t>wait (A);		wait (B);</a:t>
            </a:r>
          </a:p>
          <a:p>
            <a:pPr lvl="4">
              <a:buFontTx/>
              <a:buNone/>
            </a:pPr>
            <a:r>
              <a:rPr lang="en-US" dirty="0" smtClean="0">
                <a:solidFill>
                  <a:srgbClr val="0000FF"/>
                </a:solidFill>
              </a:rPr>
              <a:t>wait (B);		wait (A);</a:t>
            </a:r>
          </a:p>
          <a:p>
            <a:pPr>
              <a:buSzPct val="85000"/>
            </a:pPr>
            <a:r>
              <a:rPr lang="en-GB" dirty="0" smtClean="0"/>
              <a:t>In early 20</a:t>
            </a:r>
            <a:r>
              <a:rPr lang="en-GB" baseline="30000" dirty="0" smtClean="0"/>
              <a:t>th</a:t>
            </a:r>
            <a:r>
              <a:rPr lang="en-GB" dirty="0" smtClean="0"/>
              <a:t> century this statement was given</a:t>
            </a:r>
            <a:r>
              <a:rPr lang="en-GB" dirty="0" smtClean="0">
                <a:sym typeface="Wingdings" pitchFamily="2" charset="2"/>
              </a:rPr>
              <a:t> </a:t>
            </a:r>
            <a:r>
              <a:rPr lang="en-GB" dirty="0" smtClean="0"/>
              <a:t>:</a:t>
            </a:r>
          </a:p>
          <a:p>
            <a:pPr>
              <a:buFont typeface="Monotype Sorts" pitchFamily="-84" charset="2"/>
              <a:buNone/>
            </a:pPr>
            <a:r>
              <a:rPr lang="en-GB" sz="1600" i="1" dirty="0" smtClean="0"/>
              <a:t>	“When two trains approach each other at a crossing, both shall come to a full stop and neither shall start up again until the other has gone</a:t>
            </a:r>
            <a:r>
              <a:rPr lang="en-GB" sz="1600" dirty="0" smtClean="0"/>
              <a:t>.” </a:t>
            </a:r>
            <a:r>
              <a:rPr lang="en-GB" sz="1600" dirty="0" smtClean="0">
                <a:sym typeface="Wingdings" pitchFamily="2" charset="2"/>
              </a:rPr>
              <a:t></a:t>
            </a:r>
            <a:endParaRPr lang="en-GB" sz="1600" dirty="0" smtClean="0"/>
          </a:p>
          <a:p>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14313"/>
            <a:ext cx="8229600" cy="576262"/>
          </a:xfrm>
        </p:spPr>
        <p:txBody>
          <a:bodyPr/>
          <a:lstStyle/>
          <a:p>
            <a:pPr eaLnBrk="1" hangingPunct="1"/>
            <a:r>
              <a:rPr lang="en-US" altLang="en-US" smtClean="0"/>
              <a:t>Example (Cont.)</a:t>
            </a:r>
          </a:p>
        </p:txBody>
      </p:sp>
      <p:sp>
        <p:nvSpPr>
          <p:cNvPr id="46083"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altLang="en-US" b="1" i="1" smtClean="0"/>
              <a:t>P</a:t>
            </a:r>
            <a:r>
              <a:rPr lang="en-US" altLang="en-US" b="1" baseline="-25000" smtClean="0"/>
              <a:t>2</a:t>
            </a:r>
            <a:r>
              <a:rPr lang="en-US" altLang="en-US" smtClean="0"/>
              <a:t> requests an additional instance of type</a:t>
            </a:r>
            <a:r>
              <a:rPr lang="en-US" altLang="en-US" i="1" smtClean="0"/>
              <a:t> </a:t>
            </a:r>
            <a:r>
              <a:rPr lang="en-US" altLang="en-US" b="1" i="1" smtClean="0"/>
              <a:t>C</a:t>
            </a:r>
            <a:endParaRPr lang="en-US" altLang="en-US" b="1" smtClean="0"/>
          </a:p>
          <a:p>
            <a:pPr>
              <a:buFont typeface="Monotype Sorts" pitchFamily="-84" charset="2"/>
              <a:buNone/>
              <a:tabLst>
                <a:tab pos="2800350" algn="l"/>
                <a:tab pos="3708400" algn="ctr"/>
              </a:tabLst>
            </a:pPr>
            <a:r>
              <a:rPr lang="en-US" altLang="en-US" smtClean="0"/>
              <a:t>			</a:t>
            </a:r>
            <a:r>
              <a:rPr lang="en-US" altLang="en-US" i="1" u="sng" smtClean="0"/>
              <a:t>Request</a:t>
            </a:r>
            <a:endParaRPr lang="en-US" altLang="en-US" i="1" smtClean="0"/>
          </a:p>
          <a:p>
            <a:pPr>
              <a:buFont typeface="Monotype Sorts" pitchFamily="-84" charset="2"/>
              <a:buNone/>
              <a:tabLst>
                <a:tab pos="2800350" algn="l"/>
                <a:tab pos="3708400" algn="ctr"/>
              </a:tabLst>
            </a:pPr>
            <a:r>
              <a:rPr lang="en-US" altLang="en-US" i="1" smtClean="0"/>
              <a:t>			A B C</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0</a:t>
            </a:r>
            <a:r>
              <a:rPr lang="en-US" altLang="en-US" smtClean="0"/>
              <a:t>	0 0 0</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1</a:t>
            </a:r>
            <a:r>
              <a:rPr lang="en-US" altLang="en-US" smtClean="0"/>
              <a:t>	2 0 2</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2</a:t>
            </a:r>
            <a:r>
              <a:rPr lang="en-US" altLang="en-US" smtClean="0"/>
              <a:t>	0 0 1</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3</a:t>
            </a:r>
            <a:r>
              <a:rPr lang="en-US" altLang="en-US" smtClean="0"/>
              <a:t>	1 0 0 </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4</a:t>
            </a:r>
            <a:r>
              <a:rPr lang="en-US" altLang="en-US" smtClean="0"/>
              <a:t>	0 0 2</a:t>
            </a:r>
          </a:p>
          <a:p>
            <a:pPr>
              <a:buFont typeface="Monotype Sorts" pitchFamily="-84" charset="2"/>
              <a:buNone/>
              <a:tabLst>
                <a:tab pos="2800350" algn="l"/>
                <a:tab pos="3708400" algn="ctr"/>
              </a:tabLst>
            </a:pPr>
            <a:endParaRPr lang="en-US" altLang="en-US" sz="800" smtClean="0"/>
          </a:p>
          <a:p>
            <a:pPr>
              <a:tabLst>
                <a:tab pos="2800350" algn="l"/>
                <a:tab pos="3708400" algn="ctr"/>
              </a:tabLst>
            </a:pPr>
            <a:r>
              <a:rPr lang="en-US" altLang="en-US" smtClean="0"/>
              <a:t>State of system?</a:t>
            </a:r>
          </a:p>
          <a:p>
            <a:pPr lvl="1">
              <a:tabLst>
                <a:tab pos="2800350" algn="l"/>
                <a:tab pos="3708400" algn="ctr"/>
              </a:tabLst>
            </a:pPr>
            <a:r>
              <a:rPr lang="en-US" altLang="en-US" smtClean="0"/>
              <a:t>Can reclaim resources held by process </a:t>
            </a:r>
            <a:r>
              <a:rPr lang="en-US" altLang="en-US" b="1" i="1" smtClean="0"/>
              <a:t>P</a:t>
            </a:r>
            <a:r>
              <a:rPr lang="en-US" altLang="en-US" b="1" baseline="-25000" smtClean="0"/>
              <a:t>0</a:t>
            </a:r>
            <a:r>
              <a:rPr lang="en-US" altLang="en-US" smtClean="0"/>
              <a:t>, but insufficient resources to fulfill other processes; requests</a:t>
            </a:r>
          </a:p>
          <a:p>
            <a:pPr lvl="1">
              <a:tabLst>
                <a:tab pos="2800350" algn="l"/>
                <a:tab pos="3708400" algn="ctr"/>
              </a:tabLst>
            </a:pPr>
            <a:r>
              <a:rPr lang="en-US" altLang="en-US" smtClean="0"/>
              <a:t>Deadlock exists, consisting of processes </a:t>
            </a:r>
            <a:r>
              <a:rPr lang="en-US" altLang="en-US" b="1" i="1" smtClean="0"/>
              <a:t>P</a:t>
            </a:r>
            <a:r>
              <a:rPr lang="en-US" altLang="en-US" b="1" baseline="-25000" smtClean="0"/>
              <a:t>1</a:t>
            </a:r>
            <a:r>
              <a:rPr lang="en-US" altLang="en-US" b="1" smtClean="0"/>
              <a:t>, </a:t>
            </a:r>
            <a:r>
              <a:rPr lang="en-US" altLang="en-US" b="1" baseline="-25000" smtClean="0"/>
              <a:t> </a:t>
            </a:r>
            <a:r>
              <a:rPr lang="en-US" altLang="en-US" b="1" i="1" smtClean="0"/>
              <a:t>P</a:t>
            </a:r>
            <a:r>
              <a:rPr lang="en-US" altLang="en-US" b="1" baseline="-25000" smtClean="0"/>
              <a:t>2</a:t>
            </a:r>
            <a:r>
              <a:rPr lang="en-US" altLang="en-US" b="1" smtClean="0"/>
              <a:t>, </a:t>
            </a:r>
            <a:r>
              <a:rPr lang="en-US" altLang="en-US" b="1" i="1" smtClean="0"/>
              <a:t>P</a:t>
            </a:r>
            <a:r>
              <a:rPr lang="en-US" altLang="en-US" b="1" baseline="-25000" smtClean="0"/>
              <a:t>3</a:t>
            </a:r>
            <a:r>
              <a:rPr lang="en-US" altLang="en-US" smtClean="0"/>
              <a:t>, and </a:t>
            </a:r>
            <a:r>
              <a:rPr lang="en-US" altLang="en-US" b="1" i="1" smtClean="0"/>
              <a:t>P</a:t>
            </a:r>
            <a:r>
              <a:rPr lang="en-US" altLang="en-US" b="1" baseline="-25000" smtClean="0"/>
              <a:t>4</a:t>
            </a:r>
            <a:endParaRPr lang="en-US" altLang="en-US" b="1"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00138" y="230188"/>
            <a:ext cx="7586662" cy="576262"/>
          </a:xfrm>
        </p:spPr>
        <p:txBody>
          <a:bodyPr/>
          <a:lstStyle/>
          <a:p>
            <a:pPr eaLnBrk="1" hangingPunct="1"/>
            <a:r>
              <a:rPr lang="en-US" altLang="en-US" smtClean="0"/>
              <a:t>Detection-Algorithm Usage</a:t>
            </a:r>
          </a:p>
        </p:txBody>
      </p:sp>
      <p:sp>
        <p:nvSpPr>
          <p:cNvPr id="47107" name="Rectangle 3"/>
          <p:cNvSpPr>
            <a:spLocks noGrp="1" noChangeArrowheads="1"/>
          </p:cNvSpPr>
          <p:nvPr>
            <p:ph type="body" idx="1"/>
          </p:nvPr>
        </p:nvSpPr>
        <p:spPr>
          <a:xfrm>
            <a:off x="869950" y="1122363"/>
            <a:ext cx="7107238" cy="4530725"/>
          </a:xfrm>
        </p:spPr>
        <p:txBody>
          <a:bodyPr/>
          <a:lstStyle/>
          <a:p>
            <a:r>
              <a:rPr lang="en-US" altLang="en-US" dirty="0" smtClean="0"/>
              <a:t>When, and how often, to invoke depends on:</a:t>
            </a:r>
          </a:p>
          <a:p>
            <a:pPr lvl="1"/>
            <a:r>
              <a:rPr lang="en-US" altLang="en-US" dirty="0" smtClean="0"/>
              <a:t>How often a deadlock is likely to occur?</a:t>
            </a:r>
          </a:p>
          <a:p>
            <a:pPr lvl="1"/>
            <a:r>
              <a:rPr lang="en-US" altLang="en-US" dirty="0" smtClean="0"/>
              <a:t>How many processes will need to be rolled back?</a:t>
            </a:r>
          </a:p>
          <a:p>
            <a:pPr lvl="2"/>
            <a:r>
              <a:rPr lang="en-US" altLang="en-US" dirty="0" smtClean="0"/>
              <a:t>one for each disjoint cycle</a:t>
            </a:r>
            <a:br>
              <a:rPr lang="en-US" altLang="en-US" dirty="0" smtClean="0"/>
            </a:br>
            <a:endParaRPr lang="en-US" altLang="en-US" dirty="0" smtClean="0"/>
          </a:p>
          <a:p>
            <a:pPr>
              <a:buNone/>
            </a:pPr>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23913" y="228600"/>
            <a:ext cx="8588375" cy="457200"/>
          </a:xfrm>
        </p:spPr>
        <p:txBody>
          <a:bodyPr/>
          <a:lstStyle/>
          <a:p>
            <a:pPr eaLnBrk="1" hangingPunct="1"/>
            <a:r>
              <a:rPr lang="en-US" altLang="en-US" sz="2400" smtClean="0"/>
              <a:t>Recovery from Deadlock:  Process Termination</a:t>
            </a:r>
          </a:p>
        </p:txBody>
      </p:sp>
      <p:sp>
        <p:nvSpPr>
          <p:cNvPr id="48131" name="Rectangle 3"/>
          <p:cNvSpPr>
            <a:spLocks noGrp="1" noChangeArrowheads="1"/>
          </p:cNvSpPr>
          <p:nvPr>
            <p:ph type="body" idx="1"/>
          </p:nvPr>
        </p:nvSpPr>
        <p:spPr>
          <a:xfrm>
            <a:off x="963613" y="1108075"/>
            <a:ext cx="7694612" cy="4530725"/>
          </a:xfrm>
        </p:spPr>
        <p:txBody>
          <a:bodyPr/>
          <a:lstStyle/>
          <a:p>
            <a:r>
              <a:rPr lang="en-US" altLang="en-US" smtClean="0"/>
              <a:t>Abort all deadlocked processes</a:t>
            </a:r>
            <a:br>
              <a:rPr lang="en-US" altLang="en-US" smtClean="0"/>
            </a:br>
            <a:endParaRPr lang="en-US" altLang="en-US" smtClean="0"/>
          </a:p>
          <a:p>
            <a:r>
              <a:rPr lang="en-US" altLang="en-US" smtClean="0"/>
              <a:t>Abort one process at a time until the deadlock cycle is eliminated</a:t>
            </a:r>
            <a:br>
              <a:rPr lang="en-US" altLang="en-US" smtClean="0"/>
            </a:br>
            <a:endParaRPr lang="en-US" altLang="en-US" smtClean="0"/>
          </a:p>
          <a:p>
            <a:r>
              <a:rPr lang="en-US" altLang="en-US" smtClean="0"/>
              <a:t>In which order should we choose to abort?</a:t>
            </a:r>
          </a:p>
          <a:p>
            <a:pPr marL="800100" lvl="1" indent="-342900">
              <a:buFont typeface="Arial" pitchFamily="34" charset="0"/>
              <a:buAutoNum type="arabicPeriod"/>
            </a:pPr>
            <a:r>
              <a:rPr lang="en-US" altLang="en-US" smtClean="0"/>
              <a:t>Priority of the process</a:t>
            </a:r>
          </a:p>
          <a:p>
            <a:pPr marL="800100" lvl="1" indent="-342900">
              <a:buFont typeface="Arial" pitchFamily="34" charset="0"/>
              <a:buAutoNum type="arabicPeriod"/>
            </a:pPr>
            <a:r>
              <a:rPr lang="en-US" altLang="en-US" smtClean="0"/>
              <a:t>How long process has computed, and how much longer to completion</a:t>
            </a:r>
          </a:p>
          <a:p>
            <a:pPr marL="800100" lvl="1" indent="-342900">
              <a:buFont typeface="Arial" pitchFamily="34" charset="0"/>
              <a:buAutoNum type="arabicPeriod"/>
            </a:pPr>
            <a:r>
              <a:rPr lang="en-US" altLang="en-US" smtClean="0"/>
              <a:t>Resources the process has used</a:t>
            </a:r>
          </a:p>
          <a:p>
            <a:pPr marL="800100" lvl="1" indent="-342900">
              <a:buFont typeface="Arial" pitchFamily="34" charset="0"/>
              <a:buAutoNum type="arabicPeriod"/>
            </a:pPr>
            <a:r>
              <a:rPr lang="en-US" altLang="en-US" smtClean="0"/>
              <a:t>Resources process needs to complete</a:t>
            </a:r>
          </a:p>
          <a:p>
            <a:pPr marL="800100" lvl="1" indent="-342900">
              <a:buFont typeface="Arial" pitchFamily="34" charset="0"/>
              <a:buAutoNum type="arabicPeriod"/>
            </a:pPr>
            <a:r>
              <a:rPr lang="en-US" altLang="en-US" smtClean="0"/>
              <a:t>How many processes will need to be terminated</a:t>
            </a:r>
          </a:p>
          <a:p>
            <a:pPr marL="800100" lvl="1" indent="-342900">
              <a:buFont typeface="Arial" pitchFamily="34" charset="0"/>
              <a:buAutoNum type="arabicPeriod"/>
            </a:pPr>
            <a:r>
              <a:rPr lang="en-US" altLang="en-US" smtClean="0"/>
              <a:t>Is process interactive or batch?</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7763" y="255588"/>
            <a:ext cx="8020050" cy="457200"/>
          </a:xfrm>
        </p:spPr>
        <p:txBody>
          <a:bodyPr/>
          <a:lstStyle/>
          <a:p>
            <a:pPr eaLnBrk="1" hangingPunct="1"/>
            <a:r>
              <a:rPr lang="en-US" altLang="en-US" sz="2400" smtClean="0"/>
              <a:t>Recovery from Deadlock:  Resource Preemption</a:t>
            </a:r>
          </a:p>
        </p:txBody>
      </p:sp>
      <p:sp>
        <p:nvSpPr>
          <p:cNvPr id="49155" name="Rectangle 3"/>
          <p:cNvSpPr>
            <a:spLocks noGrp="1" noChangeArrowheads="1"/>
          </p:cNvSpPr>
          <p:nvPr>
            <p:ph type="body" idx="1"/>
          </p:nvPr>
        </p:nvSpPr>
        <p:spPr>
          <a:xfrm>
            <a:off x="858838" y="1150938"/>
            <a:ext cx="6802437" cy="4483100"/>
          </a:xfrm>
        </p:spPr>
        <p:txBody>
          <a:bodyPr/>
          <a:lstStyle/>
          <a:p>
            <a:r>
              <a:rPr lang="en-US" altLang="en-US" b="1" smtClean="0"/>
              <a:t>Selecting a victim </a:t>
            </a:r>
            <a:r>
              <a:rPr lang="en-US" altLang="en-US" smtClean="0"/>
              <a:t>– minimize cost</a:t>
            </a:r>
            <a:br>
              <a:rPr lang="en-US" altLang="en-US" smtClean="0"/>
            </a:br>
            <a:endParaRPr lang="en-US" altLang="en-US" smtClean="0"/>
          </a:p>
          <a:p>
            <a:r>
              <a:rPr lang="en-US" altLang="en-US" b="1" smtClean="0"/>
              <a:t>Rollback</a:t>
            </a:r>
            <a:r>
              <a:rPr lang="en-US" altLang="en-US" smtClean="0"/>
              <a:t> – return to some safe state, restart process for that state</a:t>
            </a:r>
            <a:br>
              <a:rPr lang="en-US" altLang="en-US" smtClean="0"/>
            </a:br>
            <a:endParaRPr lang="en-US" altLang="en-US" smtClean="0"/>
          </a:p>
          <a:p>
            <a:r>
              <a:rPr lang="en-US" altLang="en-US" b="1" smtClean="0"/>
              <a:t>Starvation</a:t>
            </a:r>
            <a:r>
              <a:rPr lang="en-US" altLang="en-US" smtClean="0"/>
              <a:t> –  same process may always be picked as victim, include number of rollback in cost factor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685800" y="814388"/>
            <a:ext cx="7772400" cy="2127250"/>
          </a:xfrm>
        </p:spPr>
        <p:txBody>
          <a:bodyPr/>
          <a:lstStyle/>
          <a:p>
            <a:pPr eaLnBrk="1" hangingPunct="1"/>
            <a:r>
              <a:rPr lang="en-US" altLang="en-US" smtClean="0"/>
              <a:t>End of Chapter 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76213"/>
            <a:ext cx="8229600" cy="576262"/>
          </a:xfrm>
        </p:spPr>
        <p:txBody>
          <a:bodyPr/>
          <a:lstStyle/>
          <a:p>
            <a:pPr eaLnBrk="1" hangingPunct="1"/>
            <a:r>
              <a:rPr lang="en-US" altLang="en-US" smtClean="0"/>
              <a:t>System Model</a:t>
            </a:r>
          </a:p>
        </p:txBody>
      </p:sp>
      <p:sp>
        <p:nvSpPr>
          <p:cNvPr id="7171" name="Rectangle 3"/>
          <p:cNvSpPr>
            <a:spLocks noGrp="1" noChangeArrowheads="1"/>
          </p:cNvSpPr>
          <p:nvPr>
            <p:ph type="body" idx="1"/>
          </p:nvPr>
        </p:nvSpPr>
        <p:spPr>
          <a:xfrm>
            <a:off x="941388" y="1158875"/>
            <a:ext cx="7351712" cy="4483100"/>
          </a:xfrm>
        </p:spPr>
        <p:txBody>
          <a:bodyPr/>
          <a:lstStyle/>
          <a:p>
            <a:r>
              <a:rPr lang="en-US" altLang="en-US" smtClean="0"/>
              <a:t>System consists of resources</a:t>
            </a:r>
          </a:p>
          <a:p>
            <a:r>
              <a:rPr lang="en-US" altLang="en-US" smtClean="0"/>
              <a:t>Resource types </a:t>
            </a:r>
            <a:r>
              <a:rPr lang="en-US" altLang="en-US" i="1" smtClean="0"/>
              <a:t>R</a:t>
            </a:r>
            <a:r>
              <a:rPr lang="en-US" altLang="en-US" baseline="-25000" smtClean="0"/>
              <a:t>1</a:t>
            </a:r>
            <a:r>
              <a:rPr lang="en-US" altLang="en-US" smtClean="0"/>
              <a:t>, </a:t>
            </a:r>
            <a:r>
              <a:rPr lang="en-US" altLang="en-US" i="1" smtClean="0"/>
              <a:t>R</a:t>
            </a:r>
            <a:r>
              <a:rPr lang="en-US" altLang="en-US" baseline="-25000" smtClean="0"/>
              <a:t>2</a:t>
            </a:r>
            <a:r>
              <a:rPr lang="en-US" altLang="en-US" smtClean="0"/>
              <a:t>, . . ., </a:t>
            </a:r>
            <a:r>
              <a:rPr lang="en-US" altLang="en-US" i="1" smtClean="0"/>
              <a:t>R</a:t>
            </a:r>
            <a:r>
              <a:rPr lang="en-US" altLang="en-US" baseline="-25000" smtClean="0"/>
              <a:t>m</a:t>
            </a:r>
          </a:p>
          <a:p>
            <a:pPr lvl="2">
              <a:buFont typeface="Webdings" pitchFamily="18" charset="2"/>
              <a:buNone/>
            </a:pPr>
            <a:r>
              <a:rPr lang="en-US" altLang="en-US" i="1" smtClean="0"/>
              <a:t>CPU cycles, memory space, I/O devices</a:t>
            </a:r>
          </a:p>
          <a:p>
            <a:r>
              <a:rPr lang="en-US" altLang="en-US" smtClean="0"/>
              <a:t>Each resource type </a:t>
            </a:r>
            <a:r>
              <a:rPr lang="en-US" altLang="en-US" i="1" smtClean="0"/>
              <a:t>R</a:t>
            </a:r>
            <a:r>
              <a:rPr lang="en-US" altLang="en-US" baseline="-25000" smtClean="0"/>
              <a:t>i</a:t>
            </a:r>
            <a:r>
              <a:rPr lang="en-US" altLang="en-US" smtClean="0"/>
              <a:t> has </a:t>
            </a:r>
            <a:r>
              <a:rPr lang="en-US" altLang="en-US" i="1" smtClean="0"/>
              <a:t>W</a:t>
            </a:r>
            <a:r>
              <a:rPr lang="en-US" altLang="en-US" baseline="-25000" smtClean="0"/>
              <a:t>i</a:t>
            </a:r>
            <a:r>
              <a:rPr lang="en-US" altLang="en-US" smtClean="0"/>
              <a:t> instances.</a:t>
            </a:r>
          </a:p>
          <a:p>
            <a:r>
              <a:rPr lang="en-US" altLang="en-US" smtClean="0"/>
              <a:t>Each process utilizes a resource as follows:</a:t>
            </a:r>
          </a:p>
          <a:p>
            <a:pPr lvl="1"/>
            <a:r>
              <a:rPr lang="en-US" altLang="en-US" b="1" smtClean="0"/>
              <a:t>request </a:t>
            </a:r>
          </a:p>
          <a:p>
            <a:pPr lvl="1"/>
            <a:r>
              <a:rPr lang="en-US" altLang="en-US" b="1" smtClean="0"/>
              <a:t>use </a:t>
            </a:r>
          </a:p>
          <a:p>
            <a:pPr lvl="1"/>
            <a:r>
              <a:rPr lang="en-US" altLang="en-US" b="1" smtClean="0"/>
              <a:t>release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9300" y="182563"/>
            <a:ext cx="7937500" cy="576262"/>
          </a:xfrm>
        </p:spPr>
        <p:txBody>
          <a:bodyPr/>
          <a:lstStyle/>
          <a:p>
            <a:pPr eaLnBrk="1" hangingPunct="1"/>
            <a:r>
              <a:rPr lang="en-US" altLang="en-US" smtClean="0"/>
              <a:t>Deadlock Characterization</a:t>
            </a:r>
          </a:p>
        </p:txBody>
      </p:sp>
      <p:sp>
        <p:nvSpPr>
          <p:cNvPr id="8195" name="Rectangle 3"/>
          <p:cNvSpPr>
            <a:spLocks noGrp="1" noChangeArrowheads="1"/>
          </p:cNvSpPr>
          <p:nvPr>
            <p:ph type="body" idx="1"/>
          </p:nvPr>
        </p:nvSpPr>
        <p:spPr>
          <a:xfrm>
            <a:off x="1335088" y="1541463"/>
            <a:ext cx="6691312" cy="4668837"/>
          </a:xfrm>
        </p:spPr>
        <p:txBody>
          <a:bodyPr/>
          <a:lstStyle/>
          <a:p>
            <a:r>
              <a:rPr lang="en-US" altLang="en-US" b="1" dirty="0" smtClean="0">
                <a:solidFill>
                  <a:srgbClr val="3366FF"/>
                </a:solidFill>
              </a:rPr>
              <a:t>Mutual exclusion</a:t>
            </a:r>
            <a:r>
              <a:rPr lang="en-US" altLang="en-US" b="1" dirty="0" smtClean="0"/>
              <a:t>:</a:t>
            </a:r>
            <a:r>
              <a:rPr lang="en-US" altLang="en-US" dirty="0" smtClean="0"/>
              <a:t>  only one process at a time can use a resource</a:t>
            </a:r>
            <a:endParaRPr lang="en-US" altLang="en-US" sz="800" dirty="0" smtClean="0"/>
          </a:p>
          <a:p>
            <a:r>
              <a:rPr lang="en-US" altLang="en-US" b="1" dirty="0" smtClean="0">
                <a:solidFill>
                  <a:srgbClr val="3366FF"/>
                </a:solidFill>
              </a:rPr>
              <a:t>Hold and wait</a:t>
            </a:r>
            <a:r>
              <a:rPr lang="en-US" altLang="en-US" b="1" dirty="0" smtClean="0"/>
              <a:t>:</a:t>
            </a:r>
            <a:r>
              <a:rPr lang="en-US" altLang="en-US" dirty="0" smtClean="0"/>
              <a:t>  a process holding at least one resource is waiting to acquire additional resources held by other processes</a:t>
            </a:r>
            <a:endParaRPr lang="en-US" altLang="en-US" sz="800" dirty="0" smtClean="0"/>
          </a:p>
          <a:p>
            <a:r>
              <a:rPr lang="en-US" altLang="en-US" b="1" dirty="0" smtClean="0">
                <a:solidFill>
                  <a:srgbClr val="3366FF"/>
                </a:solidFill>
              </a:rPr>
              <a:t>No preemption</a:t>
            </a:r>
            <a:r>
              <a:rPr lang="en-US" altLang="en-US" b="1" dirty="0" smtClean="0"/>
              <a:t>:</a:t>
            </a:r>
            <a:r>
              <a:rPr lang="en-US" altLang="en-US" dirty="0" smtClean="0"/>
              <a:t>  a resource can be released only voluntarily by the process holding it, after that process has completed its task</a:t>
            </a:r>
            <a:endParaRPr lang="en-US" altLang="en-US" sz="800" dirty="0" smtClean="0"/>
          </a:p>
          <a:p>
            <a:r>
              <a:rPr lang="en-US" altLang="en-US" b="1" dirty="0" smtClean="0">
                <a:solidFill>
                  <a:srgbClr val="3366FF"/>
                </a:solidFill>
              </a:rPr>
              <a:t>Circular wait</a:t>
            </a:r>
            <a:r>
              <a:rPr lang="en-US" altLang="en-US" b="1" dirty="0" smtClean="0"/>
              <a:t>:</a:t>
            </a:r>
            <a:r>
              <a:rPr lang="en-US" altLang="en-US" dirty="0" smtClean="0"/>
              <a:t>  there exists a set {</a:t>
            </a:r>
            <a:r>
              <a:rPr lang="en-US" altLang="en-US" i="1" dirty="0" smtClean="0"/>
              <a:t>P</a:t>
            </a:r>
            <a:r>
              <a:rPr lang="en-US" altLang="en-US" baseline="-25000" dirty="0" smtClean="0"/>
              <a:t>0</a:t>
            </a:r>
            <a:r>
              <a:rPr lang="en-US" altLang="en-US" dirty="0" smtClean="0"/>
              <a:t>, </a:t>
            </a:r>
            <a:r>
              <a:rPr lang="en-US" altLang="en-US" i="1" dirty="0" smtClean="0"/>
              <a:t>P</a:t>
            </a:r>
            <a:r>
              <a:rPr lang="en-US" altLang="en-US" baseline="-25000" dirty="0" smtClean="0"/>
              <a:t>1</a:t>
            </a:r>
            <a:r>
              <a:rPr lang="en-US" altLang="en-US" dirty="0" smtClean="0"/>
              <a:t>, …, </a:t>
            </a:r>
            <a:r>
              <a:rPr lang="en-US" altLang="en-US" i="1" dirty="0" err="1" smtClean="0"/>
              <a:t>P</a:t>
            </a:r>
            <a:r>
              <a:rPr lang="en-US" altLang="en-US" baseline="-25000" dirty="0" err="1" smtClean="0"/>
              <a:t>n</a:t>
            </a:r>
            <a:r>
              <a:rPr lang="en-US" altLang="en-US" dirty="0" smtClean="0"/>
              <a:t>} of waiting processes such that </a:t>
            </a:r>
            <a:r>
              <a:rPr lang="en-US" altLang="en-US" i="1" dirty="0" smtClean="0"/>
              <a:t>P</a:t>
            </a:r>
            <a:r>
              <a:rPr lang="en-US" altLang="en-US" baseline="-25000" dirty="0" smtClean="0"/>
              <a:t>0 </a:t>
            </a:r>
            <a:r>
              <a:rPr lang="en-US" altLang="en-US" dirty="0" smtClean="0"/>
              <a:t>is waiting for a resource that is held by </a:t>
            </a:r>
            <a:r>
              <a:rPr lang="en-US" altLang="en-US" i="1" dirty="0" smtClean="0"/>
              <a:t>P</a:t>
            </a:r>
            <a:r>
              <a:rPr lang="en-US" altLang="en-US" baseline="-25000" dirty="0" smtClean="0"/>
              <a:t>1</a:t>
            </a:r>
            <a:r>
              <a:rPr lang="en-US" altLang="en-US" dirty="0" smtClean="0"/>
              <a:t>, </a:t>
            </a:r>
            <a:r>
              <a:rPr lang="en-US" altLang="en-US" i="1" dirty="0" smtClean="0"/>
              <a:t>P</a:t>
            </a:r>
            <a:r>
              <a:rPr lang="en-US" altLang="en-US" baseline="-25000" dirty="0" smtClean="0"/>
              <a:t>1</a:t>
            </a:r>
            <a:r>
              <a:rPr lang="en-US" altLang="en-US" dirty="0" smtClean="0"/>
              <a:t> is waiting for a resource that is held by </a:t>
            </a:r>
            <a:r>
              <a:rPr lang="en-US" altLang="en-US" i="1" dirty="0" smtClean="0"/>
              <a:t>P</a:t>
            </a:r>
            <a:r>
              <a:rPr lang="en-US" altLang="en-US" baseline="-25000" dirty="0" smtClean="0"/>
              <a:t>2</a:t>
            </a:r>
            <a:r>
              <a:rPr lang="en-US" altLang="en-US" dirty="0" smtClean="0"/>
              <a:t>, …, </a:t>
            </a:r>
            <a:r>
              <a:rPr lang="en-US" altLang="en-US" i="1" dirty="0" smtClean="0"/>
              <a:t>P</a:t>
            </a:r>
            <a:r>
              <a:rPr lang="en-US" altLang="en-US" i="1" baseline="-25000" dirty="0" smtClean="0"/>
              <a:t>n</a:t>
            </a:r>
            <a:r>
              <a:rPr lang="en-US" altLang="en-US" baseline="-25000" dirty="0" smtClean="0"/>
              <a:t>–1</a:t>
            </a:r>
            <a:r>
              <a:rPr lang="en-US" altLang="en-US" dirty="0" smtClean="0"/>
              <a:t> is waiting for a resource that is held by </a:t>
            </a:r>
            <a:r>
              <a:rPr lang="en-US" altLang="en-US" i="1" dirty="0" err="1" smtClean="0"/>
              <a:t>P</a:t>
            </a:r>
            <a:r>
              <a:rPr lang="en-US" altLang="en-US" baseline="-25000" dirty="0" err="1" smtClean="0"/>
              <a:t>n</a:t>
            </a:r>
            <a:r>
              <a:rPr lang="en-US" altLang="en-US" dirty="0" smtClean="0"/>
              <a:t>, and </a:t>
            </a:r>
            <a:r>
              <a:rPr lang="en-US" altLang="en-US" i="1" dirty="0" err="1" smtClean="0"/>
              <a:t>P</a:t>
            </a:r>
            <a:r>
              <a:rPr lang="en-US" altLang="en-US" baseline="-25000" dirty="0" err="1" smtClean="0"/>
              <a:t>n</a:t>
            </a:r>
            <a:r>
              <a:rPr lang="en-US" altLang="en-US" dirty="0" smtClean="0"/>
              <a:t> is waiting for a resource that is held by </a:t>
            </a:r>
            <a:r>
              <a:rPr lang="en-US" altLang="en-US" i="1" dirty="0" smtClean="0"/>
              <a:t>P</a:t>
            </a:r>
            <a:r>
              <a:rPr lang="en-US" altLang="en-US" baseline="-25000" dirty="0" smtClean="0"/>
              <a:t>0</a:t>
            </a:r>
            <a:r>
              <a:rPr lang="en-US" altLang="en-US" dirty="0" smtClean="0"/>
              <a:t>.</a:t>
            </a:r>
          </a:p>
          <a:p>
            <a:endParaRPr lang="en-US" altLang="en-US" dirty="0" smtClean="0"/>
          </a:p>
          <a:p>
            <a:pPr lvl="1"/>
            <a:r>
              <a:rPr lang="en-US" altLang="en-US" dirty="0" smtClean="0"/>
              <a:t>Deadlocks can occur via system calls, locking, etc.</a:t>
            </a:r>
          </a:p>
          <a:p>
            <a:endParaRPr lang="en-US" altLang="en-US" dirty="0" smtClean="0"/>
          </a:p>
          <a:p>
            <a:endParaRPr lang="en-US" altLang="en-US" dirty="0" smtClean="0"/>
          </a:p>
        </p:txBody>
      </p:sp>
      <p:sp>
        <p:nvSpPr>
          <p:cNvPr id="8196" name="Text Box 5"/>
          <p:cNvSpPr txBox="1">
            <a:spLocks noChangeArrowheads="1"/>
          </p:cNvSpPr>
          <p:nvPr/>
        </p:nvSpPr>
        <p:spPr bwMode="auto">
          <a:xfrm>
            <a:off x="825500" y="1049338"/>
            <a:ext cx="6353175" cy="366712"/>
          </a:xfrm>
          <a:prstGeom prst="rect">
            <a:avLst/>
          </a:prstGeom>
          <a:noFill/>
          <a:ln w="9525">
            <a:noFill/>
            <a:miter lim="800000"/>
            <a:headEnd/>
            <a:tailEnd/>
          </a:ln>
        </p:spPr>
        <p:txBody>
          <a:bodyPr anchor="ctr">
            <a:spAutoFit/>
          </a:bodyPr>
          <a:lstStyle/>
          <a:p>
            <a:pPr algn="ctr">
              <a:spcBef>
                <a:spcPct val="50000"/>
              </a:spcBef>
            </a:pPr>
            <a:r>
              <a:rPr lang="en-US" altLang="en-US">
                <a:latin typeface="Helvetica" pitchFamily="-84" charset="0"/>
              </a:rPr>
              <a:t>Deadlock can arise if four conditions hold simultaneously.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166688"/>
            <a:ext cx="7683500" cy="576262"/>
          </a:xfrm>
        </p:spPr>
        <p:txBody>
          <a:bodyPr/>
          <a:lstStyle/>
          <a:p>
            <a:pPr eaLnBrk="1" hangingPunct="1"/>
            <a:r>
              <a:rPr lang="en-US" altLang="en-US" smtClean="0"/>
              <a:t>Resource-Allocation Graph</a:t>
            </a:r>
          </a:p>
        </p:txBody>
      </p:sp>
      <p:sp>
        <p:nvSpPr>
          <p:cNvPr id="10243" name="Rectangle 3"/>
          <p:cNvSpPr>
            <a:spLocks noGrp="1" noChangeArrowheads="1"/>
          </p:cNvSpPr>
          <p:nvPr>
            <p:ph type="body" idx="1"/>
          </p:nvPr>
        </p:nvSpPr>
        <p:spPr>
          <a:xfrm>
            <a:off x="1184275" y="1557338"/>
            <a:ext cx="6808788" cy="4019550"/>
          </a:xfrm>
        </p:spPr>
        <p:txBody>
          <a:bodyPr/>
          <a:lstStyle/>
          <a:p>
            <a:r>
              <a:rPr lang="en-US" altLang="en-US" smtClean="0"/>
              <a:t>V is partitioned into two types:</a:t>
            </a:r>
          </a:p>
          <a:p>
            <a:pPr lvl="1"/>
            <a:r>
              <a:rPr lang="en-US" altLang="en-US" i="1" smtClean="0"/>
              <a:t>P</a:t>
            </a:r>
            <a:r>
              <a:rPr lang="en-US" altLang="en-US" smtClean="0"/>
              <a:t> = {</a:t>
            </a:r>
            <a:r>
              <a:rPr lang="en-US" altLang="en-US" i="1" smtClean="0"/>
              <a:t>P</a:t>
            </a:r>
            <a:r>
              <a:rPr lang="en-US" altLang="en-US" baseline="-25000" smtClean="0"/>
              <a:t>1</a:t>
            </a:r>
            <a:r>
              <a:rPr lang="en-US" altLang="en-US" smtClean="0"/>
              <a:t>, </a:t>
            </a:r>
            <a:r>
              <a:rPr lang="en-US" altLang="en-US" i="1" smtClean="0"/>
              <a:t>P</a:t>
            </a:r>
            <a:r>
              <a:rPr lang="en-US" altLang="en-US" baseline="-25000" smtClean="0"/>
              <a:t>2</a:t>
            </a:r>
            <a:r>
              <a:rPr lang="en-US" altLang="en-US" smtClean="0"/>
              <a:t>, …, </a:t>
            </a:r>
            <a:r>
              <a:rPr lang="en-US" altLang="en-US" i="1" smtClean="0"/>
              <a:t>P</a:t>
            </a:r>
            <a:r>
              <a:rPr lang="en-US" altLang="en-US" i="1" baseline="-25000" smtClean="0"/>
              <a:t>n</a:t>
            </a:r>
            <a:r>
              <a:rPr lang="en-US" altLang="en-US" smtClean="0"/>
              <a:t>}, the set consisting of all the processes in the system</a:t>
            </a:r>
            <a:br>
              <a:rPr lang="en-US" altLang="en-US" smtClean="0"/>
            </a:br>
            <a:endParaRPr lang="en-US" altLang="en-US" smtClean="0"/>
          </a:p>
          <a:p>
            <a:pPr lvl="1"/>
            <a:r>
              <a:rPr lang="en-US" altLang="en-US" i="1" smtClean="0"/>
              <a:t>R</a:t>
            </a:r>
            <a:r>
              <a:rPr lang="en-US" altLang="en-US" smtClean="0"/>
              <a:t> = {</a:t>
            </a:r>
            <a:r>
              <a:rPr lang="en-US" altLang="en-US" i="1" smtClean="0"/>
              <a:t>R</a:t>
            </a:r>
            <a:r>
              <a:rPr lang="en-US" altLang="en-US" baseline="-25000" smtClean="0"/>
              <a:t>1</a:t>
            </a:r>
            <a:r>
              <a:rPr lang="en-US" altLang="en-US" smtClean="0"/>
              <a:t>, </a:t>
            </a:r>
            <a:r>
              <a:rPr lang="en-US" altLang="en-US" i="1" smtClean="0"/>
              <a:t>R</a:t>
            </a:r>
            <a:r>
              <a:rPr lang="en-US" altLang="en-US" baseline="-25000" smtClean="0"/>
              <a:t>2</a:t>
            </a:r>
            <a:r>
              <a:rPr lang="en-US" altLang="en-US" smtClean="0"/>
              <a:t>, …, </a:t>
            </a:r>
            <a:r>
              <a:rPr lang="en-US" altLang="en-US" i="1" smtClean="0"/>
              <a:t>R</a:t>
            </a:r>
            <a:r>
              <a:rPr lang="en-US" altLang="en-US" i="1" baseline="-25000" smtClean="0"/>
              <a:t>m</a:t>
            </a:r>
            <a:r>
              <a:rPr lang="en-US" altLang="en-US" smtClean="0"/>
              <a:t>}, the set consisting of all resource types in the system</a:t>
            </a:r>
          </a:p>
          <a:p>
            <a:pPr lvl="1"/>
            <a:endParaRPr lang="en-US" altLang="en-US" sz="900" smtClean="0"/>
          </a:p>
          <a:p>
            <a:r>
              <a:rPr lang="en-US" altLang="en-US" b="1" smtClean="0">
                <a:solidFill>
                  <a:srgbClr val="3366FF"/>
                </a:solidFill>
              </a:rPr>
              <a:t>request edge</a:t>
            </a:r>
            <a:r>
              <a:rPr lang="en-US" altLang="en-US" smtClean="0">
                <a:solidFill>
                  <a:srgbClr val="3366FF"/>
                </a:solidFill>
              </a:rPr>
              <a:t> </a:t>
            </a:r>
            <a:r>
              <a:rPr lang="en-US" altLang="en-US" smtClean="0"/>
              <a:t>– directed edge </a:t>
            </a:r>
            <a:r>
              <a:rPr lang="en-US" altLang="en-US" i="1" smtClean="0"/>
              <a:t>P</a:t>
            </a:r>
            <a:r>
              <a:rPr lang="en-US" altLang="en-US" i="1" baseline="-25000" smtClean="0"/>
              <a:t>i </a:t>
            </a:r>
            <a:r>
              <a:rPr lang="en-US" altLang="en-US" smtClean="0">
                <a:sym typeface="Symbol" pitchFamily="18" charset="2"/>
              </a:rPr>
              <a:t> </a:t>
            </a:r>
            <a:r>
              <a:rPr lang="en-US" altLang="en-US" i="1" smtClean="0">
                <a:sym typeface="Symbol" pitchFamily="18" charset="2"/>
              </a:rPr>
              <a:t>R</a:t>
            </a:r>
            <a:r>
              <a:rPr lang="en-US" altLang="en-US" i="1" baseline="-25000" smtClean="0">
                <a:sym typeface="Symbol" pitchFamily="18" charset="2"/>
              </a:rPr>
              <a:t>j</a:t>
            </a:r>
          </a:p>
          <a:p>
            <a:endParaRPr lang="en-US" altLang="en-US" sz="800" i="1" baseline="-25000" smtClean="0">
              <a:sym typeface="Symbol" pitchFamily="18" charset="2"/>
            </a:endParaRPr>
          </a:p>
          <a:p>
            <a:r>
              <a:rPr lang="en-US" altLang="en-US" b="1" smtClean="0">
                <a:solidFill>
                  <a:srgbClr val="3366FF"/>
                </a:solidFill>
                <a:sym typeface="Symbol" pitchFamily="18" charset="2"/>
              </a:rPr>
              <a:t>assignment edge</a:t>
            </a:r>
            <a:r>
              <a:rPr lang="en-US" altLang="en-US" smtClean="0">
                <a:solidFill>
                  <a:srgbClr val="3366FF"/>
                </a:solidFill>
                <a:sym typeface="Symbol" pitchFamily="18" charset="2"/>
              </a:rPr>
              <a:t> </a:t>
            </a:r>
            <a:r>
              <a:rPr lang="en-US" altLang="en-US" smtClean="0"/>
              <a:t>– directed edge </a:t>
            </a:r>
            <a:r>
              <a:rPr lang="en-US" altLang="en-US" i="1" smtClean="0"/>
              <a:t>R</a:t>
            </a:r>
            <a:r>
              <a:rPr lang="en-US" altLang="en-US" i="1" baseline="-25000" smtClean="0"/>
              <a:t>j</a:t>
            </a:r>
            <a:r>
              <a:rPr lang="en-US" altLang="en-US" i="1" smtClean="0"/>
              <a:t> </a:t>
            </a:r>
            <a:r>
              <a:rPr lang="en-US" altLang="en-US" smtClean="0">
                <a:sym typeface="Symbol" pitchFamily="18" charset="2"/>
              </a:rPr>
              <a:t> </a:t>
            </a:r>
            <a:r>
              <a:rPr lang="en-US" altLang="en-US" i="1" smtClean="0">
                <a:sym typeface="Symbol" pitchFamily="18" charset="2"/>
              </a:rPr>
              <a:t>P</a:t>
            </a:r>
            <a:r>
              <a:rPr lang="en-US" altLang="en-US" i="1" baseline="-25000" smtClean="0">
                <a:sym typeface="Symbol" pitchFamily="18" charset="2"/>
              </a:rPr>
              <a:t>i</a:t>
            </a:r>
            <a:endParaRPr lang="en-US" altLang="en-US" smtClean="0">
              <a:sym typeface="Symbol" pitchFamily="18" charset="2"/>
            </a:endParaRPr>
          </a:p>
        </p:txBody>
      </p:sp>
      <p:sp>
        <p:nvSpPr>
          <p:cNvPr id="10244" name="Text Box 4"/>
          <p:cNvSpPr txBox="1">
            <a:spLocks noChangeArrowheads="1"/>
          </p:cNvSpPr>
          <p:nvPr/>
        </p:nvSpPr>
        <p:spPr bwMode="auto">
          <a:xfrm>
            <a:off x="822325" y="1035050"/>
            <a:ext cx="4692650" cy="396875"/>
          </a:xfrm>
          <a:prstGeom prst="rect">
            <a:avLst/>
          </a:prstGeom>
          <a:noFill/>
          <a:ln w="9525">
            <a:noFill/>
            <a:miter lim="800000"/>
            <a:headEnd/>
            <a:tailEnd/>
          </a:ln>
        </p:spPr>
        <p:txBody>
          <a:bodyPr wrap="none" anchor="ctr">
            <a:spAutoFit/>
          </a:bodyPr>
          <a:lstStyle/>
          <a:p>
            <a:pPr algn="ctr">
              <a:spcBef>
                <a:spcPct val="50000"/>
              </a:spcBef>
            </a:pPr>
            <a:r>
              <a:rPr lang="en-US" altLang="en-US" sz="2000">
                <a:latin typeface="Helvetica" pitchFamily="-84" charset="0"/>
              </a:rPr>
              <a:t>A set of vertices </a:t>
            </a:r>
            <a:r>
              <a:rPr lang="en-US" altLang="en-US" sz="2000" i="1">
                <a:latin typeface="Helvetica" pitchFamily="-84" charset="0"/>
              </a:rPr>
              <a:t>V</a:t>
            </a:r>
            <a:r>
              <a:rPr lang="en-US" altLang="en-US" sz="2000">
                <a:latin typeface="Helvetica" pitchFamily="-84" charset="0"/>
              </a:rPr>
              <a:t> and a set of edges </a:t>
            </a:r>
            <a:r>
              <a:rPr lang="en-US" altLang="en-US" sz="2000" i="1">
                <a:latin typeface="Helvetica" pitchFamily="-84" charset="0"/>
              </a:rPr>
              <a:t>E</a:t>
            </a:r>
            <a:r>
              <a:rPr lang="en-US" altLang="en-US" sz="2000">
                <a:latin typeface="Helvetica" pitchFamily="-8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28713" y="182563"/>
            <a:ext cx="7810500" cy="576262"/>
          </a:xfrm>
        </p:spPr>
        <p:txBody>
          <a:bodyPr/>
          <a:lstStyle/>
          <a:p>
            <a:pPr eaLnBrk="1" hangingPunct="1"/>
            <a:r>
              <a:rPr lang="en-US" altLang="en-US" smtClean="0"/>
              <a:t>Resource-Allocation Graph (Cont.)</a:t>
            </a:r>
          </a:p>
        </p:txBody>
      </p:sp>
      <p:sp>
        <p:nvSpPr>
          <p:cNvPr id="11267" name="Rectangle 3"/>
          <p:cNvSpPr>
            <a:spLocks noGrp="1" noChangeArrowheads="1"/>
          </p:cNvSpPr>
          <p:nvPr>
            <p:ph type="body" idx="1"/>
          </p:nvPr>
        </p:nvSpPr>
        <p:spPr>
          <a:xfrm>
            <a:off x="885825" y="1138238"/>
            <a:ext cx="7343775" cy="4530725"/>
          </a:xfrm>
        </p:spPr>
        <p:txBody>
          <a:bodyPr/>
          <a:lstStyle/>
          <a:p>
            <a:r>
              <a:rPr lang="en-US" altLang="en-US" smtClean="0"/>
              <a:t>Process</a:t>
            </a:r>
            <a:br>
              <a:rPr lang="en-US" altLang="en-US" smtClean="0"/>
            </a:br>
            <a:r>
              <a:rPr lang="en-US" altLang="en-US" smtClean="0"/>
              <a:t/>
            </a:r>
            <a:br>
              <a:rPr lang="en-US" altLang="en-US" smtClean="0"/>
            </a:br>
            <a:r>
              <a:rPr lang="en-US" altLang="en-US" smtClean="0"/>
              <a:t/>
            </a:r>
            <a:br>
              <a:rPr lang="en-US" altLang="en-US" smtClean="0"/>
            </a:br>
            <a:endParaRPr lang="en-US" altLang="en-US" smtClean="0"/>
          </a:p>
          <a:p>
            <a:r>
              <a:rPr lang="en-US" altLang="en-US" smtClean="0"/>
              <a:t>Resource Type with 4 instances</a:t>
            </a:r>
          </a:p>
          <a:p>
            <a:pPr>
              <a:buFont typeface="Monotype Sorts" pitchFamily="-84" charset="2"/>
              <a:buNone/>
            </a:pPr>
            <a:endParaRPr lang="en-US" altLang="en-US" smtClean="0"/>
          </a:p>
          <a:p>
            <a:endParaRPr lang="en-US" altLang="en-US" smtClean="0"/>
          </a:p>
          <a:p>
            <a:r>
              <a:rPr lang="en-US" altLang="en-US" i="1" smtClean="0"/>
              <a:t>P</a:t>
            </a:r>
            <a:r>
              <a:rPr lang="en-US" altLang="en-US" i="1" baseline="-25000" smtClean="0"/>
              <a:t>i</a:t>
            </a:r>
            <a:r>
              <a:rPr lang="en-US" altLang="en-US" i="1" smtClean="0"/>
              <a:t> </a:t>
            </a:r>
            <a:r>
              <a:rPr lang="en-US" altLang="en-US" smtClean="0"/>
              <a:t>requests instance of </a:t>
            </a:r>
            <a:r>
              <a:rPr lang="en-US" altLang="en-US" i="1" smtClean="0"/>
              <a:t>R</a:t>
            </a:r>
            <a:r>
              <a:rPr lang="en-US" altLang="en-US" i="1" baseline="-25000" smtClean="0"/>
              <a:t>j</a:t>
            </a:r>
            <a:endParaRPr lang="en-US" altLang="en-US" smtClean="0"/>
          </a:p>
          <a:p>
            <a:endParaRPr lang="en-US" altLang="en-US" smtClean="0"/>
          </a:p>
          <a:p>
            <a:pPr>
              <a:buFont typeface="Monotype Sorts" pitchFamily="-84" charset="2"/>
              <a:buNone/>
            </a:pPr>
            <a:endParaRPr lang="en-US" altLang="en-US" smtClean="0"/>
          </a:p>
          <a:p>
            <a:r>
              <a:rPr lang="en-US" altLang="en-US" i="1" smtClean="0"/>
              <a:t>P</a:t>
            </a:r>
            <a:r>
              <a:rPr lang="en-US" altLang="en-US" i="1" baseline="-25000" smtClean="0"/>
              <a:t>i</a:t>
            </a:r>
            <a:r>
              <a:rPr lang="en-US" altLang="en-US" smtClean="0"/>
              <a:t> is holding an instance of </a:t>
            </a:r>
            <a:r>
              <a:rPr lang="en-US" altLang="en-US" i="1" smtClean="0"/>
              <a:t>R</a:t>
            </a:r>
            <a:r>
              <a:rPr lang="en-US" altLang="en-US" i="1" baseline="-25000" smtClean="0"/>
              <a:t>j</a:t>
            </a:r>
            <a:endParaRPr lang="en-US" altLang="en-US" i="1" smtClean="0"/>
          </a:p>
        </p:txBody>
      </p:sp>
      <p:sp>
        <p:nvSpPr>
          <p:cNvPr id="11268" name="Oval 4"/>
          <p:cNvSpPr>
            <a:spLocks noChangeArrowheads="1"/>
          </p:cNvSpPr>
          <p:nvPr/>
        </p:nvSpPr>
        <p:spPr bwMode="auto">
          <a:xfrm>
            <a:off x="4143375" y="1493838"/>
            <a:ext cx="495300" cy="495300"/>
          </a:xfrm>
          <a:prstGeom prst="ellipse">
            <a:avLst/>
          </a:prstGeom>
          <a:solidFill>
            <a:srgbClr val="CCECFF"/>
          </a:solidFill>
          <a:ln w="9525">
            <a:solidFill>
              <a:schemeClr val="tx1"/>
            </a:solidFill>
            <a:round/>
            <a:headEnd/>
            <a:tailEnd/>
          </a:ln>
        </p:spPr>
        <p:txBody>
          <a:bodyPr wrap="none" anchor="ctr"/>
          <a:lstStyle/>
          <a:p>
            <a:endParaRPr lang="en-US" altLang="en-US"/>
          </a:p>
        </p:txBody>
      </p:sp>
      <p:sp>
        <p:nvSpPr>
          <p:cNvPr id="11269" name="Oval 5"/>
          <p:cNvSpPr>
            <a:spLocks noChangeArrowheads="1"/>
          </p:cNvSpPr>
          <p:nvPr/>
        </p:nvSpPr>
        <p:spPr bwMode="auto">
          <a:xfrm>
            <a:off x="3876675" y="5316538"/>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a:latin typeface="Helvetica" pitchFamily="-84" charset="0"/>
              </a:rPr>
              <a:t>P</a:t>
            </a:r>
            <a:r>
              <a:rPr lang="en-US" altLang="en-US" i="1" baseline="-25000">
                <a:latin typeface="Helvetica" pitchFamily="-84" charset="0"/>
              </a:rPr>
              <a:t>i</a:t>
            </a:r>
            <a:endParaRPr lang="en-US" altLang="en-US">
              <a:latin typeface="Helvetica" pitchFamily="-84" charset="0"/>
            </a:endParaRPr>
          </a:p>
        </p:txBody>
      </p:sp>
      <p:sp>
        <p:nvSpPr>
          <p:cNvPr id="11270" name="Oval 6"/>
          <p:cNvSpPr>
            <a:spLocks noChangeArrowheads="1"/>
          </p:cNvSpPr>
          <p:nvPr/>
        </p:nvSpPr>
        <p:spPr bwMode="auto">
          <a:xfrm>
            <a:off x="3860800" y="3914775"/>
            <a:ext cx="495300" cy="495300"/>
          </a:xfrm>
          <a:prstGeom prst="ellipse">
            <a:avLst/>
          </a:prstGeom>
          <a:solidFill>
            <a:srgbClr val="CCECFF"/>
          </a:solidFill>
          <a:ln w="9525">
            <a:solidFill>
              <a:schemeClr val="tx1"/>
            </a:solidFill>
            <a:round/>
            <a:headEnd/>
            <a:tailEnd/>
          </a:ln>
        </p:spPr>
        <p:txBody>
          <a:bodyPr wrap="none" anchor="ctr"/>
          <a:lstStyle/>
          <a:p>
            <a:pPr algn="ctr"/>
            <a:r>
              <a:rPr lang="en-US" altLang="en-US" i="1">
                <a:latin typeface="Helvetica" pitchFamily="-84" charset="0"/>
              </a:rPr>
              <a:t>P</a:t>
            </a:r>
            <a:r>
              <a:rPr lang="en-US" altLang="en-US" i="1" baseline="-25000">
                <a:latin typeface="Helvetica" pitchFamily="-84" charset="0"/>
              </a:rPr>
              <a:t>i</a:t>
            </a:r>
            <a:endParaRPr lang="en-US" altLang="en-US" i="1">
              <a:latin typeface="Helvetica" pitchFamily="-84" charset="0"/>
            </a:endParaRPr>
          </a:p>
        </p:txBody>
      </p:sp>
      <p:grpSp>
        <p:nvGrpSpPr>
          <p:cNvPr id="2" name="Group 12"/>
          <p:cNvGrpSpPr>
            <a:grpSpLocks/>
          </p:cNvGrpSpPr>
          <p:nvPr/>
        </p:nvGrpSpPr>
        <p:grpSpPr bwMode="auto">
          <a:xfrm>
            <a:off x="4232275" y="2862263"/>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grpSp>
        <p:nvGrpSpPr>
          <p:cNvPr id="3" name="Group 13"/>
          <p:cNvGrpSpPr>
            <a:grpSpLocks/>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1273" name="Line 19"/>
          <p:cNvSpPr>
            <a:spLocks noChangeShapeType="1"/>
          </p:cNvSpPr>
          <p:nvPr/>
        </p:nvSpPr>
        <p:spPr bwMode="auto">
          <a:xfrm>
            <a:off x="4365625" y="41814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395788"/>
            <a:ext cx="338138" cy="304800"/>
          </a:xfrm>
          <a:prstGeom prst="rect">
            <a:avLst/>
          </a:prstGeom>
          <a:noFill/>
          <a:ln w="9525">
            <a:noFill/>
            <a:miter lim="800000"/>
            <a:headEnd/>
            <a:tailEnd/>
          </a:ln>
        </p:spPr>
        <p:txBody>
          <a:bodyPr wrap="none" anchor="ctr">
            <a:spAutoFit/>
          </a:body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grpSp>
        <p:nvGrpSpPr>
          <p:cNvPr id="4" name="Group 21"/>
          <p:cNvGrpSpPr>
            <a:grpSpLocks/>
          </p:cNvGrpSpPr>
          <p:nvPr/>
        </p:nvGrpSpPr>
        <p:grpSpPr bwMode="auto">
          <a:xfrm>
            <a:off x="4670425" y="5380038"/>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11276" name="Line 27"/>
          <p:cNvSpPr>
            <a:spLocks noChangeShapeType="1"/>
          </p:cNvSpPr>
          <p:nvPr/>
        </p:nvSpPr>
        <p:spPr bwMode="auto">
          <a:xfrm flipH="1">
            <a:off x="4343400" y="5526088"/>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721225" y="5768975"/>
            <a:ext cx="338138" cy="304800"/>
          </a:xfrm>
          <a:prstGeom prst="rect">
            <a:avLst/>
          </a:prstGeom>
          <a:noFill/>
          <a:ln w="9525">
            <a:noFill/>
            <a:miter lim="800000"/>
            <a:headEnd/>
            <a:tailEnd/>
          </a:ln>
        </p:spPr>
        <p:txBody>
          <a:bodyPr wrap="none" anchor="ctr">
            <a:spAutoFit/>
          </a:body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1076325" y="207963"/>
            <a:ext cx="8150225" cy="512762"/>
          </a:xfrm>
        </p:spPr>
        <p:txBody>
          <a:bodyPr/>
          <a:lstStyle/>
          <a:p>
            <a:pPr eaLnBrk="1" hangingPunct="1"/>
            <a:r>
              <a:rPr lang="en-US" alt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017838" y="1211263"/>
            <a:ext cx="2773362" cy="4106862"/>
          </a:xfrm>
          <a:prstGeom prst="rect">
            <a:avLst/>
          </a:prstGeom>
          <a:noFill/>
          <a:ln w="38100" cmpd="dbl">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14419</TotalTime>
  <Words>3029</Words>
  <Application>Microsoft Office PowerPoint</Application>
  <PresentationFormat>On-screen Show (4:3)</PresentationFormat>
  <Paragraphs>404</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os-8</vt:lpstr>
      <vt:lpstr>Chapter 7:  Deadlocks</vt:lpstr>
      <vt:lpstr>Chapter 7:  Deadlocks</vt:lpstr>
      <vt:lpstr>Chapter Objectives</vt:lpstr>
      <vt:lpstr>The Deadlock Problem</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Safe State Example</vt:lpstr>
      <vt:lpstr>Basic Facts</vt:lpstr>
      <vt:lpstr>Safe, Unsafe, Deadlock State </vt:lpstr>
      <vt:lpstr>Avoidance Algorithms</vt:lpstr>
      <vt:lpstr>Resource-Allocation Graph Scheme</vt:lpstr>
      <vt:lpstr>Resource-Allocation Graph Algorithm</vt:lpstr>
      <vt:lpstr>Resource-Allocation Graph</vt:lpstr>
      <vt:lpstr>Unsafe State In Resource-Allocation Graph</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Tamoor</cp:lastModifiedBy>
  <cp:revision>219</cp:revision>
  <cp:lastPrinted>2013-09-10T17:57:57Z</cp:lastPrinted>
  <dcterms:created xsi:type="dcterms:W3CDTF">2011-01-13T23:43:38Z</dcterms:created>
  <dcterms:modified xsi:type="dcterms:W3CDTF">2015-11-03T08:17:39Z</dcterms:modified>
</cp:coreProperties>
</file>