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1" r:id="rId14"/>
    <p:sldId id="268" r:id="rId15"/>
    <p:sldId id="269" r:id="rId16"/>
    <p:sldId id="270" r:id="rId17"/>
    <p:sldId id="272" r:id="rId18"/>
    <p:sldId id="273" r:id="rId19"/>
    <p:sldId id="274" r:id="rId20"/>
    <p:sldId id="276" r:id="rId21"/>
    <p:sldId id="27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4644" autoAdjust="0"/>
  </p:normalViewPr>
  <p:slideViewPr>
    <p:cSldViewPr snapToGrid="0" showGuides="1">
      <p:cViewPr varScale="1">
        <p:scale>
          <a:sx n="44" d="100"/>
          <a:sy n="44" d="100"/>
        </p:scale>
        <p:origin x="1428" y="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E372D5-5FDA-4B04-B1F9-5055846B204B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F6B3C2-45EC-44D3-AAB4-59B245CE4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5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F6B3C2-45EC-44D3-AAB4-59B245CE471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4589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can solve big security issue using this concept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F6B3C2-45EC-44D3-AAB4-59B245CE471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4193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F6B3C2-45EC-44D3-AAB4-59B245CE471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8299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F6B3C2-45EC-44D3-AAB4-59B245CE471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850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F6B3C2-45EC-44D3-AAB4-59B245CE471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8010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F6B3C2-45EC-44D3-AAB4-59B245CE471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8753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F6B3C2-45EC-44D3-AAB4-59B245CE471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6925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F6B3C2-45EC-44D3-AAB4-59B245CE471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3124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What is the benefit of this relocatable addressing?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F6B3C2-45EC-44D3-AAB4-59B245CE471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0917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F6B3C2-45EC-44D3-AAB4-59B245CE471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9038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F6B3C2-45EC-44D3-AAB4-59B245CE471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565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F6B3C2-45EC-44D3-AAB4-59B245CE471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282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F6B3C2-45EC-44D3-AAB4-59B245CE471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7766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0---------01 = 20bits</a:t>
            </a:r>
          </a:p>
          <a:p>
            <a:r>
              <a:rPr lang="en-US" dirty="0"/>
              <a:t>0---------10 = 12bits</a:t>
            </a:r>
            <a:br>
              <a:rPr lang="en-US" dirty="0"/>
            </a:br>
            <a:br>
              <a:rPr lang="en-US" dirty="0"/>
            </a:br>
            <a:r>
              <a:rPr lang="en-US" b="1" dirty="0"/>
              <a:t>Things to remember:</a:t>
            </a:r>
            <a:br>
              <a:rPr lang="en-US" b="1" dirty="0"/>
            </a:br>
            <a:r>
              <a:rPr lang="en-US" b="1" dirty="0"/>
              <a:t>1. Segments are of not the same size</a:t>
            </a:r>
          </a:p>
          <a:p>
            <a:r>
              <a:rPr lang="en-US" b="1" dirty="0"/>
              <a:t>2. Paging are of equal size.</a:t>
            </a:r>
          </a:p>
          <a:p>
            <a:r>
              <a:rPr lang="en-US" b="1" dirty="0"/>
              <a:t>2.1. Remove the page number replace it with the frame number</a:t>
            </a:r>
          </a:p>
          <a:p>
            <a:r>
              <a:rPr lang="en-US" b="1" dirty="0"/>
              <a:t>Conversion of logical to physical address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F6B3C2-45EC-44D3-AAB4-59B245CE471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6576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Cache miss and Cache hit</a:t>
            </a:r>
            <a:br>
              <a:rPr lang="en-US" dirty="0"/>
            </a:br>
            <a:br>
              <a:rPr lang="en-US" dirty="0"/>
            </a:br>
            <a:r>
              <a:rPr lang="en-US" dirty="0"/>
              <a:t>so we need to reduce the TLB miss</a:t>
            </a:r>
            <a:br>
              <a:rPr lang="en-US" dirty="0"/>
            </a:br>
            <a:br>
              <a:rPr lang="en-US" dirty="0"/>
            </a:br>
            <a:r>
              <a:rPr lang="en-US" b="1" dirty="0"/>
              <a:t>RAM ---- Cache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F6B3C2-45EC-44D3-AAB4-59B245CE471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708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8A1E0-BE66-A48A-A87B-E497F99741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E825A9-7AE5-6A12-7FCA-15028055D8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D21481-FB18-D907-77B8-0E3363297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23C5B-0287-444D-BA48-F08BAD523F77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1CCD8F-569E-177A-371C-54157B110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6BD8BF-8346-D706-5560-862D8BF28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1DF91-50ED-43D4-B026-6DA0C089A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048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AE271-93D2-4001-C60A-B6290D64E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46181E-E321-D290-C6B4-07E5EBC509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446ABC-C047-EE31-F5F3-E3706A745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23C5B-0287-444D-BA48-F08BAD523F77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9D8E26-ED8A-F618-E2EC-5536F4D79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AB59B-39B5-0857-3049-A459091D5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1DF91-50ED-43D4-B026-6DA0C089A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025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2C9E08-3A81-FED8-AA97-5557448EB2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63152B-5E02-DD6A-4A87-83E229F05E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586AB7-D2FB-21EF-0CF9-AD2AE7E40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23C5B-0287-444D-BA48-F08BAD523F77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DB2D84-D10A-8422-FFAB-F8A8E51B2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94CC72-C21C-3C40-D827-BBD665427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1DF91-50ED-43D4-B026-6DA0C089A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719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6F70A-EAA0-F4A6-E276-790919238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60DBC-CED9-281A-0346-50811C189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9EB08C-D6FA-8BB7-82C4-953E0D887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23C5B-0287-444D-BA48-F08BAD523F77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506336-995D-D52F-0188-6C7486311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9A40A2-F479-6024-5175-99B22F7AC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1DF91-50ED-43D4-B026-6DA0C089A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87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FDC22-3A69-B873-FBAB-83E5D2CA0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A1AB35-1D05-ECA9-9E2D-2F4D76349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4DF27D-311B-3F19-8B93-EF5684529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23C5B-0287-444D-BA48-F08BAD523F77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C3F9A1-DBCA-2E84-1C17-38779AC17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D49CEB-C17C-EBAF-466A-9DEE98F24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1DF91-50ED-43D4-B026-6DA0C089A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195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220A0-793F-36A5-B515-5ED198A50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2A805-BB53-FAA5-7FFE-C4AABA8409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91C794-A3C4-F2C3-75D5-D1BAF75402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552220-80DF-0592-12F7-2C9CB23D4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23C5B-0287-444D-BA48-F08BAD523F77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BF2793-AD8A-BA9E-BA71-69BA51C2B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5CC892-EC1E-FBDD-3C90-AAF38CAB1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1DF91-50ED-43D4-B026-6DA0C089A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725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EFF24-17C6-A917-CF18-DFB07703D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C52BDE-FB3F-645F-681B-5B1F5E2E07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36BA52-0975-060C-E9C2-202512270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8A5E32-67B8-2E3A-0940-38A03AA266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51DD08-0301-F275-E273-A8DB1BAA7D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917E66-28A7-9469-FFFA-E77019ECC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23C5B-0287-444D-BA48-F08BAD523F77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F9196E-F10A-04F3-62CD-665CA3756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A2E43A-9C53-A32A-1FE9-F24579FE5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1DF91-50ED-43D4-B026-6DA0C089A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1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33F8E-6350-E0B9-8E58-EDAEA1953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3B2398-57C3-BB28-3014-CE80F6676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23C5B-0287-444D-BA48-F08BAD523F77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B11C24-46E9-4014-3E7B-794FDD4BC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9C178-1AE1-A9C0-0A18-765DB3280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1DF91-50ED-43D4-B026-6DA0C089A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875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535503-84A2-14C2-D9B3-86A9E0396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23C5B-0287-444D-BA48-F08BAD523F77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498102-9B55-FD5B-A7A2-9AFD714F8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CC5546-9292-3C02-BDB5-435C43E14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1DF91-50ED-43D4-B026-6DA0C089A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719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7C684-4F27-3AB5-CE29-B795D94E1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030C8-722F-02F8-4189-FCAAC47B5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72A54C-7A6B-5332-6441-92722DB6AC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E91BF3-5531-995C-5659-B552495B3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23C5B-0287-444D-BA48-F08BAD523F77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0F4182-4A06-7193-8201-1D0D139CB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E6B1CC-C596-1B9F-2F9B-AE6632608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1DF91-50ED-43D4-B026-6DA0C089A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894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82B67-F7C5-69D4-77C3-364F3B5FF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DD6D8A-D5FE-747C-BD16-E7EF7154F3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4BCDEE-97AD-DDB4-C230-BAFBA399D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74B79D-ABF8-2404-7639-AF1794759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23C5B-0287-444D-BA48-F08BAD523F77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1F445C-8D73-E023-3BE3-2A3CBB41D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1107F0-AA53-74C4-1D21-3ECA74297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1DF91-50ED-43D4-B026-6DA0C089A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586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260CC4-006E-1044-385F-58A283301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FBF636-205B-797C-545D-ADEAD8030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AE881E-0A46-A566-79AC-A4465B867F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723C5B-0287-444D-BA48-F08BAD523F77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67E88B-BC66-4D6D-AC66-DBEBEF3463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9738D1-EC4F-70EF-B658-A23A53C680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C1DF91-50ED-43D4-B026-6DA0C089A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926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CAC33-149F-3CAB-BF5E-211DBA9DE7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Memory 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6D7A6-D96D-C358-495D-6D4E044959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5600" y="6212114"/>
            <a:ext cx="9144000" cy="556306"/>
          </a:xfrm>
        </p:spPr>
        <p:txBody>
          <a:bodyPr/>
          <a:lstStyle/>
          <a:p>
            <a:r>
              <a:rPr lang="en-US" dirty="0"/>
              <a:t>Muhammad Saifullah</a:t>
            </a:r>
          </a:p>
        </p:txBody>
      </p:sp>
    </p:spTree>
    <p:extLst>
      <p:ext uri="{BB962C8B-B14F-4D97-AF65-F5344CB8AC3E}">
        <p14:creationId xmlns:p14="http://schemas.microsoft.com/office/powerpoint/2010/main" val="6504901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EE2DE-6E8B-4011-4670-56BD75C80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5D4EA-5322-702B-736D-E084DF6A8A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219267" cy="4388908"/>
          </a:xfrm>
        </p:spPr>
        <p:txBody>
          <a:bodyPr/>
          <a:lstStyle/>
          <a:p>
            <a:r>
              <a:rPr lang="en-US" dirty="0"/>
              <a:t>Memory management Scheme</a:t>
            </a:r>
          </a:p>
          <a:p>
            <a:pPr lvl="1"/>
            <a:r>
              <a:rPr lang="en-US" dirty="0"/>
              <a:t>Physical space can be non-contiguous</a:t>
            </a:r>
          </a:p>
          <a:p>
            <a:pPr lvl="1"/>
            <a:r>
              <a:rPr lang="en-US" dirty="0"/>
              <a:t>No fragmentation problems</a:t>
            </a:r>
          </a:p>
          <a:p>
            <a:pPr lvl="1"/>
            <a:r>
              <a:rPr lang="en-US" dirty="0"/>
              <a:t>No need for compaction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Paging is implemented by the </a:t>
            </a:r>
            <a:r>
              <a:rPr lang="en-US" b="1" dirty="0"/>
              <a:t>Memory Management Unit (MMU)</a:t>
            </a:r>
            <a:r>
              <a:rPr lang="en-US" dirty="0"/>
              <a:t> in the processor</a:t>
            </a:r>
          </a:p>
        </p:txBody>
      </p:sp>
    </p:spTree>
    <p:extLst>
      <p:ext uri="{BB962C8B-B14F-4D97-AF65-F5344CB8AC3E}">
        <p14:creationId xmlns:p14="http://schemas.microsoft.com/office/powerpoint/2010/main" val="33723444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AF1E5-92D3-C8C1-D3A5-12C4893FD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2510D-539B-2301-1360-8F9021259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Translation:</a:t>
            </a:r>
          </a:p>
          <a:p>
            <a:pPr lvl="1"/>
            <a:r>
              <a:rPr lang="en-US" dirty="0"/>
              <a:t>Divide physical memory into fixed-size blocks: </a:t>
            </a:r>
            <a:r>
              <a:rPr lang="en-US" b="1" dirty="0"/>
              <a:t>page frames</a:t>
            </a:r>
          </a:p>
          <a:p>
            <a:pPr lvl="1"/>
            <a:r>
              <a:rPr lang="en-US" dirty="0"/>
              <a:t>A Logical address is divided into blocks of the same size: </a:t>
            </a:r>
            <a:r>
              <a:rPr lang="en-US" b="1" dirty="0"/>
              <a:t>pages</a:t>
            </a:r>
          </a:p>
          <a:p>
            <a:pPr lvl="1"/>
            <a:r>
              <a:rPr lang="en-US" dirty="0"/>
              <a:t>All memory accesses are translated: </a:t>
            </a:r>
            <a:r>
              <a:rPr lang="en-US" b="1" dirty="0"/>
              <a:t>page -&gt; page frame</a:t>
            </a:r>
          </a:p>
          <a:p>
            <a:pPr lvl="1"/>
            <a:r>
              <a:rPr lang="en-US" dirty="0"/>
              <a:t>A page table maps pages to frames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32-bit address, 4KB page size:</a:t>
            </a:r>
          </a:p>
          <a:p>
            <a:pPr lvl="2"/>
            <a:r>
              <a:rPr lang="en-US" dirty="0"/>
              <a:t>Top 20 bits identify the page number</a:t>
            </a:r>
          </a:p>
          <a:p>
            <a:pPr lvl="2"/>
            <a:r>
              <a:rPr lang="en-US" dirty="0"/>
              <a:t>Bottom 12 bits identify offset within the page/frame</a:t>
            </a:r>
          </a:p>
        </p:txBody>
      </p:sp>
    </p:spTree>
    <p:extLst>
      <p:ext uri="{BB962C8B-B14F-4D97-AF65-F5344CB8AC3E}">
        <p14:creationId xmlns:p14="http://schemas.microsoft.com/office/powerpoint/2010/main" val="14247754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112768-1DC9-C01C-233E-61DAF20BE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Page Translation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27719199-288B-9533-0800-C3AA1F9114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532" y="1675227"/>
            <a:ext cx="10924268" cy="469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7578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0AAA17-DA5C-4074-89C3-604672197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Logical vs. physical views of memory</a:t>
            </a:r>
          </a:p>
        </p:txBody>
      </p:sp>
      <p:pic>
        <p:nvPicPr>
          <p:cNvPr id="5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E69065A3-EF25-CECB-2CBD-D9D9366124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532" y="1675227"/>
            <a:ext cx="11210925" cy="4812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5680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C4B06-3E53-69F6-02D6-FEE629E5B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40F7C-04E0-EFA8-26A7-E49FB9123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Where do you keep the page table? </a:t>
            </a:r>
            <a:r>
              <a:rPr lang="en-US" i="1" dirty="0"/>
              <a:t>In memory</a:t>
            </a:r>
          </a:p>
          <a:p>
            <a:pPr marL="0" indent="0">
              <a:buNone/>
            </a:pPr>
            <a:endParaRPr lang="en-US" i="1" dirty="0"/>
          </a:p>
          <a:p>
            <a:r>
              <a:rPr lang="en-US" dirty="0"/>
              <a:t>Each process gets its own virtual address space</a:t>
            </a:r>
          </a:p>
          <a:p>
            <a:pPr lvl="1"/>
            <a:r>
              <a:rPr lang="en-US" dirty="0"/>
              <a:t>Each process has its own page table</a:t>
            </a:r>
          </a:p>
          <a:p>
            <a:pPr lvl="1"/>
            <a:r>
              <a:rPr lang="en-US" dirty="0"/>
              <a:t>Change the page table by changing a </a:t>
            </a:r>
            <a:r>
              <a:rPr lang="en-US" b="1" i="1" dirty="0"/>
              <a:t>page table base register</a:t>
            </a:r>
          </a:p>
          <a:p>
            <a:pPr marL="457200" lvl="1" indent="0">
              <a:buNone/>
            </a:pPr>
            <a:endParaRPr lang="en-US" b="1" dirty="0"/>
          </a:p>
          <a:p>
            <a:r>
              <a:rPr lang="en-US" dirty="0"/>
              <a:t>Memory translation is now slow!</a:t>
            </a:r>
          </a:p>
          <a:p>
            <a:pPr lvl="1"/>
            <a:r>
              <a:rPr lang="en-US" dirty="0"/>
              <a:t>To read a byte of memory, we need to read the page table first</a:t>
            </a:r>
          </a:p>
          <a:p>
            <a:pPr lvl="1"/>
            <a:r>
              <a:rPr lang="en-US" dirty="0"/>
              <a:t>Each memory access is now 2x slower!</a:t>
            </a:r>
          </a:p>
        </p:txBody>
      </p:sp>
    </p:spTree>
    <p:extLst>
      <p:ext uri="{BB962C8B-B14F-4D97-AF65-F5344CB8AC3E}">
        <p14:creationId xmlns:p14="http://schemas.microsoft.com/office/powerpoint/2010/main" val="18775029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543C9-1D5D-15CA-9823-0FE1B9041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Implementation: TLB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8A7C9-50BA-31A3-F2E5-80C410FE5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267" y="1825625"/>
            <a:ext cx="10515600" cy="4351338"/>
          </a:xfrm>
        </p:spPr>
        <p:txBody>
          <a:bodyPr/>
          <a:lstStyle/>
          <a:p>
            <a:r>
              <a:rPr lang="en-US" dirty="0"/>
              <a:t>Cache frequently-accessed pages</a:t>
            </a:r>
          </a:p>
          <a:p>
            <a:pPr lvl="1"/>
            <a:r>
              <a:rPr lang="en-US" b="1" dirty="0"/>
              <a:t>Translation lookaside buffer (TLB)</a:t>
            </a:r>
          </a:p>
          <a:p>
            <a:pPr lvl="1"/>
            <a:r>
              <a:rPr lang="en-US" dirty="0"/>
              <a:t>Associative memory: Key (page #) and value (frame #) </a:t>
            </a:r>
          </a:p>
          <a:p>
            <a:endParaRPr lang="en-US" dirty="0"/>
          </a:p>
          <a:p>
            <a:r>
              <a:rPr lang="en-US" b="1" dirty="0"/>
              <a:t>TLB is on-chip </a:t>
            </a:r>
            <a:r>
              <a:rPr lang="en-US" dirty="0"/>
              <a:t>(CPU)</a:t>
            </a:r>
            <a:r>
              <a:rPr lang="en-US" b="1" dirty="0"/>
              <a:t> </a:t>
            </a:r>
            <a:r>
              <a:rPr lang="en-US" dirty="0"/>
              <a:t>&amp; fast ... But small (64-1,024 entries)</a:t>
            </a:r>
          </a:p>
          <a:p>
            <a:r>
              <a:rPr lang="en-US" b="1" dirty="0"/>
              <a:t>TLB miss: </a:t>
            </a:r>
            <a:r>
              <a:rPr lang="en-US" dirty="0"/>
              <a:t>result not in the TLB</a:t>
            </a:r>
          </a:p>
          <a:p>
            <a:pPr lvl="1"/>
            <a:r>
              <a:rPr lang="en-US" dirty="0"/>
              <a:t>Need to do page table lookup in memory</a:t>
            </a:r>
          </a:p>
          <a:p>
            <a:r>
              <a:rPr lang="en-US" b="1" dirty="0"/>
              <a:t>Hit ratio</a:t>
            </a:r>
            <a:r>
              <a:rPr lang="en-US" dirty="0"/>
              <a:t> = % of lookups that come from the TLB</a:t>
            </a:r>
          </a:p>
          <a:p>
            <a:r>
              <a:rPr lang="en-US" i="1" dirty="0"/>
              <a:t>Issue when we context switch</a:t>
            </a:r>
          </a:p>
        </p:txBody>
      </p:sp>
    </p:spTree>
    <p:extLst>
      <p:ext uri="{BB962C8B-B14F-4D97-AF65-F5344CB8AC3E}">
        <p14:creationId xmlns:p14="http://schemas.microsoft.com/office/powerpoint/2010/main" val="24877066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23E88-502D-B14F-4140-D19DC2F01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310AA-74A7-1FCC-C17B-97ED6A70C6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MMU can enforce memory protection</a:t>
            </a:r>
          </a:p>
          <a:p>
            <a:r>
              <a:rPr lang="en-US" dirty="0"/>
              <a:t>Page table stores protection bits per frame</a:t>
            </a:r>
          </a:p>
          <a:p>
            <a:pPr lvl="1"/>
            <a:r>
              <a:rPr lang="en-US" dirty="0"/>
              <a:t>Valid/invalid: is there a frame mapped to this page?</a:t>
            </a:r>
          </a:p>
          <a:p>
            <a:pPr lvl="1"/>
            <a:r>
              <a:rPr lang="en-US" dirty="0"/>
              <a:t>Read-only</a:t>
            </a:r>
          </a:p>
          <a:p>
            <a:pPr lvl="1"/>
            <a:r>
              <a:rPr lang="en-US" dirty="0"/>
              <a:t>No execute</a:t>
            </a:r>
          </a:p>
          <a:p>
            <a:pPr lvl="1"/>
            <a:r>
              <a:rPr lang="en-US" dirty="0"/>
              <a:t>Dirty</a:t>
            </a:r>
          </a:p>
        </p:txBody>
      </p:sp>
    </p:spTree>
    <p:extLst>
      <p:ext uri="{BB962C8B-B14F-4D97-AF65-F5344CB8AC3E}">
        <p14:creationId xmlns:p14="http://schemas.microsoft.com/office/powerpoint/2010/main" val="20172211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29BED6-F235-6F67-7BD1-EC75E57BC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32 – bit address</a:t>
            </a:r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C996FA17-51A9-EDA9-0A7A-EDECD4ABF2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7805" y="566057"/>
            <a:ext cx="7301338" cy="5936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7118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14F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3C3ACA-97C6-0252-EDD6-95BBE6C9F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Binary Representation: Example # 1</a:t>
            </a:r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75FBFF98-AED6-9249-B3E1-AE31E805D7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261257"/>
            <a:ext cx="7717971" cy="648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6715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B4C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6893A2-27D3-45A6-9865-C0EEF51D8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Binary Representation: Example 2</a:t>
            </a:r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F67146EB-287C-7486-C8FB-E1C5A66834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8" b="2359"/>
          <a:stretch/>
        </p:blipFill>
        <p:spPr>
          <a:xfrm>
            <a:off x="3657600" y="435428"/>
            <a:ext cx="7894320" cy="5965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349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EEBA6-9604-E7F2-8944-2BFDB0501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924CC4-B638-958C-1D45-5E1D4982F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0" dirty="0">
                <a:solidFill>
                  <a:srgbClr val="202124"/>
                </a:solidFill>
                <a:effectLst/>
              </a:rPr>
              <a:t>Running a single program at a time within a single address space</a:t>
            </a:r>
            <a:r>
              <a:rPr lang="en-US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1694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8A8997-D38D-58ED-FA27-71FFBE09E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Binary Representation: Example # 3</a:t>
            </a:r>
          </a:p>
        </p:txBody>
      </p:sp>
      <p:pic>
        <p:nvPicPr>
          <p:cNvPr id="5" name="Content Placeholder 4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C0366EFC-AB21-1BB4-2483-71CF041FCF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4686" y="522514"/>
            <a:ext cx="8128000" cy="5878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6350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F5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659D32-95D6-ED86-1917-D8EBF9C69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Binary Representation: Example 4</a:t>
            </a:r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F8BC3D3C-9F8B-78B5-69E7-F9A4B70DDA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1771" y="232228"/>
            <a:ext cx="8138657" cy="6458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951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9E599-C0AE-9BE5-9B77-8193F78F5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1A7A0-20D7-7F1E-F79D-41D92AEF37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02124"/>
                </a:solidFill>
                <a:effectLst/>
              </a:rPr>
              <a:t>In multiprogramming, </a:t>
            </a:r>
            <a:r>
              <a:rPr lang="en-US" b="0" i="0" dirty="0">
                <a:solidFill>
                  <a:srgbClr val="040C28"/>
                </a:solidFill>
                <a:effectLst/>
              </a:rPr>
              <a:t>the OS decides which process will get memory when and how much</a:t>
            </a:r>
            <a:r>
              <a:rPr lang="en-US" b="0" i="0" dirty="0">
                <a:solidFill>
                  <a:srgbClr val="202124"/>
                </a:solidFill>
                <a:effectLst/>
              </a:rPr>
              <a:t>. Allocates the memory when a process requests it to do so. De-allocates the memory when a process no longer needs it or has been terminated.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84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B2290-4F86-DC50-100F-1E64FEC48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want to achieve?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14279-E4D8-3D3B-2E4A-AFCEE8302A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Ultimate goal is to load more programs in RAM as compared to its size/capacity.</a:t>
            </a:r>
          </a:p>
        </p:txBody>
      </p:sp>
    </p:spTree>
    <p:extLst>
      <p:ext uri="{BB962C8B-B14F-4D97-AF65-F5344CB8AC3E}">
        <p14:creationId xmlns:p14="http://schemas.microsoft.com/office/powerpoint/2010/main" val="1668097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E0EE4-AC35-0AFD-6E80-DD64146E3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access memory?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74DEA-3297-4A88-C97E-F4958CC26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/>
              <a:t>Absolute code:</a:t>
            </a:r>
          </a:p>
          <a:p>
            <a:pPr lvl="1"/>
            <a:r>
              <a:rPr lang="en-US" dirty="0"/>
              <a:t>If you know where the program, gets loaded (any relocation is done at link time)</a:t>
            </a:r>
          </a:p>
          <a:p>
            <a:r>
              <a:rPr lang="en-US" b="1" u="sng" dirty="0"/>
              <a:t>Position independent code:</a:t>
            </a:r>
          </a:p>
          <a:p>
            <a:pPr lvl="1"/>
            <a:r>
              <a:rPr lang="en-US" dirty="0"/>
              <a:t>All addresses are relative</a:t>
            </a:r>
          </a:p>
          <a:p>
            <a:r>
              <a:rPr lang="en-US" b="1" u="sng" dirty="0"/>
              <a:t>Dynamically Relocatable code:</a:t>
            </a:r>
          </a:p>
          <a:p>
            <a:pPr lvl="1"/>
            <a:r>
              <a:rPr lang="en-US" dirty="0"/>
              <a:t>Relocated at load time.</a:t>
            </a:r>
          </a:p>
          <a:p>
            <a:r>
              <a:rPr lang="en-US" b="1" u="sng" dirty="0"/>
              <a:t>Or…use logical address:</a:t>
            </a:r>
          </a:p>
          <a:p>
            <a:pPr lvl="1"/>
            <a:r>
              <a:rPr lang="en-US" dirty="0"/>
              <a:t>Absolute code with addresses translated at runtime</a:t>
            </a:r>
          </a:p>
        </p:txBody>
      </p:sp>
    </p:spTree>
    <p:extLst>
      <p:ext uri="{BB962C8B-B14F-4D97-AF65-F5344CB8AC3E}">
        <p14:creationId xmlns:p14="http://schemas.microsoft.com/office/powerpoint/2010/main" val="420294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2161D-08E3-C48B-5C3E-C98AFD35D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Relocatable addressing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90472-6155-2EEF-3A79-91AAB8C2F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 &amp; Limit</a:t>
            </a:r>
          </a:p>
          <a:p>
            <a:pPr lvl="1"/>
            <a:r>
              <a:rPr lang="en-US" dirty="0"/>
              <a:t>Physical address = logical address + base register</a:t>
            </a:r>
          </a:p>
          <a:p>
            <a:pPr lvl="1"/>
            <a:r>
              <a:rPr lang="en-US" dirty="0"/>
              <a:t>But first check that: logical address &lt; limit </a:t>
            </a:r>
          </a:p>
        </p:txBody>
      </p:sp>
    </p:spTree>
    <p:extLst>
      <p:ext uri="{BB962C8B-B14F-4D97-AF65-F5344CB8AC3E}">
        <p14:creationId xmlns:p14="http://schemas.microsoft.com/office/powerpoint/2010/main" val="3476947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BE6AB-506D-61CA-04B1-1ACA23CB8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Fixed Partitions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6D57A-C80B-718F-0FB9-20FD38AD3B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Divide memory into predefined partitions (segments)</a:t>
            </a:r>
          </a:p>
          <a:p>
            <a:pPr lvl="1"/>
            <a:r>
              <a:rPr lang="en-US" dirty="0"/>
              <a:t>Partitions don’t have to be the same size</a:t>
            </a:r>
          </a:p>
          <a:p>
            <a:pPr lvl="1"/>
            <a:r>
              <a:rPr lang="en-US" dirty="0"/>
              <a:t>For example: a few big partitions and many small ones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New process gets queued for a partition that can hold it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Unused memory in a partition goes unused</a:t>
            </a:r>
          </a:p>
        </p:txBody>
      </p:sp>
    </p:spTree>
    <p:extLst>
      <p:ext uri="{BB962C8B-B14F-4D97-AF65-F5344CB8AC3E}">
        <p14:creationId xmlns:p14="http://schemas.microsoft.com/office/powerpoint/2010/main" val="2945604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72A18-F358-E32C-1A8F-F1164F95D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Partition multiprogramming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75E80-0597-C47B-F413-775347663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What if a process needs more memory?</a:t>
            </a:r>
          </a:p>
          <a:p>
            <a:pPr lvl="1"/>
            <a:r>
              <a:rPr lang="en-US" dirty="0"/>
              <a:t>Always allocate some extra memory just in case</a:t>
            </a:r>
          </a:p>
          <a:p>
            <a:pPr lvl="1"/>
            <a:r>
              <a:rPr lang="en-US" dirty="0"/>
              <a:t>Find a hole big enough to relocate the process</a:t>
            </a:r>
          </a:p>
          <a:p>
            <a:endParaRPr lang="en-US" b="1" dirty="0"/>
          </a:p>
          <a:p>
            <a:r>
              <a:rPr lang="en-US" b="1" dirty="0"/>
              <a:t>Combining holes:</a:t>
            </a:r>
          </a:p>
          <a:p>
            <a:pPr lvl="1"/>
            <a:r>
              <a:rPr lang="en-US" dirty="0"/>
              <a:t>Memory compaction</a:t>
            </a:r>
          </a:p>
          <a:p>
            <a:pPr lvl="1"/>
            <a:r>
              <a:rPr lang="en-US" dirty="0"/>
              <a:t>Usually not done because of CPU time to move a lot of memory</a:t>
            </a:r>
          </a:p>
        </p:txBody>
      </p:sp>
    </p:spTree>
    <p:extLst>
      <p:ext uri="{BB962C8B-B14F-4D97-AF65-F5344CB8AC3E}">
        <p14:creationId xmlns:p14="http://schemas.microsoft.com/office/powerpoint/2010/main" val="3697693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2A515-0CF7-B316-8C0F-C86348F74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Allocation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38862-9733-0B1A-0099-E3198404A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First fit: </a:t>
            </a:r>
            <a:r>
              <a:rPr lang="en-US" dirty="0"/>
              <a:t>find the first hole that fits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b="1" dirty="0"/>
              <a:t>Best fit: </a:t>
            </a:r>
            <a:r>
              <a:rPr lang="en-US" dirty="0"/>
              <a:t>find the hole that best fits the process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b="1" dirty="0"/>
              <a:t>Worst fit:</a:t>
            </a:r>
          </a:p>
          <a:p>
            <a:pPr marL="457200" lvl="1" indent="0">
              <a:buNone/>
            </a:pPr>
            <a:r>
              <a:rPr lang="en-US" i="1" dirty="0"/>
              <a:t>Why? </a:t>
            </a:r>
            <a:r>
              <a:rPr lang="en-US" dirty="0"/>
              <a:t>Maybe the remaining space will be big enough for another process. In practice, this algorithm does not work well.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598922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</TotalTime>
  <Words>715</Words>
  <Application>Microsoft Office PowerPoint</Application>
  <PresentationFormat>Widescreen</PresentationFormat>
  <Paragraphs>120</Paragraphs>
  <Slides>21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Arial</vt:lpstr>
      <vt:lpstr>Calibri</vt:lpstr>
      <vt:lpstr>Calibri Light</vt:lpstr>
      <vt:lpstr>Office Theme</vt:lpstr>
      <vt:lpstr>Memory Management</vt:lpstr>
      <vt:lpstr>Monoprogramming</vt:lpstr>
      <vt:lpstr>Multiprogramming</vt:lpstr>
      <vt:lpstr>What do we want to achieve?</vt:lpstr>
      <vt:lpstr>How to access memory?</vt:lpstr>
      <vt:lpstr>Relocatable addressing</vt:lpstr>
      <vt:lpstr>Multiple Fixed Partitions</vt:lpstr>
      <vt:lpstr>Variable Partition multiprogramming</vt:lpstr>
      <vt:lpstr>Allocation Algorithms</vt:lpstr>
      <vt:lpstr>Paging</vt:lpstr>
      <vt:lpstr>Paging</vt:lpstr>
      <vt:lpstr>Page Translation</vt:lpstr>
      <vt:lpstr>Logical vs. physical views of memory</vt:lpstr>
      <vt:lpstr>Hardware Implementation</vt:lpstr>
      <vt:lpstr>Hardware Implementation: TLB</vt:lpstr>
      <vt:lpstr>Protection</vt:lpstr>
      <vt:lpstr>32 – bit address</vt:lpstr>
      <vt:lpstr>Binary Representation: Example # 1</vt:lpstr>
      <vt:lpstr>Binary Representation: Example 2</vt:lpstr>
      <vt:lpstr>Binary Representation: Example # 3</vt:lpstr>
      <vt:lpstr>Binary Representation: Example 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 Saifullah Tanvir</dc:creator>
  <cp:lastModifiedBy>M Saifullah Tanvir</cp:lastModifiedBy>
  <cp:revision>98</cp:revision>
  <dcterms:created xsi:type="dcterms:W3CDTF">2023-04-17T03:43:09Z</dcterms:created>
  <dcterms:modified xsi:type="dcterms:W3CDTF">2023-05-03T03:26:55Z</dcterms:modified>
</cp:coreProperties>
</file>