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7A9D96F3-AE66-8FC1-656A-5AE3E1466D17}"/>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2"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217" name="Google Shape;21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29" name="Google Shape;229;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230" name="Google Shape;230;p23"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6" name="Google Shape;236;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0" name="Google Shape;240;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1" name="Google Shape;241;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42" name="Google Shape;24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pic>
        <p:nvPicPr>
          <p:cNvPr id="243" name="Google Shape;243;p24"/>
          <p:cNvPicPr preferRelativeResize="0"/>
          <p:nvPr/>
        </p:nvPicPr>
        <p:blipFill rotWithShape="1">
          <a:blip r:embed="rId5">
            <a:alphaModFix/>
          </a:blip>
          <a:srcRect/>
          <a:stretch/>
        </p:blipFill>
        <p:spPr>
          <a:xfrm>
            <a:off x="3179298" y="2300527"/>
            <a:ext cx="5770561" cy="43373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2" name="Google Shape;262;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7" name="Google Shape;26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68" name="Google Shape;268;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69" name="Google Shape;269;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5" name="Google Shape;275;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79" name="Google Shape;279;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0" name="Google Shape;28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81" name="Google Shape;281;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82" name="Google Shape;282;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8" name="Google Shape;288;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2" name="Google Shape;292;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3" name="Google Shape;293;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94" name="Google Shape;294;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95" name="Google Shape;295;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1" name="Google Shape;301;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5" name="Google Shape;305;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6" name="Google Shape;306;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07" name="Google Shape;307;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08" name="Google Shape;308;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4" name="Google Shape;314;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8" name="Google Shape;318;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9" name="Google Shape;319;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20" name="Google Shape;320;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21" name="Google Shape;321;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7" name="Google Shape;327;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1" name="Google Shape;331;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2" name="Google Shape;332;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33" name="Google Shape;33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34" name="Google Shape;33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4" name="Google Shape;344;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5" name="Google Shape;345;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46" name="Google Shape;34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47" name="Google Shape;347;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typical instruction execution cycle, e.g., first fetches an instruction from memory, which is then decoded and executed. </a:t>
            </a:r>
            <a:endParaRPr/>
          </a:p>
          <a:p>
            <a:pPr marL="182880" lvl="0" indent="-182880" algn="just" rtl="0">
              <a:lnSpc>
                <a:spcPct val="90000"/>
              </a:lnSpc>
              <a:spcBef>
                <a:spcPts val="1200"/>
              </a:spcBef>
              <a:spcAft>
                <a:spcPts val="0"/>
              </a:spcAft>
              <a:buSzPts val="1700"/>
              <a:buChar char="▪"/>
            </a:pPr>
            <a:r>
              <a:rPr lang="en-US" sz="2000"/>
              <a:t>Operands may have to be fetched from memory. </a:t>
            </a:r>
            <a:endParaRPr/>
          </a:p>
          <a:p>
            <a:pPr marL="182880" lvl="0" indent="-182880" algn="just" rtl="0">
              <a:lnSpc>
                <a:spcPct val="90000"/>
              </a:lnSpc>
              <a:spcBef>
                <a:spcPts val="1200"/>
              </a:spcBef>
              <a:spcAft>
                <a:spcPts val="0"/>
              </a:spcAft>
              <a:buSzPts val="1700"/>
              <a:buChar char="▪"/>
            </a:pPr>
            <a:r>
              <a:rPr lang="en-US" sz="2000"/>
              <a:t>After the instruction has been executed, the results are stored back in memory. </a:t>
            </a:r>
            <a:endParaRPr/>
          </a:p>
          <a:p>
            <a:pPr marL="182880" lvl="0" indent="-182880" algn="just" rtl="0">
              <a:lnSpc>
                <a:spcPct val="90000"/>
              </a:lnSpc>
              <a:spcBef>
                <a:spcPts val="1200"/>
              </a:spcBef>
              <a:spcAft>
                <a:spcPts val="0"/>
              </a:spcAft>
              <a:buSzPts val="1700"/>
              <a:buChar char="▪"/>
            </a:pPr>
            <a:r>
              <a:rPr lang="en-US" sz="2000"/>
              <a:t>The memory unit sees only a stream of memory addresses; it does not know how they are generated or what they are for (instructions or data).</a:t>
            </a:r>
            <a:endParaRPr sz="2400"/>
          </a:p>
        </p:txBody>
      </p:sp>
      <p:sp>
        <p:nvSpPr>
          <p:cNvPr id="120" name="Google Shape;120;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1" name="Google Shape;121;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2" name="Google Shape;122;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8" name="Google Shape;128;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15" descr="Diagram&#10;&#10;Description automatically generated with low confidence"/>
          <p:cNvPicPr preferRelativeResize="0">
            <a:picLocks noGrp="1"/>
          </p:cNvPicPr>
          <p:nvPr>
            <p:ph type="body" idx="1"/>
          </p:nvPr>
        </p:nvPicPr>
        <p:blipFill rotWithShape="1">
          <a:blip r:embed="rId4">
            <a:alphaModFix/>
          </a:blip>
          <a:srcRect/>
          <a:stretch/>
        </p:blipFill>
        <p:spPr>
          <a:xfrm>
            <a:off x="979251" y="2317763"/>
            <a:ext cx="9998802" cy="4137583"/>
          </a:xfrm>
          <a:prstGeom prst="rect">
            <a:avLst/>
          </a:prstGeom>
          <a:noFill/>
          <a:ln>
            <a:noFill/>
          </a:ln>
        </p:spPr>
      </p:pic>
      <p:sp>
        <p:nvSpPr>
          <p:cNvPr id="132" name="Google Shape;132;p15"/>
          <p:cNvSpPr/>
          <p:nvPr/>
        </p:nvSpPr>
        <p:spPr>
          <a:xfrm>
            <a:off x="11401725" y="6229681"/>
            <a:ext cx="457200" cy="45720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HIERARCHY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1" name="Google Shape;141;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5" name="Google Shape;145;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6" name="Google Shape;146;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47" name="Google Shape;14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MANAGEMENT</a:t>
            </a:r>
            <a:endParaRPr/>
          </a:p>
        </p:txBody>
      </p:sp>
      <p:sp>
        <p:nvSpPr>
          <p:cNvPr id="148" name="Google Shape;148;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purpose of memory management is to ensure fair, secure, orderly, and efficient use of memory. </a:t>
            </a:r>
            <a:endParaRPr/>
          </a:p>
          <a:p>
            <a:pPr marL="182880" lvl="0" indent="-182880" algn="just" rtl="0">
              <a:lnSpc>
                <a:spcPct val="90000"/>
              </a:lnSpc>
              <a:spcBef>
                <a:spcPts val="1200"/>
              </a:spcBef>
              <a:spcAft>
                <a:spcPts val="0"/>
              </a:spcAft>
              <a:buSzPts val="1700"/>
              <a:buChar char="▪"/>
            </a:pPr>
            <a:r>
              <a:rPr lang="en-US"/>
              <a:t>The task of memory management includes keeping track of used and free memory space. </a:t>
            </a:r>
            <a:endParaRPr/>
          </a:p>
          <a:p>
            <a:pPr marL="182880" lvl="0" indent="-182880" algn="just" rtl="0">
              <a:lnSpc>
                <a:spcPct val="90000"/>
              </a:lnSpc>
              <a:spcBef>
                <a:spcPts val="1200"/>
              </a:spcBef>
              <a:spcAft>
                <a:spcPts val="0"/>
              </a:spcAft>
              <a:buSzPts val="1700"/>
              <a:buChar char="▪"/>
            </a:pPr>
            <a:r>
              <a:rPr lang="en-US"/>
              <a:t>As well as when, where, and how much memory to allocate and deallocate. </a:t>
            </a:r>
            <a:endParaRPr/>
          </a:p>
          <a:p>
            <a:pPr marL="182880" lvl="0" indent="-182880" algn="just" rtl="0">
              <a:lnSpc>
                <a:spcPct val="90000"/>
              </a:lnSpc>
              <a:spcBef>
                <a:spcPts val="1200"/>
              </a:spcBef>
              <a:spcAft>
                <a:spcPts val="0"/>
              </a:spcAft>
              <a:buSzPts val="1700"/>
              <a:buChar char="▪"/>
            </a:pPr>
            <a:r>
              <a:rPr lang="en-US"/>
              <a:t>It is also responsible for swapping processes in and out of the main memory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4" name="Google Shape;154;p17"/>
          <p:cNvSpPr txBox="1">
            <a:spLocks noGrp="1"/>
          </p:cNvSpPr>
          <p:nvPr>
            <p:ph type="title"/>
          </p:nvPr>
        </p:nvSpPr>
        <p:spPr>
          <a:xfrm>
            <a:off x="8156351" y="1012874"/>
            <a:ext cx="3507126" cy="108110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100000"/>
              <a:buFont typeface="Rockwell"/>
              <a:buNone/>
            </a:pP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r>
              <a:rPr lang="en-US" sz="3600">
                <a:solidFill>
                  <a:srgbClr val="C00000"/>
                </a:solidFill>
              </a:rPr>
              <a:t>SOURCE TO EXECUTION</a:t>
            </a:r>
            <a:endParaRPr/>
          </a:p>
        </p:txBody>
      </p:sp>
      <p:pic>
        <p:nvPicPr>
          <p:cNvPr id="155" name="Google Shape;155;p17" descr="Diagram&#10;&#10;Description automatically generated"/>
          <p:cNvPicPr preferRelativeResize="0"/>
          <p:nvPr/>
        </p:nvPicPr>
        <p:blipFill rotWithShape="1">
          <a:blip r:embed="rId4">
            <a:alphaModFix/>
          </a:blip>
          <a:srcRect/>
          <a:stretch/>
        </p:blipFill>
        <p:spPr>
          <a:xfrm>
            <a:off x="528523" y="145346"/>
            <a:ext cx="6416228" cy="6567306"/>
          </a:xfrm>
          <a:prstGeom prst="rect">
            <a:avLst/>
          </a:prstGeom>
          <a:noFill/>
          <a:ln>
            <a:noFill/>
          </a:ln>
        </p:spPr>
      </p:pic>
      <p:grpSp>
        <p:nvGrpSpPr>
          <p:cNvPr id="156" name="Google Shape;156;p17"/>
          <p:cNvGrpSpPr/>
          <p:nvPr/>
        </p:nvGrpSpPr>
        <p:grpSpPr>
          <a:xfrm>
            <a:off x="11401725" y="6229681"/>
            <a:ext cx="457200" cy="457200"/>
            <a:chOff x="11361456" y="6195813"/>
            <a:chExt cx="548640" cy="548640"/>
          </a:xfrm>
        </p:grpSpPr>
        <p:sp>
          <p:nvSpPr>
            <p:cNvPr id="157" name="Google Shape;157;p1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8" name="Google Shape;158;p1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59" name="Google Shape;159;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5" name="Google Shape;165;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9" name="Google Shape;169;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0" name="Google Shape;170;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1" name="Google Shape;17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72" name="Google Shape;172;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dirty="0"/>
          </a:p>
          <a:p>
            <a:pPr marL="182880" lvl="0" indent="-182880" algn="just" rtl="0">
              <a:lnSpc>
                <a:spcPct val="90000"/>
              </a:lnSpc>
              <a:spcBef>
                <a:spcPts val="1200"/>
              </a:spcBef>
              <a:spcAft>
                <a:spcPts val="0"/>
              </a:spcAft>
              <a:buSzPts val="1700"/>
              <a:buChar char="▪"/>
            </a:pPr>
            <a:r>
              <a:rPr lang="en-US" dirty="0"/>
              <a:t>Usually a program resides on a disk as a binary executable or script file. </a:t>
            </a:r>
            <a:endParaRPr dirty="0"/>
          </a:p>
          <a:p>
            <a:pPr marL="182880" lvl="0" indent="-182880" algn="just" rtl="0">
              <a:lnSpc>
                <a:spcPct val="90000"/>
              </a:lnSpc>
              <a:spcBef>
                <a:spcPts val="1200"/>
              </a:spcBef>
              <a:spcAft>
                <a:spcPts val="0"/>
              </a:spcAft>
              <a:buSzPts val="1700"/>
              <a:buChar char="▪"/>
            </a:pPr>
            <a:r>
              <a:rPr lang="en-US" dirty="0"/>
              <a:t>The program must be brought into the memory it to be executed. </a:t>
            </a:r>
            <a:endParaRPr dirty="0"/>
          </a:p>
          <a:p>
            <a:pPr marL="182880" lvl="0" indent="-182880" algn="just" rtl="0">
              <a:lnSpc>
                <a:spcPct val="90000"/>
              </a:lnSpc>
              <a:spcBef>
                <a:spcPts val="1200"/>
              </a:spcBef>
              <a:spcAft>
                <a:spcPts val="0"/>
              </a:spcAft>
              <a:buSzPts val="1700"/>
              <a:buChar char="▪"/>
            </a:pPr>
            <a:r>
              <a:rPr lang="en-US" dirty="0"/>
              <a:t>The collection of processes that is waiting on the disk to be brought into the memory for execution forms the input queue. </a:t>
            </a:r>
            <a:endParaRPr dirty="0"/>
          </a:p>
          <a:p>
            <a:pPr marL="182880" lvl="0" indent="-182880" algn="just" rtl="0">
              <a:lnSpc>
                <a:spcPct val="90000"/>
              </a:lnSpc>
              <a:spcBef>
                <a:spcPts val="1200"/>
              </a:spcBef>
              <a:spcAft>
                <a:spcPts val="0"/>
              </a:spcAft>
              <a:buSzPts val="1700"/>
              <a:buChar char="▪"/>
            </a:pPr>
            <a:r>
              <a:rPr lang="en-US" dirty="0"/>
              <a:t>The normal procedure is to select one of the processes in the input queue and to load that process into the memory.</a:t>
            </a:r>
            <a:endParaRPr dirty="0"/>
          </a:p>
          <a:p>
            <a:pPr marL="182880" lvl="0" indent="-182880" algn="just" rtl="0">
              <a:lnSpc>
                <a:spcPct val="90000"/>
              </a:lnSpc>
              <a:spcBef>
                <a:spcPts val="1200"/>
              </a:spcBef>
              <a:spcAft>
                <a:spcPts val="0"/>
              </a:spcAft>
              <a:buSzPts val="1700"/>
              <a:buChar char="▪"/>
            </a:pPr>
            <a:r>
              <a:rPr lang="en-US" dirty="0"/>
              <a:t> As the process is executed, it accesses instructions and data from memory.</a:t>
            </a:r>
            <a:endParaRPr dirty="0"/>
          </a:p>
          <a:p>
            <a:pPr marL="182880" lvl="0" indent="-182880" algn="just" rtl="0">
              <a:lnSpc>
                <a:spcPct val="90000"/>
              </a:lnSpc>
              <a:spcBef>
                <a:spcPts val="1200"/>
              </a:spcBef>
              <a:spcAft>
                <a:spcPts val="0"/>
              </a:spcAft>
              <a:buSzPts val="1700"/>
              <a:buChar char="▪"/>
            </a:pPr>
            <a:r>
              <a:rPr lang="en-US" dirty="0"/>
              <a:t>Eventually the process terminates, and its memory space becomes available for reuse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8" name="Google Shape;178;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3" name="Google Shape;183;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4" name="Google Shape;184;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85" name="Google Shape;185;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Addresses in the source program are generally symbolic (such as an integer variable count). Address can be bound to instructions and data at different times.</a:t>
            </a:r>
            <a:endParaRPr/>
          </a:p>
          <a:p>
            <a:pPr marL="182880" lvl="0" indent="-182880" algn="just" rtl="0">
              <a:lnSpc>
                <a:spcPct val="90000"/>
              </a:lnSpc>
              <a:spcBef>
                <a:spcPts val="1200"/>
              </a:spcBef>
              <a:spcAft>
                <a:spcPts val="0"/>
              </a:spcAft>
              <a:buSzPts val="1700"/>
              <a:buChar char="▪"/>
            </a:pPr>
            <a:r>
              <a:rPr lang="en-US" b="1">
                <a:solidFill>
                  <a:srgbClr val="C00000"/>
                </a:solidFill>
              </a:rPr>
              <a:t>Compile time</a:t>
            </a:r>
            <a:r>
              <a:rPr lang="en-US"/>
              <a:t>—If you know at compile where the process will reside in memory, the absolute addresses can be assigned to instructions and data by the compiler.</a:t>
            </a:r>
            <a:endParaRPr/>
          </a:p>
          <a:p>
            <a:pPr marL="182880" lvl="0" indent="-182880" algn="just" rtl="0">
              <a:lnSpc>
                <a:spcPct val="90000"/>
              </a:lnSpc>
              <a:spcBef>
                <a:spcPts val="1200"/>
              </a:spcBef>
              <a:spcAft>
                <a:spcPts val="0"/>
              </a:spcAft>
              <a:buSzPts val="1700"/>
              <a:buChar char="▪"/>
            </a:pPr>
            <a:r>
              <a:rPr lang="en-US" b="1">
                <a:solidFill>
                  <a:srgbClr val="C00000"/>
                </a:solidFill>
              </a:rPr>
              <a:t>Load time</a:t>
            </a:r>
            <a:r>
              <a:rPr lang="en-US"/>
              <a:t>—If it is not known at compile time where the process will reside in memory, then the compiler must generate re-locatable code. In this case the final binding is delayed until load time. </a:t>
            </a:r>
            <a:endParaRPr/>
          </a:p>
          <a:p>
            <a:pPr marL="182880" lvl="0" indent="-182880" algn="just" rtl="0">
              <a:lnSpc>
                <a:spcPct val="90000"/>
              </a:lnSpc>
              <a:spcBef>
                <a:spcPts val="1200"/>
              </a:spcBef>
              <a:spcAft>
                <a:spcPts val="0"/>
              </a:spcAft>
              <a:buSzPts val="1700"/>
              <a:buChar char="▪"/>
            </a:pPr>
            <a:r>
              <a:rPr lang="en-US" b="1">
                <a:solidFill>
                  <a:srgbClr val="C00000"/>
                </a:solidFill>
              </a:rPr>
              <a:t>Execution time</a:t>
            </a:r>
            <a:r>
              <a:rPr lang="en-US"/>
              <a:t>—If the process can be moved during its execution from one memory segment to another, then binding must be delayed until run time. Special hardware must be available for this to work. </a:t>
            </a:r>
            <a:endParaRPr/>
          </a:p>
          <a:p>
            <a:pPr marL="182880" lvl="0" indent="-182880" algn="just" rtl="0">
              <a:lnSpc>
                <a:spcPct val="90000"/>
              </a:lnSpc>
              <a:spcBef>
                <a:spcPts val="1200"/>
              </a:spcBef>
              <a:spcAft>
                <a:spcPts val="0"/>
              </a:spcAft>
              <a:buSzPts val="1700"/>
              <a:buChar char="▪"/>
            </a:pPr>
            <a:r>
              <a:rPr lang="en-US"/>
              <a:t>In case of compile and load time binding, a program may not be moved around in memory at run time.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1" name="Google Shape;191;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5" name="Google Shape;195;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6" name="Google Shape;196;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97" name="Google Shape;197;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98" name="Google Shape;19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4" name="Google Shape;204;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8" name="Google Shape;208;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9" name="Google Shape;209;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0" name="Google Shape;210;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211" name="Google Shape;211;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1245</Words>
  <Application>Microsoft Office PowerPoint</Application>
  <PresentationFormat>Widescreen</PresentationFormat>
  <Paragraphs>115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Noto Sans Symbols</vt:lpstr>
      <vt:lpstr>Rockwell</vt:lpstr>
      <vt:lpstr>Wood Type</vt:lpstr>
      <vt:lpstr>OPERATING SYSTEMS</vt:lpstr>
      <vt:lpstr>PowerPoint Presentation</vt:lpstr>
      <vt:lpstr>MEMORY HIERARCHY</vt:lpstr>
      <vt:lpstr>MEMORY MANAGEMENT</vt:lpstr>
      <vt:lpstr>          SOURCE TO EXECUTION</vt:lpstr>
      <vt:lpstr>ADDRESS BINDING </vt:lpstr>
      <vt:lpstr>ADDRESS BINDING </vt:lpstr>
      <vt:lpstr>LOGICAL-VERSUS PHYSICAL-ADDRESS SPACE</vt:lpstr>
      <vt:lpstr>LOGICAL-VERSUS PHYSICAL-ADDRESS SPACE</vt:lpstr>
      <vt:lpstr>PowerPoint Presentation</vt:lpstr>
      <vt:lpstr>EXAMPLE</vt:lpstr>
      <vt:lpstr>EXAMPLE (I8086)</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3</cp:revision>
  <dcterms:modified xsi:type="dcterms:W3CDTF">2023-04-19T04:24:42Z</dcterms:modified>
</cp:coreProperties>
</file>