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CA5B19-085E-4BCD-B45A-0C42EFB70DDB}">
  <a:tblStyle styleId="{5FCA5B19-085E-4BCD-B45A-0C42EFB70DDB}" styleName="Table_0">
    <a:wholeTbl>
      <a:tcTxStyle b="off" i="off">
        <a:font>
          <a:latin typeface="Rockwell"/>
          <a:ea typeface="Rockwell"/>
          <a:cs typeface="Rockwel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9" name="Google Shape;57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2" name="Google Shape;592;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5" name="Google Shape;60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9" name="Google Shape;619;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jp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
        <p:nvSpPr>
          <p:cNvPr id="3" name="Subtitle 2">
            <a:extLst>
              <a:ext uri="{FF2B5EF4-FFF2-40B4-BE49-F238E27FC236}">
                <a16:creationId xmlns:a16="http://schemas.microsoft.com/office/drawing/2014/main" id="{8266D86D-71CF-6260-548D-73F5538691EC}"/>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13" name="Google Shape;213;p2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17" name="Google Shape;217;p2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18" name="Google Shape;218;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10</a:t>
            </a:fld>
            <a:endParaRPr/>
          </a:p>
        </p:txBody>
      </p:sp>
      <p:sp>
        <p:nvSpPr>
          <p:cNvPr id="219" name="Google Shape;219;p2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DYNAMIC LOADING</a:t>
            </a:r>
            <a:endParaRPr b="1"/>
          </a:p>
        </p:txBody>
      </p:sp>
      <p:sp>
        <p:nvSpPr>
          <p:cNvPr id="220" name="Google Shape;220;p2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0" lvl="0" indent="0" algn="just" rtl="0">
              <a:lnSpc>
                <a:spcPct val="90000"/>
              </a:lnSpc>
              <a:spcBef>
                <a:spcPts val="1200"/>
              </a:spcBef>
              <a:spcAft>
                <a:spcPts val="0"/>
              </a:spcAft>
              <a:buSzPts val="2040"/>
              <a:buNone/>
            </a:pPr>
            <a:r>
              <a:rPr lang="en-US" sz="2400" b="1">
                <a:solidFill>
                  <a:srgbClr val="C00000"/>
                </a:solidFill>
              </a:rPr>
              <a:t>Advantages:</a:t>
            </a:r>
            <a:endParaRPr/>
          </a:p>
          <a:p>
            <a:pPr marL="182880" lvl="0" indent="-182880" algn="just" rtl="0">
              <a:lnSpc>
                <a:spcPct val="90000"/>
              </a:lnSpc>
              <a:spcBef>
                <a:spcPts val="1200"/>
              </a:spcBef>
              <a:spcAft>
                <a:spcPts val="0"/>
              </a:spcAft>
              <a:buSzPts val="1700"/>
              <a:buChar char="▪"/>
            </a:pPr>
            <a:r>
              <a:rPr lang="en-US"/>
              <a:t>Less time is needed to load a program.</a:t>
            </a:r>
            <a:endParaRPr/>
          </a:p>
          <a:p>
            <a:pPr marL="182880" lvl="0" indent="-182880" algn="just" rtl="0">
              <a:lnSpc>
                <a:spcPct val="90000"/>
              </a:lnSpc>
              <a:spcBef>
                <a:spcPts val="1200"/>
              </a:spcBef>
              <a:spcAft>
                <a:spcPts val="0"/>
              </a:spcAft>
              <a:buSzPts val="1700"/>
              <a:buChar char="▪"/>
            </a:pPr>
            <a:r>
              <a:rPr lang="en-US"/>
              <a:t>Potentially less memory space is needed.</a:t>
            </a:r>
            <a:endParaRPr/>
          </a:p>
          <a:p>
            <a:pPr marL="0" lvl="0" indent="0" algn="just" rtl="0">
              <a:lnSpc>
                <a:spcPct val="90000"/>
              </a:lnSpc>
              <a:spcBef>
                <a:spcPts val="1200"/>
              </a:spcBef>
              <a:spcAft>
                <a:spcPts val="0"/>
              </a:spcAft>
              <a:buSzPts val="2040"/>
              <a:buNone/>
            </a:pPr>
            <a:r>
              <a:rPr lang="en-US" sz="2400" b="1">
                <a:solidFill>
                  <a:srgbClr val="C00000"/>
                </a:solidFill>
              </a:rPr>
              <a:t>Disadvantages:</a:t>
            </a:r>
            <a:endParaRPr/>
          </a:p>
          <a:p>
            <a:pPr marL="182880" lvl="0" indent="-182880" algn="just" rtl="0">
              <a:lnSpc>
                <a:spcPct val="90000"/>
              </a:lnSpc>
              <a:spcBef>
                <a:spcPts val="1200"/>
              </a:spcBef>
              <a:spcAft>
                <a:spcPts val="0"/>
              </a:spcAft>
              <a:buSzPts val="1700"/>
              <a:buChar char="▪"/>
            </a:pPr>
            <a:r>
              <a:rPr lang="en-US"/>
              <a:t>Run time activity.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26" name="Google Shape;226;p2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30" name="Google Shape;230;p2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31" name="Google Shape;231;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11</a:t>
            </a:fld>
            <a:endParaRPr/>
          </a:p>
        </p:txBody>
      </p:sp>
      <p:sp>
        <p:nvSpPr>
          <p:cNvPr id="232" name="Google Shape;232;p2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233" name="Google Shape;233;p2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Some operating systems support only static linking in which system language libraries are treated like any other object module and are combined by the loader into the binary proper image. </a:t>
            </a:r>
            <a:endParaRPr/>
          </a:p>
          <a:p>
            <a:pPr marL="182880" lvl="0" indent="-182880" algn="just" rtl="0">
              <a:lnSpc>
                <a:spcPct val="90000"/>
              </a:lnSpc>
              <a:spcBef>
                <a:spcPts val="1200"/>
              </a:spcBef>
              <a:spcAft>
                <a:spcPts val="0"/>
              </a:spcAft>
              <a:buSzPts val="1700"/>
              <a:buChar char="▪"/>
            </a:pPr>
            <a:r>
              <a:rPr lang="en-US"/>
              <a:t>The concept of dynamic linking is similar to that of dynamic loading.</a:t>
            </a:r>
            <a:endParaRPr/>
          </a:p>
          <a:p>
            <a:pPr marL="182880" lvl="0" indent="-182880" algn="just" rtl="0">
              <a:lnSpc>
                <a:spcPct val="90000"/>
              </a:lnSpc>
              <a:spcBef>
                <a:spcPts val="1200"/>
              </a:spcBef>
              <a:spcAft>
                <a:spcPts val="0"/>
              </a:spcAft>
              <a:buSzPts val="1700"/>
              <a:buChar char="▪"/>
            </a:pPr>
            <a:r>
              <a:rPr lang="en-US"/>
              <a:t>Rather than the loading being postponed until execution time, linking is postponed until run-time. </a:t>
            </a:r>
            <a:endParaRPr/>
          </a:p>
          <a:p>
            <a:pPr marL="182880" lvl="0" indent="-182880" algn="just" rtl="0">
              <a:lnSpc>
                <a:spcPct val="90000"/>
              </a:lnSpc>
              <a:spcBef>
                <a:spcPts val="1200"/>
              </a:spcBef>
              <a:spcAft>
                <a:spcPts val="0"/>
              </a:spcAft>
              <a:buSzPts val="1700"/>
              <a:buChar char="▪"/>
            </a:pPr>
            <a:r>
              <a:rPr lang="en-US"/>
              <a:t>This feature is usually used with system libraries. </a:t>
            </a:r>
            <a:endParaRPr/>
          </a:p>
          <a:p>
            <a:pPr marL="182880" lvl="0" indent="-182880" algn="just" rtl="0">
              <a:lnSpc>
                <a:spcPct val="90000"/>
              </a:lnSpc>
              <a:spcBef>
                <a:spcPts val="1200"/>
              </a:spcBef>
              <a:spcAft>
                <a:spcPts val="0"/>
              </a:spcAft>
              <a:buSzPts val="1700"/>
              <a:buChar char="▪"/>
            </a:pPr>
            <a:r>
              <a:rPr lang="en-US"/>
              <a:t>Without this facility, all programs on a system need to have a copy of their language library included in the executable image. </a:t>
            </a:r>
            <a:endParaRPr/>
          </a:p>
          <a:p>
            <a:pPr marL="182880" lvl="0" indent="-182880" algn="just" rtl="0">
              <a:lnSpc>
                <a:spcPct val="90000"/>
              </a:lnSpc>
              <a:spcBef>
                <a:spcPts val="1200"/>
              </a:spcBef>
              <a:spcAft>
                <a:spcPts val="0"/>
              </a:spcAft>
              <a:buSzPts val="1700"/>
              <a:buChar char="▪"/>
            </a:pPr>
            <a:r>
              <a:rPr lang="en-US"/>
              <a:t>This requirement wastes both disk space and main memory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8" name="Google Shape;238;p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39" name="Google Shape;239;p2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43" name="Google Shape;243;p2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44" name="Google Shape;244;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12</a:t>
            </a:fld>
            <a:endParaRPr/>
          </a:p>
        </p:txBody>
      </p:sp>
      <p:sp>
        <p:nvSpPr>
          <p:cNvPr id="245" name="Google Shape;245;p2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246" name="Google Shape;246;p2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With dynamic linking, a stub is included in the image for each library-routine reference. </a:t>
            </a:r>
            <a:endParaRPr/>
          </a:p>
          <a:p>
            <a:pPr marL="182880" lvl="0" indent="-182880" algn="just" rtl="0">
              <a:lnSpc>
                <a:spcPct val="90000"/>
              </a:lnSpc>
              <a:spcBef>
                <a:spcPts val="1200"/>
              </a:spcBef>
              <a:spcAft>
                <a:spcPts val="0"/>
              </a:spcAft>
              <a:buSzPts val="1700"/>
              <a:buChar char="▪"/>
            </a:pPr>
            <a:r>
              <a:rPr lang="en-US"/>
              <a:t>This stub is a small piece of code that indicates how to locate the appropriate memory-resident library routine or how to load the library if the routine is not already present. </a:t>
            </a:r>
            <a:endParaRPr/>
          </a:p>
          <a:p>
            <a:pPr marL="182880" lvl="0" indent="-182880" algn="just" rtl="0">
              <a:lnSpc>
                <a:spcPct val="90000"/>
              </a:lnSpc>
              <a:spcBef>
                <a:spcPts val="1200"/>
              </a:spcBef>
              <a:spcAft>
                <a:spcPts val="0"/>
              </a:spcAft>
              <a:buSzPts val="1700"/>
              <a:buChar char="▪"/>
            </a:pPr>
            <a:r>
              <a:rPr lang="en-US"/>
              <a:t>During the execution of a process, the stub is replaced by the address of the relevant library code, and the code is executed.</a:t>
            </a:r>
            <a:endParaRPr/>
          </a:p>
          <a:p>
            <a:pPr marL="182880" lvl="0" indent="-182880" algn="just" rtl="0">
              <a:lnSpc>
                <a:spcPct val="90000"/>
              </a:lnSpc>
              <a:spcBef>
                <a:spcPts val="1200"/>
              </a:spcBef>
              <a:spcAft>
                <a:spcPts val="0"/>
              </a:spcAft>
              <a:buSzPts val="1700"/>
              <a:buChar char="▪"/>
            </a:pPr>
            <a:r>
              <a:rPr lang="en-US"/>
              <a:t>If library code is not in memory, it is loaded at this time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52" name="Google Shape;252;p2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56" name="Google Shape;256;p2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57" name="Google Shape;257;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13</a:t>
            </a:fld>
            <a:endParaRPr/>
          </a:p>
        </p:txBody>
      </p:sp>
      <p:sp>
        <p:nvSpPr>
          <p:cNvPr id="258" name="Google Shape;258;p2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259" name="Google Shape;259;p2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This feature can be extended to update libraries. </a:t>
            </a:r>
            <a:endParaRPr/>
          </a:p>
          <a:p>
            <a:pPr marL="182880" lvl="0" indent="-182880" algn="just" rtl="0">
              <a:lnSpc>
                <a:spcPct val="90000"/>
              </a:lnSpc>
              <a:spcBef>
                <a:spcPts val="1200"/>
              </a:spcBef>
              <a:spcAft>
                <a:spcPts val="0"/>
              </a:spcAft>
              <a:buSzPts val="1700"/>
              <a:buChar char="▪"/>
            </a:pPr>
            <a:r>
              <a:rPr lang="en-US"/>
              <a:t>A library may be replaced by a new version and all programs that reference the library will automatically use the new version without any need to be re-linked.</a:t>
            </a:r>
            <a:endParaRPr/>
          </a:p>
          <a:p>
            <a:pPr marL="182880" lvl="0" indent="-182880" algn="just" rtl="0">
              <a:lnSpc>
                <a:spcPct val="90000"/>
              </a:lnSpc>
              <a:spcBef>
                <a:spcPts val="1200"/>
              </a:spcBef>
              <a:spcAft>
                <a:spcPts val="0"/>
              </a:spcAft>
              <a:buSzPts val="1700"/>
              <a:buChar char="▪"/>
            </a:pPr>
            <a:r>
              <a:rPr lang="en-US"/>
              <a:t>More than one version of a library may be loaded into the memory and each program uses its version information to decide which copy of the library to use.</a:t>
            </a:r>
            <a:endParaRPr/>
          </a:p>
          <a:p>
            <a:pPr marL="182880" lvl="0" indent="-182880" algn="just" rtl="0">
              <a:lnSpc>
                <a:spcPct val="90000"/>
              </a:lnSpc>
              <a:spcBef>
                <a:spcPts val="1200"/>
              </a:spcBef>
              <a:spcAft>
                <a:spcPts val="0"/>
              </a:spcAft>
              <a:buSzPts val="1700"/>
              <a:buChar char="▪"/>
            </a:pPr>
            <a:r>
              <a:rPr lang="en-US"/>
              <a:t>Only major changes increment the version number. </a:t>
            </a:r>
            <a:endParaRPr/>
          </a:p>
          <a:p>
            <a:pPr marL="182880" lvl="0" indent="-182880" algn="just" rtl="0">
              <a:lnSpc>
                <a:spcPct val="90000"/>
              </a:lnSpc>
              <a:spcBef>
                <a:spcPts val="1200"/>
              </a:spcBef>
              <a:spcAft>
                <a:spcPts val="0"/>
              </a:spcAft>
              <a:buSzPts val="1700"/>
              <a:buChar char="▪"/>
            </a:pPr>
            <a:r>
              <a:rPr lang="en-US"/>
              <a:t>Only programs that are compiled with the new library version are affected by the incompatible changes incorporated in it. </a:t>
            </a:r>
            <a:endParaRPr/>
          </a:p>
          <a:p>
            <a:pPr marL="182880" lvl="0" indent="-182880" algn="just" rtl="0">
              <a:lnSpc>
                <a:spcPct val="90000"/>
              </a:lnSpc>
              <a:spcBef>
                <a:spcPts val="1200"/>
              </a:spcBef>
              <a:spcAft>
                <a:spcPts val="0"/>
              </a:spcAft>
              <a:buSzPts val="1700"/>
              <a:buChar char="▪"/>
            </a:pPr>
            <a:r>
              <a:rPr lang="en-US"/>
              <a:t>Programs linked before the new library was installed will continue using the older library. </a:t>
            </a:r>
            <a:endParaRPr/>
          </a:p>
          <a:p>
            <a:pPr marL="182880" lvl="0" indent="-182880" algn="just" rtl="0">
              <a:lnSpc>
                <a:spcPct val="90000"/>
              </a:lnSpc>
              <a:spcBef>
                <a:spcPts val="1200"/>
              </a:spcBef>
              <a:spcAft>
                <a:spcPts val="0"/>
              </a:spcAft>
              <a:buSzPts val="1700"/>
              <a:buChar char="▪"/>
            </a:pPr>
            <a:r>
              <a:rPr lang="en-US"/>
              <a:t>This system is also known as shared libraries.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3"/>
        <p:cNvGrpSpPr/>
        <p:nvPr/>
      </p:nvGrpSpPr>
      <p:grpSpPr>
        <a:xfrm>
          <a:off x="0" y="0"/>
          <a:ext cx="0" cy="0"/>
          <a:chOff x="0" y="0"/>
          <a:chExt cx="0" cy="0"/>
        </a:xfrm>
      </p:grpSpPr>
      <p:sp>
        <p:nvSpPr>
          <p:cNvPr id="264" name="Google Shape;264;p2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65" name="Google Shape;265;p2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69" name="Google Shape;269;p2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70" name="Google Shape;270;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14</a:t>
            </a:fld>
            <a:endParaRPr/>
          </a:p>
        </p:txBody>
      </p:sp>
      <p:sp>
        <p:nvSpPr>
          <p:cNvPr id="271" name="Google Shape;271;p2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272" name="Google Shape;272;p2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SzPts val="2040"/>
              <a:buNone/>
            </a:pPr>
            <a:r>
              <a:rPr lang="en-US" sz="2400" b="1">
                <a:solidFill>
                  <a:srgbClr val="C00000"/>
                </a:solidFill>
              </a:rPr>
              <a:t>Advantages:</a:t>
            </a:r>
            <a:endParaRPr/>
          </a:p>
          <a:p>
            <a:pPr marL="182880" lvl="0" indent="-182880" algn="just" rtl="0">
              <a:lnSpc>
                <a:spcPct val="90000"/>
              </a:lnSpc>
              <a:spcBef>
                <a:spcPts val="1200"/>
              </a:spcBef>
              <a:spcAft>
                <a:spcPts val="0"/>
              </a:spcAft>
              <a:buSzPts val="1700"/>
              <a:buChar char="▪"/>
            </a:pPr>
            <a:r>
              <a:rPr lang="en-US"/>
              <a:t>Less time is needed to load a program.</a:t>
            </a:r>
            <a:endParaRPr/>
          </a:p>
          <a:p>
            <a:pPr marL="182880" lvl="0" indent="-182880" algn="just" rtl="0">
              <a:lnSpc>
                <a:spcPct val="90000"/>
              </a:lnSpc>
              <a:spcBef>
                <a:spcPts val="1200"/>
              </a:spcBef>
              <a:spcAft>
                <a:spcPts val="0"/>
              </a:spcAft>
              <a:buSzPts val="1700"/>
              <a:buChar char="▪"/>
            </a:pPr>
            <a:r>
              <a:rPr lang="en-US"/>
              <a:t>Potentially less memory space is needed.</a:t>
            </a:r>
            <a:endParaRPr/>
          </a:p>
          <a:p>
            <a:pPr marL="182880" lvl="0" indent="-182880" algn="just" rtl="0">
              <a:lnSpc>
                <a:spcPct val="90000"/>
              </a:lnSpc>
              <a:spcBef>
                <a:spcPts val="1200"/>
              </a:spcBef>
              <a:spcAft>
                <a:spcPts val="0"/>
              </a:spcAft>
              <a:buSzPts val="1700"/>
              <a:buChar char="▪"/>
            </a:pPr>
            <a:r>
              <a:rPr lang="en-US"/>
              <a:t>Less disk space is needed to store binaries.</a:t>
            </a:r>
            <a:endParaRPr/>
          </a:p>
          <a:p>
            <a:pPr marL="182880" lvl="0" indent="-182880" algn="just" rtl="0">
              <a:lnSpc>
                <a:spcPct val="90000"/>
              </a:lnSpc>
              <a:spcBef>
                <a:spcPts val="1200"/>
              </a:spcBef>
              <a:spcAft>
                <a:spcPts val="0"/>
              </a:spcAft>
              <a:buSzPts val="1700"/>
              <a:buChar char="▪"/>
            </a:pPr>
            <a:r>
              <a:rPr lang="en-US"/>
              <a:t>Updated libraries are used without recompilation of the program.</a:t>
            </a:r>
            <a:endParaRPr/>
          </a:p>
          <a:p>
            <a:pPr marL="0" lvl="0" indent="0" algn="just" rtl="0">
              <a:lnSpc>
                <a:spcPct val="90000"/>
              </a:lnSpc>
              <a:spcBef>
                <a:spcPts val="1200"/>
              </a:spcBef>
              <a:spcAft>
                <a:spcPts val="0"/>
              </a:spcAft>
              <a:buSzPts val="2040"/>
              <a:buNone/>
            </a:pPr>
            <a:r>
              <a:rPr lang="en-US" sz="2400" b="1">
                <a:solidFill>
                  <a:srgbClr val="C00000"/>
                </a:solidFill>
              </a:rPr>
              <a:t>Disadvantage:</a:t>
            </a:r>
            <a:endParaRPr/>
          </a:p>
          <a:p>
            <a:pPr marL="182880" lvl="0" indent="-182880" algn="just" rtl="0">
              <a:lnSpc>
                <a:spcPct val="90000"/>
              </a:lnSpc>
              <a:spcBef>
                <a:spcPts val="1200"/>
              </a:spcBef>
              <a:spcAft>
                <a:spcPts val="0"/>
              </a:spcAft>
              <a:buSzPts val="1700"/>
              <a:buChar char="▪"/>
            </a:pPr>
            <a:r>
              <a:rPr lang="en-US"/>
              <a:t>Time-consuming runtime activity.</a:t>
            </a:r>
            <a:endParaRPr/>
          </a:p>
          <a:p>
            <a:pPr marL="182880" lvl="0" indent="-182880" algn="just" rtl="0">
              <a:lnSpc>
                <a:spcPct val="90000"/>
              </a:lnSpc>
              <a:spcBef>
                <a:spcPts val="1200"/>
              </a:spcBef>
              <a:spcAft>
                <a:spcPts val="0"/>
              </a:spcAft>
              <a:buSzPts val="1700"/>
              <a:buChar char="▪"/>
            </a:pPr>
            <a:r>
              <a:rPr lang="en-US"/>
              <a:t>Resulting in slower program execution.</a:t>
            </a:r>
            <a:endParaRPr/>
          </a:p>
          <a:p>
            <a:pPr marL="182880" lvl="0" indent="-182880" algn="just" rtl="0">
              <a:lnSpc>
                <a:spcPct val="90000"/>
              </a:lnSpc>
              <a:spcBef>
                <a:spcPts val="1200"/>
              </a:spcBef>
              <a:spcAft>
                <a:spcPts val="0"/>
              </a:spcAft>
              <a:buSzPts val="1700"/>
              <a:buChar char="▪"/>
            </a:pPr>
            <a:r>
              <a:rPr lang="en-US"/>
              <a:t>gcc compiler performs dynamic linking by default </a:t>
            </a:r>
            <a:endParaRPr/>
          </a:p>
          <a:p>
            <a:pPr marL="182880" lvl="0" indent="-182880" algn="just" rtl="0">
              <a:lnSpc>
                <a:spcPct val="90000"/>
              </a:lnSpc>
              <a:spcBef>
                <a:spcPts val="1200"/>
              </a:spcBef>
              <a:spcAft>
                <a:spcPts val="0"/>
              </a:spcAft>
              <a:buSzPts val="1700"/>
              <a:buChar char="▪"/>
            </a:pPr>
            <a:r>
              <a:rPr lang="en-US"/>
              <a:t>-static can be used for static linking. </a:t>
            </a:r>
            <a:endParaRPr/>
          </a:p>
          <a:p>
            <a:pPr marL="0" lvl="0" indent="0" algn="just" rtl="0">
              <a:lnSpc>
                <a:spcPct val="90000"/>
              </a:lnSpc>
              <a:spcBef>
                <a:spcPts val="1200"/>
              </a:spcBef>
              <a:spcAft>
                <a:spcPts val="0"/>
              </a:spcAft>
              <a:buSzPts val="17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78" name="Google Shape;278;p2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82" name="Google Shape;282;p2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83" name="Google Shape;283;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15</a:t>
            </a:fld>
            <a:endParaRPr/>
          </a:p>
        </p:txBody>
      </p:sp>
      <p:sp>
        <p:nvSpPr>
          <p:cNvPr id="284" name="Google Shape;284;p2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a:t>OVERLAYS</a:t>
            </a:r>
            <a:endParaRPr/>
          </a:p>
        </p:txBody>
      </p:sp>
      <p:sp>
        <p:nvSpPr>
          <p:cNvPr id="285" name="Google Shape;285;p2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To enable a process to be larger than the amount of memory allocated to it, we can use overlays. </a:t>
            </a:r>
            <a:endParaRPr/>
          </a:p>
          <a:p>
            <a:pPr marL="182880" lvl="0" indent="-182880" algn="just" rtl="0">
              <a:lnSpc>
                <a:spcPct val="90000"/>
              </a:lnSpc>
              <a:spcBef>
                <a:spcPts val="1200"/>
              </a:spcBef>
              <a:spcAft>
                <a:spcPts val="0"/>
              </a:spcAft>
              <a:buSzPts val="1700"/>
              <a:buChar char="▪"/>
            </a:pPr>
            <a:r>
              <a:rPr lang="en-US"/>
              <a:t>The idea of overlays is to keep in memory only those instructions and data that are needed at any given time. </a:t>
            </a:r>
            <a:endParaRPr/>
          </a:p>
          <a:p>
            <a:pPr marL="182880" lvl="0" indent="-182880" algn="just" rtl="0">
              <a:lnSpc>
                <a:spcPct val="90000"/>
              </a:lnSpc>
              <a:spcBef>
                <a:spcPts val="1200"/>
              </a:spcBef>
              <a:spcAft>
                <a:spcPts val="0"/>
              </a:spcAft>
              <a:buSzPts val="1700"/>
              <a:buChar char="▪"/>
            </a:pPr>
            <a:r>
              <a:rPr lang="en-US"/>
              <a:t>When other instructions are needed, they are loaded into space occupied previously by instructions that are no longer needed. </a:t>
            </a:r>
            <a:endParaRPr/>
          </a:p>
          <a:p>
            <a:pPr marL="182880" lvl="0" indent="-182880" algn="just" rtl="0">
              <a:lnSpc>
                <a:spcPct val="90000"/>
              </a:lnSpc>
              <a:spcBef>
                <a:spcPts val="1200"/>
              </a:spcBef>
              <a:spcAft>
                <a:spcPts val="0"/>
              </a:spcAft>
              <a:buSzPts val="1700"/>
              <a:buChar char="▪"/>
            </a:pPr>
            <a:r>
              <a:rPr lang="en-US"/>
              <a:t>We illustrate the concept of overlays with the example of a two-pass compiler.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9"/>
        <p:cNvGrpSpPr/>
        <p:nvPr/>
      </p:nvGrpSpPr>
      <p:grpSpPr>
        <a:xfrm>
          <a:off x="0" y="0"/>
          <a:ext cx="0" cy="0"/>
          <a:chOff x="0" y="0"/>
          <a:chExt cx="0" cy="0"/>
        </a:xfrm>
      </p:grpSpPr>
      <p:sp>
        <p:nvSpPr>
          <p:cNvPr id="290" name="Google Shape;290;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91" name="Google Shape;291;p2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95" name="Google Shape;295;p2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96" name="Google Shape;296;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16</a:t>
            </a:fld>
            <a:endParaRPr/>
          </a:p>
        </p:txBody>
      </p:sp>
      <p:sp>
        <p:nvSpPr>
          <p:cNvPr id="297" name="Google Shape;297;p2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a:t>OVERLAYS</a:t>
            </a:r>
            <a:endParaRPr/>
          </a:p>
        </p:txBody>
      </p:sp>
      <p:sp>
        <p:nvSpPr>
          <p:cNvPr id="298" name="Google Shape;298;p2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380"/>
              <a:buNone/>
            </a:pPr>
            <a:r>
              <a:rPr lang="en-US" sz="2800" b="1" dirty="0">
                <a:solidFill>
                  <a:srgbClr val="C00000"/>
                </a:solidFill>
              </a:rPr>
              <a:t>2-Pass assembler/compiler </a:t>
            </a:r>
            <a:endParaRPr dirty="0"/>
          </a:p>
          <a:p>
            <a:pPr marL="182880" lvl="0" indent="-182880" algn="just" rtl="0">
              <a:lnSpc>
                <a:spcPct val="90000"/>
              </a:lnSpc>
              <a:spcBef>
                <a:spcPts val="1200"/>
              </a:spcBef>
              <a:spcAft>
                <a:spcPts val="0"/>
              </a:spcAft>
              <a:buSzPts val="1700"/>
              <a:buFont typeface="Noto Sans Symbols"/>
              <a:buChar char="❑"/>
            </a:pPr>
            <a:r>
              <a:rPr lang="en-US" dirty="0"/>
              <a:t>Available main memory: 150k</a:t>
            </a:r>
            <a:endParaRPr dirty="0"/>
          </a:p>
          <a:p>
            <a:pPr marL="182880" lvl="0" indent="-182880" algn="just" rtl="0">
              <a:lnSpc>
                <a:spcPct val="90000"/>
              </a:lnSpc>
              <a:spcBef>
                <a:spcPts val="1200"/>
              </a:spcBef>
              <a:spcAft>
                <a:spcPts val="0"/>
              </a:spcAft>
              <a:buSzPts val="1700"/>
              <a:buFont typeface="Noto Sans Symbols"/>
              <a:buChar char="❑"/>
            </a:pPr>
            <a:r>
              <a:rPr lang="en-US" dirty="0"/>
              <a:t>Code size</a:t>
            </a:r>
            <a:r>
              <a:rPr lang="en-US"/>
              <a:t>: 210k </a:t>
            </a:r>
            <a:endParaRPr dirty="0"/>
          </a:p>
          <a:p>
            <a:pPr marL="182880" lvl="0" indent="-182880" algn="just" rtl="0">
              <a:lnSpc>
                <a:spcPct val="90000"/>
              </a:lnSpc>
              <a:spcBef>
                <a:spcPts val="1200"/>
              </a:spcBef>
              <a:spcAft>
                <a:spcPts val="0"/>
              </a:spcAft>
              <a:buSzPts val="1700"/>
              <a:buChar char="▪"/>
            </a:pPr>
            <a:r>
              <a:rPr lang="en-US" dirty="0"/>
              <a:t>Pass 1 ……………….. 70k </a:t>
            </a:r>
            <a:endParaRPr dirty="0"/>
          </a:p>
          <a:p>
            <a:pPr marL="182880" lvl="0" indent="-182880" algn="just" rtl="0">
              <a:lnSpc>
                <a:spcPct val="90000"/>
              </a:lnSpc>
              <a:spcBef>
                <a:spcPts val="1200"/>
              </a:spcBef>
              <a:spcAft>
                <a:spcPts val="0"/>
              </a:spcAft>
              <a:buSzPts val="1700"/>
              <a:buChar char="▪"/>
            </a:pPr>
            <a:r>
              <a:rPr lang="en-US" dirty="0"/>
              <a:t>Pass 2 ……………….. 80k </a:t>
            </a:r>
            <a:endParaRPr dirty="0"/>
          </a:p>
          <a:p>
            <a:pPr marL="182880" lvl="0" indent="-182880" algn="just" rtl="0">
              <a:lnSpc>
                <a:spcPct val="90000"/>
              </a:lnSpc>
              <a:spcBef>
                <a:spcPts val="1200"/>
              </a:spcBef>
              <a:spcAft>
                <a:spcPts val="0"/>
              </a:spcAft>
              <a:buSzPts val="1700"/>
              <a:buChar char="▪"/>
            </a:pPr>
            <a:r>
              <a:rPr lang="en-US" dirty="0"/>
              <a:t>Common routines …... 30k</a:t>
            </a:r>
            <a:endParaRPr dirty="0"/>
          </a:p>
          <a:p>
            <a:pPr marL="182880" lvl="0" indent="-182880" algn="just" rtl="0">
              <a:lnSpc>
                <a:spcPct val="90000"/>
              </a:lnSpc>
              <a:spcBef>
                <a:spcPts val="1200"/>
              </a:spcBef>
              <a:spcAft>
                <a:spcPts val="0"/>
              </a:spcAft>
              <a:buSzPts val="1700"/>
              <a:buChar char="▪"/>
            </a:pPr>
            <a:r>
              <a:rPr lang="en-US" dirty="0"/>
              <a:t>Symbol table ………… 20k</a:t>
            </a:r>
          </a:p>
          <a:p>
            <a:pPr marL="182880" lvl="0" indent="-182880" algn="just" rtl="0">
              <a:lnSpc>
                <a:spcPct val="90000"/>
              </a:lnSpc>
              <a:spcBef>
                <a:spcPts val="1200"/>
              </a:spcBef>
              <a:spcAft>
                <a:spcPts val="0"/>
              </a:spcAft>
              <a:buSzPts val="1700"/>
              <a:buChar char="▪"/>
            </a:pPr>
            <a:r>
              <a:rPr lang="en-US" dirty="0"/>
              <a:t>Overlay driver………..10k</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2"/>
        <p:cNvGrpSpPr/>
        <p:nvPr/>
      </p:nvGrpSpPr>
      <p:grpSpPr>
        <a:xfrm>
          <a:off x="0" y="0"/>
          <a:ext cx="0" cy="0"/>
          <a:chOff x="0" y="0"/>
          <a:chExt cx="0" cy="0"/>
        </a:xfrm>
      </p:grpSpPr>
      <p:sp>
        <p:nvSpPr>
          <p:cNvPr id="303" name="Google Shape;303;p29"/>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04" name="Google Shape;304;p29"/>
          <p:cNvSpPr txBox="1">
            <a:spLocks noGrp="1"/>
          </p:cNvSpPr>
          <p:nvPr>
            <p:ph type="title"/>
          </p:nvPr>
        </p:nvSpPr>
        <p:spPr>
          <a:xfrm>
            <a:off x="8356015" y="2363834"/>
            <a:ext cx="3544035"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6000"/>
              <a:buFont typeface="Rockwell"/>
              <a:buNone/>
            </a:pPr>
            <a:r>
              <a:rPr lang="en-US" sz="6000" b="1"/>
              <a:t>OVERLAYS</a:t>
            </a:r>
            <a:endParaRPr/>
          </a:p>
        </p:txBody>
      </p:sp>
      <p:pic>
        <p:nvPicPr>
          <p:cNvPr id="305" name="Google Shape;305;p29" descr="Diagram&#10;&#10;Description automatically generated"/>
          <p:cNvPicPr preferRelativeResize="0"/>
          <p:nvPr/>
        </p:nvPicPr>
        <p:blipFill rotWithShape="1">
          <a:blip r:embed="rId4">
            <a:alphaModFix/>
          </a:blip>
          <a:srcRect/>
          <a:stretch/>
        </p:blipFill>
        <p:spPr>
          <a:xfrm>
            <a:off x="1" y="0"/>
            <a:ext cx="8064066" cy="6858000"/>
          </a:xfrm>
          <a:prstGeom prst="rect">
            <a:avLst/>
          </a:prstGeom>
          <a:noFill/>
          <a:ln>
            <a:noFill/>
          </a:ln>
        </p:spPr>
      </p:pic>
      <p:grpSp>
        <p:nvGrpSpPr>
          <p:cNvPr id="306" name="Google Shape;306;p29"/>
          <p:cNvGrpSpPr/>
          <p:nvPr/>
        </p:nvGrpSpPr>
        <p:grpSpPr>
          <a:xfrm>
            <a:off x="11401725" y="6229681"/>
            <a:ext cx="457200" cy="457200"/>
            <a:chOff x="11361456" y="6195813"/>
            <a:chExt cx="548640" cy="548640"/>
          </a:xfrm>
        </p:grpSpPr>
        <p:sp>
          <p:nvSpPr>
            <p:cNvPr id="307" name="Google Shape;307;p29"/>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08" name="Google Shape;308;p2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309" name="Google Shape;309;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3"/>
        <p:cNvGrpSpPr/>
        <p:nvPr/>
      </p:nvGrpSpPr>
      <p:grpSpPr>
        <a:xfrm>
          <a:off x="0" y="0"/>
          <a:ext cx="0" cy="0"/>
          <a:chOff x="0" y="0"/>
          <a:chExt cx="0" cy="0"/>
        </a:xfrm>
      </p:grpSpPr>
      <p:sp>
        <p:nvSpPr>
          <p:cNvPr id="314" name="Google Shape;314;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15" name="Google Shape;315;p3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19" name="Google Shape;319;p3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20" name="Google Shape;320;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18</a:t>
            </a:fld>
            <a:endParaRPr/>
          </a:p>
        </p:txBody>
      </p:sp>
      <p:sp>
        <p:nvSpPr>
          <p:cNvPr id="321" name="Google Shape;321;p3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a:t>OVERLAYS</a:t>
            </a:r>
            <a:endParaRPr/>
          </a:p>
        </p:txBody>
      </p:sp>
      <p:sp>
        <p:nvSpPr>
          <p:cNvPr id="322" name="Google Shape;322;p3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040"/>
              <a:buNone/>
            </a:pPr>
            <a:endParaRPr sz="2400"/>
          </a:p>
          <a:p>
            <a:pPr marL="0" lvl="0" indent="0" algn="just" rtl="0">
              <a:lnSpc>
                <a:spcPct val="90000"/>
              </a:lnSpc>
              <a:spcBef>
                <a:spcPts val="1200"/>
              </a:spcBef>
              <a:spcAft>
                <a:spcPts val="0"/>
              </a:spcAft>
              <a:buSzPts val="2040"/>
              <a:buNone/>
            </a:pPr>
            <a:endParaRPr sz="2400"/>
          </a:p>
          <a:p>
            <a:pPr marL="0" lvl="0" indent="0" algn="just" rtl="0">
              <a:lnSpc>
                <a:spcPct val="90000"/>
              </a:lnSpc>
              <a:spcBef>
                <a:spcPts val="1200"/>
              </a:spcBef>
              <a:spcAft>
                <a:spcPts val="0"/>
              </a:spcAft>
              <a:buSzPts val="2040"/>
              <a:buNone/>
            </a:pPr>
            <a:r>
              <a:rPr lang="en-US" sz="2400"/>
              <a:t>The problems with overlays are:</a:t>
            </a:r>
            <a:endParaRPr/>
          </a:p>
          <a:p>
            <a:pPr marL="182880" lvl="0" indent="-182880" algn="just" rtl="0">
              <a:lnSpc>
                <a:spcPct val="90000"/>
              </a:lnSpc>
              <a:spcBef>
                <a:spcPts val="1200"/>
              </a:spcBef>
              <a:spcAft>
                <a:spcPts val="0"/>
              </a:spcAft>
              <a:buSzPts val="2040"/>
              <a:buChar char="▪"/>
            </a:pPr>
            <a:r>
              <a:rPr lang="en-US" sz="2400"/>
              <a:t>You may not be able to partition all problems into overlays.</a:t>
            </a:r>
            <a:endParaRPr/>
          </a:p>
          <a:p>
            <a:pPr marL="182880" lvl="0" indent="-182880" algn="just" rtl="0">
              <a:lnSpc>
                <a:spcPct val="90000"/>
              </a:lnSpc>
              <a:spcBef>
                <a:spcPts val="1200"/>
              </a:spcBef>
              <a:spcAft>
                <a:spcPts val="0"/>
              </a:spcAft>
              <a:buSzPts val="2040"/>
              <a:buChar char="▪"/>
            </a:pPr>
            <a:r>
              <a:rPr lang="en-US" sz="2400"/>
              <a:t>The programmer is responsible for writing the overlays driver.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6"/>
        <p:cNvGrpSpPr/>
        <p:nvPr/>
      </p:nvGrpSpPr>
      <p:grpSpPr>
        <a:xfrm>
          <a:off x="0" y="0"/>
          <a:ext cx="0" cy="0"/>
          <a:chOff x="0" y="0"/>
          <a:chExt cx="0" cy="0"/>
        </a:xfrm>
      </p:grpSpPr>
      <p:sp>
        <p:nvSpPr>
          <p:cNvPr id="327" name="Google Shape;327;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28" name="Google Shape;328;p3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32" name="Google Shape;332;p3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33" name="Google Shape;333;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19</a:t>
            </a:fld>
            <a:endParaRPr/>
          </a:p>
        </p:txBody>
      </p:sp>
      <p:sp>
        <p:nvSpPr>
          <p:cNvPr id="334" name="Google Shape;334;p3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SWAPPING</a:t>
            </a:r>
            <a:endParaRPr b="1"/>
          </a:p>
        </p:txBody>
      </p:sp>
      <p:sp>
        <p:nvSpPr>
          <p:cNvPr id="335" name="Google Shape;335;p3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sz="2000"/>
          </a:p>
          <a:p>
            <a:pPr marL="182880" lvl="0" indent="-182880" algn="just" rtl="0">
              <a:lnSpc>
                <a:spcPct val="90000"/>
              </a:lnSpc>
              <a:spcBef>
                <a:spcPts val="1200"/>
              </a:spcBef>
              <a:spcAft>
                <a:spcPts val="0"/>
              </a:spcAft>
              <a:buSzPts val="1700"/>
              <a:buChar char="▪"/>
            </a:pPr>
            <a:r>
              <a:rPr lang="en-US" sz="2000"/>
              <a:t>A process needs to be in the memory to be executed. </a:t>
            </a:r>
            <a:endParaRPr/>
          </a:p>
          <a:p>
            <a:pPr marL="182880" lvl="0" indent="-182880" algn="just" rtl="0">
              <a:lnSpc>
                <a:spcPct val="90000"/>
              </a:lnSpc>
              <a:spcBef>
                <a:spcPts val="1200"/>
              </a:spcBef>
              <a:spcAft>
                <a:spcPts val="0"/>
              </a:spcAft>
              <a:buSzPts val="1700"/>
              <a:buChar char="▪"/>
            </a:pPr>
            <a:r>
              <a:rPr lang="en-US" sz="2000"/>
              <a:t>A process, however, can be swapped temporarily out of memory to a backing store, and then brought back into memory for continued execution. </a:t>
            </a:r>
            <a:endParaRPr/>
          </a:p>
          <a:p>
            <a:pPr marL="182880" lvl="0" indent="-182880" algn="just" rtl="0">
              <a:lnSpc>
                <a:spcPct val="90000"/>
              </a:lnSpc>
              <a:spcBef>
                <a:spcPts val="1200"/>
              </a:spcBef>
              <a:spcAft>
                <a:spcPts val="0"/>
              </a:spcAft>
              <a:buSzPts val="1700"/>
              <a:buChar char="▪"/>
            </a:pPr>
            <a:r>
              <a:rPr lang="en-US" sz="2000"/>
              <a:t>The backing store is a fast disk large enough to accommodate copies of all memory images for all users; it must provide direct access to these memory images. </a:t>
            </a:r>
            <a:endParaRPr/>
          </a:p>
          <a:p>
            <a:pPr marL="182880" lvl="0" indent="-182880" algn="just" rtl="0">
              <a:lnSpc>
                <a:spcPct val="90000"/>
              </a:lnSpc>
              <a:spcBef>
                <a:spcPts val="1200"/>
              </a:spcBef>
              <a:spcAft>
                <a:spcPts val="0"/>
              </a:spcAft>
              <a:buSzPts val="1700"/>
              <a:buChar char="▪"/>
            </a:pPr>
            <a:r>
              <a:rPr lang="en-US" sz="2000"/>
              <a:t>The system maintains a ready queue of all processes whose memory images are on the backing store or in memory and are ready to run.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16" name="Google Shape;116;p1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20" name="Google Shape;120;p1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21" name="Google Shape;121;p1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a:t>
            </a:fld>
            <a:endParaRPr/>
          </a:p>
        </p:txBody>
      </p:sp>
      <p:sp>
        <p:nvSpPr>
          <p:cNvPr id="122" name="Google Shape;122;p1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LOGICAL-VERSUS PHYSICAL-ADDRESS SPACE</a:t>
            </a:r>
            <a:endParaRPr/>
          </a:p>
        </p:txBody>
      </p:sp>
      <p:sp>
        <p:nvSpPr>
          <p:cNvPr id="123" name="Google Shape;123;p1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An address generated by the CPU is commonly referred to as a logical address.</a:t>
            </a:r>
            <a:endParaRPr/>
          </a:p>
          <a:p>
            <a:pPr marL="182880" lvl="0" indent="-182880" algn="just" rtl="0">
              <a:lnSpc>
                <a:spcPct val="90000"/>
              </a:lnSpc>
              <a:spcBef>
                <a:spcPts val="1200"/>
              </a:spcBef>
              <a:spcAft>
                <a:spcPts val="0"/>
              </a:spcAft>
              <a:buSzPts val="1700"/>
              <a:buChar char="▪"/>
            </a:pPr>
            <a:r>
              <a:rPr lang="en-US"/>
              <a:t>Whereas an address seen by the memory unit–that is, the one loaded into the memory-address register of the memory–is commonly referred to as the physical address. </a:t>
            </a:r>
            <a:endParaRPr/>
          </a:p>
          <a:p>
            <a:pPr marL="182880" lvl="0" indent="-182880" algn="just" rtl="0">
              <a:lnSpc>
                <a:spcPct val="90000"/>
              </a:lnSpc>
              <a:spcBef>
                <a:spcPts val="1200"/>
              </a:spcBef>
              <a:spcAft>
                <a:spcPts val="0"/>
              </a:spcAft>
              <a:buSzPts val="1700"/>
              <a:buChar char="▪"/>
            </a:pPr>
            <a:r>
              <a:rPr lang="en-US"/>
              <a:t>In essence, logical data refers to an instruction or data in the process address space. </a:t>
            </a:r>
            <a:endParaRPr/>
          </a:p>
          <a:p>
            <a:pPr marL="182880" lvl="0" indent="-182880" algn="just" rtl="0">
              <a:lnSpc>
                <a:spcPct val="90000"/>
              </a:lnSpc>
              <a:spcBef>
                <a:spcPts val="1200"/>
              </a:spcBef>
              <a:spcAft>
                <a:spcPts val="0"/>
              </a:spcAft>
              <a:buSzPts val="1700"/>
              <a:buChar char="▪"/>
            </a:pPr>
            <a:r>
              <a:rPr lang="en-US"/>
              <a:t>Whereas the physical address refers to a main memory location where instruction or data resides.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9"/>
        <p:cNvGrpSpPr/>
        <p:nvPr/>
      </p:nvGrpSpPr>
      <p:grpSpPr>
        <a:xfrm>
          <a:off x="0" y="0"/>
          <a:ext cx="0" cy="0"/>
          <a:chOff x="0" y="0"/>
          <a:chExt cx="0" cy="0"/>
        </a:xfrm>
      </p:grpSpPr>
      <p:sp>
        <p:nvSpPr>
          <p:cNvPr id="340" name="Google Shape;340;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41" name="Google Shape;341;p3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45" name="Google Shape;345;p3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46" name="Google Shape;346;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20</a:t>
            </a:fld>
            <a:endParaRPr/>
          </a:p>
        </p:txBody>
      </p:sp>
      <p:sp>
        <p:nvSpPr>
          <p:cNvPr id="347" name="Google Shape;347;p3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SWAPPING</a:t>
            </a:r>
            <a:endParaRPr b="1"/>
          </a:p>
        </p:txBody>
      </p:sp>
      <p:sp>
        <p:nvSpPr>
          <p:cNvPr id="348" name="Google Shape;348;p3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just" rtl="0">
              <a:lnSpc>
                <a:spcPct val="90000"/>
              </a:lnSpc>
              <a:spcBef>
                <a:spcPts val="0"/>
              </a:spcBef>
              <a:spcAft>
                <a:spcPts val="0"/>
              </a:spcAft>
              <a:buSzPct val="85000"/>
              <a:buChar char="▪"/>
            </a:pPr>
            <a:r>
              <a:rPr lang="en-US"/>
              <a:t>A</a:t>
            </a:r>
            <a:r>
              <a:rPr lang="en-US" sz="2000"/>
              <a:t>ssume a multiprogramming environment with a round-robin CPU scheduling algorithm. </a:t>
            </a:r>
            <a:endParaRPr/>
          </a:p>
          <a:p>
            <a:pPr marL="182880" lvl="0" indent="-182880" algn="just" rtl="0">
              <a:lnSpc>
                <a:spcPct val="90000"/>
              </a:lnSpc>
              <a:spcBef>
                <a:spcPts val="1200"/>
              </a:spcBef>
              <a:spcAft>
                <a:spcPts val="0"/>
              </a:spcAft>
              <a:buSzPct val="85000"/>
              <a:buChar char="▪"/>
            </a:pPr>
            <a:r>
              <a:rPr lang="en-US" sz="2000"/>
              <a:t>When a quantum expires, the memory manager will start to swap out the process that just finished and swap in another process to the memory space that has been freed. </a:t>
            </a:r>
            <a:endParaRPr/>
          </a:p>
          <a:p>
            <a:pPr marL="182880" lvl="0" indent="-182880" algn="just" rtl="0">
              <a:lnSpc>
                <a:spcPct val="90000"/>
              </a:lnSpc>
              <a:spcBef>
                <a:spcPts val="1200"/>
              </a:spcBef>
              <a:spcAft>
                <a:spcPts val="0"/>
              </a:spcAft>
              <a:buSzPct val="85000"/>
              <a:buChar char="▪"/>
            </a:pPr>
            <a:r>
              <a:rPr lang="en-US" sz="2000"/>
              <a:t>A variant of this swapping policy can be used for priority-based scheduling algorithms. </a:t>
            </a:r>
            <a:endParaRPr/>
          </a:p>
          <a:p>
            <a:pPr marL="182880" lvl="0" indent="-182880" algn="just" rtl="0">
              <a:lnSpc>
                <a:spcPct val="90000"/>
              </a:lnSpc>
              <a:spcBef>
                <a:spcPts val="1200"/>
              </a:spcBef>
              <a:spcAft>
                <a:spcPts val="0"/>
              </a:spcAft>
              <a:buSzPct val="85000"/>
              <a:buChar char="▪"/>
            </a:pPr>
            <a:r>
              <a:rPr lang="en-US" sz="2000"/>
              <a:t>If a higher-priority process arrives and wants service, the memory manager can swap out the lower-priority process so that it can load and execute the higher-priority process. </a:t>
            </a:r>
            <a:endParaRPr/>
          </a:p>
          <a:p>
            <a:pPr marL="182880" lvl="0" indent="-182880" algn="just" rtl="0">
              <a:lnSpc>
                <a:spcPct val="90000"/>
              </a:lnSpc>
              <a:spcBef>
                <a:spcPts val="1200"/>
              </a:spcBef>
              <a:spcAft>
                <a:spcPts val="0"/>
              </a:spcAft>
              <a:buSzPct val="85000"/>
              <a:buChar char="▪"/>
            </a:pPr>
            <a:r>
              <a:rPr lang="en-US" sz="2000"/>
              <a:t>When the higher-priority process finishes, the lower-priority process can be swapped back in and continued.</a:t>
            </a:r>
            <a:endParaRPr/>
          </a:p>
          <a:p>
            <a:pPr marL="182880" lvl="0" indent="-182880" algn="just" rtl="0">
              <a:lnSpc>
                <a:spcPct val="90000"/>
              </a:lnSpc>
              <a:spcBef>
                <a:spcPts val="1200"/>
              </a:spcBef>
              <a:spcAft>
                <a:spcPts val="0"/>
              </a:spcAft>
              <a:buSzPct val="85000"/>
              <a:buChar char="▪"/>
            </a:pPr>
            <a:r>
              <a:rPr lang="en-US" sz="2000"/>
              <a:t> This technique is called roll out, roll in. </a:t>
            </a:r>
            <a:endParaRPr/>
          </a:p>
          <a:p>
            <a:pPr marL="182880" lvl="0" indent="-182880" algn="just" rtl="0">
              <a:lnSpc>
                <a:spcPct val="90000"/>
              </a:lnSpc>
              <a:spcBef>
                <a:spcPts val="1200"/>
              </a:spcBef>
              <a:spcAft>
                <a:spcPts val="0"/>
              </a:spcAft>
              <a:buSzPct val="85000"/>
              <a:buChar char="▪"/>
            </a:pPr>
            <a:r>
              <a:rPr lang="en-US" sz="2000"/>
              <a:t>The major part of swap time is transfer time (the total transfer time is directly proportional to the amount of memory swapped).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2"/>
        <p:cNvGrpSpPr/>
        <p:nvPr/>
      </p:nvGrpSpPr>
      <p:grpSpPr>
        <a:xfrm>
          <a:off x="0" y="0"/>
          <a:ext cx="0" cy="0"/>
          <a:chOff x="0" y="0"/>
          <a:chExt cx="0" cy="0"/>
        </a:xfrm>
      </p:grpSpPr>
      <p:sp>
        <p:nvSpPr>
          <p:cNvPr id="353" name="Google Shape;353;p3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54" name="Google Shape;354;p3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58" name="Google Shape;358;p3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59" name="Google Shape;359;p3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21</a:t>
            </a:fld>
            <a:endParaRPr/>
          </a:p>
        </p:txBody>
      </p:sp>
      <p:sp>
        <p:nvSpPr>
          <p:cNvPr id="360" name="Google Shape;360;p3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SWAPPING</a:t>
            </a:r>
            <a:endParaRPr b="1"/>
          </a:p>
        </p:txBody>
      </p:sp>
      <p:sp>
        <p:nvSpPr>
          <p:cNvPr id="361" name="Google Shape;361;p3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sz="2000"/>
          </a:p>
          <a:p>
            <a:pPr marL="182880" lvl="0" indent="-182880" algn="just" rtl="0">
              <a:lnSpc>
                <a:spcPct val="90000"/>
              </a:lnSpc>
              <a:spcBef>
                <a:spcPts val="1200"/>
              </a:spcBef>
              <a:spcAft>
                <a:spcPts val="0"/>
              </a:spcAft>
              <a:buSzPts val="1700"/>
              <a:buChar char="▪"/>
            </a:pPr>
            <a:r>
              <a:rPr lang="en-US" sz="2000"/>
              <a:t>Swapping is constrained by factors like quantum for RR scheduler and pending I/O for swapped out process. </a:t>
            </a:r>
            <a:endParaRPr/>
          </a:p>
          <a:p>
            <a:pPr marL="182880" lvl="0" indent="-182880" algn="just" rtl="0">
              <a:lnSpc>
                <a:spcPct val="90000"/>
              </a:lnSpc>
              <a:spcBef>
                <a:spcPts val="1200"/>
              </a:spcBef>
              <a:spcAft>
                <a:spcPts val="0"/>
              </a:spcAft>
              <a:buSzPts val="1700"/>
              <a:buChar char="▪"/>
            </a:pPr>
            <a:r>
              <a:rPr lang="en-US" sz="2000"/>
              <a:t>Assume that the I/O operation was queued because the device was busy. </a:t>
            </a:r>
            <a:endParaRPr/>
          </a:p>
          <a:p>
            <a:pPr marL="182880" lvl="0" indent="-182880" algn="just" rtl="0">
              <a:lnSpc>
                <a:spcPct val="90000"/>
              </a:lnSpc>
              <a:spcBef>
                <a:spcPts val="1200"/>
              </a:spcBef>
              <a:spcAft>
                <a:spcPts val="0"/>
              </a:spcAft>
              <a:buSzPts val="1700"/>
              <a:buChar char="▪"/>
            </a:pPr>
            <a:r>
              <a:rPr lang="en-US" sz="2000"/>
              <a:t>Then if we were to swap out P1, and swap in process P2, the I/O operation might attempt to access memory that now belongs to P2.</a:t>
            </a:r>
            <a:endParaRPr/>
          </a:p>
          <a:p>
            <a:pPr marL="182880" lvl="0" indent="-182880" algn="just" rtl="0">
              <a:lnSpc>
                <a:spcPct val="90000"/>
              </a:lnSpc>
              <a:spcBef>
                <a:spcPts val="1200"/>
              </a:spcBef>
              <a:spcAft>
                <a:spcPts val="0"/>
              </a:spcAft>
              <a:buSzPts val="1700"/>
              <a:buChar char="▪"/>
            </a:pPr>
            <a:r>
              <a:rPr lang="en-US" sz="2000"/>
              <a:t>The solution to this problem are never to swap out processes with pending I/O </a:t>
            </a:r>
            <a:endParaRPr/>
          </a:p>
          <a:p>
            <a:pPr marL="182880" lvl="0" indent="-182880" algn="just" rtl="0">
              <a:lnSpc>
                <a:spcPct val="90000"/>
              </a:lnSpc>
              <a:spcBef>
                <a:spcPts val="1200"/>
              </a:spcBef>
              <a:spcAft>
                <a:spcPts val="0"/>
              </a:spcAft>
              <a:buSzPts val="1700"/>
              <a:buChar char="▪"/>
            </a:pPr>
            <a:r>
              <a:rPr lang="en-US" sz="2000"/>
              <a:t>or to execute I/O in kernel space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5"/>
        <p:cNvGrpSpPr/>
        <p:nvPr/>
      </p:nvGrpSpPr>
      <p:grpSpPr>
        <a:xfrm>
          <a:off x="0" y="0"/>
          <a:ext cx="0" cy="0"/>
          <a:chOff x="0" y="0"/>
          <a:chExt cx="0" cy="0"/>
        </a:xfrm>
      </p:grpSpPr>
      <p:sp>
        <p:nvSpPr>
          <p:cNvPr id="366" name="Google Shape;366;p34"/>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67" name="Google Shape;367;p34"/>
          <p:cNvSpPr txBox="1">
            <a:spLocks noGrp="1"/>
          </p:cNvSpPr>
          <p:nvPr>
            <p:ph type="title"/>
          </p:nvPr>
        </p:nvSpPr>
        <p:spPr>
          <a:xfrm>
            <a:off x="8407173" y="2763598"/>
            <a:ext cx="3544035"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800"/>
              <a:buFont typeface="Rockwell"/>
              <a:buNone/>
            </a:pPr>
            <a:r>
              <a:rPr lang="en-US" sz="4800" b="1"/>
              <a:t>SWAPPING</a:t>
            </a:r>
            <a:endParaRPr/>
          </a:p>
        </p:txBody>
      </p:sp>
      <p:pic>
        <p:nvPicPr>
          <p:cNvPr id="368" name="Google Shape;368;p34" descr="Diagram&#10;&#10;Description automatically generated"/>
          <p:cNvPicPr preferRelativeResize="0"/>
          <p:nvPr/>
        </p:nvPicPr>
        <p:blipFill rotWithShape="1">
          <a:blip r:embed="rId4">
            <a:alphaModFix/>
          </a:blip>
          <a:srcRect/>
          <a:stretch/>
        </p:blipFill>
        <p:spPr>
          <a:xfrm>
            <a:off x="0" y="0"/>
            <a:ext cx="7807116" cy="6858000"/>
          </a:xfrm>
          <a:prstGeom prst="rect">
            <a:avLst/>
          </a:prstGeom>
          <a:noFill/>
          <a:ln>
            <a:noFill/>
          </a:ln>
        </p:spPr>
      </p:pic>
      <p:grpSp>
        <p:nvGrpSpPr>
          <p:cNvPr id="369" name="Google Shape;369;p34"/>
          <p:cNvGrpSpPr/>
          <p:nvPr/>
        </p:nvGrpSpPr>
        <p:grpSpPr>
          <a:xfrm>
            <a:off x="11401725" y="6229681"/>
            <a:ext cx="457200" cy="457200"/>
            <a:chOff x="11361456" y="6195813"/>
            <a:chExt cx="548640" cy="548640"/>
          </a:xfrm>
        </p:grpSpPr>
        <p:sp>
          <p:nvSpPr>
            <p:cNvPr id="370" name="Google Shape;370;p34"/>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71" name="Google Shape;371;p34"/>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372" name="Google Shape;372;p3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6"/>
        <p:cNvGrpSpPr/>
        <p:nvPr/>
      </p:nvGrpSpPr>
      <p:grpSpPr>
        <a:xfrm>
          <a:off x="0" y="0"/>
          <a:ext cx="0" cy="0"/>
          <a:chOff x="0" y="0"/>
          <a:chExt cx="0" cy="0"/>
        </a:xfrm>
      </p:grpSpPr>
      <p:sp>
        <p:nvSpPr>
          <p:cNvPr id="377" name="Google Shape;377;p3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78" name="Google Shape;378;p3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82" name="Google Shape;382;p3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83" name="Google Shape;383;p3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23</a:t>
            </a:fld>
            <a:endParaRPr/>
          </a:p>
        </p:txBody>
      </p:sp>
      <p:sp>
        <p:nvSpPr>
          <p:cNvPr id="384" name="Google Shape;384;p3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SWAPPING</a:t>
            </a:r>
            <a:endParaRPr b="1"/>
          </a:p>
        </p:txBody>
      </p:sp>
      <p:sp>
        <p:nvSpPr>
          <p:cNvPr id="385" name="Google Shape;385;p3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040"/>
              <a:buNone/>
            </a:pPr>
            <a:r>
              <a:rPr lang="en-US" sz="2400" b="1"/>
              <a:t>Cost of Swapping Process </a:t>
            </a:r>
            <a:endParaRPr/>
          </a:p>
          <a:p>
            <a:pPr marL="182880" lvl="0" indent="-182880" algn="just" rtl="0">
              <a:lnSpc>
                <a:spcPct val="90000"/>
              </a:lnSpc>
              <a:spcBef>
                <a:spcPts val="1200"/>
              </a:spcBef>
              <a:spcAft>
                <a:spcPts val="0"/>
              </a:spcAft>
              <a:buSzPts val="2040"/>
              <a:buChar char="▪"/>
            </a:pPr>
            <a:r>
              <a:rPr lang="en-US" sz="2400"/>
              <a:t>Size = 1 MB </a:t>
            </a:r>
            <a:endParaRPr/>
          </a:p>
          <a:p>
            <a:pPr marL="182880" lvl="0" indent="-182880" algn="just" rtl="0">
              <a:lnSpc>
                <a:spcPct val="90000"/>
              </a:lnSpc>
              <a:spcBef>
                <a:spcPts val="1200"/>
              </a:spcBef>
              <a:spcAft>
                <a:spcPts val="0"/>
              </a:spcAft>
              <a:buSzPts val="2040"/>
              <a:buChar char="▪"/>
            </a:pPr>
            <a:r>
              <a:rPr lang="en-US" sz="2400"/>
              <a:t>Transfer rate = 5 MB/sec </a:t>
            </a:r>
            <a:endParaRPr/>
          </a:p>
          <a:p>
            <a:pPr marL="182880" lvl="0" indent="-182880" algn="just" rtl="0">
              <a:lnSpc>
                <a:spcPct val="90000"/>
              </a:lnSpc>
              <a:spcBef>
                <a:spcPts val="1200"/>
              </a:spcBef>
              <a:spcAft>
                <a:spcPts val="0"/>
              </a:spcAft>
              <a:buSzPts val="2040"/>
              <a:buChar char="▪"/>
            </a:pPr>
            <a:r>
              <a:rPr lang="en-US" sz="2400"/>
              <a:t>Swap out time = 1/5 sec = 200 ms </a:t>
            </a:r>
            <a:endParaRPr/>
          </a:p>
          <a:p>
            <a:pPr marL="182880" lvl="0" indent="-182880" algn="just" rtl="0">
              <a:lnSpc>
                <a:spcPct val="90000"/>
              </a:lnSpc>
              <a:spcBef>
                <a:spcPts val="1200"/>
              </a:spcBef>
              <a:spcAft>
                <a:spcPts val="0"/>
              </a:spcAft>
              <a:buSzPts val="2040"/>
              <a:buChar char="▪"/>
            </a:pPr>
            <a:r>
              <a:rPr lang="en-US" sz="2400"/>
              <a:t>Average latency = 8 ms </a:t>
            </a:r>
            <a:endParaRPr/>
          </a:p>
          <a:p>
            <a:pPr marL="182880" lvl="0" indent="-182880" algn="just" rtl="0">
              <a:lnSpc>
                <a:spcPct val="90000"/>
              </a:lnSpc>
              <a:spcBef>
                <a:spcPts val="1200"/>
              </a:spcBef>
              <a:spcAft>
                <a:spcPts val="0"/>
              </a:spcAft>
              <a:buSzPts val="2040"/>
              <a:buChar char="▪"/>
            </a:pPr>
            <a:r>
              <a:rPr lang="en-US" sz="2400"/>
              <a:t>Net swap out time = 208 ms </a:t>
            </a:r>
            <a:endParaRPr/>
          </a:p>
          <a:p>
            <a:pPr marL="182880" lvl="0" indent="-182880" algn="just" rtl="0">
              <a:lnSpc>
                <a:spcPct val="90000"/>
              </a:lnSpc>
              <a:spcBef>
                <a:spcPts val="1200"/>
              </a:spcBef>
              <a:spcAft>
                <a:spcPts val="0"/>
              </a:spcAft>
              <a:buSzPts val="2040"/>
              <a:buChar char="▪"/>
            </a:pPr>
            <a:r>
              <a:rPr lang="en-US" sz="2400"/>
              <a:t>Swap out + swap in = 416 ms</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9"/>
        <p:cNvGrpSpPr/>
        <p:nvPr/>
      </p:nvGrpSpPr>
      <p:grpSpPr>
        <a:xfrm>
          <a:off x="0" y="0"/>
          <a:ext cx="0" cy="0"/>
          <a:chOff x="0" y="0"/>
          <a:chExt cx="0" cy="0"/>
        </a:xfrm>
      </p:grpSpPr>
      <p:sp>
        <p:nvSpPr>
          <p:cNvPr id="390" name="Google Shape;390;p3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91" name="Google Shape;391;p3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95" name="Google Shape;395;p3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96" name="Google Shape;396;p3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24</a:t>
            </a:fld>
            <a:endParaRPr/>
          </a:p>
        </p:txBody>
      </p:sp>
      <p:sp>
        <p:nvSpPr>
          <p:cNvPr id="397" name="Google Shape;397;p3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CONTIGUOUS MEMORY ALLOCATION</a:t>
            </a:r>
            <a:endParaRPr b="1"/>
          </a:p>
        </p:txBody>
      </p:sp>
      <p:sp>
        <p:nvSpPr>
          <p:cNvPr id="398" name="Google Shape;398;p3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sz="2000"/>
              <a:t>The memory is usually divided into two partitions: one for the resident operating system and one for the user processes. </a:t>
            </a:r>
            <a:endParaRPr/>
          </a:p>
          <a:p>
            <a:pPr marL="182880" lvl="0" indent="-182880" algn="just" rtl="0">
              <a:lnSpc>
                <a:spcPct val="90000"/>
              </a:lnSpc>
              <a:spcBef>
                <a:spcPts val="1200"/>
              </a:spcBef>
              <a:spcAft>
                <a:spcPts val="0"/>
              </a:spcAft>
              <a:buSzPts val="1700"/>
              <a:buChar char="▪"/>
            </a:pPr>
            <a:r>
              <a:rPr lang="en-US" sz="2000"/>
              <a:t>The operating system may be placed in the high memory or the low memory. </a:t>
            </a:r>
            <a:endParaRPr/>
          </a:p>
          <a:p>
            <a:pPr marL="182880" lvl="0" indent="-182880" algn="just" rtl="0">
              <a:lnSpc>
                <a:spcPct val="90000"/>
              </a:lnSpc>
              <a:spcBef>
                <a:spcPts val="1200"/>
              </a:spcBef>
              <a:spcAft>
                <a:spcPts val="0"/>
              </a:spcAft>
              <a:buSzPts val="1700"/>
              <a:buChar char="▪"/>
            </a:pPr>
            <a:r>
              <a:rPr lang="en-US" sz="2000"/>
              <a:t>The position of the interrupt vector usually affects this decision. </a:t>
            </a:r>
            <a:endParaRPr/>
          </a:p>
          <a:p>
            <a:pPr marL="182880" lvl="0" indent="-182880" algn="just" rtl="0">
              <a:lnSpc>
                <a:spcPct val="90000"/>
              </a:lnSpc>
              <a:spcBef>
                <a:spcPts val="1200"/>
              </a:spcBef>
              <a:spcAft>
                <a:spcPts val="0"/>
              </a:spcAft>
              <a:buSzPts val="1700"/>
              <a:buChar char="▪"/>
            </a:pPr>
            <a:r>
              <a:rPr lang="en-US" sz="2000"/>
              <a:t>Since the interrupt vector is often in the low memory, programmers place the OS in low memory too. </a:t>
            </a:r>
            <a:endParaRPr/>
          </a:p>
          <a:p>
            <a:pPr marL="182880" lvl="0" indent="-182880" algn="just" rtl="0">
              <a:lnSpc>
                <a:spcPct val="90000"/>
              </a:lnSpc>
              <a:spcBef>
                <a:spcPts val="1200"/>
              </a:spcBef>
              <a:spcAft>
                <a:spcPts val="0"/>
              </a:spcAft>
              <a:buSzPts val="1700"/>
              <a:buChar char="▪"/>
            </a:pPr>
            <a:r>
              <a:rPr lang="en-US" sz="2000"/>
              <a:t>It is desirable to have several user processes residing in the memory at the same time.</a:t>
            </a:r>
            <a:endParaRPr/>
          </a:p>
          <a:p>
            <a:pPr marL="182880" lvl="0" indent="-182880" algn="just" rtl="0">
              <a:lnSpc>
                <a:spcPct val="90000"/>
              </a:lnSpc>
              <a:spcBef>
                <a:spcPts val="1200"/>
              </a:spcBef>
              <a:spcAft>
                <a:spcPts val="0"/>
              </a:spcAft>
              <a:buSzPts val="1700"/>
              <a:buChar char="▪"/>
            </a:pPr>
            <a:r>
              <a:rPr lang="en-US" sz="2000"/>
              <a:t>In contiguous memory allocation, each process is contained in a single contiguous section of memory. </a:t>
            </a:r>
            <a:endParaRPr/>
          </a:p>
          <a:p>
            <a:pPr marL="182880" lvl="0" indent="-182880" algn="just" rtl="0">
              <a:lnSpc>
                <a:spcPct val="90000"/>
              </a:lnSpc>
              <a:spcBef>
                <a:spcPts val="1200"/>
              </a:spcBef>
              <a:spcAft>
                <a:spcPts val="0"/>
              </a:spcAft>
              <a:buSzPts val="1700"/>
              <a:buChar char="▪"/>
            </a:pPr>
            <a:r>
              <a:rPr lang="en-US" sz="2000"/>
              <a:t>The base (re-location) and limit registers are used to point to the smallest memory address of a process and its size, respectively.</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2"/>
        <p:cNvGrpSpPr/>
        <p:nvPr/>
      </p:nvGrpSpPr>
      <p:grpSpPr>
        <a:xfrm>
          <a:off x="0" y="0"/>
          <a:ext cx="0" cy="0"/>
          <a:chOff x="0" y="0"/>
          <a:chExt cx="0" cy="0"/>
        </a:xfrm>
      </p:grpSpPr>
      <p:sp>
        <p:nvSpPr>
          <p:cNvPr id="403" name="Google Shape;403;p3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04" name="Google Shape;404;p3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08" name="Google Shape;408;p3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09" name="Google Shape;409;p3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25</a:t>
            </a:fld>
            <a:endParaRPr/>
          </a:p>
        </p:txBody>
      </p:sp>
      <p:sp>
        <p:nvSpPr>
          <p:cNvPr id="410" name="Google Shape;410;p3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CONTIGUOUS MEMORY ALLOCATION</a:t>
            </a:r>
            <a:endParaRPr b="1"/>
          </a:p>
        </p:txBody>
      </p:sp>
      <p:pic>
        <p:nvPicPr>
          <p:cNvPr id="411" name="Google Shape;411;p37" descr="Diagram&#10;&#10;Description automatically generated"/>
          <p:cNvPicPr preferRelativeResize="0">
            <a:picLocks noGrp="1"/>
          </p:cNvPicPr>
          <p:nvPr>
            <p:ph type="body" idx="1"/>
          </p:nvPr>
        </p:nvPicPr>
        <p:blipFill rotWithShape="1">
          <a:blip r:embed="rId5">
            <a:alphaModFix/>
          </a:blip>
          <a:srcRect/>
          <a:stretch/>
        </p:blipFill>
        <p:spPr>
          <a:xfrm>
            <a:off x="663676" y="2038654"/>
            <a:ext cx="10767241" cy="481934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5"/>
        <p:cNvGrpSpPr/>
        <p:nvPr/>
      </p:nvGrpSpPr>
      <p:grpSpPr>
        <a:xfrm>
          <a:off x="0" y="0"/>
          <a:ext cx="0" cy="0"/>
          <a:chOff x="0" y="0"/>
          <a:chExt cx="0" cy="0"/>
        </a:xfrm>
      </p:grpSpPr>
      <p:sp>
        <p:nvSpPr>
          <p:cNvPr id="416" name="Google Shape;416;p3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17" name="Google Shape;417;p3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21" name="Google Shape;421;p3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22" name="Google Shape;422;p3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26</a:t>
            </a:fld>
            <a:endParaRPr/>
          </a:p>
        </p:txBody>
      </p:sp>
      <p:sp>
        <p:nvSpPr>
          <p:cNvPr id="423" name="Google Shape;423;p3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FIXED TASKS (MFT)</a:t>
            </a:r>
            <a:endParaRPr b="1"/>
          </a:p>
        </p:txBody>
      </p:sp>
      <p:sp>
        <p:nvSpPr>
          <p:cNvPr id="424" name="Google Shape;424;p3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sz="2000"/>
          </a:p>
          <a:p>
            <a:pPr marL="182880" lvl="0" indent="-182880" algn="just" rtl="0">
              <a:lnSpc>
                <a:spcPct val="90000"/>
              </a:lnSpc>
              <a:spcBef>
                <a:spcPts val="1200"/>
              </a:spcBef>
              <a:spcAft>
                <a:spcPts val="0"/>
              </a:spcAft>
              <a:buSzPts val="1700"/>
              <a:buChar char="▪"/>
            </a:pPr>
            <a:r>
              <a:rPr lang="en-US" sz="2000"/>
              <a:t>In this technique, memory is divided into several fixed-size partitions. </a:t>
            </a:r>
            <a:endParaRPr/>
          </a:p>
          <a:p>
            <a:pPr marL="182880" lvl="0" indent="-182880" algn="just" rtl="0">
              <a:lnSpc>
                <a:spcPct val="90000"/>
              </a:lnSpc>
              <a:spcBef>
                <a:spcPts val="1200"/>
              </a:spcBef>
              <a:spcAft>
                <a:spcPts val="0"/>
              </a:spcAft>
              <a:buSzPts val="1700"/>
              <a:buChar char="▪"/>
            </a:pPr>
            <a:r>
              <a:rPr lang="en-US" sz="2000"/>
              <a:t>Each partition may contain exactly one process. </a:t>
            </a:r>
            <a:endParaRPr/>
          </a:p>
          <a:p>
            <a:pPr marL="182880" lvl="0" indent="-182880" algn="just" rtl="0">
              <a:lnSpc>
                <a:spcPct val="90000"/>
              </a:lnSpc>
              <a:spcBef>
                <a:spcPts val="1200"/>
              </a:spcBef>
              <a:spcAft>
                <a:spcPts val="0"/>
              </a:spcAft>
              <a:buSzPts val="1700"/>
              <a:buChar char="▪"/>
            </a:pPr>
            <a:r>
              <a:rPr lang="en-US" sz="2000"/>
              <a:t>Thus the degree of multiprogramming is bound by the number of partitions. </a:t>
            </a:r>
            <a:endParaRPr/>
          </a:p>
          <a:p>
            <a:pPr marL="182880" lvl="0" indent="-182880" algn="just" rtl="0">
              <a:lnSpc>
                <a:spcPct val="90000"/>
              </a:lnSpc>
              <a:spcBef>
                <a:spcPts val="1200"/>
              </a:spcBef>
              <a:spcAft>
                <a:spcPts val="0"/>
              </a:spcAft>
              <a:buSzPts val="1700"/>
              <a:buChar char="▪"/>
            </a:pPr>
            <a:r>
              <a:rPr lang="en-US" sz="2000"/>
              <a:t>In this multiple partition method, when a partition is free, a process is selected from the input queue and is loaded in the free partition. </a:t>
            </a:r>
            <a:endParaRPr/>
          </a:p>
          <a:p>
            <a:pPr marL="182880" lvl="0" indent="-182880" algn="just" rtl="0">
              <a:lnSpc>
                <a:spcPct val="90000"/>
              </a:lnSpc>
              <a:spcBef>
                <a:spcPts val="1200"/>
              </a:spcBef>
              <a:spcAft>
                <a:spcPts val="0"/>
              </a:spcAft>
              <a:buSzPts val="1700"/>
              <a:buChar char="▪"/>
            </a:pPr>
            <a:r>
              <a:rPr lang="en-US" sz="2000"/>
              <a:t>When the process terminates, the partition becomes available for another process.</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8"/>
        <p:cNvGrpSpPr/>
        <p:nvPr/>
      </p:nvGrpSpPr>
      <p:grpSpPr>
        <a:xfrm>
          <a:off x="0" y="0"/>
          <a:ext cx="0" cy="0"/>
          <a:chOff x="0" y="0"/>
          <a:chExt cx="0" cy="0"/>
        </a:xfrm>
      </p:grpSpPr>
      <p:sp>
        <p:nvSpPr>
          <p:cNvPr id="429" name="Google Shape;429;p3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30" name="Google Shape;430;p3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34" name="Google Shape;434;p3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35" name="Google Shape;435;p3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27</a:t>
            </a:fld>
            <a:endParaRPr/>
          </a:p>
        </p:txBody>
      </p:sp>
      <p:sp>
        <p:nvSpPr>
          <p:cNvPr id="436" name="Google Shape;436;p3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FIXED TASKS (MFT)</a:t>
            </a:r>
            <a:endParaRPr b="1"/>
          </a:p>
        </p:txBody>
      </p:sp>
      <p:sp>
        <p:nvSpPr>
          <p:cNvPr id="437" name="Google Shape;437;p3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sz="2000"/>
              <a:t>This was used by IBM for system 360 OS/MFT (multiprogramming with a fixed number of tasks). </a:t>
            </a:r>
            <a:endParaRPr/>
          </a:p>
          <a:p>
            <a:pPr marL="182880" lvl="0" indent="-182880" algn="just" rtl="0">
              <a:lnSpc>
                <a:spcPct val="90000"/>
              </a:lnSpc>
              <a:spcBef>
                <a:spcPts val="1200"/>
              </a:spcBef>
              <a:spcAft>
                <a:spcPts val="0"/>
              </a:spcAft>
              <a:buSzPts val="1700"/>
              <a:buChar char="▪"/>
            </a:pPr>
            <a:r>
              <a:rPr lang="en-US" sz="2000"/>
              <a:t>Can have a single input queue instead of one for each partition. </a:t>
            </a:r>
            <a:endParaRPr/>
          </a:p>
          <a:p>
            <a:pPr marL="182880" lvl="0" indent="-182880" algn="just" rtl="0">
              <a:lnSpc>
                <a:spcPct val="90000"/>
              </a:lnSpc>
              <a:spcBef>
                <a:spcPts val="1200"/>
              </a:spcBef>
              <a:spcAft>
                <a:spcPts val="0"/>
              </a:spcAft>
              <a:buSzPts val="1700"/>
              <a:buChar char="▪"/>
            </a:pPr>
            <a:r>
              <a:rPr lang="en-US" sz="2000"/>
              <a:t>So that if there are no big jobs can use big partition for little jobs. </a:t>
            </a:r>
            <a:endParaRPr/>
          </a:p>
          <a:p>
            <a:pPr marL="182880" lvl="0" indent="-182880" algn="just" rtl="0">
              <a:lnSpc>
                <a:spcPct val="90000"/>
              </a:lnSpc>
              <a:spcBef>
                <a:spcPts val="1200"/>
              </a:spcBef>
              <a:spcAft>
                <a:spcPts val="0"/>
              </a:spcAft>
              <a:buSzPts val="1700"/>
              <a:buChar char="▪"/>
            </a:pPr>
            <a:r>
              <a:rPr lang="en-US" sz="2000"/>
              <a:t>Can think of the input queue(s) as the ready list(s) with a scheduling policy of FCFS in each partition. </a:t>
            </a:r>
            <a:endParaRPr/>
          </a:p>
          <a:p>
            <a:pPr marL="182880" lvl="0" indent="-182880" algn="just" rtl="0">
              <a:lnSpc>
                <a:spcPct val="90000"/>
              </a:lnSpc>
              <a:spcBef>
                <a:spcPts val="1200"/>
              </a:spcBef>
              <a:spcAft>
                <a:spcPts val="0"/>
              </a:spcAft>
              <a:buSzPts val="1700"/>
              <a:buChar char="▪"/>
            </a:pPr>
            <a:r>
              <a:rPr lang="en-US" sz="2000"/>
              <a:t>The partition boundaries are not movable and are set at boot time (must reboot to move a job). </a:t>
            </a:r>
            <a:endParaRPr/>
          </a:p>
          <a:p>
            <a:pPr marL="182880" lvl="0" indent="-182880" algn="just" rtl="0">
              <a:lnSpc>
                <a:spcPct val="90000"/>
              </a:lnSpc>
              <a:spcBef>
                <a:spcPts val="1200"/>
              </a:spcBef>
              <a:spcAft>
                <a:spcPts val="0"/>
              </a:spcAft>
              <a:buSzPts val="2380"/>
              <a:buChar char="▪"/>
            </a:pPr>
            <a:r>
              <a:rPr lang="en-US" sz="2800" b="1">
                <a:solidFill>
                  <a:srgbClr val="C00000"/>
                </a:solidFill>
              </a:rPr>
              <a:t>MFT can have large internal fragmentation, i.e., wasted space inside a region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1"/>
        <p:cNvGrpSpPr/>
        <p:nvPr/>
      </p:nvGrpSpPr>
      <p:grpSpPr>
        <a:xfrm>
          <a:off x="0" y="0"/>
          <a:ext cx="0" cy="0"/>
          <a:chOff x="0" y="0"/>
          <a:chExt cx="0" cy="0"/>
        </a:xfrm>
      </p:grpSpPr>
      <p:sp>
        <p:nvSpPr>
          <p:cNvPr id="442" name="Google Shape;442;p4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43" name="Google Shape;443;p4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47" name="Google Shape;447;p4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48" name="Google Shape;448;p4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28</a:t>
            </a:fld>
            <a:endParaRPr/>
          </a:p>
        </p:txBody>
      </p:sp>
      <p:sp>
        <p:nvSpPr>
          <p:cNvPr id="449" name="Google Shape;449;p4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FIXED TASKS (MFT)</a:t>
            </a:r>
            <a:endParaRPr b="1"/>
          </a:p>
        </p:txBody>
      </p:sp>
      <p:sp>
        <p:nvSpPr>
          <p:cNvPr id="450" name="Google Shape;450;p4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53339" algn="just" rtl="0">
              <a:lnSpc>
                <a:spcPct val="90000"/>
              </a:lnSpc>
              <a:spcBef>
                <a:spcPts val="0"/>
              </a:spcBef>
              <a:spcAft>
                <a:spcPts val="0"/>
              </a:spcAft>
              <a:buSzPts val="2040"/>
              <a:buNone/>
            </a:pPr>
            <a:endParaRPr sz="2400"/>
          </a:p>
          <a:p>
            <a:pPr marL="182880" lvl="0" indent="-53339" algn="just" rtl="0">
              <a:lnSpc>
                <a:spcPct val="90000"/>
              </a:lnSpc>
              <a:spcBef>
                <a:spcPts val="1200"/>
              </a:spcBef>
              <a:spcAft>
                <a:spcPts val="0"/>
              </a:spcAft>
              <a:buSzPts val="2040"/>
              <a:buNone/>
            </a:pPr>
            <a:endParaRPr sz="2400"/>
          </a:p>
          <a:p>
            <a:pPr marL="182880" lvl="0" indent="-182880" algn="just" rtl="0">
              <a:lnSpc>
                <a:spcPct val="90000"/>
              </a:lnSpc>
              <a:spcBef>
                <a:spcPts val="1200"/>
              </a:spcBef>
              <a:spcAft>
                <a:spcPts val="0"/>
              </a:spcAft>
              <a:buSzPts val="2040"/>
              <a:buChar char="▪"/>
            </a:pPr>
            <a:r>
              <a:rPr lang="en-US" sz="2400"/>
              <a:t>MFT with multiple queues involves load-time address binding. </a:t>
            </a:r>
            <a:endParaRPr/>
          </a:p>
          <a:p>
            <a:pPr marL="182880" lvl="0" indent="-182880" algn="just" rtl="0">
              <a:lnSpc>
                <a:spcPct val="90000"/>
              </a:lnSpc>
              <a:spcBef>
                <a:spcPts val="1200"/>
              </a:spcBef>
              <a:spcAft>
                <a:spcPts val="0"/>
              </a:spcAft>
              <a:buSzPts val="2040"/>
              <a:buChar char="▪"/>
            </a:pPr>
            <a:r>
              <a:rPr lang="en-US" sz="2400"/>
              <a:t>In this technique, there is a potential for wasted memory space i.e. an empty partition but no process in the associated queue</a:t>
            </a:r>
            <a:endParaRPr sz="2800" b="1">
              <a:solidFill>
                <a:srgbClr val="C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4"/>
        <p:cNvGrpSpPr/>
        <p:nvPr/>
      </p:nvGrpSpPr>
      <p:grpSpPr>
        <a:xfrm>
          <a:off x="0" y="0"/>
          <a:ext cx="0" cy="0"/>
          <a:chOff x="0" y="0"/>
          <a:chExt cx="0" cy="0"/>
        </a:xfrm>
      </p:grpSpPr>
      <p:sp>
        <p:nvSpPr>
          <p:cNvPr id="455" name="Google Shape;455;p41"/>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56" name="Google Shape;456;p41"/>
          <p:cNvSpPr txBox="1">
            <a:spLocks noGrp="1"/>
          </p:cNvSpPr>
          <p:nvPr>
            <p:ph type="title"/>
          </p:nvPr>
        </p:nvSpPr>
        <p:spPr>
          <a:xfrm>
            <a:off x="8285696" y="2624328"/>
            <a:ext cx="3544035"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3200"/>
              <a:buFont typeface="Rockwell"/>
              <a:buNone/>
            </a:pPr>
            <a:r>
              <a:rPr lang="en-US" sz="3200"/>
              <a:t>MULTIPROGRAMMING WITH FIXED TASKS (MFT)</a:t>
            </a:r>
            <a:endParaRPr sz="3200" b="1"/>
          </a:p>
        </p:txBody>
      </p:sp>
      <p:pic>
        <p:nvPicPr>
          <p:cNvPr id="457" name="Google Shape;457;p41" descr="Diagram&#10;&#10;Description automatically generated"/>
          <p:cNvPicPr preferRelativeResize="0"/>
          <p:nvPr/>
        </p:nvPicPr>
        <p:blipFill rotWithShape="1">
          <a:blip r:embed="rId4">
            <a:alphaModFix/>
          </a:blip>
          <a:srcRect/>
          <a:stretch/>
        </p:blipFill>
        <p:spPr>
          <a:xfrm>
            <a:off x="0" y="0"/>
            <a:ext cx="7836309" cy="6858000"/>
          </a:xfrm>
          <a:prstGeom prst="rect">
            <a:avLst/>
          </a:prstGeom>
          <a:noFill/>
          <a:ln>
            <a:noFill/>
          </a:ln>
        </p:spPr>
      </p:pic>
      <p:grpSp>
        <p:nvGrpSpPr>
          <p:cNvPr id="458" name="Google Shape;458;p41"/>
          <p:cNvGrpSpPr/>
          <p:nvPr/>
        </p:nvGrpSpPr>
        <p:grpSpPr>
          <a:xfrm>
            <a:off x="11401725" y="6229681"/>
            <a:ext cx="457200" cy="457200"/>
            <a:chOff x="11361456" y="6195813"/>
            <a:chExt cx="548640" cy="548640"/>
          </a:xfrm>
        </p:grpSpPr>
        <p:sp>
          <p:nvSpPr>
            <p:cNvPr id="459" name="Google Shape;459;p41"/>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60" name="Google Shape;460;p4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461" name="Google Shape;461;p4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29" name="Google Shape;129;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3" name="Google Shape;133;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4" name="Google Shape;134;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a:t>
            </a:fld>
            <a:endParaRPr/>
          </a:p>
        </p:txBody>
      </p:sp>
      <p:sp>
        <p:nvSpPr>
          <p:cNvPr id="135" name="Google Shape;135;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LOGICAL-VERSUS PHYSICAL-ADDRESS SPACE</a:t>
            </a:r>
            <a:endParaRPr/>
          </a:p>
        </p:txBody>
      </p:sp>
      <p:sp>
        <p:nvSpPr>
          <p:cNvPr id="136" name="Google Shape;136;p1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just" rtl="0">
              <a:lnSpc>
                <a:spcPct val="90000"/>
              </a:lnSpc>
              <a:spcBef>
                <a:spcPts val="0"/>
              </a:spcBef>
              <a:spcAft>
                <a:spcPts val="0"/>
              </a:spcAft>
              <a:buSzPct val="85000"/>
              <a:buChar char="▪"/>
            </a:pPr>
            <a:r>
              <a:rPr lang="en-US"/>
              <a:t>The compile time and load time binding methods generate identical logical and physical addresses.</a:t>
            </a:r>
            <a:endParaRPr/>
          </a:p>
          <a:p>
            <a:pPr marL="182880" lvl="0" indent="-182880" algn="just" rtl="0">
              <a:lnSpc>
                <a:spcPct val="90000"/>
              </a:lnSpc>
              <a:spcBef>
                <a:spcPts val="1200"/>
              </a:spcBef>
              <a:spcAft>
                <a:spcPts val="0"/>
              </a:spcAft>
              <a:buSzPct val="85000"/>
              <a:buChar char="▪"/>
            </a:pPr>
            <a:r>
              <a:rPr lang="en-US"/>
              <a:t>Whereas the execution time binding method results in different physical and logical addresses. </a:t>
            </a:r>
            <a:endParaRPr/>
          </a:p>
          <a:p>
            <a:pPr marL="182880" lvl="0" indent="-182880" algn="just" rtl="0">
              <a:lnSpc>
                <a:spcPct val="90000"/>
              </a:lnSpc>
              <a:spcBef>
                <a:spcPts val="1200"/>
              </a:spcBef>
              <a:spcAft>
                <a:spcPts val="0"/>
              </a:spcAft>
              <a:buSzPct val="85000"/>
              <a:buChar char="▪"/>
            </a:pPr>
            <a:r>
              <a:rPr lang="en-US"/>
              <a:t>In this case we refer to the logical address as the virtual address. </a:t>
            </a:r>
            <a:endParaRPr/>
          </a:p>
          <a:p>
            <a:pPr marL="182880" lvl="0" indent="-182880" algn="just" rtl="0">
              <a:lnSpc>
                <a:spcPct val="90000"/>
              </a:lnSpc>
              <a:spcBef>
                <a:spcPts val="1200"/>
              </a:spcBef>
              <a:spcAft>
                <a:spcPts val="0"/>
              </a:spcAft>
              <a:buSzPct val="85000"/>
              <a:buChar char="▪"/>
            </a:pPr>
            <a:r>
              <a:rPr lang="en-US"/>
              <a:t>The set of all logical addresses generated by a program form the logical address space of a process.</a:t>
            </a:r>
            <a:endParaRPr/>
          </a:p>
          <a:p>
            <a:pPr marL="182880" lvl="0" indent="-182880" algn="just" rtl="0">
              <a:lnSpc>
                <a:spcPct val="90000"/>
              </a:lnSpc>
              <a:spcBef>
                <a:spcPts val="1200"/>
              </a:spcBef>
              <a:spcAft>
                <a:spcPts val="0"/>
              </a:spcAft>
              <a:buSzPct val="85000"/>
              <a:buChar char="▪"/>
            </a:pPr>
            <a:r>
              <a:rPr lang="en-US"/>
              <a:t>The set of all physical addresses corresponding to these logical addresses is a physical address space of the process. </a:t>
            </a:r>
            <a:endParaRPr/>
          </a:p>
          <a:p>
            <a:pPr marL="182880" lvl="0" indent="-182880" algn="just" rtl="0">
              <a:lnSpc>
                <a:spcPct val="90000"/>
              </a:lnSpc>
              <a:spcBef>
                <a:spcPts val="1200"/>
              </a:spcBef>
              <a:spcAft>
                <a:spcPts val="0"/>
              </a:spcAft>
              <a:buSzPct val="85000"/>
              <a:buChar char="▪"/>
            </a:pPr>
            <a:r>
              <a:rPr lang="en-US"/>
              <a:t>The total size of physical address space in a system is equal to the size of its main memory. </a:t>
            </a:r>
            <a:endParaRPr/>
          </a:p>
          <a:p>
            <a:pPr marL="182880" lvl="0" indent="-182880" algn="just" rtl="0">
              <a:lnSpc>
                <a:spcPct val="90000"/>
              </a:lnSpc>
              <a:spcBef>
                <a:spcPts val="1200"/>
              </a:spcBef>
              <a:spcAft>
                <a:spcPts val="0"/>
              </a:spcAft>
              <a:buSzPct val="85000"/>
              <a:buChar char="▪"/>
            </a:pPr>
            <a:r>
              <a:rPr lang="en-US"/>
              <a:t>The run-time mapping from virtual to physical addresses is done by a piece of hardware in the CPU, called the memory management unit (MMU)</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5"/>
        <p:cNvGrpSpPr/>
        <p:nvPr/>
      </p:nvGrpSpPr>
      <p:grpSpPr>
        <a:xfrm>
          <a:off x="0" y="0"/>
          <a:ext cx="0" cy="0"/>
          <a:chOff x="0" y="0"/>
          <a:chExt cx="0" cy="0"/>
        </a:xfrm>
      </p:grpSpPr>
      <p:sp>
        <p:nvSpPr>
          <p:cNvPr id="466" name="Google Shape;466;p4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67" name="Google Shape;467;p4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71" name="Google Shape;471;p4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72" name="Google Shape;472;p4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30</a:t>
            </a:fld>
            <a:endParaRPr/>
          </a:p>
        </p:txBody>
      </p:sp>
      <p:sp>
        <p:nvSpPr>
          <p:cNvPr id="473" name="Google Shape;473;p4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FIXED TASKS (MFT)</a:t>
            </a:r>
            <a:endParaRPr b="1"/>
          </a:p>
        </p:txBody>
      </p:sp>
      <p:sp>
        <p:nvSpPr>
          <p:cNvPr id="474" name="Google Shape;474;p4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53339" algn="just" rtl="0">
              <a:lnSpc>
                <a:spcPct val="90000"/>
              </a:lnSpc>
              <a:spcBef>
                <a:spcPts val="0"/>
              </a:spcBef>
              <a:spcAft>
                <a:spcPts val="0"/>
              </a:spcAft>
              <a:buSzPts val="2040"/>
              <a:buNone/>
            </a:pPr>
            <a:endParaRPr sz="2400"/>
          </a:p>
          <a:p>
            <a:pPr marL="182880" lvl="0" indent="-182880" algn="just" rtl="0">
              <a:lnSpc>
                <a:spcPct val="90000"/>
              </a:lnSpc>
              <a:spcBef>
                <a:spcPts val="1200"/>
              </a:spcBef>
              <a:spcAft>
                <a:spcPts val="0"/>
              </a:spcAft>
              <a:buSzPts val="2040"/>
              <a:buChar char="▪"/>
            </a:pPr>
            <a:r>
              <a:rPr lang="en-US" sz="2400"/>
              <a:t>MFT with a single queue there is a single queue for each partition. </a:t>
            </a:r>
            <a:endParaRPr/>
          </a:p>
          <a:p>
            <a:pPr marL="182880" lvl="0" indent="-182880" algn="just" rtl="0">
              <a:lnSpc>
                <a:spcPct val="90000"/>
              </a:lnSpc>
              <a:spcBef>
                <a:spcPts val="1200"/>
              </a:spcBef>
              <a:spcAft>
                <a:spcPts val="0"/>
              </a:spcAft>
              <a:buSzPts val="2040"/>
              <a:buChar char="▪"/>
            </a:pPr>
            <a:r>
              <a:rPr lang="en-US" sz="2400"/>
              <a:t>The queue is searched for a process when a partition becomes empty. </a:t>
            </a:r>
            <a:endParaRPr/>
          </a:p>
          <a:p>
            <a:pPr marL="182880" lvl="0" indent="-182880" algn="just" rtl="0">
              <a:lnSpc>
                <a:spcPct val="90000"/>
              </a:lnSpc>
              <a:spcBef>
                <a:spcPts val="1200"/>
              </a:spcBef>
              <a:spcAft>
                <a:spcPts val="0"/>
              </a:spcAft>
              <a:buSzPts val="2040"/>
              <a:buChar char="▪"/>
            </a:pPr>
            <a:r>
              <a:rPr lang="en-US" sz="2400"/>
              <a:t>First-fit, best-fit, worst-fit space allocation algorithms can be applied here.</a:t>
            </a:r>
            <a:endParaRPr sz="2800" b="1">
              <a:solidFill>
                <a:srgbClr val="C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8"/>
        <p:cNvGrpSpPr/>
        <p:nvPr/>
      </p:nvGrpSpPr>
      <p:grpSpPr>
        <a:xfrm>
          <a:off x="0" y="0"/>
          <a:ext cx="0" cy="0"/>
          <a:chOff x="0" y="0"/>
          <a:chExt cx="0" cy="0"/>
        </a:xfrm>
      </p:grpSpPr>
      <p:sp>
        <p:nvSpPr>
          <p:cNvPr id="479" name="Google Shape;479;p43"/>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80" name="Google Shape;480;p43"/>
          <p:cNvSpPr txBox="1">
            <a:spLocks noGrp="1"/>
          </p:cNvSpPr>
          <p:nvPr>
            <p:ph type="title"/>
          </p:nvPr>
        </p:nvSpPr>
        <p:spPr>
          <a:xfrm>
            <a:off x="8285696" y="2624328"/>
            <a:ext cx="3544035"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3200"/>
              <a:buFont typeface="Rockwell"/>
              <a:buNone/>
            </a:pPr>
            <a:r>
              <a:rPr lang="en-US" sz="3200"/>
              <a:t>MULTIPROGRAMMING WITH FIXED TASKS (MFT)</a:t>
            </a:r>
            <a:endParaRPr sz="3200" b="1"/>
          </a:p>
        </p:txBody>
      </p:sp>
      <p:grpSp>
        <p:nvGrpSpPr>
          <p:cNvPr id="481" name="Google Shape;481;p43"/>
          <p:cNvGrpSpPr/>
          <p:nvPr/>
        </p:nvGrpSpPr>
        <p:grpSpPr>
          <a:xfrm>
            <a:off x="11401725" y="6229681"/>
            <a:ext cx="457200" cy="457200"/>
            <a:chOff x="11361456" y="6195813"/>
            <a:chExt cx="548640" cy="548640"/>
          </a:xfrm>
        </p:grpSpPr>
        <p:sp>
          <p:nvSpPr>
            <p:cNvPr id="482" name="Google Shape;482;p43"/>
            <p:cNvSpPr/>
            <p:nvPr/>
          </p:nvSpPr>
          <p:spPr>
            <a:xfrm>
              <a:off x="11361456" y="6195813"/>
              <a:ext cx="548640" cy="54864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83" name="Google Shape;483;p43"/>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484" name="Google Shape;484;p4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31</a:t>
            </a:fld>
            <a:endParaRPr/>
          </a:p>
        </p:txBody>
      </p:sp>
      <p:pic>
        <p:nvPicPr>
          <p:cNvPr id="485" name="Google Shape;485;p43" descr="Diagram&#10;&#10;Description automatically generated"/>
          <p:cNvPicPr preferRelativeResize="0"/>
          <p:nvPr/>
        </p:nvPicPr>
        <p:blipFill rotWithShape="1">
          <a:blip r:embed="rId5">
            <a:alphaModFix/>
          </a:blip>
          <a:srcRect/>
          <a:stretch/>
        </p:blipFill>
        <p:spPr>
          <a:xfrm>
            <a:off x="0" y="1"/>
            <a:ext cx="7836309" cy="6858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9"/>
        <p:cNvGrpSpPr/>
        <p:nvPr/>
      </p:nvGrpSpPr>
      <p:grpSpPr>
        <a:xfrm>
          <a:off x="0" y="0"/>
          <a:ext cx="0" cy="0"/>
          <a:chOff x="0" y="0"/>
          <a:chExt cx="0" cy="0"/>
        </a:xfrm>
      </p:grpSpPr>
      <p:sp>
        <p:nvSpPr>
          <p:cNvPr id="490" name="Google Shape;490;p4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91" name="Google Shape;491;p4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95" name="Google Shape;495;p4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96" name="Google Shape;496;p4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32</a:t>
            </a:fld>
            <a:endParaRPr/>
          </a:p>
        </p:txBody>
      </p:sp>
      <p:sp>
        <p:nvSpPr>
          <p:cNvPr id="497" name="Google Shape;497;p4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FIXED TASKS (MFT) ISSUES</a:t>
            </a:r>
            <a:endParaRPr b="1"/>
          </a:p>
        </p:txBody>
      </p:sp>
      <p:sp>
        <p:nvSpPr>
          <p:cNvPr id="498" name="Google Shape;498;p4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31750" algn="just" rtl="0">
              <a:lnSpc>
                <a:spcPct val="90000"/>
              </a:lnSpc>
              <a:spcBef>
                <a:spcPts val="0"/>
              </a:spcBef>
              <a:spcAft>
                <a:spcPts val="0"/>
              </a:spcAft>
              <a:buSzPts val="2380"/>
              <a:buNone/>
            </a:pPr>
            <a:endParaRPr sz="2800"/>
          </a:p>
          <a:p>
            <a:pPr marL="182880" lvl="0" indent="-182880" algn="just" rtl="0">
              <a:lnSpc>
                <a:spcPct val="90000"/>
              </a:lnSpc>
              <a:spcBef>
                <a:spcPts val="1200"/>
              </a:spcBef>
              <a:spcAft>
                <a:spcPts val="0"/>
              </a:spcAft>
              <a:buSzPts val="2380"/>
              <a:buChar char="▪"/>
            </a:pPr>
            <a:r>
              <a:rPr lang="en-US" sz="2800" b="1"/>
              <a:t>Internal fragmentation</a:t>
            </a:r>
            <a:r>
              <a:rPr lang="en-US" sz="2800"/>
              <a:t>—wasted space inside a fixed-size memory segment.</a:t>
            </a:r>
            <a:endParaRPr/>
          </a:p>
          <a:p>
            <a:pPr marL="182880" lvl="0" indent="-182880" algn="just" rtl="0">
              <a:lnSpc>
                <a:spcPct val="90000"/>
              </a:lnSpc>
              <a:spcBef>
                <a:spcPts val="1200"/>
              </a:spcBef>
              <a:spcAft>
                <a:spcPts val="0"/>
              </a:spcAft>
              <a:buSzPts val="2380"/>
              <a:buChar char="▪"/>
            </a:pPr>
            <a:r>
              <a:rPr lang="en-US" sz="2800"/>
              <a:t>No sharing between processes.</a:t>
            </a:r>
            <a:endParaRPr/>
          </a:p>
          <a:p>
            <a:pPr marL="182880" lvl="0" indent="-182880" algn="just" rtl="0">
              <a:lnSpc>
                <a:spcPct val="90000"/>
              </a:lnSpc>
              <a:spcBef>
                <a:spcPts val="1200"/>
              </a:spcBef>
              <a:spcAft>
                <a:spcPts val="0"/>
              </a:spcAft>
              <a:buSzPts val="2380"/>
              <a:buChar char="▪"/>
            </a:pPr>
            <a:r>
              <a:rPr lang="en-US" sz="2800"/>
              <a:t>Load-time address binding with multiple input queues.</a:t>
            </a:r>
            <a:endParaRPr/>
          </a:p>
          <a:p>
            <a:pPr marL="182880" lvl="0" indent="-74929" algn="just" rtl="0">
              <a:lnSpc>
                <a:spcPct val="90000"/>
              </a:lnSpc>
              <a:spcBef>
                <a:spcPts val="1200"/>
              </a:spcBef>
              <a:spcAft>
                <a:spcPts val="0"/>
              </a:spcAft>
              <a:buSzPts val="17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2"/>
        <p:cNvGrpSpPr/>
        <p:nvPr/>
      </p:nvGrpSpPr>
      <p:grpSpPr>
        <a:xfrm>
          <a:off x="0" y="0"/>
          <a:ext cx="0" cy="0"/>
          <a:chOff x="0" y="0"/>
          <a:chExt cx="0" cy="0"/>
        </a:xfrm>
      </p:grpSpPr>
      <p:sp>
        <p:nvSpPr>
          <p:cNvPr id="503" name="Google Shape;503;p4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04" name="Google Shape;504;p4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08" name="Google Shape;508;p4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09" name="Google Shape;509;p4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33</a:t>
            </a:fld>
            <a:endParaRPr/>
          </a:p>
        </p:txBody>
      </p:sp>
      <p:sp>
        <p:nvSpPr>
          <p:cNvPr id="510" name="Google Shape;510;p4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VARIABLE TASKS (MVT)</a:t>
            </a:r>
            <a:endParaRPr b="1"/>
          </a:p>
        </p:txBody>
      </p:sp>
      <p:sp>
        <p:nvSpPr>
          <p:cNvPr id="511" name="Google Shape;511;p4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Job can move (might be swapped back in a different place).</a:t>
            </a:r>
            <a:endParaRPr/>
          </a:p>
          <a:p>
            <a:pPr marL="182880" lvl="0" indent="-182880" algn="just" rtl="0">
              <a:lnSpc>
                <a:spcPct val="90000"/>
              </a:lnSpc>
              <a:spcBef>
                <a:spcPts val="1200"/>
              </a:spcBef>
              <a:spcAft>
                <a:spcPts val="0"/>
              </a:spcAft>
              <a:buSzPts val="1700"/>
              <a:buChar char="▪"/>
            </a:pPr>
            <a:r>
              <a:rPr lang="en-US"/>
              <a:t>This is dynamic address translation (during run time). </a:t>
            </a:r>
            <a:endParaRPr/>
          </a:p>
          <a:p>
            <a:pPr marL="182880" lvl="0" indent="-182880" algn="just" rtl="0">
              <a:lnSpc>
                <a:spcPct val="90000"/>
              </a:lnSpc>
              <a:spcBef>
                <a:spcPts val="1200"/>
              </a:spcBef>
              <a:spcAft>
                <a:spcPts val="0"/>
              </a:spcAft>
              <a:buSzPts val="1700"/>
              <a:buChar char="▪"/>
            </a:pPr>
            <a:r>
              <a:rPr lang="en-US"/>
              <a:t>Must perform an addition on every memory reference (i.e. on every address translation) to add the start address of the partition.</a:t>
            </a:r>
            <a:endParaRPr/>
          </a:p>
          <a:p>
            <a:pPr marL="182880" lvl="0" indent="-182880" algn="just" rtl="0">
              <a:lnSpc>
                <a:spcPct val="90000"/>
              </a:lnSpc>
              <a:spcBef>
                <a:spcPts val="1200"/>
              </a:spcBef>
              <a:spcAft>
                <a:spcPts val="0"/>
              </a:spcAft>
              <a:buSzPts val="1700"/>
              <a:buChar char="▪"/>
            </a:pPr>
            <a:r>
              <a:rPr lang="en-US"/>
              <a:t>Eliminates internal fragmentation. </a:t>
            </a:r>
            <a:endParaRPr/>
          </a:p>
          <a:p>
            <a:pPr marL="182880" lvl="0" indent="-182880" algn="just" rtl="0">
              <a:lnSpc>
                <a:spcPct val="90000"/>
              </a:lnSpc>
              <a:spcBef>
                <a:spcPts val="1200"/>
              </a:spcBef>
              <a:spcAft>
                <a:spcPts val="0"/>
              </a:spcAft>
              <a:buSzPts val="1700"/>
              <a:buChar char="▪"/>
            </a:pPr>
            <a:r>
              <a:rPr lang="en-US"/>
              <a:t>Find a region the exact right size (leave a hole for the remainder). </a:t>
            </a:r>
            <a:endParaRPr/>
          </a:p>
          <a:p>
            <a:pPr marL="182880" lvl="0" indent="-182880" algn="just" rtl="0">
              <a:lnSpc>
                <a:spcPct val="90000"/>
              </a:lnSpc>
              <a:spcBef>
                <a:spcPts val="1200"/>
              </a:spcBef>
              <a:spcAft>
                <a:spcPts val="0"/>
              </a:spcAft>
              <a:buSzPts val="1700"/>
              <a:buChar char="▪"/>
            </a:pPr>
            <a:r>
              <a:rPr lang="en-US"/>
              <a:t>Not quite true, can't get a piece with 10A755 bytes. Would get say 10A760. </a:t>
            </a:r>
            <a:endParaRPr/>
          </a:p>
          <a:p>
            <a:pPr marL="182880" lvl="0" indent="-182880" algn="just" rtl="0">
              <a:lnSpc>
                <a:spcPct val="90000"/>
              </a:lnSpc>
              <a:spcBef>
                <a:spcPts val="1200"/>
              </a:spcBef>
              <a:spcAft>
                <a:spcPts val="0"/>
              </a:spcAft>
              <a:buSzPts val="1700"/>
              <a:buChar char="▪"/>
            </a:pPr>
            <a:r>
              <a:rPr lang="en-US"/>
              <a:t>But internal fragmentation is much reduced compared to MFT. </a:t>
            </a:r>
            <a:endParaRPr/>
          </a:p>
          <a:p>
            <a:pPr marL="182880" lvl="0" indent="-182880" algn="just" rtl="0">
              <a:lnSpc>
                <a:spcPct val="90000"/>
              </a:lnSpc>
              <a:spcBef>
                <a:spcPts val="1200"/>
              </a:spcBef>
              <a:spcAft>
                <a:spcPts val="0"/>
              </a:spcAft>
              <a:buSzPts val="1700"/>
              <a:buChar char="▪"/>
            </a:pPr>
            <a:r>
              <a:rPr lang="en-US"/>
              <a:t>Indeed, we say that internal fragmentation has been eliminated.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5"/>
        <p:cNvGrpSpPr/>
        <p:nvPr/>
      </p:nvGrpSpPr>
      <p:grpSpPr>
        <a:xfrm>
          <a:off x="0" y="0"/>
          <a:ext cx="0" cy="0"/>
          <a:chOff x="0" y="0"/>
          <a:chExt cx="0" cy="0"/>
        </a:xfrm>
      </p:grpSpPr>
      <p:sp>
        <p:nvSpPr>
          <p:cNvPr id="516" name="Google Shape;516;p4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17" name="Google Shape;517;p4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21" name="Google Shape;521;p4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22" name="Google Shape;522;p4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34</a:t>
            </a:fld>
            <a:endParaRPr/>
          </a:p>
        </p:txBody>
      </p:sp>
      <p:sp>
        <p:nvSpPr>
          <p:cNvPr id="523" name="Google Shape;523;p4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VARIABLE TASKS (MVT)</a:t>
            </a:r>
            <a:endParaRPr b="1"/>
          </a:p>
        </p:txBody>
      </p:sp>
      <p:sp>
        <p:nvSpPr>
          <p:cNvPr id="524" name="Google Shape;524;p4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just" rtl="0">
              <a:lnSpc>
                <a:spcPct val="90000"/>
              </a:lnSpc>
              <a:spcBef>
                <a:spcPts val="0"/>
              </a:spcBef>
              <a:spcAft>
                <a:spcPts val="0"/>
              </a:spcAft>
              <a:buSzPct val="85000"/>
              <a:buChar char="▪"/>
            </a:pPr>
            <a:r>
              <a:rPr lang="en-US" dirty="0"/>
              <a:t>This is the generalization of the fixed partition scheme. </a:t>
            </a:r>
            <a:endParaRPr dirty="0"/>
          </a:p>
          <a:p>
            <a:pPr marL="182880" lvl="0" indent="-182880" algn="just" rtl="0">
              <a:lnSpc>
                <a:spcPct val="90000"/>
              </a:lnSpc>
              <a:spcBef>
                <a:spcPts val="1200"/>
              </a:spcBef>
              <a:spcAft>
                <a:spcPts val="0"/>
              </a:spcAft>
              <a:buSzPct val="85000"/>
              <a:buChar char="▪"/>
            </a:pPr>
            <a:r>
              <a:rPr lang="en-US" dirty="0"/>
              <a:t>It is used primarily in a batch environment. </a:t>
            </a:r>
          </a:p>
          <a:p>
            <a:pPr marL="182880" lvl="0" indent="-182880" algn="just" rtl="0">
              <a:lnSpc>
                <a:spcPct val="90000"/>
              </a:lnSpc>
              <a:spcBef>
                <a:spcPts val="1200"/>
              </a:spcBef>
              <a:spcAft>
                <a:spcPts val="0"/>
              </a:spcAft>
              <a:buSzPct val="85000"/>
              <a:buChar char="▪"/>
            </a:pPr>
            <a:r>
              <a:rPr lang="en-US" dirty="0"/>
              <a:t>This scheme of memory management was first introduced in IBM OS/MVT (multiprogramming with a varying number of tasks).</a:t>
            </a:r>
            <a:endParaRPr dirty="0"/>
          </a:p>
          <a:p>
            <a:pPr marL="182880" lvl="0" indent="-182880" algn="just" rtl="0">
              <a:lnSpc>
                <a:spcPct val="90000"/>
              </a:lnSpc>
              <a:spcBef>
                <a:spcPts val="1200"/>
              </a:spcBef>
              <a:spcAft>
                <a:spcPts val="0"/>
              </a:spcAft>
              <a:buSzPct val="85000"/>
              <a:buChar char="▪"/>
            </a:pPr>
            <a:r>
              <a:rPr lang="en-US" dirty="0"/>
              <a:t>Both the number and size of the partitions change with time. </a:t>
            </a:r>
            <a:endParaRPr dirty="0"/>
          </a:p>
          <a:p>
            <a:pPr marL="182880" lvl="0" indent="-182880" algn="just" rtl="0">
              <a:lnSpc>
                <a:spcPct val="90000"/>
              </a:lnSpc>
              <a:spcBef>
                <a:spcPts val="1200"/>
              </a:spcBef>
              <a:spcAft>
                <a:spcPts val="0"/>
              </a:spcAft>
              <a:buSzPct val="85000"/>
              <a:buChar char="▪"/>
            </a:pPr>
            <a:r>
              <a:rPr lang="en-US" dirty="0"/>
              <a:t>Job still has only one segment (as with MFT) but now can be of any size up to the size of the machine and can change with time. </a:t>
            </a:r>
            <a:endParaRPr dirty="0"/>
          </a:p>
          <a:p>
            <a:pPr marL="182880" lvl="0" indent="-182880" algn="just" rtl="0">
              <a:lnSpc>
                <a:spcPct val="90000"/>
              </a:lnSpc>
              <a:spcBef>
                <a:spcPts val="1200"/>
              </a:spcBef>
              <a:spcAft>
                <a:spcPts val="0"/>
              </a:spcAft>
              <a:buSzPct val="85000"/>
              <a:buChar char="▪"/>
            </a:pPr>
            <a:r>
              <a:rPr lang="en-US" dirty="0"/>
              <a:t>A single ready list. </a:t>
            </a:r>
            <a:endParaRPr dirty="0"/>
          </a:p>
          <a:p>
            <a:pPr marL="182880" lvl="0" indent="-182880" algn="just" rtl="0">
              <a:lnSpc>
                <a:spcPct val="90000"/>
              </a:lnSpc>
              <a:spcBef>
                <a:spcPts val="1200"/>
              </a:spcBef>
              <a:spcAft>
                <a:spcPts val="0"/>
              </a:spcAft>
              <a:buSzPct val="85000"/>
              <a:buChar char="▪"/>
            </a:pPr>
            <a:r>
              <a:rPr lang="en-US" dirty="0"/>
              <a:t>Job can move (might be swapped back in a different place). This is dynamic address translation (during run time). Must perform an addition on every memory reference (i.e. on every address translation) to add the start address of the partition. Eliminates internal fragmentation. Find a region the exact right size (leave a hole for the remainder). </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8"/>
        <p:cNvGrpSpPr/>
        <p:nvPr/>
      </p:nvGrpSpPr>
      <p:grpSpPr>
        <a:xfrm>
          <a:off x="0" y="0"/>
          <a:ext cx="0" cy="0"/>
          <a:chOff x="0" y="0"/>
          <a:chExt cx="0" cy="0"/>
        </a:xfrm>
      </p:grpSpPr>
      <p:sp>
        <p:nvSpPr>
          <p:cNvPr id="529" name="Google Shape;529;p4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30" name="Google Shape;530;p4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34" name="Google Shape;534;p4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35" name="Google Shape;535;p4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35</a:t>
            </a:fld>
            <a:endParaRPr/>
          </a:p>
        </p:txBody>
      </p:sp>
      <p:sp>
        <p:nvSpPr>
          <p:cNvPr id="536" name="Google Shape;536;p4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VARIABLE TASKS (MVT)</a:t>
            </a:r>
            <a:endParaRPr b="1"/>
          </a:p>
        </p:txBody>
      </p:sp>
      <p:sp>
        <p:nvSpPr>
          <p:cNvPr id="537" name="Google Shape;537;p4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2380"/>
              <a:buChar char="▪"/>
            </a:pPr>
            <a:r>
              <a:rPr lang="en-US" sz="2800" b="1"/>
              <a:t>Introduces external fragmentation</a:t>
            </a:r>
            <a:r>
              <a:rPr lang="en-US"/>
              <a:t>, i.e., holes outside any region.</a:t>
            </a:r>
            <a:endParaRPr/>
          </a:p>
          <a:p>
            <a:pPr marL="182880" lvl="0" indent="-182880" algn="just" rtl="0">
              <a:lnSpc>
                <a:spcPct val="90000"/>
              </a:lnSpc>
              <a:spcBef>
                <a:spcPts val="1200"/>
              </a:spcBef>
              <a:spcAft>
                <a:spcPts val="0"/>
              </a:spcAft>
              <a:buSzPts val="1700"/>
              <a:buChar char="▪"/>
            </a:pPr>
            <a:r>
              <a:rPr lang="en-US"/>
              <a:t>What do you do if no hole is big enough for the request</a:t>
            </a:r>
            <a:r>
              <a:rPr lang="en-US" sz="5400">
                <a:solidFill>
                  <a:srgbClr val="C00000"/>
                </a:solidFill>
              </a:rPr>
              <a:t>?</a:t>
            </a:r>
            <a:r>
              <a:rPr lang="en-US"/>
              <a:t> </a:t>
            </a:r>
            <a:endParaRPr/>
          </a:p>
          <a:p>
            <a:pPr marL="182880" lvl="0" indent="-182880" algn="just" rtl="0">
              <a:lnSpc>
                <a:spcPct val="90000"/>
              </a:lnSpc>
              <a:spcBef>
                <a:spcPts val="1200"/>
              </a:spcBef>
              <a:spcAft>
                <a:spcPts val="0"/>
              </a:spcAft>
              <a:buSzPts val="2720"/>
              <a:buChar char="▪"/>
            </a:pPr>
            <a:r>
              <a:rPr lang="en-US" sz="3200" b="1">
                <a:solidFill>
                  <a:srgbClr val="C00000"/>
                </a:solidFill>
              </a:rPr>
              <a:t>Solution</a:t>
            </a:r>
            <a:r>
              <a:rPr lang="en-US"/>
              <a:t>—Can compact memory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1"/>
        <p:cNvGrpSpPr/>
        <p:nvPr/>
      </p:nvGrpSpPr>
      <p:grpSpPr>
        <a:xfrm>
          <a:off x="0" y="0"/>
          <a:ext cx="0" cy="0"/>
          <a:chOff x="0" y="0"/>
          <a:chExt cx="0" cy="0"/>
        </a:xfrm>
      </p:grpSpPr>
      <p:sp>
        <p:nvSpPr>
          <p:cNvPr id="542" name="Google Shape;542;p4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43" name="Google Shape;543;p4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47" name="Google Shape;547;p4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48" name="Google Shape;548;p4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36</a:t>
            </a:fld>
            <a:endParaRPr/>
          </a:p>
        </p:txBody>
      </p:sp>
      <p:sp>
        <p:nvSpPr>
          <p:cNvPr id="549" name="Google Shape;549;p4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VARIABLE TASKS (MVT)</a:t>
            </a:r>
            <a:endParaRPr b="1"/>
          </a:p>
        </p:txBody>
      </p:sp>
      <p:pic>
        <p:nvPicPr>
          <p:cNvPr id="550" name="Google Shape;550;p48"/>
          <p:cNvPicPr preferRelativeResize="0">
            <a:picLocks noGrp="1"/>
          </p:cNvPicPr>
          <p:nvPr>
            <p:ph type="body" idx="1"/>
          </p:nvPr>
        </p:nvPicPr>
        <p:blipFill rotWithShape="1">
          <a:blip r:embed="rId5">
            <a:alphaModFix/>
          </a:blip>
          <a:srcRect/>
          <a:stretch/>
        </p:blipFill>
        <p:spPr>
          <a:xfrm>
            <a:off x="1638921" y="2236787"/>
            <a:ext cx="9748207" cy="440112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4"/>
        <p:cNvGrpSpPr/>
        <p:nvPr/>
      </p:nvGrpSpPr>
      <p:grpSpPr>
        <a:xfrm>
          <a:off x="0" y="0"/>
          <a:ext cx="0" cy="0"/>
          <a:chOff x="0" y="0"/>
          <a:chExt cx="0" cy="0"/>
        </a:xfrm>
      </p:grpSpPr>
      <p:sp>
        <p:nvSpPr>
          <p:cNvPr id="555" name="Google Shape;555;p4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56" name="Google Shape;556;p4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60" name="Google Shape;560;p4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61" name="Google Shape;561;p4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37</a:t>
            </a:fld>
            <a:endParaRPr/>
          </a:p>
        </p:txBody>
      </p:sp>
      <p:sp>
        <p:nvSpPr>
          <p:cNvPr id="562" name="Google Shape;562;p4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EXTERNAL FRAGMENTATION</a:t>
            </a:r>
            <a:endParaRPr b="1"/>
          </a:p>
        </p:txBody>
      </p:sp>
      <p:sp>
        <p:nvSpPr>
          <p:cNvPr id="563" name="Google Shape;563;p4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2040"/>
              <a:buChar char="▪"/>
            </a:pPr>
            <a:r>
              <a:rPr lang="en-US" sz="2400"/>
              <a:t>As processes come and go, holes of free space are created in the main memory.</a:t>
            </a:r>
            <a:endParaRPr/>
          </a:p>
          <a:p>
            <a:pPr marL="182880" lvl="0" indent="-182880" algn="just" rtl="0">
              <a:lnSpc>
                <a:spcPct val="90000"/>
              </a:lnSpc>
              <a:spcBef>
                <a:spcPts val="1200"/>
              </a:spcBef>
              <a:spcAft>
                <a:spcPts val="0"/>
              </a:spcAft>
              <a:buSzPts val="2040"/>
              <a:buChar char="▪"/>
            </a:pPr>
            <a:r>
              <a:rPr lang="en-US" sz="2400" b="1">
                <a:solidFill>
                  <a:srgbClr val="C00000"/>
                </a:solidFill>
              </a:rPr>
              <a:t>External Fragmentation</a:t>
            </a:r>
            <a:r>
              <a:rPr lang="en-US" sz="2400" b="1"/>
              <a:t>—</a:t>
            </a:r>
            <a:r>
              <a:rPr lang="en-US" sz="2400"/>
              <a:t>refers to the situation when free memory space exists to load a process in the memory but the space is not contiguous. </a:t>
            </a:r>
            <a:endParaRPr/>
          </a:p>
          <a:p>
            <a:pPr marL="182880" lvl="0" indent="-182880" algn="just" rtl="0">
              <a:lnSpc>
                <a:spcPct val="90000"/>
              </a:lnSpc>
              <a:spcBef>
                <a:spcPts val="1200"/>
              </a:spcBef>
              <a:spcAft>
                <a:spcPts val="0"/>
              </a:spcAft>
              <a:buSzPts val="2040"/>
              <a:buChar char="▪"/>
            </a:pPr>
            <a:r>
              <a:rPr lang="en-US" sz="2400"/>
              <a:t>Compaction eliminates external fragmentation by shuffling memory contents (processes) to place all free memory into one large block. </a:t>
            </a:r>
            <a:endParaRPr/>
          </a:p>
          <a:p>
            <a:pPr marL="182880" lvl="0" indent="-182880" algn="just" rtl="0">
              <a:lnSpc>
                <a:spcPct val="90000"/>
              </a:lnSpc>
              <a:spcBef>
                <a:spcPts val="1200"/>
              </a:spcBef>
              <a:spcAft>
                <a:spcPts val="0"/>
              </a:spcAft>
              <a:buSzPts val="2040"/>
              <a:buChar char="▪"/>
            </a:pPr>
            <a:r>
              <a:rPr lang="en-US" sz="2400"/>
              <a:t>The cost of compaction is slower execution of processes as compaction takes place.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7"/>
        <p:cNvGrpSpPr/>
        <p:nvPr/>
      </p:nvGrpSpPr>
      <p:grpSpPr>
        <a:xfrm>
          <a:off x="0" y="0"/>
          <a:ext cx="0" cy="0"/>
          <a:chOff x="0" y="0"/>
          <a:chExt cx="0" cy="0"/>
        </a:xfrm>
      </p:grpSpPr>
      <p:sp>
        <p:nvSpPr>
          <p:cNvPr id="568" name="Google Shape;568;p5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69" name="Google Shape;569;p5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73" name="Google Shape;573;p5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74" name="Google Shape;574;p5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38</a:t>
            </a:fld>
            <a:endParaRPr/>
          </a:p>
        </p:txBody>
      </p:sp>
      <p:sp>
        <p:nvSpPr>
          <p:cNvPr id="575" name="Google Shape;575;p5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PAGING </a:t>
            </a:r>
            <a:endParaRPr b="1"/>
          </a:p>
        </p:txBody>
      </p:sp>
      <p:sp>
        <p:nvSpPr>
          <p:cNvPr id="576" name="Google Shape;576;p5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a:t>All programs and data are composed of fixed-length units called pages i.e. logical memory is divided into blocks of the same size, called pages.</a:t>
            </a:r>
            <a:endParaRPr/>
          </a:p>
          <a:p>
            <a:pPr marL="182880" lvl="0" indent="-182880" algn="just" rtl="0">
              <a:lnSpc>
                <a:spcPct val="90000"/>
              </a:lnSpc>
              <a:spcBef>
                <a:spcPts val="1200"/>
              </a:spcBef>
              <a:spcAft>
                <a:spcPts val="0"/>
              </a:spcAft>
              <a:buSzPts val="1700"/>
              <a:buFont typeface="Noto Sans Symbols"/>
              <a:buChar char="✔"/>
            </a:pPr>
            <a:r>
              <a:rPr lang="en-US"/>
              <a:t>A block of words that occupy contiguous locations in main memory.</a:t>
            </a:r>
            <a:endParaRPr/>
          </a:p>
          <a:p>
            <a:pPr marL="182880" lvl="0" indent="-182880" algn="just" rtl="0">
              <a:lnSpc>
                <a:spcPct val="90000"/>
              </a:lnSpc>
              <a:spcBef>
                <a:spcPts val="1200"/>
              </a:spcBef>
              <a:spcAft>
                <a:spcPts val="0"/>
              </a:spcAft>
              <a:buSzPts val="1700"/>
              <a:buFont typeface="Noto Sans Symbols"/>
              <a:buChar char="✔"/>
            </a:pPr>
            <a:r>
              <a:rPr lang="en-US"/>
              <a:t>Constitute a basic unit of information that is transferred between the main memory and the disk.</a:t>
            </a:r>
            <a:endParaRPr/>
          </a:p>
          <a:p>
            <a:pPr marL="182880" lvl="0" indent="-182880" algn="just" rtl="0">
              <a:lnSpc>
                <a:spcPct val="90000"/>
              </a:lnSpc>
              <a:spcBef>
                <a:spcPts val="1200"/>
              </a:spcBef>
              <a:spcAft>
                <a:spcPts val="0"/>
              </a:spcAft>
              <a:buSzPts val="1700"/>
              <a:buChar char="▪"/>
            </a:pPr>
            <a:r>
              <a:rPr lang="en-US"/>
              <a:t>Pages should not be too small.</a:t>
            </a:r>
            <a:endParaRPr/>
          </a:p>
          <a:p>
            <a:pPr marL="182880" lvl="0" indent="-182880" algn="just" rtl="0">
              <a:lnSpc>
                <a:spcPct val="90000"/>
              </a:lnSpc>
              <a:spcBef>
                <a:spcPts val="1200"/>
              </a:spcBef>
              <a:spcAft>
                <a:spcPts val="0"/>
              </a:spcAft>
              <a:buSzPts val="1700"/>
              <a:buFont typeface="Noto Sans Symbols"/>
              <a:buChar char="✔"/>
            </a:pPr>
            <a:r>
              <a:rPr lang="en-US"/>
              <a:t>Takes a considerable amount of time to locate the data on the disk.</a:t>
            </a:r>
            <a:endParaRPr/>
          </a:p>
          <a:p>
            <a:pPr marL="182880" lvl="0" indent="-182880" algn="just" rtl="0">
              <a:lnSpc>
                <a:spcPct val="90000"/>
              </a:lnSpc>
              <a:spcBef>
                <a:spcPts val="1200"/>
              </a:spcBef>
              <a:spcAft>
                <a:spcPts val="0"/>
              </a:spcAft>
              <a:buSzPts val="1700"/>
              <a:buChar char="▪"/>
            </a:pPr>
            <a:r>
              <a:rPr lang="en-US"/>
              <a:t>Pages should not be too large.</a:t>
            </a:r>
            <a:endParaRPr/>
          </a:p>
          <a:p>
            <a:pPr marL="182880" lvl="0" indent="-182880" algn="just" rtl="0">
              <a:lnSpc>
                <a:spcPct val="90000"/>
              </a:lnSpc>
              <a:spcBef>
                <a:spcPts val="1200"/>
              </a:spcBef>
              <a:spcAft>
                <a:spcPts val="0"/>
              </a:spcAft>
              <a:buSzPts val="1700"/>
              <a:buFont typeface="Noto Sans Symbols"/>
              <a:buChar char="✔"/>
            </a:pPr>
            <a:r>
              <a:rPr lang="en-US"/>
              <a:t>Substantial portion of a page may not be used.</a:t>
            </a:r>
            <a:endParaRPr/>
          </a:p>
          <a:p>
            <a:pPr marL="182880" lvl="0" indent="-182880" algn="just" rtl="0">
              <a:lnSpc>
                <a:spcPct val="90000"/>
              </a:lnSpc>
              <a:spcBef>
                <a:spcPts val="1200"/>
              </a:spcBef>
              <a:spcAft>
                <a:spcPts val="0"/>
              </a:spcAft>
              <a:buSzPts val="1700"/>
              <a:buChar char="▪"/>
            </a:pPr>
            <a:r>
              <a:rPr lang="en-US"/>
              <a:t>An area in the main memory that can hold one page is called a page frame i.e., Physical memory is broken down into fixed-sized blocks, called frames.</a:t>
            </a:r>
            <a:endParaRPr/>
          </a:p>
          <a:p>
            <a:pPr marL="182880" lvl="0" indent="-74929" algn="just" rtl="0">
              <a:lnSpc>
                <a:spcPct val="90000"/>
              </a:lnSpc>
              <a:spcBef>
                <a:spcPts val="1200"/>
              </a:spcBef>
              <a:spcAft>
                <a:spcPts val="0"/>
              </a:spcAft>
              <a:buSzPts val="17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0"/>
        <p:cNvGrpSpPr/>
        <p:nvPr/>
      </p:nvGrpSpPr>
      <p:grpSpPr>
        <a:xfrm>
          <a:off x="0" y="0"/>
          <a:ext cx="0" cy="0"/>
          <a:chOff x="0" y="0"/>
          <a:chExt cx="0" cy="0"/>
        </a:xfrm>
      </p:grpSpPr>
      <p:sp>
        <p:nvSpPr>
          <p:cNvPr id="581" name="Google Shape;581;p5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82" name="Google Shape;582;p5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86" name="Google Shape;586;p5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87" name="Google Shape;587;p5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39</a:t>
            </a:fld>
            <a:endParaRPr/>
          </a:p>
        </p:txBody>
      </p:sp>
      <p:sp>
        <p:nvSpPr>
          <p:cNvPr id="588" name="Google Shape;588;p5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PAGING </a:t>
            </a:r>
            <a:endParaRPr b="1"/>
          </a:p>
        </p:txBody>
      </p:sp>
      <p:sp>
        <p:nvSpPr>
          <p:cNvPr id="589" name="Google Shape;589;p5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size of a page is a power of 2, the typical page table size lying between 1K and16K. </a:t>
            </a:r>
            <a:endParaRPr/>
          </a:p>
          <a:p>
            <a:pPr marL="182880" lvl="0" indent="-182880" algn="just" rtl="0">
              <a:lnSpc>
                <a:spcPct val="90000"/>
              </a:lnSpc>
              <a:spcBef>
                <a:spcPts val="1200"/>
              </a:spcBef>
              <a:spcAft>
                <a:spcPts val="0"/>
              </a:spcAft>
              <a:buSzPts val="1700"/>
              <a:buChar char="▪"/>
            </a:pPr>
            <a:r>
              <a:rPr lang="en-US"/>
              <a:t>It is important to keep track of all free frames. </a:t>
            </a:r>
            <a:endParaRPr/>
          </a:p>
          <a:p>
            <a:pPr marL="182880" lvl="0" indent="-182880" algn="just" rtl="0">
              <a:lnSpc>
                <a:spcPct val="90000"/>
              </a:lnSpc>
              <a:spcBef>
                <a:spcPts val="1200"/>
              </a:spcBef>
              <a:spcAft>
                <a:spcPts val="0"/>
              </a:spcAft>
              <a:buSzPts val="1700"/>
              <a:buChar char="▪"/>
            </a:pPr>
            <a:r>
              <a:rPr lang="en-US"/>
              <a:t>In order to run a program of size n pages, we find n free frames and load program pages into these frames.</a:t>
            </a:r>
            <a:endParaRPr/>
          </a:p>
          <a:p>
            <a:pPr marL="182880" lvl="0" indent="-182880" algn="just" rtl="0">
              <a:lnSpc>
                <a:spcPct val="90000"/>
              </a:lnSpc>
              <a:spcBef>
                <a:spcPts val="1200"/>
              </a:spcBef>
              <a:spcAft>
                <a:spcPts val="0"/>
              </a:spcAft>
              <a:buSzPts val="1700"/>
              <a:buChar char="▪"/>
            </a:pPr>
            <a:r>
              <a:rPr lang="en-US"/>
              <a:t>In order to keep track of a program’s pages in the main memory a page table is used. </a:t>
            </a:r>
            <a:endParaRPr/>
          </a:p>
          <a:p>
            <a:pPr marL="182880" lvl="0" indent="-182880" algn="just" rtl="0">
              <a:lnSpc>
                <a:spcPct val="90000"/>
              </a:lnSpc>
              <a:spcBef>
                <a:spcPts val="1200"/>
              </a:spcBef>
              <a:spcAft>
                <a:spcPts val="0"/>
              </a:spcAft>
              <a:buSzPts val="1700"/>
              <a:buChar char="▪"/>
            </a:pPr>
            <a:r>
              <a:rPr lang="en-US"/>
              <a:t>Every logical address generated by the CPU is divided into two parts:</a:t>
            </a:r>
            <a:endParaRPr/>
          </a:p>
          <a:p>
            <a:pPr marL="457200" lvl="0" indent="-457200" algn="just" rtl="0">
              <a:lnSpc>
                <a:spcPct val="90000"/>
              </a:lnSpc>
              <a:spcBef>
                <a:spcPts val="1200"/>
              </a:spcBef>
              <a:spcAft>
                <a:spcPts val="0"/>
              </a:spcAft>
              <a:buSzPts val="1700"/>
              <a:buFont typeface="Rockwell"/>
              <a:buAutoNum type="arabicPeriod"/>
            </a:pPr>
            <a:r>
              <a:rPr lang="en-US"/>
              <a:t>Page number (p) (high-order bits)</a:t>
            </a:r>
            <a:endParaRPr/>
          </a:p>
          <a:p>
            <a:pPr marL="457200" lvl="0" indent="-457200" algn="just" rtl="0">
              <a:lnSpc>
                <a:spcPct val="90000"/>
              </a:lnSpc>
              <a:spcBef>
                <a:spcPts val="1200"/>
              </a:spcBef>
              <a:spcAft>
                <a:spcPts val="0"/>
              </a:spcAft>
              <a:buSzPts val="1700"/>
              <a:buFont typeface="Rockwell"/>
              <a:buAutoNum type="arabicPeriod"/>
            </a:pPr>
            <a:r>
              <a:rPr lang="en-US"/>
              <a:t>And a page offset (d). (low-order bits)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6" descr="Diagram&#10;&#10;Description automatically generated"/>
          <p:cNvPicPr preferRelativeResize="0">
            <a:picLocks noGrp="1"/>
          </p:cNvPicPr>
          <p:nvPr>
            <p:ph type="body" idx="1"/>
          </p:nvPr>
        </p:nvPicPr>
        <p:blipFill rotWithShape="1">
          <a:blip r:embed="rId3">
            <a:alphaModFix/>
          </a:blip>
          <a:srcRect/>
          <a:stretch/>
        </p:blipFill>
        <p:spPr>
          <a:xfrm>
            <a:off x="1730326" y="1378633"/>
            <a:ext cx="9031459" cy="4303307"/>
          </a:xfrm>
          <a:prstGeom prst="rect">
            <a:avLst/>
          </a:prstGeom>
          <a:noFill/>
          <a:ln>
            <a:noFill/>
          </a:ln>
        </p:spPr>
      </p:pic>
      <p:sp>
        <p:nvSpPr>
          <p:cNvPr id="142" name="Google Shape;142;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3"/>
        <p:cNvGrpSpPr/>
        <p:nvPr/>
      </p:nvGrpSpPr>
      <p:grpSpPr>
        <a:xfrm>
          <a:off x="0" y="0"/>
          <a:ext cx="0" cy="0"/>
          <a:chOff x="0" y="0"/>
          <a:chExt cx="0" cy="0"/>
        </a:xfrm>
      </p:grpSpPr>
      <p:sp>
        <p:nvSpPr>
          <p:cNvPr id="594" name="Google Shape;594;p5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95" name="Google Shape;595;p5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99" name="Google Shape;599;p5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600" name="Google Shape;600;p5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40</a:t>
            </a:fld>
            <a:endParaRPr/>
          </a:p>
        </p:txBody>
      </p:sp>
      <p:sp>
        <p:nvSpPr>
          <p:cNvPr id="601" name="Google Shape;601;p5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PAGING </a:t>
            </a:r>
            <a:endParaRPr b="1"/>
          </a:p>
        </p:txBody>
      </p:sp>
      <p:sp>
        <p:nvSpPr>
          <p:cNvPr id="602" name="Google Shape;602;p5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20000"/>
          </a:bodyPr>
          <a:lstStyle/>
          <a:p>
            <a:pPr marL="182880" lvl="0" indent="-182880" algn="just" rtl="0">
              <a:lnSpc>
                <a:spcPct val="90000"/>
              </a:lnSpc>
              <a:spcBef>
                <a:spcPts val="0"/>
              </a:spcBef>
              <a:spcAft>
                <a:spcPts val="0"/>
              </a:spcAft>
              <a:buSzPct val="85000"/>
              <a:buChar char="▪"/>
            </a:pPr>
            <a:r>
              <a:rPr lang="en-US"/>
              <a:t>Information about main memory location of each page is kept in a page table.</a:t>
            </a:r>
            <a:endParaRPr/>
          </a:p>
          <a:p>
            <a:pPr marL="182880" lvl="0" indent="-182880" algn="just" rtl="0">
              <a:lnSpc>
                <a:spcPct val="90000"/>
              </a:lnSpc>
              <a:spcBef>
                <a:spcPts val="1200"/>
              </a:spcBef>
              <a:spcAft>
                <a:spcPts val="0"/>
              </a:spcAft>
              <a:buSzPct val="85000"/>
              <a:buChar char="▪"/>
            </a:pPr>
            <a:r>
              <a:rPr lang="en-US"/>
              <a:t>Each entry in the page table includes some control bits:</a:t>
            </a:r>
            <a:endParaRPr/>
          </a:p>
          <a:p>
            <a:pPr marL="182880" lvl="0" indent="-182880" algn="just" rtl="0">
              <a:lnSpc>
                <a:spcPct val="90000"/>
              </a:lnSpc>
              <a:spcBef>
                <a:spcPts val="1200"/>
              </a:spcBef>
              <a:spcAft>
                <a:spcPts val="0"/>
              </a:spcAft>
              <a:buSzPct val="85000"/>
              <a:buChar char="▪"/>
            </a:pPr>
            <a:r>
              <a:rPr lang="en-US"/>
              <a:t>One bit indicates the validity of the page.</a:t>
            </a:r>
            <a:endParaRPr/>
          </a:p>
          <a:p>
            <a:pPr marL="182880" lvl="0" indent="-182880" algn="just" rtl="0">
              <a:lnSpc>
                <a:spcPct val="90000"/>
              </a:lnSpc>
              <a:spcBef>
                <a:spcPts val="1200"/>
              </a:spcBef>
              <a:spcAft>
                <a:spcPts val="0"/>
              </a:spcAft>
              <a:buSzPct val="85000"/>
              <a:buChar char="▪"/>
            </a:pPr>
            <a:r>
              <a:rPr lang="en-US"/>
              <a:t>Another bit indicates whether the page has been modified.</a:t>
            </a:r>
            <a:endParaRPr/>
          </a:p>
          <a:p>
            <a:pPr marL="182880" lvl="0" indent="-182880" algn="just" rtl="0">
              <a:lnSpc>
                <a:spcPct val="90000"/>
              </a:lnSpc>
              <a:spcBef>
                <a:spcPts val="1200"/>
              </a:spcBef>
              <a:spcAft>
                <a:spcPts val="0"/>
              </a:spcAft>
              <a:buSzPct val="85000"/>
              <a:buChar char="▪"/>
            </a:pPr>
            <a:r>
              <a:rPr lang="en-US"/>
              <a:t>Other control bits indicate various restrictions that may be imposed on accessing the page.</a:t>
            </a:r>
            <a:endParaRPr/>
          </a:p>
          <a:p>
            <a:pPr marL="182880" lvl="0" indent="-182880" algn="just" rtl="0">
              <a:lnSpc>
                <a:spcPct val="90000"/>
              </a:lnSpc>
              <a:spcBef>
                <a:spcPts val="1200"/>
              </a:spcBef>
              <a:spcAft>
                <a:spcPts val="0"/>
              </a:spcAft>
              <a:buSzPct val="85000"/>
              <a:buChar char="▪"/>
            </a:pPr>
            <a:r>
              <a:rPr lang="en-US"/>
              <a:t>The page table contains the base address (frame number) of each page in physical memory. </a:t>
            </a:r>
            <a:endParaRPr/>
          </a:p>
          <a:p>
            <a:pPr marL="182880" lvl="0" indent="-182880" algn="just" rtl="0">
              <a:lnSpc>
                <a:spcPct val="90000"/>
              </a:lnSpc>
              <a:spcBef>
                <a:spcPts val="1200"/>
              </a:spcBef>
              <a:spcAft>
                <a:spcPts val="0"/>
              </a:spcAft>
              <a:buSzPct val="85000"/>
              <a:buChar char="▪"/>
            </a:pPr>
            <a:r>
              <a:rPr lang="en-US"/>
              <a:t>The frame number is combined with the page offset to obtain the physical memory address of the memory location that contains the object addressed by the corresponding logical address. </a:t>
            </a:r>
            <a:endParaRPr/>
          </a:p>
          <a:p>
            <a:pPr marL="182880" lvl="0" indent="-182880" algn="just" rtl="0">
              <a:lnSpc>
                <a:spcPct val="90000"/>
              </a:lnSpc>
              <a:spcBef>
                <a:spcPts val="1200"/>
              </a:spcBef>
              <a:spcAft>
                <a:spcPts val="0"/>
              </a:spcAft>
              <a:buSzPct val="85000"/>
              <a:buChar char="▪"/>
            </a:pPr>
            <a:r>
              <a:rPr lang="en-US"/>
              <a:t>Here p is used to index the process page table; page table entry contains the frame number, f, where page p is loaded. The physical address of the location referenced by (p,d) is computed by appending d at the end of f, as shown below: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6"/>
        <p:cNvGrpSpPr/>
        <p:nvPr/>
      </p:nvGrpSpPr>
      <p:grpSpPr>
        <a:xfrm>
          <a:off x="0" y="0"/>
          <a:ext cx="0" cy="0"/>
          <a:chOff x="0" y="0"/>
          <a:chExt cx="0" cy="0"/>
        </a:xfrm>
      </p:grpSpPr>
      <p:sp>
        <p:nvSpPr>
          <p:cNvPr id="607" name="Google Shape;607;p5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608" name="Google Shape;608;p5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612" name="Google Shape;612;p5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613" name="Google Shape;613;p5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41</a:t>
            </a:fld>
            <a:endParaRPr/>
          </a:p>
        </p:txBody>
      </p:sp>
      <p:sp>
        <p:nvSpPr>
          <p:cNvPr id="614" name="Google Shape;614;p5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PAGING </a:t>
            </a:r>
            <a:endParaRPr b="1"/>
          </a:p>
        </p:txBody>
      </p:sp>
      <p:sp>
        <p:nvSpPr>
          <p:cNvPr id="615" name="Google Shape;615;p5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page table contains the base address (frame number) of each page in physical memory. </a:t>
            </a:r>
            <a:endParaRPr/>
          </a:p>
          <a:p>
            <a:pPr marL="182880" lvl="0" indent="-182880" algn="just" rtl="0">
              <a:lnSpc>
                <a:spcPct val="90000"/>
              </a:lnSpc>
              <a:spcBef>
                <a:spcPts val="1200"/>
              </a:spcBef>
              <a:spcAft>
                <a:spcPts val="0"/>
              </a:spcAft>
              <a:buSzPts val="1700"/>
              <a:buChar char="▪"/>
            </a:pPr>
            <a:r>
              <a:rPr lang="en-US"/>
              <a:t>The frame number is combined with the page offset to obtain the physical memory address of the memory location that contains the object addressed by the corresponding logical address. </a:t>
            </a:r>
            <a:endParaRPr/>
          </a:p>
          <a:p>
            <a:pPr marL="182880" lvl="0" indent="-182880" algn="just" rtl="0">
              <a:lnSpc>
                <a:spcPct val="90000"/>
              </a:lnSpc>
              <a:spcBef>
                <a:spcPts val="1200"/>
              </a:spcBef>
              <a:spcAft>
                <a:spcPts val="0"/>
              </a:spcAft>
              <a:buSzPts val="1700"/>
              <a:buChar char="▪"/>
            </a:pPr>
            <a:r>
              <a:rPr lang="en-US"/>
              <a:t>Here p is used to index the process page table; page table entry contains the frame number, f, where page p is loaded. </a:t>
            </a:r>
            <a:endParaRPr/>
          </a:p>
          <a:p>
            <a:pPr marL="182880" lvl="0" indent="-182880" algn="just" rtl="0">
              <a:lnSpc>
                <a:spcPct val="90000"/>
              </a:lnSpc>
              <a:spcBef>
                <a:spcPts val="1200"/>
              </a:spcBef>
              <a:spcAft>
                <a:spcPts val="0"/>
              </a:spcAft>
              <a:buSzPts val="1700"/>
              <a:buChar char="▪"/>
            </a:pPr>
            <a:r>
              <a:rPr lang="en-US"/>
              <a:t>The physical address of the location referenced by (p,d) is computed by appending d at the end of f, as shown below: </a:t>
            </a:r>
            <a:endParaRPr/>
          </a:p>
          <a:p>
            <a:pPr marL="182880" lvl="0" indent="-74929" algn="just" rtl="0">
              <a:lnSpc>
                <a:spcPct val="90000"/>
              </a:lnSpc>
              <a:spcBef>
                <a:spcPts val="1200"/>
              </a:spcBef>
              <a:spcAft>
                <a:spcPts val="0"/>
              </a:spcAft>
              <a:buSzPts val="1700"/>
              <a:buNone/>
            </a:pPr>
            <a:endParaRPr/>
          </a:p>
        </p:txBody>
      </p:sp>
      <p:graphicFrame>
        <p:nvGraphicFramePr>
          <p:cNvPr id="616" name="Google Shape;616;p53"/>
          <p:cNvGraphicFramePr/>
          <p:nvPr/>
        </p:nvGraphicFramePr>
        <p:xfrm>
          <a:off x="4147624" y="5615223"/>
          <a:ext cx="3896750" cy="457210"/>
        </p:xfrm>
        <a:graphic>
          <a:graphicData uri="http://schemas.openxmlformats.org/drawingml/2006/table">
            <a:tbl>
              <a:tblPr firstRow="1" bandRow="1">
                <a:noFill/>
                <a:tableStyleId>{5FCA5B19-085E-4BCD-B45A-0C42EFB70DDB}</a:tableStyleId>
              </a:tblPr>
              <a:tblGrid>
                <a:gridCol w="1948375">
                  <a:extLst>
                    <a:ext uri="{9D8B030D-6E8A-4147-A177-3AD203B41FA5}">
                      <a16:colId xmlns:a16="http://schemas.microsoft.com/office/drawing/2014/main" val="20000"/>
                    </a:ext>
                  </a:extLst>
                </a:gridCol>
                <a:gridCol w="19483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2400" u="none" strike="noStrike" cap="none"/>
                        <a:t>f</a:t>
                      </a:r>
                      <a:endParaRPr/>
                    </a:p>
                  </a:txBody>
                  <a:tcPr marL="91450" marR="91450" marT="45725" marB="45725"/>
                </a:tc>
                <a:tc>
                  <a:txBody>
                    <a:bodyPr/>
                    <a:lstStyle/>
                    <a:p>
                      <a:pPr marL="0" marR="0" lvl="0" indent="0" algn="ctr" rtl="0">
                        <a:spcBef>
                          <a:spcPts val="0"/>
                        </a:spcBef>
                        <a:spcAft>
                          <a:spcPts val="0"/>
                        </a:spcAft>
                        <a:buNone/>
                      </a:pPr>
                      <a:r>
                        <a:rPr lang="en-US" sz="2400" u="none" strike="noStrike" cap="none"/>
                        <a:t>d</a:t>
                      </a:r>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0"/>
        <p:cNvGrpSpPr/>
        <p:nvPr/>
      </p:nvGrpSpPr>
      <p:grpSpPr>
        <a:xfrm>
          <a:off x="0" y="0"/>
          <a:ext cx="0" cy="0"/>
          <a:chOff x="0" y="0"/>
          <a:chExt cx="0" cy="0"/>
        </a:xfrm>
      </p:grpSpPr>
      <p:sp>
        <p:nvSpPr>
          <p:cNvPr id="621" name="Google Shape;621;p54"/>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622" name="Google Shape;622;p54"/>
          <p:cNvSpPr txBox="1">
            <a:spLocks noGrp="1"/>
          </p:cNvSpPr>
          <p:nvPr>
            <p:ph type="title"/>
          </p:nvPr>
        </p:nvSpPr>
        <p:spPr>
          <a:xfrm>
            <a:off x="9830191" y="2624327"/>
            <a:ext cx="2121017"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800"/>
              <a:buFont typeface="Rockwell"/>
              <a:buNone/>
            </a:pPr>
            <a:r>
              <a:rPr lang="en-US" sz="4800"/>
              <a:t>PAGING</a:t>
            </a:r>
            <a:r>
              <a:rPr lang="en-US" sz="3200"/>
              <a:t> </a:t>
            </a:r>
            <a:endParaRPr sz="3200" b="1"/>
          </a:p>
        </p:txBody>
      </p:sp>
      <p:pic>
        <p:nvPicPr>
          <p:cNvPr id="623" name="Google Shape;623;p54" descr="Diagram&#10;&#10;Description automatically generated"/>
          <p:cNvPicPr preferRelativeResize="0"/>
          <p:nvPr/>
        </p:nvPicPr>
        <p:blipFill rotWithShape="1">
          <a:blip r:embed="rId4">
            <a:alphaModFix/>
          </a:blip>
          <a:srcRect/>
          <a:stretch/>
        </p:blipFill>
        <p:spPr>
          <a:xfrm>
            <a:off x="0" y="0"/>
            <a:ext cx="9268516" cy="6857999"/>
          </a:xfrm>
          <a:prstGeom prst="rect">
            <a:avLst/>
          </a:prstGeom>
          <a:noFill/>
          <a:ln>
            <a:noFill/>
          </a:ln>
        </p:spPr>
      </p:pic>
      <p:grpSp>
        <p:nvGrpSpPr>
          <p:cNvPr id="624" name="Google Shape;624;p54"/>
          <p:cNvGrpSpPr/>
          <p:nvPr/>
        </p:nvGrpSpPr>
        <p:grpSpPr>
          <a:xfrm>
            <a:off x="11401725" y="6229681"/>
            <a:ext cx="457200" cy="457200"/>
            <a:chOff x="11361456" y="6195813"/>
            <a:chExt cx="548640" cy="548640"/>
          </a:xfrm>
        </p:grpSpPr>
        <p:sp>
          <p:nvSpPr>
            <p:cNvPr id="625" name="Google Shape;625;p54"/>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626" name="Google Shape;626;p54"/>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627" name="Google Shape;627;p5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42</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48" name="Google Shape;148;p1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52" name="Google Shape;152;p1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53" name="Google Shape;153;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5</a:t>
            </a:fld>
            <a:endParaRPr/>
          </a:p>
        </p:txBody>
      </p:sp>
      <p:sp>
        <p:nvSpPr>
          <p:cNvPr id="154" name="Google Shape;154;p1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EXAMPLE</a:t>
            </a:r>
            <a:endParaRPr/>
          </a:p>
        </p:txBody>
      </p:sp>
      <p:pic>
        <p:nvPicPr>
          <p:cNvPr id="155" name="Google Shape;155;p17" descr="Diagram&#10;&#10;Description automatically generated"/>
          <p:cNvPicPr preferRelativeResize="0">
            <a:picLocks noGrp="1"/>
          </p:cNvPicPr>
          <p:nvPr>
            <p:ph type="body" idx="1"/>
          </p:nvPr>
        </p:nvPicPr>
        <p:blipFill rotWithShape="1">
          <a:blip r:embed="rId5">
            <a:alphaModFix/>
          </a:blip>
          <a:srcRect/>
          <a:stretch/>
        </p:blipFill>
        <p:spPr>
          <a:xfrm>
            <a:off x="3038623" y="2250851"/>
            <a:ext cx="6288258" cy="44360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9"/>
        <p:cNvGrpSpPr/>
        <p:nvPr/>
      </p:nvGrpSpPr>
      <p:grpSpPr>
        <a:xfrm>
          <a:off x="0" y="0"/>
          <a:ext cx="0" cy="0"/>
          <a:chOff x="0" y="0"/>
          <a:chExt cx="0" cy="0"/>
        </a:xfrm>
      </p:grpSpPr>
      <p:sp>
        <p:nvSpPr>
          <p:cNvPr id="160" name="Google Shape;160;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61" name="Google Shape;161;p1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65" name="Google Shape;165;p1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66" name="Google Shape;166;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6</a:t>
            </a:fld>
            <a:endParaRPr/>
          </a:p>
        </p:txBody>
      </p:sp>
      <p:sp>
        <p:nvSpPr>
          <p:cNvPr id="167" name="Google Shape;167;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EXAMPLE (I8086)</a:t>
            </a:r>
            <a:endParaRPr/>
          </a:p>
        </p:txBody>
      </p:sp>
      <p:pic>
        <p:nvPicPr>
          <p:cNvPr id="168" name="Google Shape;168;p18"/>
          <p:cNvPicPr preferRelativeResize="0"/>
          <p:nvPr/>
        </p:nvPicPr>
        <p:blipFill rotWithShape="1">
          <a:blip r:embed="rId5">
            <a:alphaModFix/>
          </a:blip>
          <a:srcRect/>
          <a:stretch/>
        </p:blipFill>
        <p:spPr>
          <a:xfrm>
            <a:off x="3179298" y="2300527"/>
            <a:ext cx="5770561" cy="43373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3" name="Google Shape;173;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74" name="Google Shape;174;p1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78" name="Google Shape;178;p1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79" name="Google Shape;179;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7</a:t>
            </a:fld>
            <a:endParaRPr/>
          </a:p>
        </p:txBody>
      </p:sp>
      <p:sp>
        <p:nvSpPr>
          <p:cNvPr id="180" name="Google Shape;180;p1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EXAMPLE (I8086)</a:t>
            </a:r>
            <a:endParaRPr/>
          </a:p>
        </p:txBody>
      </p:sp>
      <p:sp>
        <p:nvSpPr>
          <p:cNvPr id="181" name="Google Shape;181;p19"/>
          <p:cNvSpPr txBox="1"/>
          <p:nvPr/>
        </p:nvSpPr>
        <p:spPr>
          <a:xfrm>
            <a:off x="1069848" y="3102318"/>
            <a:ext cx="9649734" cy="2062103"/>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C00000"/>
              </a:buClr>
              <a:buSzPts val="3200"/>
              <a:buFont typeface="Noto Sans Symbols"/>
              <a:buChar char="▪"/>
            </a:pPr>
            <a:r>
              <a:rPr lang="en-US" sz="3200" b="0" i="0" u="none" strike="noStrike" cap="none">
                <a:solidFill>
                  <a:schemeClr val="dk1"/>
                </a:solidFill>
                <a:latin typeface="Rockwell"/>
                <a:ea typeface="Rockwell"/>
                <a:cs typeface="Rockwell"/>
                <a:sym typeface="Rockwell"/>
              </a:rPr>
              <a:t>Logical address (16-bit) </a:t>
            </a:r>
            <a:endParaRPr/>
          </a:p>
          <a:p>
            <a:pPr marL="0" marR="0" lvl="0" indent="0" algn="l" rtl="0">
              <a:spcBef>
                <a:spcPts val="0"/>
              </a:spcBef>
              <a:spcAft>
                <a:spcPts val="0"/>
              </a:spcAft>
              <a:buNone/>
            </a:pPr>
            <a:r>
              <a:rPr lang="en-US" sz="3200" b="0" i="0" u="none" strike="noStrike" cap="none">
                <a:solidFill>
                  <a:schemeClr val="dk1"/>
                </a:solidFill>
                <a:latin typeface="Rockwell"/>
                <a:ea typeface="Rockwell"/>
                <a:cs typeface="Rockwell"/>
                <a:sym typeface="Rockwell"/>
              </a:rPr>
              <a:t>       IP = 0B10h CS = D000h </a:t>
            </a:r>
            <a:endParaRPr/>
          </a:p>
          <a:p>
            <a:pPr marL="457200" marR="0" lvl="0" indent="-457200" algn="l" rtl="0">
              <a:spcBef>
                <a:spcPts val="0"/>
              </a:spcBef>
              <a:spcAft>
                <a:spcPts val="0"/>
              </a:spcAft>
              <a:buClr>
                <a:srgbClr val="C00000"/>
              </a:buClr>
              <a:buSzPts val="3200"/>
              <a:buFont typeface="Noto Sans Symbols"/>
              <a:buChar char="▪"/>
            </a:pPr>
            <a:r>
              <a:rPr lang="en-US" sz="3200" b="0" i="0" u="none" strike="noStrike" cap="none">
                <a:solidFill>
                  <a:schemeClr val="dk1"/>
                </a:solidFill>
                <a:latin typeface="Rockwell"/>
                <a:ea typeface="Rockwell"/>
                <a:cs typeface="Rockwell"/>
                <a:sym typeface="Rockwell"/>
              </a:rPr>
              <a:t>Physical address (20-bit) </a:t>
            </a:r>
            <a:endParaRPr/>
          </a:p>
          <a:p>
            <a:pPr marL="457200" marR="0" lvl="0" indent="-457200" algn="l" rtl="0">
              <a:spcBef>
                <a:spcPts val="0"/>
              </a:spcBef>
              <a:spcAft>
                <a:spcPts val="0"/>
              </a:spcAft>
              <a:buClr>
                <a:srgbClr val="C00000"/>
              </a:buClr>
              <a:buSzPts val="3200"/>
              <a:buFont typeface="Noto Sans Symbols"/>
              <a:buChar char="▪"/>
            </a:pPr>
            <a:r>
              <a:rPr lang="en-US" sz="3200" b="0" i="0" u="none" strike="noStrike" cap="none">
                <a:solidFill>
                  <a:schemeClr val="dk1"/>
                </a:solidFill>
                <a:latin typeface="Rockwell"/>
                <a:ea typeface="Rockwell"/>
                <a:cs typeface="Rockwell"/>
                <a:sym typeface="Rockwell"/>
              </a:rPr>
              <a:t>     CS * 2</a:t>
            </a:r>
            <a:r>
              <a:rPr lang="en-US" sz="3200" b="0" i="0" u="none" strike="noStrike" cap="none" baseline="30000">
                <a:solidFill>
                  <a:schemeClr val="dk1"/>
                </a:solidFill>
                <a:latin typeface="Rockwell"/>
                <a:ea typeface="Rockwell"/>
                <a:cs typeface="Rockwell"/>
                <a:sym typeface="Rockwell"/>
              </a:rPr>
              <a:t>4</a:t>
            </a:r>
            <a:r>
              <a:rPr lang="en-US" sz="3200" b="0" i="0" u="none" strike="noStrike" cap="none">
                <a:solidFill>
                  <a:schemeClr val="dk1"/>
                </a:solidFill>
                <a:latin typeface="Rockwell"/>
                <a:ea typeface="Rockwell"/>
                <a:cs typeface="Rockwell"/>
                <a:sym typeface="Rockwell"/>
              </a:rPr>
              <a:t> + IP = D0B10h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5"/>
        <p:cNvGrpSpPr/>
        <p:nvPr/>
      </p:nvGrpSpPr>
      <p:grpSpPr>
        <a:xfrm>
          <a:off x="0" y="0"/>
          <a:ext cx="0" cy="0"/>
          <a:chOff x="0" y="0"/>
          <a:chExt cx="0" cy="0"/>
        </a:xfrm>
      </p:grpSpPr>
      <p:sp>
        <p:nvSpPr>
          <p:cNvPr id="186" name="Google Shape;186;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87" name="Google Shape;187;p2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91" name="Google Shape;191;p2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92" name="Google Shape;192;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8</a:t>
            </a:fld>
            <a:endParaRPr/>
          </a:p>
        </p:txBody>
      </p:sp>
      <p:sp>
        <p:nvSpPr>
          <p:cNvPr id="193" name="Google Shape;193;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DYNAMIC LOADING</a:t>
            </a:r>
            <a:endParaRPr b="1"/>
          </a:p>
        </p:txBody>
      </p:sp>
      <p:sp>
        <p:nvSpPr>
          <p:cNvPr id="194" name="Google Shape;194;p2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So far, it has been necessary for the entire program and all data of a process to be in physical memory for the process to execute. </a:t>
            </a:r>
            <a:endParaRPr/>
          </a:p>
          <a:p>
            <a:pPr marL="182880" lvl="0" indent="-182880" algn="just" rtl="0">
              <a:lnSpc>
                <a:spcPct val="90000"/>
              </a:lnSpc>
              <a:spcBef>
                <a:spcPts val="1200"/>
              </a:spcBef>
              <a:spcAft>
                <a:spcPts val="0"/>
              </a:spcAft>
              <a:buSzPts val="1700"/>
              <a:buChar char="▪"/>
            </a:pPr>
            <a:r>
              <a:rPr lang="en-US"/>
              <a:t>The size of a process has thus been limited to the size of physical memory. </a:t>
            </a:r>
            <a:endParaRPr/>
          </a:p>
          <a:p>
            <a:pPr marL="182880" lvl="0" indent="-182880" algn="just" rtl="0">
              <a:lnSpc>
                <a:spcPct val="90000"/>
              </a:lnSpc>
              <a:spcBef>
                <a:spcPts val="1200"/>
              </a:spcBef>
              <a:spcAft>
                <a:spcPts val="0"/>
              </a:spcAft>
              <a:buSzPts val="1700"/>
              <a:buChar char="▪"/>
            </a:pPr>
            <a:r>
              <a:rPr lang="en-US"/>
              <a:t>To obtain better memory-space utilization, we can use dynamic loading. </a:t>
            </a:r>
            <a:endParaRPr/>
          </a:p>
          <a:p>
            <a:pPr marL="182880" lvl="0" indent="-182880" algn="just" rtl="0">
              <a:lnSpc>
                <a:spcPct val="90000"/>
              </a:lnSpc>
              <a:spcBef>
                <a:spcPts val="1200"/>
              </a:spcBef>
              <a:spcAft>
                <a:spcPts val="0"/>
              </a:spcAft>
              <a:buSzPts val="1700"/>
              <a:buChar char="▪"/>
            </a:pPr>
            <a:r>
              <a:rPr lang="en-US"/>
              <a:t>With dynamic loading, a routine is not loaded until it is called. </a:t>
            </a:r>
            <a:endParaRPr/>
          </a:p>
          <a:p>
            <a:pPr marL="182880" lvl="0" indent="-182880" algn="just" rtl="0">
              <a:lnSpc>
                <a:spcPct val="90000"/>
              </a:lnSpc>
              <a:spcBef>
                <a:spcPts val="1200"/>
              </a:spcBef>
              <a:spcAft>
                <a:spcPts val="0"/>
              </a:spcAft>
              <a:buSzPts val="1700"/>
              <a:buChar char="▪"/>
            </a:pPr>
            <a:r>
              <a:rPr lang="en-US"/>
              <a:t>All routines are kept on disk in a relocatable load format.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99" name="Google Shape;199;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00" name="Google Shape;200;p2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04" name="Google Shape;204;p2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05" name="Google Shape;205;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9</a:t>
            </a:fld>
            <a:endParaRPr/>
          </a:p>
        </p:txBody>
      </p:sp>
      <p:sp>
        <p:nvSpPr>
          <p:cNvPr id="206" name="Google Shape;206;p2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DYNAMIC LOADING</a:t>
            </a:r>
            <a:endParaRPr b="1"/>
          </a:p>
        </p:txBody>
      </p:sp>
      <p:sp>
        <p:nvSpPr>
          <p:cNvPr id="207" name="Google Shape;207;p2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The main program is loaded into memory and is executed. </a:t>
            </a:r>
            <a:endParaRPr/>
          </a:p>
          <a:p>
            <a:pPr marL="182880" lvl="0" indent="-182880" algn="just" rtl="0">
              <a:lnSpc>
                <a:spcPct val="90000"/>
              </a:lnSpc>
              <a:spcBef>
                <a:spcPts val="1200"/>
              </a:spcBef>
              <a:spcAft>
                <a:spcPts val="0"/>
              </a:spcAft>
              <a:buSzPts val="1700"/>
              <a:buChar char="▪"/>
            </a:pPr>
            <a:r>
              <a:rPr lang="en-US"/>
              <a:t>When a routine needs to call another routine, the calling routine first checks to see whether the other routine has been loaded. </a:t>
            </a:r>
            <a:endParaRPr/>
          </a:p>
          <a:p>
            <a:pPr marL="182880" lvl="0" indent="-182880" algn="just" rtl="0">
              <a:lnSpc>
                <a:spcPct val="90000"/>
              </a:lnSpc>
              <a:spcBef>
                <a:spcPts val="1200"/>
              </a:spcBef>
              <a:spcAft>
                <a:spcPts val="0"/>
              </a:spcAft>
              <a:buSzPts val="1700"/>
              <a:buChar char="▪"/>
            </a:pPr>
            <a:r>
              <a:rPr lang="en-US"/>
              <a:t>If it has not, the relocatable linking loader is called to load the desired routine into memory and to update the program’s address tables to reflect this change. </a:t>
            </a:r>
            <a:endParaRPr/>
          </a:p>
          <a:p>
            <a:pPr marL="182880" lvl="0" indent="-182880" algn="just" rtl="0">
              <a:lnSpc>
                <a:spcPct val="90000"/>
              </a:lnSpc>
              <a:spcBef>
                <a:spcPts val="1200"/>
              </a:spcBef>
              <a:spcAft>
                <a:spcPts val="0"/>
              </a:spcAft>
              <a:buSzPts val="1700"/>
              <a:buChar char="▪"/>
            </a:pPr>
            <a:r>
              <a:rPr lang="en-US"/>
              <a:t>Then control is passed to the newly loaded routine.</a:t>
            </a:r>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2774</Words>
  <Application>Microsoft Office PowerPoint</Application>
  <PresentationFormat>Widescreen</PresentationFormat>
  <Paragraphs>270</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Noto Sans Symbols</vt:lpstr>
      <vt:lpstr>Rockwell</vt:lpstr>
      <vt:lpstr>Wood Type</vt:lpstr>
      <vt:lpstr>OPERATING SYSTEMS</vt:lpstr>
      <vt:lpstr>LOGICAL-VERSUS PHYSICAL-ADDRESS SPACE</vt:lpstr>
      <vt:lpstr>LOGICAL-VERSUS PHYSICAL-ADDRESS SPACE</vt:lpstr>
      <vt:lpstr>PowerPoint Presentation</vt:lpstr>
      <vt:lpstr>EXAMPLE</vt:lpstr>
      <vt:lpstr>EXAMPLE (I8086)</vt:lpstr>
      <vt:lpstr>EXAMPLE (I8086)</vt:lpstr>
      <vt:lpstr>DYNAMIC LOADING</vt:lpstr>
      <vt:lpstr>DYNAMIC LOADING</vt:lpstr>
      <vt:lpstr>DYNAMIC LOADING</vt:lpstr>
      <vt:lpstr>DYNAMIC LINKING AND SHARED LIBRARIES</vt:lpstr>
      <vt:lpstr>DYNAMIC LINKING AND SHARED LIBRARIES</vt:lpstr>
      <vt:lpstr>DYNAMIC LINKING AND SHARED LIBRARIES</vt:lpstr>
      <vt:lpstr>DYNAMIC LINKING AND SHARED LIBRARIES</vt:lpstr>
      <vt:lpstr>OVERLAYS</vt:lpstr>
      <vt:lpstr>OVERLAYS</vt:lpstr>
      <vt:lpstr>OVERLAYS</vt:lpstr>
      <vt:lpstr>OVERLAYS</vt:lpstr>
      <vt:lpstr>SWAPPING</vt:lpstr>
      <vt:lpstr>SWAPPING</vt:lpstr>
      <vt:lpstr>SWAPPING</vt:lpstr>
      <vt:lpstr>SWAPPING</vt:lpstr>
      <vt:lpstr>SWAPPING</vt:lpstr>
      <vt:lpstr>CONTIGUOUS MEMORY ALLOCATION</vt:lpstr>
      <vt:lpstr>CONTIGUOUS MEMORY ALLOCATION</vt:lpstr>
      <vt:lpstr>MULTIPROGRAMMING WITH FIXED TASKS (MFT)</vt:lpstr>
      <vt:lpstr>MULTIPROGRAMMING WITH FIXED TASKS (MFT)</vt:lpstr>
      <vt:lpstr>MULTIPROGRAMMING WITH FIXED TASKS (MFT)</vt:lpstr>
      <vt:lpstr>MULTIPROGRAMMING WITH FIXED TASKS (MFT)</vt:lpstr>
      <vt:lpstr>MULTIPROGRAMMING WITH FIXED TASKS (MFT)</vt:lpstr>
      <vt:lpstr>MULTIPROGRAMMING WITH FIXED TASKS (MFT)</vt:lpstr>
      <vt:lpstr>MULTIPROGRAMMING WITH FIXED TASKS (MFT) ISSUES</vt:lpstr>
      <vt:lpstr>MULTIPROGRAMMING WITH VARIABLE TASKS (MVT)</vt:lpstr>
      <vt:lpstr>MULTIPROGRAMMING WITH VARIABLE TASKS (MVT)</vt:lpstr>
      <vt:lpstr>MULTIPROGRAMMING WITH VARIABLE TASKS (MVT)</vt:lpstr>
      <vt:lpstr>MULTIPROGRAMMING WITH VARIABLE TASKS (MVT)</vt:lpstr>
      <vt:lpstr>EXTERNAL FRAGMENTATION</vt:lpstr>
      <vt:lpstr>PAGING </vt:lpstr>
      <vt:lpstr>PAGING </vt:lpstr>
      <vt:lpstr>PAGING </vt:lpstr>
      <vt:lpstr>PAGING </vt:lpstr>
      <vt:lpstr>PAGING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M Saifullah Tanvir</cp:lastModifiedBy>
  <cp:revision>3</cp:revision>
  <dcterms:modified xsi:type="dcterms:W3CDTF">2023-05-08T08:02:33Z</dcterms:modified>
</cp:coreProperties>
</file>