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Override PartName="/ppt/notesSlides/notesSlide56.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notesSlides/notesSlide39.xml" ContentType="application/vnd.openxmlformats-officedocument.presentationml.notesSlide+xml"/>
  <Override PartName="/ppt/notesSlides/notesSlide48.xml" ContentType="application/vnd.openxmlformats-officedocument.presentationml.notesSlide+xml"/>
  <Override PartName="/ppt/notesSlides/notesSlide57.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Default Extension="jpeg" ContentType="image/jpeg"/>
  <Default Extension="emf" ContentType="image/x-emf"/>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Override PartName="/ppt/notesSlides/notesSlide46.xml" ContentType="application/vnd.openxmlformats-officedocument.presentationml.notesSlide+xml"/>
  <Override PartName="/ppt/notesSlides/notesSlide55.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ppt/notesSlides/notesSlide44.xml" ContentType="application/vnd.openxmlformats-officedocument.presentationml.notesSlide+xml"/>
  <Override PartName="/ppt/notesSlides/notesSlide53.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42.xml" ContentType="application/vnd.openxmlformats-officedocument.presentationml.notesSlide+xml"/>
  <Override PartName="/ppt/notesSlides/notesSlide51.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notesSlides/notesSlide58.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notesSlides/notesSlide18.xml" ContentType="application/vnd.openxmlformats-officedocument.presentationml.notesSlide+xml"/>
  <Default Extension="wmf" ContentType="image/x-wmf"/>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notesSlides/notesSlide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4" r:id="rId1"/>
  </p:sldMasterIdLst>
  <p:notesMasterIdLst>
    <p:notesMasterId r:id="rId65"/>
  </p:notesMasterIdLst>
  <p:handoutMasterIdLst>
    <p:handoutMasterId r:id="rId66"/>
  </p:handoutMasterIdLst>
  <p:sldIdLst>
    <p:sldId id="331" r:id="rId2"/>
    <p:sldId id="332" r:id="rId3"/>
    <p:sldId id="333" r:id="rId4"/>
    <p:sldId id="334" r:id="rId5"/>
    <p:sldId id="335" r:id="rId6"/>
    <p:sldId id="336" r:id="rId7"/>
    <p:sldId id="337" r:id="rId8"/>
    <p:sldId id="338" r:id="rId9"/>
    <p:sldId id="339" r:id="rId10"/>
    <p:sldId id="340" r:id="rId11"/>
    <p:sldId id="341" r:id="rId12"/>
    <p:sldId id="342" r:id="rId13"/>
    <p:sldId id="343" r:id="rId14"/>
    <p:sldId id="344" r:id="rId15"/>
    <p:sldId id="396" r:id="rId16"/>
    <p:sldId id="345" r:id="rId17"/>
    <p:sldId id="397" r:id="rId18"/>
    <p:sldId id="398" r:id="rId19"/>
    <p:sldId id="347" r:id="rId20"/>
    <p:sldId id="348" r:id="rId21"/>
    <p:sldId id="399" r:id="rId22"/>
    <p:sldId id="349" r:id="rId23"/>
    <p:sldId id="350" r:id="rId24"/>
    <p:sldId id="351" r:id="rId25"/>
    <p:sldId id="352" r:id="rId26"/>
    <p:sldId id="406" r:id="rId27"/>
    <p:sldId id="353" r:id="rId28"/>
    <p:sldId id="354" r:id="rId29"/>
    <p:sldId id="355" r:id="rId30"/>
    <p:sldId id="356" r:id="rId31"/>
    <p:sldId id="357" r:id="rId32"/>
    <p:sldId id="358" r:id="rId33"/>
    <p:sldId id="359" r:id="rId34"/>
    <p:sldId id="403" r:id="rId35"/>
    <p:sldId id="360" r:id="rId36"/>
    <p:sldId id="361" r:id="rId37"/>
    <p:sldId id="362" r:id="rId38"/>
    <p:sldId id="363" r:id="rId39"/>
    <p:sldId id="364" r:id="rId40"/>
    <p:sldId id="365" r:id="rId41"/>
    <p:sldId id="366" r:id="rId42"/>
    <p:sldId id="367" r:id="rId43"/>
    <p:sldId id="400" r:id="rId44"/>
    <p:sldId id="368" r:id="rId45"/>
    <p:sldId id="369" r:id="rId46"/>
    <p:sldId id="370" r:id="rId47"/>
    <p:sldId id="371" r:id="rId48"/>
    <p:sldId id="372" r:id="rId49"/>
    <p:sldId id="373" r:id="rId50"/>
    <p:sldId id="374" r:id="rId51"/>
    <p:sldId id="405" r:id="rId52"/>
    <p:sldId id="375" r:id="rId53"/>
    <p:sldId id="376" r:id="rId54"/>
    <p:sldId id="377" r:id="rId55"/>
    <p:sldId id="378" r:id="rId56"/>
    <p:sldId id="379" r:id="rId57"/>
    <p:sldId id="380" r:id="rId58"/>
    <p:sldId id="381" r:id="rId59"/>
    <p:sldId id="382" r:id="rId60"/>
    <p:sldId id="383" r:id="rId61"/>
    <p:sldId id="384" r:id="rId62"/>
    <p:sldId id="385" r:id="rId63"/>
    <p:sldId id="395" r:id="rId64"/>
  </p:sldIdLst>
  <p:sldSz cx="9144000" cy="6858000" type="screen4x3"/>
  <p:notesSz cx="7010400" cy="9296400"/>
  <p:defaultTextStyle>
    <a:defPPr>
      <a:defRPr lang="en-US"/>
    </a:defPPr>
    <a:lvl1pPr algn="l" rtl="0" eaLnBrk="0" fontAlgn="base" hangingPunct="0">
      <a:spcBef>
        <a:spcPct val="0"/>
      </a:spcBef>
      <a:spcAft>
        <a:spcPct val="0"/>
      </a:spcAft>
      <a:defRPr kern="1200">
        <a:solidFill>
          <a:schemeClr val="tx1"/>
        </a:solidFill>
        <a:latin typeface="Verdana" pitchFamily="34" charset="0"/>
        <a:ea typeface="MS PGothic" pitchFamily="34" charset="-128"/>
        <a:cs typeface="+mn-cs"/>
      </a:defRPr>
    </a:lvl1pPr>
    <a:lvl2pPr marL="457200" algn="l" rtl="0" eaLnBrk="0" fontAlgn="base" hangingPunct="0">
      <a:spcBef>
        <a:spcPct val="0"/>
      </a:spcBef>
      <a:spcAft>
        <a:spcPct val="0"/>
      </a:spcAft>
      <a:defRPr kern="1200">
        <a:solidFill>
          <a:schemeClr val="tx1"/>
        </a:solidFill>
        <a:latin typeface="Verdana" pitchFamily="34" charset="0"/>
        <a:ea typeface="MS PGothic" pitchFamily="34" charset="-128"/>
        <a:cs typeface="+mn-cs"/>
      </a:defRPr>
    </a:lvl2pPr>
    <a:lvl3pPr marL="914400" algn="l" rtl="0" eaLnBrk="0" fontAlgn="base" hangingPunct="0">
      <a:spcBef>
        <a:spcPct val="0"/>
      </a:spcBef>
      <a:spcAft>
        <a:spcPct val="0"/>
      </a:spcAft>
      <a:defRPr kern="1200">
        <a:solidFill>
          <a:schemeClr val="tx1"/>
        </a:solidFill>
        <a:latin typeface="Verdana" pitchFamily="34" charset="0"/>
        <a:ea typeface="MS PGothic" pitchFamily="34" charset="-128"/>
        <a:cs typeface="+mn-cs"/>
      </a:defRPr>
    </a:lvl3pPr>
    <a:lvl4pPr marL="1371600" algn="l" rtl="0" eaLnBrk="0" fontAlgn="base" hangingPunct="0">
      <a:spcBef>
        <a:spcPct val="0"/>
      </a:spcBef>
      <a:spcAft>
        <a:spcPct val="0"/>
      </a:spcAft>
      <a:defRPr kern="1200">
        <a:solidFill>
          <a:schemeClr val="tx1"/>
        </a:solidFill>
        <a:latin typeface="Verdana" pitchFamily="34" charset="0"/>
        <a:ea typeface="MS PGothic" pitchFamily="34" charset="-128"/>
        <a:cs typeface="+mn-cs"/>
      </a:defRPr>
    </a:lvl4pPr>
    <a:lvl5pPr marL="1828800" algn="l" rtl="0" eaLnBrk="0" fontAlgn="base" hangingPunct="0">
      <a:spcBef>
        <a:spcPct val="0"/>
      </a:spcBef>
      <a:spcAft>
        <a:spcPct val="0"/>
      </a:spcAft>
      <a:defRPr kern="1200">
        <a:solidFill>
          <a:schemeClr val="tx1"/>
        </a:solidFill>
        <a:latin typeface="Verdana" pitchFamily="34" charset="0"/>
        <a:ea typeface="MS PGothic" pitchFamily="34" charset="-128"/>
        <a:cs typeface="+mn-cs"/>
      </a:defRPr>
    </a:lvl5pPr>
    <a:lvl6pPr marL="2286000" algn="l" defTabSz="914400" rtl="0" eaLnBrk="1" latinLnBrk="0" hangingPunct="1">
      <a:defRPr kern="1200">
        <a:solidFill>
          <a:schemeClr val="tx1"/>
        </a:solidFill>
        <a:latin typeface="Verdana" pitchFamily="34" charset="0"/>
        <a:ea typeface="MS PGothic" pitchFamily="34" charset="-128"/>
        <a:cs typeface="+mn-cs"/>
      </a:defRPr>
    </a:lvl6pPr>
    <a:lvl7pPr marL="2743200" algn="l" defTabSz="914400" rtl="0" eaLnBrk="1" latinLnBrk="0" hangingPunct="1">
      <a:defRPr kern="1200">
        <a:solidFill>
          <a:schemeClr val="tx1"/>
        </a:solidFill>
        <a:latin typeface="Verdana" pitchFamily="34" charset="0"/>
        <a:ea typeface="MS PGothic" pitchFamily="34" charset="-128"/>
        <a:cs typeface="+mn-cs"/>
      </a:defRPr>
    </a:lvl7pPr>
    <a:lvl8pPr marL="3200400" algn="l" defTabSz="914400" rtl="0" eaLnBrk="1" latinLnBrk="0" hangingPunct="1">
      <a:defRPr kern="1200">
        <a:solidFill>
          <a:schemeClr val="tx1"/>
        </a:solidFill>
        <a:latin typeface="Verdana" pitchFamily="34" charset="0"/>
        <a:ea typeface="MS PGothic" pitchFamily="34" charset="-128"/>
        <a:cs typeface="+mn-cs"/>
      </a:defRPr>
    </a:lvl8pPr>
    <a:lvl9pPr marL="3657600" algn="l" defTabSz="914400" rtl="0" eaLnBrk="1" latinLnBrk="0" hangingPunct="1">
      <a:defRPr kern="1200">
        <a:solidFill>
          <a:schemeClr val="tx1"/>
        </a:solidFill>
        <a:latin typeface="Verdana" pitchFamily="34" charset="0"/>
        <a:ea typeface="MS PGothic" pitchFamily="34"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CCFF"/>
    <a:srgbClr val="CCECFF"/>
    <a:srgbClr val="FF0000"/>
    <a:srgbClr val="CCFFFF"/>
    <a:srgbClr val="F8F8F8"/>
    <a:srgbClr val="EAEAEA"/>
    <a:srgbClr val="CC66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4271" autoAdjust="0"/>
    <p:restoredTop sz="84825" autoAdjust="0"/>
  </p:normalViewPr>
  <p:slideViewPr>
    <p:cSldViewPr snapToGrid="0">
      <p:cViewPr varScale="1">
        <p:scale>
          <a:sx n="61" d="100"/>
          <a:sy n="61" d="100"/>
        </p:scale>
        <p:origin x="-1416" y="-90"/>
      </p:cViewPr>
      <p:guideLst>
        <p:guide orient="horz" pos="816"/>
        <p:guide pos="440"/>
      </p:guideLst>
    </p:cSldViewPr>
  </p:slideViewPr>
  <p:outlineViewPr>
    <p:cViewPr>
      <p:scale>
        <a:sx n="33" d="100"/>
        <a:sy n="33" d="100"/>
      </p:scale>
      <p:origin x="0" y="0"/>
    </p:cViewPr>
  </p:outlineViewPr>
  <p:notesTextViewPr>
    <p:cViewPr>
      <p:scale>
        <a:sx n="125" d="100"/>
        <a:sy n="125" d="100"/>
      </p:scale>
      <p:origin x="0" y="0"/>
    </p:cViewPr>
  </p:notesTextViewPr>
  <p:sorterViewPr>
    <p:cViewPr>
      <p:scale>
        <a:sx n="66" d="100"/>
        <a:sy n="66" d="100"/>
      </p:scale>
      <p:origin x="0" y="1272"/>
    </p:cViewPr>
  </p:sorterViewPr>
  <p:notesViewPr>
    <p:cSldViewPr snapToGrid="0">
      <p:cViewPr varScale="1">
        <p:scale>
          <a:sx n="66" d="100"/>
          <a:sy n="66" d="100"/>
        </p:scale>
        <p:origin x="0" y="0"/>
      </p:cViewPr>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082" name="Rectangle 2"/>
          <p:cNvSpPr>
            <a:spLocks noGrp="1" noChangeArrowheads="1"/>
          </p:cNvSpPr>
          <p:nvPr>
            <p:ph type="hdr" sz="quarter"/>
          </p:nvPr>
        </p:nvSpPr>
        <p:spPr bwMode="auto">
          <a:xfrm>
            <a:off x="0" y="0"/>
            <a:ext cx="3073400" cy="442913"/>
          </a:xfrm>
          <a:prstGeom prst="rect">
            <a:avLst/>
          </a:prstGeom>
          <a:noFill/>
          <a:ln w="9525">
            <a:noFill/>
            <a:miter lim="800000"/>
            <a:headEnd/>
            <a:tailEnd/>
          </a:ln>
        </p:spPr>
        <p:txBody>
          <a:bodyPr vert="horz" wrap="none" lIns="88261" tIns="44132" rIns="88261" bIns="44132" numCol="1" anchor="ctr" anchorCtr="0" compatLnSpc="1">
            <a:prstTxWarp prst="textNoShape">
              <a:avLst/>
            </a:prstTxWarp>
          </a:bodyPr>
          <a:lstStyle>
            <a:lvl1pPr defTabSz="883169">
              <a:defRPr sz="1100">
                <a:latin typeface="Helvetica" charset="0"/>
                <a:ea typeface="ＭＳ Ｐゴシック" charset="-128"/>
                <a:cs typeface="ＭＳ Ｐゴシック" charset="-128"/>
              </a:defRPr>
            </a:lvl1pPr>
          </a:lstStyle>
          <a:p>
            <a:pPr>
              <a:defRPr/>
            </a:pPr>
            <a:endParaRPr lang="en-US"/>
          </a:p>
        </p:txBody>
      </p:sp>
      <p:sp>
        <p:nvSpPr>
          <p:cNvPr id="46083" name="Rectangle 3"/>
          <p:cNvSpPr>
            <a:spLocks noGrp="1" noChangeArrowheads="1"/>
          </p:cNvSpPr>
          <p:nvPr>
            <p:ph type="dt" sz="quarter" idx="1"/>
          </p:nvPr>
        </p:nvSpPr>
        <p:spPr bwMode="auto">
          <a:xfrm>
            <a:off x="3951288" y="0"/>
            <a:ext cx="3071812" cy="442913"/>
          </a:xfrm>
          <a:prstGeom prst="rect">
            <a:avLst/>
          </a:prstGeom>
          <a:noFill/>
          <a:ln w="9525">
            <a:noFill/>
            <a:miter lim="800000"/>
            <a:headEnd/>
            <a:tailEnd/>
          </a:ln>
        </p:spPr>
        <p:txBody>
          <a:bodyPr vert="horz" wrap="none" lIns="88261" tIns="44132" rIns="88261" bIns="44132" numCol="1" anchor="ctr" anchorCtr="0" compatLnSpc="1">
            <a:prstTxWarp prst="textNoShape">
              <a:avLst/>
            </a:prstTxWarp>
          </a:bodyPr>
          <a:lstStyle>
            <a:lvl1pPr algn="r" defTabSz="883169">
              <a:defRPr sz="1100">
                <a:latin typeface="Helvetica" charset="0"/>
                <a:ea typeface="ＭＳ Ｐゴシック" charset="-128"/>
                <a:cs typeface="ＭＳ Ｐゴシック" charset="-128"/>
              </a:defRPr>
            </a:lvl1pPr>
          </a:lstStyle>
          <a:p>
            <a:pPr>
              <a:defRPr/>
            </a:pPr>
            <a:endParaRPr lang="en-US"/>
          </a:p>
        </p:txBody>
      </p:sp>
      <p:sp>
        <p:nvSpPr>
          <p:cNvPr id="46084" name="Rectangle 4"/>
          <p:cNvSpPr>
            <a:spLocks noGrp="1" noChangeArrowheads="1"/>
          </p:cNvSpPr>
          <p:nvPr>
            <p:ph type="ftr" sz="quarter" idx="2"/>
          </p:nvPr>
        </p:nvSpPr>
        <p:spPr bwMode="auto">
          <a:xfrm>
            <a:off x="0" y="8866188"/>
            <a:ext cx="3073400" cy="442912"/>
          </a:xfrm>
          <a:prstGeom prst="rect">
            <a:avLst/>
          </a:prstGeom>
          <a:noFill/>
          <a:ln w="9525">
            <a:noFill/>
            <a:miter lim="800000"/>
            <a:headEnd/>
            <a:tailEnd/>
          </a:ln>
        </p:spPr>
        <p:txBody>
          <a:bodyPr vert="horz" wrap="none" lIns="88261" tIns="44132" rIns="88261" bIns="44132" numCol="1" anchor="b" anchorCtr="0" compatLnSpc="1">
            <a:prstTxWarp prst="textNoShape">
              <a:avLst/>
            </a:prstTxWarp>
          </a:bodyPr>
          <a:lstStyle>
            <a:lvl1pPr defTabSz="883169">
              <a:defRPr sz="1100">
                <a:latin typeface="Helvetica" charset="0"/>
                <a:ea typeface="ＭＳ Ｐゴシック" charset="-128"/>
                <a:cs typeface="ＭＳ Ｐゴシック" charset="-128"/>
              </a:defRPr>
            </a:lvl1pPr>
          </a:lstStyle>
          <a:p>
            <a:pPr>
              <a:defRPr/>
            </a:pPr>
            <a:endParaRPr lang="en-US"/>
          </a:p>
        </p:txBody>
      </p:sp>
      <p:sp>
        <p:nvSpPr>
          <p:cNvPr id="46085" name="Rectangle 5"/>
          <p:cNvSpPr>
            <a:spLocks noGrp="1" noChangeArrowheads="1"/>
          </p:cNvSpPr>
          <p:nvPr>
            <p:ph type="sldNum" sz="quarter" idx="3"/>
          </p:nvPr>
        </p:nvSpPr>
        <p:spPr bwMode="auto">
          <a:xfrm>
            <a:off x="3951288" y="8866188"/>
            <a:ext cx="3071812" cy="442912"/>
          </a:xfrm>
          <a:prstGeom prst="rect">
            <a:avLst/>
          </a:prstGeom>
          <a:noFill/>
          <a:ln w="9525">
            <a:noFill/>
            <a:miter lim="800000"/>
            <a:headEnd/>
            <a:tailEnd/>
          </a:ln>
        </p:spPr>
        <p:txBody>
          <a:bodyPr vert="horz" wrap="none" lIns="88261" tIns="44132" rIns="88261" bIns="44132" numCol="1" anchor="b" anchorCtr="0" compatLnSpc="1">
            <a:prstTxWarp prst="textNoShape">
              <a:avLst/>
            </a:prstTxWarp>
          </a:bodyPr>
          <a:lstStyle>
            <a:lvl1pPr algn="r" defTabSz="883169">
              <a:defRPr sz="1100">
                <a:latin typeface="Helvetica" pitchFamily="-84" charset="0"/>
              </a:defRPr>
            </a:lvl1pPr>
          </a:lstStyle>
          <a:p>
            <a:pPr>
              <a:defRPr/>
            </a:pPr>
            <a:fld id="{97EC5542-B9FF-4974-BE14-B6DF0384C970}" type="slidenum">
              <a:rPr lang="en-US"/>
              <a:pPr>
                <a:defRPr/>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3036888" cy="463550"/>
          </a:xfrm>
          <a:prstGeom prst="rect">
            <a:avLst/>
          </a:prstGeom>
          <a:noFill/>
          <a:ln w="9525">
            <a:noFill/>
            <a:miter lim="800000"/>
            <a:headEnd/>
            <a:tailEnd/>
          </a:ln>
        </p:spPr>
        <p:txBody>
          <a:bodyPr vert="horz" wrap="none" lIns="93160" tIns="46580" rIns="93160" bIns="46580" numCol="1" anchor="ctr" anchorCtr="0" compatLnSpc="1">
            <a:prstTxWarp prst="textNoShape">
              <a:avLst/>
            </a:prstTxWarp>
          </a:bodyPr>
          <a:lstStyle>
            <a:lvl1pPr defTabSz="931168">
              <a:defRPr sz="1200">
                <a:latin typeface="Times New Roman" charset="0"/>
                <a:ea typeface="ＭＳ Ｐゴシック" charset="-128"/>
                <a:cs typeface="ＭＳ Ｐゴシック" charset="-128"/>
              </a:defRPr>
            </a:lvl1pPr>
          </a:lstStyle>
          <a:p>
            <a:pPr>
              <a:defRPr/>
            </a:pPr>
            <a:endParaRPr lang="en-US"/>
          </a:p>
        </p:txBody>
      </p:sp>
      <p:sp>
        <p:nvSpPr>
          <p:cNvPr id="6147" name="Rectangle 3"/>
          <p:cNvSpPr>
            <a:spLocks noGrp="1" noChangeArrowheads="1"/>
          </p:cNvSpPr>
          <p:nvPr>
            <p:ph type="dt" idx="1"/>
          </p:nvPr>
        </p:nvSpPr>
        <p:spPr bwMode="auto">
          <a:xfrm>
            <a:off x="3973513" y="0"/>
            <a:ext cx="3036887" cy="463550"/>
          </a:xfrm>
          <a:prstGeom prst="rect">
            <a:avLst/>
          </a:prstGeom>
          <a:noFill/>
          <a:ln w="9525">
            <a:noFill/>
            <a:miter lim="800000"/>
            <a:headEnd/>
            <a:tailEnd/>
          </a:ln>
        </p:spPr>
        <p:txBody>
          <a:bodyPr vert="horz" wrap="none" lIns="93160" tIns="46580" rIns="93160" bIns="46580" numCol="1" anchor="ctr" anchorCtr="0" compatLnSpc="1">
            <a:prstTxWarp prst="textNoShape">
              <a:avLst/>
            </a:prstTxWarp>
          </a:bodyPr>
          <a:lstStyle>
            <a:lvl1pPr algn="r" defTabSz="931168">
              <a:defRPr sz="1200">
                <a:latin typeface="Times New Roman" charset="0"/>
                <a:ea typeface="ＭＳ Ｐゴシック" charset="-128"/>
                <a:cs typeface="ＭＳ Ｐゴシック" charset="-128"/>
              </a:defRPr>
            </a:lvl1pPr>
          </a:lstStyle>
          <a:p>
            <a:pPr>
              <a:defRPr/>
            </a:pPr>
            <a:endParaRPr lang="en-US"/>
          </a:p>
        </p:txBody>
      </p:sp>
      <p:sp>
        <p:nvSpPr>
          <p:cNvPr id="78852" name="Rectangle 4"/>
          <p:cNvSpPr>
            <a:spLocks noGrp="1" noRot="1" noChangeAspect="1" noChangeArrowheads="1" noTextEdit="1"/>
          </p:cNvSpPr>
          <p:nvPr>
            <p:ph type="sldImg" idx="2"/>
          </p:nvPr>
        </p:nvSpPr>
        <p:spPr bwMode="auto">
          <a:xfrm>
            <a:off x="1182688" y="698500"/>
            <a:ext cx="4646612" cy="3486150"/>
          </a:xfrm>
          <a:prstGeom prst="rect">
            <a:avLst/>
          </a:prstGeom>
          <a:noFill/>
          <a:ln w="9525">
            <a:solidFill>
              <a:srgbClr val="000000"/>
            </a:solidFill>
            <a:miter lim="800000"/>
            <a:headEnd/>
            <a:tailEnd/>
          </a:ln>
        </p:spPr>
      </p:sp>
      <p:sp>
        <p:nvSpPr>
          <p:cNvPr id="6149" name="Rectangle 5"/>
          <p:cNvSpPr>
            <a:spLocks noGrp="1" noChangeArrowheads="1"/>
          </p:cNvSpPr>
          <p:nvPr>
            <p:ph type="body" sz="quarter" idx="3"/>
          </p:nvPr>
        </p:nvSpPr>
        <p:spPr bwMode="auto">
          <a:xfrm>
            <a:off x="935038" y="4416425"/>
            <a:ext cx="5140325" cy="4181475"/>
          </a:xfrm>
          <a:prstGeom prst="rect">
            <a:avLst/>
          </a:prstGeom>
          <a:noFill/>
          <a:ln w="9525">
            <a:noFill/>
            <a:miter lim="800000"/>
            <a:headEnd/>
            <a:tailEnd/>
          </a:ln>
        </p:spPr>
        <p:txBody>
          <a:bodyPr vert="horz" wrap="none" lIns="93160" tIns="46580" rIns="93160" bIns="46580" numCol="1" anchor="ctr"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150" name="Rectangle 6"/>
          <p:cNvSpPr>
            <a:spLocks noGrp="1" noChangeArrowheads="1"/>
          </p:cNvSpPr>
          <p:nvPr>
            <p:ph type="ftr" sz="quarter" idx="4"/>
          </p:nvPr>
        </p:nvSpPr>
        <p:spPr bwMode="auto">
          <a:xfrm>
            <a:off x="0" y="8832850"/>
            <a:ext cx="3036888" cy="463550"/>
          </a:xfrm>
          <a:prstGeom prst="rect">
            <a:avLst/>
          </a:prstGeom>
          <a:noFill/>
          <a:ln w="9525">
            <a:noFill/>
            <a:miter lim="800000"/>
            <a:headEnd/>
            <a:tailEnd/>
          </a:ln>
        </p:spPr>
        <p:txBody>
          <a:bodyPr vert="horz" wrap="none" lIns="93160" tIns="46580" rIns="93160" bIns="46580" numCol="1" anchor="b" anchorCtr="0" compatLnSpc="1">
            <a:prstTxWarp prst="textNoShape">
              <a:avLst/>
            </a:prstTxWarp>
          </a:bodyPr>
          <a:lstStyle>
            <a:lvl1pPr defTabSz="931168">
              <a:defRPr sz="1200">
                <a:latin typeface="Times New Roman" charset="0"/>
                <a:ea typeface="ＭＳ Ｐゴシック" charset="-128"/>
                <a:cs typeface="ＭＳ Ｐゴシック" charset="-128"/>
              </a:defRPr>
            </a:lvl1pPr>
          </a:lstStyle>
          <a:p>
            <a:pPr>
              <a:defRPr/>
            </a:pPr>
            <a:endParaRPr lang="en-US"/>
          </a:p>
        </p:txBody>
      </p:sp>
      <p:sp>
        <p:nvSpPr>
          <p:cNvPr id="6151" name="Rectangle 7"/>
          <p:cNvSpPr>
            <a:spLocks noGrp="1" noChangeArrowheads="1"/>
          </p:cNvSpPr>
          <p:nvPr>
            <p:ph type="sldNum" sz="quarter" idx="5"/>
          </p:nvPr>
        </p:nvSpPr>
        <p:spPr bwMode="auto">
          <a:xfrm>
            <a:off x="3973513" y="8832850"/>
            <a:ext cx="3036887" cy="463550"/>
          </a:xfrm>
          <a:prstGeom prst="rect">
            <a:avLst/>
          </a:prstGeom>
          <a:noFill/>
          <a:ln w="9525">
            <a:noFill/>
            <a:miter lim="800000"/>
            <a:headEnd/>
            <a:tailEnd/>
          </a:ln>
        </p:spPr>
        <p:txBody>
          <a:bodyPr vert="horz" wrap="none" lIns="93160" tIns="46580" rIns="93160" bIns="46580" numCol="1" anchor="b" anchorCtr="0" compatLnSpc="1">
            <a:prstTxWarp prst="textNoShape">
              <a:avLst/>
            </a:prstTxWarp>
          </a:bodyPr>
          <a:lstStyle>
            <a:lvl1pPr algn="r" defTabSz="931168">
              <a:defRPr sz="1200">
                <a:latin typeface="Times New Roman" pitchFamily="18" charset="0"/>
              </a:defRPr>
            </a:lvl1pPr>
          </a:lstStyle>
          <a:p>
            <a:pPr>
              <a:defRPr/>
            </a:pPr>
            <a:fld id="{490B2EDD-351D-49CD-9F06-6B1C7C1EB2FA}"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MS PGothic" pitchFamily="34"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Times New Roman" charset="0"/>
        <a:ea typeface="MS PGothic" pitchFamily="34" charset="-128"/>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MS PGothic" pitchFamily="34" charset="-128"/>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MS PGothic" pitchFamily="34" charset="-128"/>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MS PGothic"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p:spPr>
        <p:txBody>
          <a:bodyPr/>
          <a:lstStyle/>
          <a:p>
            <a:pPr defTabSz="930275"/>
            <a:fld id="{6C32196D-89BD-4430-A29F-37D3ED0416AC}" type="slidenum">
              <a:rPr lang="en-US" altLang="en-US" smtClean="0">
                <a:latin typeface="Helvetica" pitchFamily="-84" charset="0"/>
              </a:rPr>
              <a:pPr defTabSz="930275"/>
              <a:t>1</a:t>
            </a:fld>
            <a:endParaRPr lang="en-US" altLang="en-US" smtClean="0">
              <a:latin typeface="Helvetica" pitchFamily="-84" charset="0"/>
            </a:endParaRPr>
          </a:p>
        </p:txBody>
      </p:sp>
      <p:sp>
        <p:nvSpPr>
          <p:cNvPr id="79875" name="Rectangle 2"/>
          <p:cNvSpPr>
            <a:spLocks noGrp="1" noRot="1" noChangeAspect="1" noChangeArrowheads="1" noTextEdit="1"/>
          </p:cNvSpPr>
          <p:nvPr>
            <p:ph type="sldImg"/>
          </p:nvPr>
        </p:nvSpPr>
        <p:spPr>
          <a:ln/>
        </p:spPr>
      </p:sp>
      <p:sp>
        <p:nvSpPr>
          <p:cNvPr id="79876" name="Rectangle 3"/>
          <p:cNvSpPr>
            <a:spLocks noGrp="1" noChangeArrowheads="1"/>
          </p:cNvSpPr>
          <p:nvPr>
            <p:ph type="body" idx="1"/>
          </p:nvPr>
        </p:nvSpPr>
        <p:spPr>
          <a:noFill/>
          <a:ln/>
        </p:spPr>
        <p:txBody>
          <a:bodyPr/>
          <a:lstStyle/>
          <a:p>
            <a:endParaRPr lang="en-US" altLang="en-US" smtClean="0">
              <a:latin typeface="Times New Roman" pitchFamily="18"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p:spPr>
        <p:txBody>
          <a:bodyPr/>
          <a:lstStyle/>
          <a:p>
            <a:pPr defTabSz="930275"/>
            <a:fld id="{8CB94024-7759-42FD-9435-38A4CA461F03}" type="slidenum">
              <a:rPr lang="en-US" altLang="en-US" smtClean="0">
                <a:latin typeface="Helvetica" pitchFamily="-84" charset="0"/>
              </a:rPr>
              <a:pPr defTabSz="930275"/>
              <a:t>11</a:t>
            </a:fld>
            <a:endParaRPr lang="en-US" altLang="en-US" smtClean="0">
              <a:latin typeface="Helvetica" pitchFamily="-84" charset="0"/>
            </a:endParaRPr>
          </a:p>
        </p:txBody>
      </p:sp>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noFill/>
          <a:ln/>
        </p:spPr>
        <p:txBody>
          <a:bodyPr/>
          <a:lstStyle/>
          <a:p>
            <a:endParaRPr lang="en-US" altLang="en-US" smtClean="0">
              <a:latin typeface="Times New Roman" pitchFamily="18"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p:spPr>
        <p:txBody>
          <a:bodyPr/>
          <a:lstStyle/>
          <a:p>
            <a:pPr defTabSz="930275"/>
            <a:fld id="{DF92F768-5332-4619-B9FB-0BD146F019E0}" type="slidenum">
              <a:rPr lang="en-US" altLang="en-US" smtClean="0">
                <a:latin typeface="Helvetica" pitchFamily="-84" charset="0"/>
              </a:rPr>
              <a:pPr defTabSz="930275"/>
              <a:t>12</a:t>
            </a:fld>
            <a:endParaRPr lang="en-US" altLang="en-US" smtClean="0">
              <a:latin typeface="Helvetica" pitchFamily="-84" charset="0"/>
            </a:endParaRPr>
          </a:p>
        </p:txBody>
      </p:sp>
      <p:sp>
        <p:nvSpPr>
          <p:cNvPr id="90115" name="Rectangle 2"/>
          <p:cNvSpPr>
            <a:spLocks noGrp="1" noRot="1" noChangeAspect="1" noChangeArrowheads="1" noTextEdit="1"/>
          </p:cNvSpPr>
          <p:nvPr>
            <p:ph type="sldImg"/>
          </p:nvPr>
        </p:nvSpPr>
        <p:spPr>
          <a:ln/>
        </p:spPr>
      </p:sp>
      <p:sp>
        <p:nvSpPr>
          <p:cNvPr id="90116" name="Rectangle 3"/>
          <p:cNvSpPr>
            <a:spLocks noGrp="1" noChangeArrowheads="1"/>
          </p:cNvSpPr>
          <p:nvPr>
            <p:ph type="body" idx="1"/>
          </p:nvPr>
        </p:nvSpPr>
        <p:spPr>
          <a:noFill/>
          <a:ln/>
        </p:spPr>
        <p:txBody>
          <a:bodyPr/>
          <a:lstStyle/>
          <a:p>
            <a:r>
              <a:rPr lang="en-GB" smtClean="0">
                <a:latin typeface="Times New Roman" pitchFamily="18" charset="0"/>
              </a:rPr>
              <a:t>-Example can be infrequently used error-handling routines. </a:t>
            </a:r>
          </a:p>
          <a:p>
            <a:endParaRPr lang="en-US" altLang="en-US" smtClean="0">
              <a:latin typeface="Times New Roman" pitchFamily="18"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p:spPr>
        <p:txBody>
          <a:bodyPr/>
          <a:lstStyle/>
          <a:p>
            <a:pPr defTabSz="930275"/>
            <a:fld id="{3FB8C3C5-90FF-458B-B65A-B1B48372BA78}" type="slidenum">
              <a:rPr lang="en-US" altLang="en-US" smtClean="0">
                <a:latin typeface="Helvetica" pitchFamily="-84" charset="0"/>
              </a:rPr>
              <a:pPr defTabSz="930275"/>
              <a:t>13</a:t>
            </a:fld>
            <a:endParaRPr lang="en-US" altLang="en-US" smtClean="0">
              <a:latin typeface="Helvetica" pitchFamily="-84" charset="0"/>
            </a:endParaRPr>
          </a:p>
        </p:txBody>
      </p:sp>
      <p:sp>
        <p:nvSpPr>
          <p:cNvPr id="91139" name="Rectangle 2"/>
          <p:cNvSpPr>
            <a:spLocks noGrp="1" noRot="1" noChangeAspect="1" noChangeArrowheads="1" noTextEdit="1"/>
          </p:cNvSpPr>
          <p:nvPr>
            <p:ph type="sldImg"/>
          </p:nvPr>
        </p:nvSpPr>
        <p:spPr>
          <a:ln/>
        </p:spPr>
      </p:sp>
      <p:sp>
        <p:nvSpPr>
          <p:cNvPr id="91140" name="Rectangle 3"/>
          <p:cNvSpPr>
            <a:spLocks noGrp="1" noChangeArrowheads="1"/>
          </p:cNvSpPr>
          <p:nvPr>
            <p:ph type="body" idx="1"/>
          </p:nvPr>
        </p:nvSpPr>
        <p:spPr>
          <a:noFill/>
          <a:ln/>
        </p:spPr>
        <p:txBody>
          <a:bodyPr/>
          <a:lstStyle/>
          <a:p>
            <a:r>
              <a:rPr lang="en-GB" dirty="0" smtClean="0">
                <a:latin typeface="Times New Roman" pitchFamily="18" charset="0"/>
              </a:rPr>
              <a:t>-Can be used for system libraries such as language subroutine libraries.</a:t>
            </a:r>
          </a:p>
          <a:p>
            <a:r>
              <a:rPr lang="en-GB" dirty="0" smtClean="0">
                <a:latin typeface="Times New Roman" pitchFamily="18" charset="0"/>
              </a:rPr>
              <a:t>-One of the biggest disadvantages of dynamic linking involves the executables depending on the separately stored libraries in order to function properly. If the library is deleted, moved, or renamed, or if an incompatible version of the DLL (dynamically linked library) is copied to a place that is earlier in the search, the executable would fail to load. </a:t>
            </a:r>
          </a:p>
          <a:p>
            <a:r>
              <a:rPr lang="en-GB" dirty="0" smtClean="0">
                <a:latin typeface="Times New Roman" pitchFamily="18" charset="0"/>
              </a:rPr>
              <a:t>On Windows this is commonly known as </a:t>
            </a:r>
            <a:r>
              <a:rPr lang="en-GB" i="1" dirty="0" smtClean="0">
                <a:latin typeface="Times New Roman" pitchFamily="18" charset="0"/>
              </a:rPr>
              <a:t>DLL hell</a:t>
            </a:r>
            <a:r>
              <a:rPr lang="en-GB" dirty="0" smtClean="0">
                <a:latin typeface="Times New Roman" pitchFamily="18" charset="0"/>
              </a:rPr>
              <a:t>. Otherwise as </a:t>
            </a:r>
            <a:r>
              <a:rPr lang="en-GB" i="1" dirty="0" smtClean="0">
                <a:latin typeface="Times New Roman" pitchFamily="18" charset="0"/>
              </a:rPr>
              <a:t>Dependency hell.</a:t>
            </a:r>
            <a:endParaRPr lang="en-GB" dirty="0" smtClean="0">
              <a:latin typeface="Times New Roman" pitchFamily="18" charset="0"/>
            </a:endParaRPr>
          </a:p>
          <a:p>
            <a:r>
              <a:rPr lang="en-GB" dirty="0" smtClean="0">
                <a:latin typeface="Times New Roman" pitchFamily="18" charset="0"/>
              </a:rPr>
              <a:t>http://en.wikipedia.org/wiki/Shared_library#Locating_libraries_at_run_time</a:t>
            </a:r>
          </a:p>
          <a:p>
            <a:endParaRPr lang="en-GB" dirty="0" smtClean="0">
              <a:latin typeface="Times New Roman" pitchFamily="18" charset="0"/>
            </a:endParaRPr>
          </a:p>
          <a:p>
            <a:r>
              <a:rPr lang="en-GB" dirty="0" smtClean="0">
                <a:latin typeface="Times New Roman" pitchFamily="18" charset="0"/>
              </a:rPr>
              <a:t>-The runtime performance costs of dynamic linking are substantial compared to those of static linking, since a large part of the linking process has to be redone every time a program runs. Every dynamically linked symbol used in a program has to be looked up in a symbol table and resolved. </a:t>
            </a:r>
          </a:p>
          <a:p>
            <a:r>
              <a:rPr lang="en-GB" dirty="0" smtClean="0">
                <a:latin typeface="Times New Roman" pitchFamily="18" charset="0"/>
              </a:rPr>
              <a:t>-Called </a:t>
            </a:r>
            <a:r>
              <a:rPr lang="en-GB" i="1" dirty="0" smtClean="0">
                <a:latin typeface="Times New Roman" pitchFamily="18" charset="0"/>
              </a:rPr>
              <a:t>DLL</a:t>
            </a:r>
            <a:r>
              <a:rPr lang="en-GB" dirty="0" smtClean="0">
                <a:latin typeface="Times New Roman" pitchFamily="18" charset="0"/>
              </a:rPr>
              <a:t>’s in Windows terminology and </a:t>
            </a:r>
            <a:r>
              <a:rPr lang="en-GB" i="1" dirty="0" smtClean="0">
                <a:latin typeface="Times New Roman" pitchFamily="18" charset="0"/>
              </a:rPr>
              <a:t>shared objects</a:t>
            </a:r>
            <a:r>
              <a:rPr lang="en-GB" dirty="0" smtClean="0">
                <a:latin typeface="Times New Roman" pitchFamily="18" charset="0"/>
              </a:rPr>
              <a:t> in POSIX terms (files have </a:t>
            </a:r>
            <a:r>
              <a:rPr lang="en-GB" i="1" dirty="0" smtClean="0">
                <a:latin typeface="Times New Roman" pitchFamily="18" charset="0"/>
              </a:rPr>
              <a:t>.so </a:t>
            </a:r>
            <a:r>
              <a:rPr lang="en-GB" dirty="0" smtClean="0">
                <a:latin typeface="Times New Roman" pitchFamily="18" charset="0"/>
              </a:rPr>
              <a:t>extension). </a:t>
            </a:r>
            <a:endParaRPr lang="en-US" altLang="en-US" dirty="0" smtClean="0">
              <a:latin typeface="Times New Roman" pitchFamily="18"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p:spPr>
        <p:txBody>
          <a:bodyPr/>
          <a:lstStyle/>
          <a:p>
            <a:pPr defTabSz="930275"/>
            <a:fld id="{7DBC66A6-A3E8-4920-8B6C-EF2D74C88469}" type="slidenum">
              <a:rPr lang="en-US" altLang="en-US" smtClean="0">
                <a:latin typeface="Helvetica" pitchFamily="-84" charset="0"/>
              </a:rPr>
              <a:pPr defTabSz="930275"/>
              <a:t>14</a:t>
            </a:fld>
            <a:endParaRPr lang="en-US" altLang="en-US" smtClean="0">
              <a:latin typeface="Helvetica" pitchFamily="-84" charset="0"/>
            </a:endParaRPr>
          </a:p>
        </p:txBody>
      </p:sp>
      <p:sp>
        <p:nvSpPr>
          <p:cNvPr id="92163" name="Rectangle 2"/>
          <p:cNvSpPr>
            <a:spLocks noGrp="1" noRot="1" noChangeAspect="1" noChangeArrowheads="1" noTextEdit="1"/>
          </p:cNvSpPr>
          <p:nvPr>
            <p:ph type="sldImg"/>
          </p:nvPr>
        </p:nvSpPr>
        <p:spPr>
          <a:ln/>
        </p:spPr>
      </p:sp>
      <p:sp>
        <p:nvSpPr>
          <p:cNvPr id="92164" name="Rectangle 3"/>
          <p:cNvSpPr>
            <a:spLocks noGrp="1" noChangeArrowheads="1"/>
          </p:cNvSpPr>
          <p:nvPr>
            <p:ph type="body" idx="1"/>
          </p:nvPr>
        </p:nvSpPr>
        <p:spPr>
          <a:noFill/>
          <a:ln/>
        </p:spPr>
        <p:txBody>
          <a:bodyPr/>
          <a:lstStyle/>
          <a:p>
            <a:r>
              <a:rPr lang="en-GB" dirty="0" smtClean="0">
                <a:latin typeface="Times New Roman" pitchFamily="18" charset="0"/>
              </a:rPr>
              <a:t>-E.g. during RR scheduling, an expired quantum process swapped out and the next one brought in.</a:t>
            </a:r>
          </a:p>
          <a:p>
            <a:r>
              <a:rPr lang="en-GB" dirty="0" smtClean="0">
                <a:latin typeface="Times New Roman" pitchFamily="18" charset="0"/>
              </a:rPr>
              <a:t>-Can also swap out a process that is not requiring service at a high rate, e.g. a sleepy user using an interactive program. So process still running but swapped out. Can also swap out if blocked for I/O. </a:t>
            </a:r>
          </a:p>
          <a:p>
            <a:r>
              <a:rPr lang="en-GB" dirty="0" smtClean="0">
                <a:latin typeface="Times New Roman" pitchFamily="18" charset="0"/>
              </a:rPr>
              <a:t>-Restarted process can start in a different memory space if execution-time binding.</a:t>
            </a:r>
          </a:p>
          <a:p>
            <a:r>
              <a:rPr lang="en-GB" dirty="0" smtClean="0">
                <a:latin typeface="Times New Roman" pitchFamily="18" charset="0"/>
              </a:rPr>
              <a:t>-Context-switch time is high for this swap-out, swap-in technique. </a:t>
            </a:r>
          </a:p>
          <a:p>
            <a:endParaRPr lang="en-US" altLang="en-US" dirty="0" smtClean="0">
              <a:latin typeface="Times New Roman" pitchFamily="18"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pPr defTabSz="930275"/>
            <a:fld id="{9D4A5730-BFAA-4197-AA27-5C2DD8EF9237}" type="slidenum">
              <a:rPr lang="en-US" altLang="en-US" smtClean="0">
                <a:latin typeface="Helvetica" pitchFamily="-84" charset="0"/>
              </a:rPr>
              <a:pPr defTabSz="930275"/>
              <a:t>15</a:t>
            </a:fld>
            <a:endParaRPr lang="en-US" altLang="en-US" smtClean="0">
              <a:latin typeface="Helvetica" pitchFamily="-84" charset="0"/>
            </a:endParaRPr>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p:spPr>
        <p:txBody>
          <a:bodyPr/>
          <a:lstStyle/>
          <a:p>
            <a:r>
              <a:rPr lang="en-GB" dirty="0" smtClean="0">
                <a:latin typeface="Times New Roman" pitchFamily="18" charset="0"/>
              </a:rPr>
              <a:t>-Can only swap out a completely idle process. If process is waiting for I/O operation, have to make sure that I/O not done in the memory space of new swapped-in process. Either wait till I/O completes, or do I/O only with OS buffers so that the swapped out process can get the I/O from the OS buffers when it is swapped back in.</a:t>
            </a:r>
          </a:p>
          <a:p>
            <a:r>
              <a:rPr lang="en-GB" dirty="0" smtClean="0">
                <a:latin typeface="Times New Roman" pitchFamily="18" charset="0"/>
              </a:rPr>
              <a:t>-Not much used technique in modern </a:t>
            </a:r>
            <a:r>
              <a:rPr lang="en-GB" dirty="0" err="1" smtClean="0">
                <a:latin typeface="Times New Roman" pitchFamily="18" charset="0"/>
              </a:rPr>
              <a:t>OSes</a:t>
            </a:r>
            <a:r>
              <a:rPr lang="en-GB" dirty="0" smtClean="0">
                <a:latin typeface="Times New Roman" pitchFamily="18" charset="0"/>
              </a:rPr>
              <a:t>. </a:t>
            </a:r>
          </a:p>
          <a:p>
            <a:endParaRPr lang="en-US" altLang="en-US" dirty="0" smtClean="0">
              <a:latin typeface="Times New Roman" pitchFamily="18"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p:spPr>
        <p:txBody>
          <a:bodyPr/>
          <a:lstStyle/>
          <a:p>
            <a:pPr defTabSz="930275"/>
            <a:fld id="{9ECE2018-A794-4D93-A8C8-E13E173C8EA1}" type="slidenum">
              <a:rPr lang="en-US" altLang="en-US" smtClean="0">
                <a:latin typeface="Helvetica" pitchFamily="-84" charset="0"/>
              </a:rPr>
              <a:pPr defTabSz="930275"/>
              <a:t>16</a:t>
            </a:fld>
            <a:endParaRPr lang="en-US" altLang="en-US" smtClean="0">
              <a:latin typeface="Helvetica" pitchFamily="-84" charset="0"/>
            </a:endParaRPr>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noFill/>
          <a:ln/>
        </p:spPr>
        <p:txBody>
          <a:bodyPr/>
          <a:lstStyle/>
          <a:p>
            <a:endParaRPr lang="en-US" altLang="en-US" smtClean="0">
              <a:latin typeface="Times New Roman" pitchFamily="18"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Slide Image Placeholder 1"/>
          <p:cNvSpPr>
            <a:spLocks noGrp="1" noRot="1" noChangeAspect="1" noTextEdit="1"/>
          </p:cNvSpPr>
          <p:nvPr>
            <p:ph type="sldImg"/>
          </p:nvPr>
        </p:nvSpPr>
        <p:spPr>
          <a:ln/>
        </p:spPr>
      </p:sp>
      <p:sp>
        <p:nvSpPr>
          <p:cNvPr id="95235" name="Notes Placeholder 2"/>
          <p:cNvSpPr>
            <a:spLocks noGrp="1"/>
          </p:cNvSpPr>
          <p:nvPr>
            <p:ph type="body" idx="1"/>
          </p:nvPr>
        </p:nvSpPr>
        <p:spPr>
          <a:noFill/>
          <a:ln/>
        </p:spPr>
        <p:txBody>
          <a:bodyPr/>
          <a:lstStyle/>
          <a:p>
            <a:r>
              <a:rPr lang="en-US" smtClean="0">
                <a:latin typeface="Times New Roman" pitchFamily="18" charset="0"/>
              </a:rPr>
              <a:t>-A process with dynamic memory requirements will need to issue system calls (request memory() and release memory()) to inform the operating system of its changing memory needs.</a:t>
            </a:r>
            <a:endParaRPr lang="en-GB" smtClean="0">
              <a:latin typeface="Times New Roman" pitchFamily="18" charset="0"/>
            </a:endParaRPr>
          </a:p>
        </p:txBody>
      </p:sp>
      <p:sp>
        <p:nvSpPr>
          <p:cNvPr id="95236" name="Slide Number Placeholder 3"/>
          <p:cNvSpPr>
            <a:spLocks noGrp="1"/>
          </p:cNvSpPr>
          <p:nvPr>
            <p:ph type="sldNum" sz="quarter" idx="5"/>
          </p:nvPr>
        </p:nvSpPr>
        <p:spPr>
          <a:noFill/>
        </p:spPr>
        <p:txBody>
          <a:bodyPr/>
          <a:lstStyle/>
          <a:p>
            <a:pPr defTabSz="930275"/>
            <a:fld id="{EC3CD28A-6A06-4B8D-A5BD-6EB69B966462}" type="slidenum">
              <a:rPr lang="en-US" smtClean="0"/>
              <a:pPr defTabSz="930275"/>
              <a:t>17</a:t>
            </a:fld>
            <a:endParaRPr 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Slide Image Placeholder 1"/>
          <p:cNvSpPr>
            <a:spLocks noGrp="1" noRot="1" noChangeAspect="1" noTextEdit="1"/>
          </p:cNvSpPr>
          <p:nvPr>
            <p:ph type="sldImg"/>
          </p:nvPr>
        </p:nvSpPr>
        <p:spPr>
          <a:ln/>
        </p:spPr>
      </p:sp>
      <p:sp>
        <p:nvSpPr>
          <p:cNvPr id="96259" name="Notes Placeholder 2"/>
          <p:cNvSpPr>
            <a:spLocks noGrp="1"/>
          </p:cNvSpPr>
          <p:nvPr>
            <p:ph type="body" idx="1"/>
          </p:nvPr>
        </p:nvSpPr>
        <p:spPr>
          <a:noFill/>
          <a:ln/>
        </p:spPr>
        <p:txBody>
          <a:bodyPr/>
          <a:lstStyle/>
          <a:p>
            <a:r>
              <a:rPr lang="en-US" smtClean="0">
                <a:latin typeface="Times New Roman" pitchFamily="18" charset="0"/>
              </a:rPr>
              <a:t>-Because of these restrictions, developers for mobile systems must carefully allocate and release memory to ensure that their applications do not use too much memory or suffer from memory leaks.</a:t>
            </a:r>
            <a:endParaRPr lang="en-GB" smtClean="0">
              <a:latin typeface="Times New Roman" pitchFamily="18" charset="0"/>
            </a:endParaRPr>
          </a:p>
        </p:txBody>
      </p:sp>
      <p:sp>
        <p:nvSpPr>
          <p:cNvPr id="96260" name="Slide Number Placeholder 3"/>
          <p:cNvSpPr>
            <a:spLocks noGrp="1"/>
          </p:cNvSpPr>
          <p:nvPr>
            <p:ph type="sldNum" sz="quarter" idx="5"/>
          </p:nvPr>
        </p:nvSpPr>
        <p:spPr>
          <a:noFill/>
        </p:spPr>
        <p:txBody>
          <a:bodyPr/>
          <a:lstStyle/>
          <a:p>
            <a:pPr defTabSz="930275"/>
            <a:fld id="{F89D676E-F0E5-45CE-AA17-0D9666D4B984}" type="slidenum">
              <a:rPr lang="en-US" smtClean="0"/>
              <a:pPr defTabSz="930275"/>
              <a:t>19</a:t>
            </a:fld>
            <a:endParaRPr 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p:spPr>
        <p:txBody>
          <a:bodyPr/>
          <a:lstStyle/>
          <a:p>
            <a:pPr defTabSz="930275"/>
            <a:fld id="{AC28EB89-D42B-4C2F-A35D-D37CCD0AE461}" type="slidenum">
              <a:rPr lang="en-US" altLang="en-US" smtClean="0">
                <a:latin typeface="Helvetica" pitchFamily="-84" charset="0"/>
              </a:rPr>
              <a:pPr defTabSz="930275"/>
              <a:t>20</a:t>
            </a:fld>
            <a:endParaRPr lang="en-US" altLang="en-US" smtClean="0">
              <a:latin typeface="Helvetica" pitchFamily="-84" charset="0"/>
            </a:endParaRPr>
          </a:p>
        </p:txBody>
      </p:sp>
      <p:sp>
        <p:nvSpPr>
          <p:cNvPr id="97283" name="Rectangle 2"/>
          <p:cNvSpPr>
            <a:spLocks noGrp="1" noRot="1" noChangeAspect="1" noChangeArrowheads="1" noTextEdit="1"/>
          </p:cNvSpPr>
          <p:nvPr>
            <p:ph type="sldImg"/>
          </p:nvPr>
        </p:nvSpPr>
        <p:spPr>
          <a:ln/>
        </p:spPr>
      </p:sp>
      <p:sp>
        <p:nvSpPr>
          <p:cNvPr id="97284" name="Rectangle 3"/>
          <p:cNvSpPr>
            <a:spLocks noGrp="1" noChangeArrowheads="1"/>
          </p:cNvSpPr>
          <p:nvPr>
            <p:ph type="body" idx="1"/>
          </p:nvPr>
        </p:nvSpPr>
        <p:spPr>
          <a:noFill/>
          <a:ln/>
        </p:spPr>
        <p:txBody>
          <a:bodyPr/>
          <a:lstStyle/>
          <a:p>
            <a:endParaRPr lang="en-US" altLang="en-US" smtClean="0">
              <a:latin typeface="Times New Roman" pitchFamily="18"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p:spPr>
        <p:txBody>
          <a:bodyPr/>
          <a:lstStyle/>
          <a:p>
            <a:pPr defTabSz="930275"/>
            <a:fld id="{ADA4DCB4-F038-4050-85C8-F50F9E949BFA}" type="slidenum">
              <a:rPr lang="en-US" altLang="en-US" smtClean="0">
                <a:latin typeface="Helvetica" pitchFamily="-84" charset="0"/>
              </a:rPr>
              <a:pPr defTabSz="930275"/>
              <a:t>21</a:t>
            </a:fld>
            <a:endParaRPr lang="en-US" altLang="en-US" smtClean="0">
              <a:latin typeface="Helvetica" pitchFamily="-84" charset="0"/>
            </a:endParaRPr>
          </a:p>
        </p:txBody>
      </p:sp>
      <p:sp>
        <p:nvSpPr>
          <p:cNvPr id="98307" name="Rectangle 2"/>
          <p:cNvSpPr>
            <a:spLocks noGrp="1" noRot="1" noChangeAspect="1" noChangeArrowheads="1" noTextEdit="1"/>
          </p:cNvSpPr>
          <p:nvPr>
            <p:ph type="sldImg"/>
          </p:nvPr>
        </p:nvSpPr>
        <p:spPr>
          <a:ln/>
        </p:spPr>
      </p:sp>
      <p:sp>
        <p:nvSpPr>
          <p:cNvPr id="98308" name="Rectangle 3"/>
          <p:cNvSpPr>
            <a:spLocks noGrp="1" noChangeArrowheads="1"/>
          </p:cNvSpPr>
          <p:nvPr>
            <p:ph type="body" idx="1"/>
          </p:nvPr>
        </p:nvSpPr>
        <p:spPr>
          <a:noFill/>
          <a:ln/>
        </p:spPr>
        <p:txBody>
          <a:bodyPr/>
          <a:lstStyle/>
          <a:p>
            <a:r>
              <a:rPr lang="en-GB" smtClean="0">
                <a:latin typeface="Times New Roman" pitchFamily="18" charset="0"/>
              </a:rPr>
              <a:t>-Address relocation is also called address translation. </a:t>
            </a:r>
          </a:p>
          <a:p>
            <a:r>
              <a:rPr lang="en-GB" smtClean="0">
                <a:latin typeface="Times New Roman" pitchFamily="18" charset="0"/>
              </a:rPr>
              <a:t>-Relocation register acts as the base register. </a:t>
            </a:r>
          </a:p>
          <a:p>
            <a:r>
              <a:rPr lang="en-GB" smtClean="0">
                <a:latin typeface="Times New Roman" pitchFamily="18" charset="0"/>
              </a:rPr>
              <a:t>-These registers loaded by the dispatcher as part of the context switch. </a:t>
            </a:r>
          </a:p>
          <a:p>
            <a:r>
              <a:rPr lang="en-GB" smtClean="0">
                <a:latin typeface="Times New Roman" pitchFamily="18" charset="0"/>
              </a:rPr>
              <a:t>-Size of OS can change as some device drivers or some other code not needed sometimes. This allocation scheme can cater for changing size of </a:t>
            </a:r>
          </a:p>
          <a:p>
            <a:r>
              <a:rPr lang="en-GB" smtClean="0">
                <a:latin typeface="Times New Roman" pitchFamily="18" charset="0"/>
              </a:rPr>
              <a:t>the OS code during program execution. New processes relocated to an earlier or later address depending on OS size. </a:t>
            </a:r>
          </a:p>
          <a:p>
            <a:endParaRPr lang="en-US" altLang="en-US" smtClean="0">
              <a:latin typeface="Times New Roman"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p:spPr>
        <p:txBody>
          <a:bodyPr/>
          <a:lstStyle/>
          <a:p>
            <a:pPr defTabSz="930275"/>
            <a:fld id="{DB3BA0A3-4F87-4DF3-9AB6-EC58ECE3A516}" type="slidenum">
              <a:rPr lang="en-US" altLang="en-US" smtClean="0">
                <a:latin typeface="Helvetica" pitchFamily="-84" charset="0"/>
              </a:rPr>
              <a:pPr defTabSz="930275"/>
              <a:t>2</a:t>
            </a:fld>
            <a:endParaRPr lang="en-US" altLang="en-US" smtClean="0">
              <a:latin typeface="Helvetica" pitchFamily="-84" charset="0"/>
            </a:endParaRPr>
          </a:p>
        </p:txBody>
      </p:sp>
      <p:sp>
        <p:nvSpPr>
          <p:cNvPr id="80899" name="Rectangle 2"/>
          <p:cNvSpPr>
            <a:spLocks noGrp="1" noRot="1" noChangeAspect="1" noChangeArrowheads="1" noTextEdit="1"/>
          </p:cNvSpPr>
          <p:nvPr>
            <p:ph type="sldImg"/>
          </p:nvPr>
        </p:nvSpPr>
        <p:spPr>
          <a:ln/>
        </p:spPr>
      </p:sp>
      <p:sp>
        <p:nvSpPr>
          <p:cNvPr id="80900" name="Rectangle 3"/>
          <p:cNvSpPr>
            <a:spLocks noGrp="1" noChangeArrowheads="1"/>
          </p:cNvSpPr>
          <p:nvPr>
            <p:ph type="body" idx="1"/>
          </p:nvPr>
        </p:nvSpPr>
        <p:spPr>
          <a:noFill/>
          <a:ln/>
        </p:spPr>
        <p:txBody>
          <a:bodyPr/>
          <a:lstStyle/>
          <a:p>
            <a:endParaRPr lang="en-US" altLang="en-US" smtClean="0">
              <a:latin typeface="Times New Roman" pitchFamily="18"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p:spPr>
        <p:txBody>
          <a:bodyPr/>
          <a:lstStyle/>
          <a:p>
            <a:pPr defTabSz="930275"/>
            <a:fld id="{94C54141-125B-4BC9-BFAA-4BAFE9C18735}" type="slidenum">
              <a:rPr lang="en-US" altLang="en-US" smtClean="0">
                <a:latin typeface="Helvetica" pitchFamily="-84" charset="0"/>
              </a:rPr>
              <a:pPr defTabSz="930275"/>
              <a:t>22</a:t>
            </a:fld>
            <a:endParaRPr lang="en-US" altLang="en-US" smtClean="0">
              <a:latin typeface="Helvetica" pitchFamily="-84" charset="0"/>
            </a:endParaRPr>
          </a:p>
        </p:txBody>
      </p:sp>
      <p:sp>
        <p:nvSpPr>
          <p:cNvPr id="99331" name="Rectangle 2"/>
          <p:cNvSpPr>
            <a:spLocks noGrp="1" noRot="1" noChangeAspect="1" noChangeArrowheads="1" noTextEdit="1"/>
          </p:cNvSpPr>
          <p:nvPr>
            <p:ph type="sldImg"/>
          </p:nvPr>
        </p:nvSpPr>
        <p:spPr>
          <a:ln/>
        </p:spPr>
      </p:sp>
      <p:sp>
        <p:nvSpPr>
          <p:cNvPr id="99332" name="Rectangle 3"/>
          <p:cNvSpPr>
            <a:spLocks noGrp="1" noChangeArrowheads="1"/>
          </p:cNvSpPr>
          <p:nvPr>
            <p:ph type="body" idx="1"/>
          </p:nvPr>
        </p:nvSpPr>
        <p:spPr>
          <a:noFill/>
          <a:ln/>
        </p:spPr>
        <p:txBody>
          <a:bodyPr/>
          <a:lstStyle/>
          <a:p>
            <a:endParaRPr lang="en-US" altLang="en-US" smtClean="0">
              <a:latin typeface="Times New Roman" pitchFamily="18"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p:spPr>
        <p:txBody>
          <a:bodyPr/>
          <a:lstStyle/>
          <a:p>
            <a:pPr defTabSz="930275"/>
            <a:fld id="{5295D932-9E34-421E-8770-F00DF79D60B9}" type="slidenum">
              <a:rPr lang="en-US" altLang="en-US" smtClean="0">
                <a:latin typeface="Helvetica" pitchFamily="-84" charset="0"/>
              </a:rPr>
              <a:pPr defTabSz="930275"/>
              <a:t>23</a:t>
            </a:fld>
            <a:endParaRPr lang="en-US" altLang="en-US" smtClean="0">
              <a:latin typeface="Helvetica" pitchFamily="-84" charset="0"/>
            </a:endParaRPr>
          </a:p>
        </p:txBody>
      </p:sp>
      <p:sp>
        <p:nvSpPr>
          <p:cNvPr id="100355" name="Rectangle 2"/>
          <p:cNvSpPr>
            <a:spLocks noGrp="1" noRot="1" noChangeAspect="1" noChangeArrowheads="1" noTextEdit="1"/>
          </p:cNvSpPr>
          <p:nvPr>
            <p:ph type="sldImg"/>
          </p:nvPr>
        </p:nvSpPr>
        <p:spPr>
          <a:ln/>
        </p:spPr>
      </p:sp>
      <p:sp>
        <p:nvSpPr>
          <p:cNvPr id="100356" name="Rectangle 3"/>
          <p:cNvSpPr>
            <a:spLocks noGrp="1" noChangeArrowheads="1"/>
          </p:cNvSpPr>
          <p:nvPr>
            <p:ph type="body" idx="1"/>
          </p:nvPr>
        </p:nvSpPr>
        <p:spPr>
          <a:noFill/>
          <a:ln/>
        </p:spPr>
        <p:txBody>
          <a:bodyPr/>
          <a:lstStyle/>
          <a:p>
            <a:endParaRPr lang="en-US" altLang="en-US" smtClean="0">
              <a:latin typeface="Times New Roman" pitchFamily="18"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p:spPr>
        <p:txBody>
          <a:bodyPr/>
          <a:lstStyle/>
          <a:p>
            <a:pPr defTabSz="930275"/>
            <a:fld id="{CBC3D01E-3E9A-49C5-A554-6BDCBD9C3D82}" type="slidenum">
              <a:rPr lang="en-US" altLang="en-US" smtClean="0">
                <a:latin typeface="Helvetica" pitchFamily="-84" charset="0"/>
              </a:rPr>
              <a:pPr defTabSz="930275"/>
              <a:t>24</a:t>
            </a:fld>
            <a:endParaRPr lang="en-US" altLang="en-US" smtClean="0">
              <a:latin typeface="Helvetica" pitchFamily="-84" charset="0"/>
            </a:endParaRPr>
          </a:p>
        </p:txBody>
      </p:sp>
      <p:sp>
        <p:nvSpPr>
          <p:cNvPr id="101379" name="Rectangle 2"/>
          <p:cNvSpPr>
            <a:spLocks noGrp="1" noRot="1" noChangeAspect="1" noChangeArrowheads="1" noTextEdit="1"/>
          </p:cNvSpPr>
          <p:nvPr>
            <p:ph type="sldImg"/>
          </p:nvPr>
        </p:nvSpPr>
        <p:spPr>
          <a:ln/>
        </p:spPr>
      </p:sp>
      <p:sp>
        <p:nvSpPr>
          <p:cNvPr id="101380" name="Rectangle 3"/>
          <p:cNvSpPr>
            <a:spLocks noGrp="1" noChangeArrowheads="1"/>
          </p:cNvSpPr>
          <p:nvPr>
            <p:ph type="body" idx="1"/>
          </p:nvPr>
        </p:nvSpPr>
        <p:spPr>
          <a:noFill/>
          <a:ln/>
        </p:spPr>
        <p:txBody>
          <a:bodyPr/>
          <a:lstStyle/>
          <a:p>
            <a:r>
              <a:rPr lang="en-US" altLang="en-US" smtClean="0">
                <a:latin typeface="Times New Roman" pitchFamily="18" charset="0"/>
              </a:rPr>
              <a:t>-First-fit faster than Best-fit.</a:t>
            </a:r>
          </a:p>
          <a:p>
            <a:r>
              <a:rPr lang="en-US" altLang="en-US" smtClean="0">
                <a:latin typeface="Times New Roman" pitchFamily="18" charset="0"/>
              </a:rPr>
              <a:t>-</a:t>
            </a:r>
            <a:r>
              <a:rPr lang="en-GB" u="sng" smtClean="0">
                <a:latin typeface="Times New Roman" pitchFamily="18" charset="0"/>
              </a:rPr>
              <a:t>http://www1bpt.bridgeport.edu/sed/projects/cs503/Spring_2001/kode/os/memory.htm#algorithms</a:t>
            </a:r>
          </a:p>
          <a:p>
            <a:endParaRPr lang="en-US" altLang="en-US" smtClean="0">
              <a:latin typeface="Times New Roman" pitchFamily="18"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p:spPr>
        <p:txBody>
          <a:bodyPr/>
          <a:lstStyle/>
          <a:p>
            <a:pPr defTabSz="930275"/>
            <a:fld id="{65CD9A9F-EF14-4A90-AA37-70C924BB1C18}" type="slidenum">
              <a:rPr lang="en-US" altLang="en-US" smtClean="0">
                <a:latin typeface="Helvetica" pitchFamily="-84" charset="0"/>
              </a:rPr>
              <a:pPr defTabSz="930275"/>
              <a:t>25</a:t>
            </a:fld>
            <a:endParaRPr lang="en-US" altLang="en-US" smtClean="0">
              <a:latin typeface="Helvetica" pitchFamily="-84" charset="0"/>
            </a:endParaRPr>
          </a:p>
        </p:txBody>
      </p:sp>
      <p:sp>
        <p:nvSpPr>
          <p:cNvPr id="102403" name="Rectangle 2"/>
          <p:cNvSpPr>
            <a:spLocks noGrp="1" noRot="1" noChangeAspect="1" noChangeArrowheads="1" noTextEdit="1"/>
          </p:cNvSpPr>
          <p:nvPr>
            <p:ph type="sldImg"/>
          </p:nvPr>
        </p:nvSpPr>
        <p:spPr>
          <a:ln/>
        </p:spPr>
      </p:sp>
      <p:sp>
        <p:nvSpPr>
          <p:cNvPr id="102404" name="Rectangle 3"/>
          <p:cNvSpPr>
            <a:spLocks noGrp="1" noChangeArrowheads="1"/>
          </p:cNvSpPr>
          <p:nvPr>
            <p:ph type="body" idx="1"/>
          </p:nvPr>
        </p:nvSpPr>
        <p:spPr>
          <a:noFill/>
          <a:ln/>
        </p:spPr>
        <p:txBody>
          <a:bodyPr/>
          <a:lstStyle/>
          <a:p>
            <a:r>
              <a:rPr lang="en-US" altLang="en-US" dirty="0" smtClean="0">
                <a:latin typeface="Times New Roman" pitchFamily="18" charset="0"/>
              </a:rPr>
              <a:t>-</a:t>
            </a:r>
            <a:r>
              <a:rPr lang="en-US" dirty="0" smtClean="0">
                <a:latin typeface="Times New Roman" pitchFamily="18" charset="0"/>
              </a:rPr>
              <a:t>Consider a process in memory. About 50% of the time there are allocations and the rest are </a:t>
            </a:r>
            <a:r>
              <a:rPr lang="en-US" dirty="0" err="1" smtClean="0">
                <a:latin typeface="Times New Roman" pitchFamily="18" charset="0"/>
              </a:rPr>
              <a:t>deallocations</a:t>
            </a:r>
            <a:r>
              <a:rPr lang="en-US" dirty="0" smtClean="0">
                <a:latin typeface="Times New Roman" pitchFamily="18" charset="0"/>
              </a:rPr>
              <a:t>. So each process has a hole above it 50% of the time. If there are </a:t>
            </a:r>
            <a:r>
              <a:rPr lang="en-US" i="1" dirty="0" smtClean="0">
                <a:latin typeface="Times New Roman" pitchFamily="18" charset="0"/>
              </a:rPr>
              <a:t>n</a:t>
            </a:r>
            <a:r>
              <a:rPr lang="en-US" dirty="0" smtClean="0">
                <a:latin typeface="Times New Roman" pitchFamily="18" charset="0"/>
              </a:rPr>
              <a:t> processes, then the expected number of holes is 0.5</a:t>
            </a:r>
            <a:r>
              <a:rPr lang="en-US" i="1" dirty="0" smtClean="0">
                <a:latin typeface="Times New Roman" pitchFamily="18" charset="0"/>
              </a:rPr>
              <a:t>n</a:t>
            </a:r>
            <a:r>
              <a:rPr lang="en-US" dirty="0" smtClean="0">
                <a:latin typeface="Times New Roman" pitchFamily="18" charset="0"/>
              </a:rPr>
              <a:t>. Of these 0.5</a:t>
            </a:r>
            <a:r>
              <a:rPr lang="en-US" i="1" dirty="0" smtClean="0">
                <a:latin typeface="Times New Roman" pitchFamily="18" charset="0"/>
              </a:rPr>
              <a:t>n</a:t>
            </a:r>
            <a:r>
              <a:rPr lang="en-US" dirty="0" smtClean="0">
                <a:latin typeface="Times New Roman" pitchFamily="18" charset="0"/>
              </a:rPr>
              <a:t> holes, 50% are unusable. I.e. 1/3</a:t>
            </a:r>
            <a:r>
              <a:rPr lang="en-US" baseline="30000" dirty="0" smtClean="0">
                <a:latin typeface="Times New Roman" pitchFamily="18" charset="0"/>
              </a:rPr>
              <a:t>rd</a:t>
            </a:r>
            <a:r>
              <a:rPr lang="en-US" dirty="0" smtClean="0">
                <a:latin typeface="Times New Roman" pitchFamily="18" charset="0"/>
              </a:rPr>
              <a:t> unusable because </a:t>
            </a:r>
            <a:r>
              <a:rPr lang="en-US" i="1" dirty="0" smtClean="0">
                <a:latin typeface="Times New Roman" pitchFamily="18" charset="0"/>
              </a:rPr>
              <a:t>N </a:t>
            </a:r>
            <a:r>
              <a:rPr lang="en-US" dirty="0" smtClean="0">
                <a:latin typeface="Times New Roman" pitchFamily="18" charset="0"/>
              </a:rPr>
              <a:t>block are allocate and 0.5</a:t>
            </a:r>
            <a:r>
              <a:rPr lang="en-US" i="1" dirty="0" smtClean="0">
                <a:latin typeface="Times New Roman" pitchFamily="18" charset="0"/>
              </a:rPr>
              <a:t>N </a:t>
            </a:r>
            <a:r>
              <a:rPr lang="en-US" dirty="0" smtClean="0">
                <a:latin typeface="Times New Roman" pitchFamily="18" charset="0"/>
              </a:rPr>
              <a:t> of the remaining holes are usable. That is, 1.5</a:t>
            </a:r>
            <a:r>
              <a:rPr lang="en-US" i="1" dirty="0" smtClean="0">
                <a:latin typeface="Times New Roman" pitchFamily="18" charset="0"/>
              </a:rPr>
              <a:t>N </a:t>
            </a:r>
            <a:r>
              <a:rPr lang="en-US" dirty="0" smtClean="0">
                <a:latin typeface="Times New Roman" pitchFamily="18" charset="0"/>
              </a:rPr>
              <a:t>are usable and 0.5</a:t>
            </a:r>
            <a:r>
              <a:rPr lang="en-US" i="1" dirty="0" smtClean="0">
                <a:latin typeface="Times New Roman" pitchFamily="18" charset="0"/>
              </a:rPr>
              <a:t>N </a:t>
            </a:r>
            <a:r>
              <a:rPr lang="en-US" dirty="0" smtClean="0">
                <a:latin typeface="Times New Roman" pitchFamily="18" charset="0"/>
              </a:rPr>
              <a:t>are unusable due to fragmentation. Hence, 1/3</a:t>
            </a:r>
            <a:r>
              <a:rPr lang="en-US" baseline="30000" dirty="0" smtClean="0">
                <a:latin typeface="Times New Roman" pitchFamily="18" charset="0"/>
              </a:rPr>
              <a:t>rd</a:t>
            </a:r>
            <a:r>
              <a:rPr lang="en-US" dirty="0" smtClean="0">
                <a:latin typeface="Times New Roman" pitchFamily="18" charset="0"/>
              </a:rPr>
              <a:t> are unusable (0.5</a:t>
            </a:r>
            <a:r>
              <a:rPr lang="en-US" i="1" dirty="0" smtClean="0">
                <a:latin typeface="Times New Roman" pitchFamily="18" charset="0"/>
              </a:rPr>
              <a:t>N </a:t>
            </a:r>
            <a:r>
              <a:rPr lang="en-US" dirty="0" smtClean="0">
                <a:latin typeface="Times New Roman" pitchFamily="18" charset="0"/>
              </a:rPr>
              <a:t>out of 1.5</a:t>
            </a:r>
            <a:r>
              <a:rPr lang="en-US" i="1" dirty="0" smtClean="0">
                <a:latin typeface="Times New Roman" pitchFamily="18" charset="0"/>
              </a:rPr>
              <a:t>N</a:t>
            </a:r>
            <a:r>
              <a:rPr lang="en-US" dirty="0" smtClean="0">
                <a:latin typeface="Times New Roman" pitchFamily="18" charset="0"/>
              </a:rPr>
              <a:t>).</a:t>
            </a:r>
          </a:p>
          <a:p>
            <a:r>
              <a:rPr lang="en-US" dirty="0" smtClean="0">
                <a:latin typeface="Times New Roman" pitchFamily="18" charset="0"/>
              </a:rPr>
              <a:t/>
            </a:r>
            <a:br>
              <a:rPr lang="en-US" dirty="0" smtClean="0">
                <a:latin typeface="Times New Roman" pitchFamily="18" charset="0"/>
              </a:rPr>
            </a:br>
            <a:endParaRPr lang="en-US" altLang="en-US" dirty="0" smtClean="0">
              <a:latin typeface="Times New Roman" pitchFamily="18"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p:spPr>
        <p:txBody>
          <a:bodyPr/>
          <a:lstStyle/>
          <a:p>
            <a:pPr defTabSz="930275"/>
            <a:fld id="{C049E105-AD1C-4441-A1DC-35A4312ED569}" type="slidenum">
              <a:rPr lang="en-US" altLang="en-US" smtClean="0">
                <a:latin typeface="Helvetica" pitchFamily="-84" charset="0"/>
              </a:rPr>
              <a:pPr defTabSz="930275"/>
              <a:t>28</a:t>
            </a:fld>
            <a:endParaRPr lang="en-US" altLang="en-US" smtClean="0">
              <a:latin typeface="Helvetica" pitchFamily="-84" charset="0"/>
            </a:endParaRPr>
          </a:p>
        </p:txBody>
      </p:sp>
      <p:sp>
        <p:nvSpPr>
          <p:cNvPr id="103427" name="Rectangle 2"/>
          <p:cNvSpPr>
            <a:spLocks noGrp="1" noRot="1" noChangeAspect="1" noChangeArrowheads="1" noTextEdit="1"/>
          </p:cNvSpPr>
          <p:nvPr>
            <p:ph type="sldImg"/>
          </p:nvPr>
        </p:nvSpPr>
        <p:spPr>
          <a:ln/>
        </p:spPr>
      </p:sp>
      <p:sp>
        <p:nvSpPr>
          <p:cNvPr id="103428" name="Rectangle 3"/>
          <p:cNvSpPr>
            <a:spLocks noGrp="1" noChangeArrowheads="1"/>
          </p:cNvSpPr>
          <p:nvPr>
            <p:ph type="body" idx="1"/>
          </p:nvPr>
        </p:nvSpPr>
        <p:spPr>
          <a:noFill/>
          <a:ln/>
        </p:spPr>
        <p:txBody>
          <a:bodyPr/>
          <a:lstStyle/>
          <a:p>
            <a:r>
              <a:rPr lang="en-GB" dirty="0" smtClean="0">
                <a:latin typeface="Times New Roman" pitchFamily="18" charset="0"/>
              </a:rPr>
              <a:t>-Each segment has a name and a length. </a:t>
            </a:r>
          </a:p>
          <a:p>
            <a:r>
              <a:rPr lang="en-GB" dirty="0" smtClean="0">
                <a:latin typeface="Times New Roman" pitchFamily="18" charset="0"/>
              </a:rPr>
              <a:t>-The compiler automatically constructs segments reflecting the input program. </a:t>
            </a:r>
          </a:p>
          <a:p>
            <a:r>
              <a:rPr lang="en-GB" dirty="0" smtClean="0">
                <a:latin typeface="Times New Roman" pitchFamily="18" charset="0"/>
              </a:rPr>
              <a:t>-Otherwise, the programmer has to be aware of the segments and code accordingly. This is an inconvenience. </a:t>
            </a:r>
          </a:p>
          <a:p>
            <a:endParaRPr lang="en-US" altLang="en-US" dirty="0" smtClean="0">
              <a:latin typeface="Times New Roman" pitchFamily="18"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p:spPr>
        <p:txBody>
          <a:bodyPr/>
          <a:lstStyle/>
          <a:p>
            <a:pPr defTabSz="930275"/>
            <a:fld id="{71F349CB-22CE-4E20-BDEC-DDBBF42B7314}" type="slidenum">
              <a:rPr lang="en-US" altLang="en-US" smtClean="0">
                <a:latin typeface="Helvetica" pitchFamily="-84" charset="0"/>
              </a:rPr>
              <a:pPr defTabSz="930275"/>
              <a:t>29</a:t>
            </a:fld>
            <a:endParaRPr lang="en-US" altLang="en-US" smtClean="0">
              <a:latin typeface="Helvetica" pitchFamily="-84" charset="0"/>
            </a:endParaRPr>
          </a:p>
        </p:txBody>
      </p:sp>
      <p:sp>
        <p:nvSpPr>
          <p:cNvPr id="104451" name="Rectangle 2"/>
          <p:cNvSpPr>
            <a:spLocks noGrp="1" noRot="1" noChangeAspect="1" noChangeArrowheads="1" noTextEdit="1"/>
          </p:cNvSpPr>
          <p:nvPr>
            <p:ph type="sldImg"/>
          </p:nvPr>
        </p:nvSpPr>
        <p:spPr>
          <a:ln/>
        </p:spPr>
      </p:sp>
      <p:sp>
        <p:nvSpPr>
          <p:cNvPr id="104452" name="Rectangle 3"/>
          <p:cNvSpPr>
            <a:spLocks noGrp="1" noChangeArrowheads="1"/>
          </p:cNvSpPr>
          <p:nvPr>
            <p:ph type="body" idx="1"/>
          </p:nvPr>
        </p:nvSpPr>
        <p:spPr>
          <a:noFill/>
          <a:ln/>
        </p:spPr>
        <p:txBody>
          <a:bodyPr/>
          <a:lstStyle/>
          <a:p>
            <a:r>
              <a:rPr lang="en-GB" smtClean="0">
                <a:latin typeface="Times New Roman" pitchFamily="18" charset="0"/>
              </a:rPr>
              <a:t>-A symbol table is a data structure used by a language translator such as a compiler or interpreter, where each identifier in a program's source code is associated with information relating to its declaration or appearance in the source, such as its type, scope level and sometimes its location. </a:t>
            </a:r>
          </a:p>
          <a:p>
            <a:endParaRPr lang="en-US" altLang="en-US" smtClean="0">
              <a:latin typeface="Times New Roman" pitchFamily="18"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noFill/>
        </p:spPr>
        <p:txBody>
          <a:bodyPr/>
          <a:lstStyle/>
          <a:p>
            <a:pPr defTabSz="930275"/>
            <a:fld id="{DC9E5FA8-2E54-4A87-B2D2-D3D67C8FED40}" type="slidenum">
              <a:rPr lang="en-US" altLang="en-US" smtClean="0">
                <a:latin typeface="Helvetica" pitchFamily="-84" charset="0"/>
              </a:rPr>
              <a:pPr defTabSz="930275"/>
              <a:t>30</a:t>
            </a:fld>
            <a:endParaRPr lang="en-US" altLang="en-US" smtClean="0">
              <a:latin typeface="Helvetica" pitchFamily="-84" charset="0"/>
            </a:endParaRPr>
          </a:p>
        </p:txBody>
      </p:sp>
      <p:sp>
        <p:nvSpPr>
          <p:cNvPr id="105475" name="Rectangle 2"/>
          <p:cNvSpPr>
            <a:spLocks noGrp="1" noRot="1" noChangeAspect="1" noChangeArrowheads="1" noTextEdit="1"/>
          </p:cNvSpPr>
          <p:nvPr>
            <p:ph type="sldImg"/>
          </p:nvPr>
        </p:nvSpPr>
        <p:spPr>
          <a:ln/>
        </p:spPr>
      </p:sp>
      <p:sp>
        <p:nvSpPr>
          <p:cNvPr id="105476" name="Rectangle 3"/>
          <p:cNvSpPr>
            <a:spLocks noGrp="1" noChangeArrowheads="1"/>
          </p:cNvSpPr>
          <p:nvPr>
            <p:ph type="body" idx="1"/>
          </p:nvPr>
        </p:nvSpPr>
        <p:spPr>
          <a:noFill/>
          <a:ln/>
        </p:spPr>
        <p:txBody>
          <a:bodyPr/>
          <a:lstStyle/>
          <a:p>
            <a:r>
              <a:rPr lang="en-GB" smtClean="0">
                <a:latin typeface="Times New Roman" pitchFamily="18" charset="0"/>
              </a:rPr>
              <a:t>-Doesn’t have internal fragmentation problem. </a:t>
            </a:r>
          </a:p>
          <a:p>
            <a:r>
              <a:rPr lang="en-GB" smtClean="0">
                <a:latin typeface="Times New Roman" pitchFamily="18" charset="0"/>
              </a:rPr>
              <a:t>-Has external fragmentation problem. But as process divided into several smaller pieces, it is less severe.</a:t>
            </a:r>
          </a:p>
          <a:p>
            <a:endParaRPr lang="en-US" altLang="en-US" smtClean="0">
              <a:latin typeface="Times New Roman" pitchFamily="18"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a:noFill/>
        </p:spPr>
        <p:txBody>
          <a:bodyPr/>
          <a:lstStyle/>
          <a:p>
            <a:pPr defTabSz="930275"/>
            <a:fld id="{C2B6AF15-EDC7-4A1D-A0AC-3318367EC9AB}" type="slidenum">
              <a:rPr lang="en-US" altLang="en-US" smtClean="0">
                <a:latin typeface="Helvetica" pitchFamily="-84" charset="0"/>
              </a:rPr>
              <a:pPr defTabSz="930275"/>
              <a:t>31</a:t>
            </a:fld>
            <a:endParaRPr lang="en-US" altLang="en-US" smtClean="0">
              <a:latin typeface="Helvetica" pitchFamily="-84" charset="0"/>
            </a:endParaRPr>
          </a:p>
        </p:txBody>
      </p:sp>
      <p:sp>
        <p:nvSpPr>
          <p:cNvPr id="106499" name="Rectangle 2"/>
          <p:cNvSpPr>
            <a:spLocks noGrp="1" noRot="1" noChangeAspect="1" noChangeArrowheads="1" noTextEdit="1"/>
          </p:cNvSpPr>
          <p:nvPr>
            <p:ph type="sldImg"/>
          </p:nvPr>
        </p:nvSpPr>
        <p:spPr>
          <a:ln/>
        </p:spPr>
      </p:sp>
      <p:sp>
        <p:nvSpPr>
          <p:cNvPr id="106500" name="Rectangle 3"/>
          <p:cNvSpPr>
            <a:spLocks noGrp="1" noChangeArrowheads="1"/>
          </p:cNvSpPr>
          <p:nvPr>
            <p:ph type="body" idx="1"/>
          </p:nvPr>
        </p:nvSpPr>
        <p:spPr>
          <a:noFill/>
          <a:ln/>
        </p:spPr>
        <p:txBody>
          <a:bodyPr/>
          <a:lstStyle/>
          <a:p>
            <a:r>
              <a:rPr lang="en-GB" smtClean="0">
                <a:latin typeface="Times New Roman" pitchFamily="18" charset="0"/>
              </a:rPr>
              <a:t>-For simplicity, a segment number is used instead of segment name. </a:t>
            </a:r>
          </a:p>
          <a:p>
            <a:r>
              <a:rPr lang="en-GB" smtClean="0">
                <a:latin typeface="Times New Roman" pitchFamily="18" charset="0"/>
              </a:rPr>
              <a:t>-STBR and STLR are CPU registers.</a:t>
            </a:r>
          </a:p>
          <a:p>
            <a:r>
              <a:rPr lang="en-US" smtClean="0">
                <a:latin typeface="Times New Roman" pitchFamily="18" charset="0"/>
              </a:rPr>
              <a:t>Pronunciation: </a:t>
            </a:r>
            <a:r>
              <a:rPr lang="en-US" u="sng" smtClean="0">
                <a:latin typeface="Times New Roman" pitchFamily="18" charset="0"/>
              </a:rPr>
              <a:t>http://www.howjsay.com/index.php?word=tuple&amp;submit=Submit   </a:t>
            </a:r>
          </a:p>
          <a:p>
            <a:r>
              <a:rPr lang="en-US" i="1" smtClean="0">
                <a:latin typeface="Times New Roman" pitchFamily="18" charset="0"/>
              </a:rPr>
              <a:t>(a good site to check pronunciation of words; gives both british and american variants; of course the former is better </a:t>
            </a:r>
            <a:r>
              <a:rPr lang="en-US" i="1" smtClean="0">
                <a:latin typeface="Times New Roman" pitchFamily="18" charset="0"/>
                <a:sym typeface="Wingdings" pitchFamily="2" charset="2"/>
              </a:rPr>
              <a:t>)</a:t>
            </a:r>
            <a:endParaRPr lang="en-GB" i="1" smtClean="0">
              <a:latin typeface="Times New Roman" pitchFamily="18" charset="0"/>
            </a:endParaRPr>
          </a:p>
          <a:p>
            <a:endParaRPr lang="en-US" altLang="en-US" smtClean="0">
              <a:latin typeface="Times New Roman" pitchFamily="18"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noFill/>
        </p:spPr>
        <p:txBody>
          <a:bodyPr/>
          <a:lstStyle/>
          <a:p>
            <a:pPr defTabSz="930275"/>
            <a:fld id="{0ED97484-58EA-4D22-8424-B22AE3CE2E2D}" type="slidenum">
              <a:rPr lang="en-US" altLang="en-US" smtClean="0">
                <a:latin typeface="Helvetica" pitchFamily="-84" charset="0"/>
              </a:rPr>
              <a:pPr defTabSz="930275"/>
              <a:t>32</a:t>
            </a:fld>
            <a:endParaRPr lang="en-US" altLang="en-US" smtClean="0">
              <a:latin typeface="Helvetica" pitchFamily="-84" charset="0"/>
            </a:endParaRPr>
          </a:p>
        </p:txBody>
      </p:sp>
      <p:sp>
        <p:nvSpPr>
          <p:cNvPr id="107523" name="Rectangle 2"/>
          <p:cNvSpPr>
            <a:spLocks noGrp="1" noRot="1" noChangeAspect="1" noChangeArrowheads="1" noTextEdit="1"/>
          </p:cNvSpPr>
          <p:nvPr>
            <p:ph type="sldImg"/>
          </p:nvPr>
        </p:nvSpPr>
        <p:spPr>
          <a:ln/>
        </p:spPr>
      </p:sp>
      <p:sp>
        <p:nvSpPr>
          <p:cNvPr id="107524" name="Rectangle 3"/>
          <p:cNvSpPr>
            <a:spLocks noGrp="1" noChangeArrowheads="1"/>
          </p:cNvSpPr>
          <p:nvPr>
            <p:ph type="body" idx="1"/>
          </p:nvPr>
        </p:nvSpPr>
        <p:spPr>
          <a:noFill/>
          <a:ln/>
        </p:spPr>
        <p:txBody>
          <a:bodyPr/>
          <a:lstStyle/>
          <a:p>
            <a:r>
              <a:rPr lang="en-GB" smtClean="0">
                <a:latin typeface="Times New Roman" pitchFamily="18" charset="0"/>
              </a:rPr>
              <a:t>-As each segment is a different beast, can provide specific protection. In paging, this is not so. </a:t>
            </a:r>
          </a:p>
          <a:p>
            <a:endParaRPr lang="en-US" altLang="en-US" smtClean="0">
              <a:latin typeface="Times New Roman" pitchFamily="18"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p:spPr>
        <p:txBody>
          <a:bodyPr/>
          <a:lstStyle/>
          <a:p>
            <a:pPr defTabSz="930275"/>
            <a:fld id="{5454AC94-F335-41BA-929B-4410CB0C6529}" type="slidenum">
              <a:rPr lang="en-US" altLang="en-US" smtClean="0">
                <a:latin typeface="Helvetica" pitchFamily="-84" charset="0"/>
              </a:rPr>
              <a:pPr defTabSz="930275"/>
              <a:t>33</a:t>
            </a:fld>
            <a:endParaRPr lang="en-US" altLang="en-US" smtClean="0">
              <a:latin typeface="Helvetica" pitchFamily="-84" charset="0"/>
            </a:endParaRPr>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a:ln/>
        </p:spPr>
        <p:txBody>
          <a:bodyPr/>
          <a:lstStyle/>
          <a:p>
            <a:r>
              <a:rPr lang="en-GB" smtClean="0">
                <a:latin typeface="Times New Roman" pitchFamily="18" charset="0"/>
              </a:rPr>
              <a:t>-Virtual address consists of a segment number </a:t>
            </a:r>
            <a:r>
              <a:rPr lang="en-GB" i="1" smtClean="0">
                <a:latin typeface="Times New Roman" pitchFamily="18" charset="0"/>
              </a:rPr>
              <a:t>s </a:t>
            </a:r>
            <a:r>
              <a:rPr lang="en-GB" smtClean="0">
                <a:latin typeface="Times New Roman" pitchFamily="18" charset="0"/>
              </a:rPr>
              <a:t>and an offset </a:t>
            </a:r>
            <a:r>
              <a:rPr lang="en-GB" i="1" smtClean="0">
                <a:latin typeface="Times New Roman" pitchFamily="18" charset="0"/>
              </a:rPr>
              <a:t>d</a:t>
            </a:r>
            <a:r>
              <a:rPr lang="en-GB" smtClean="0">
                <a:latin typeface="Times New Roman" pitchFamily="18" charset="0"/>
              </a:rPr>
              <a:t> into that segment. </a:t>
            </a:r>
          </a:p>
          <a:p>
            <a:r>
              <a:rPr lang="en-GB" smtClean="0">
                <a:latin typeface="Times New Roman" pitchFamily="18" charset="0"/>
              </a:rPr>
              <a:t>-Offset </a:t>
            </a:r>
            <a:r>
              <a:rPr lang="en-GB" i="1" smtClean="0">
                <a:latin typeface="Times New Roman" pitchFamily="18" charset="0"/>
              </a:rPr>
              <a:t>d </a:t>
            </a:r>
            <a:r>
              <a:rPr lang="en-GB" smtClean="0">
                <a:latin typeface="Times New Roman" pitchFamily="18" charset="0"/>
              </a:rPr>
              <a:t>should be less than the segment limit. If not, error. </a:t>
            </a:r>
          </a:p>
          <a:p>
            <a:r>
              <a:rPr lang="en-GB" smtClean="0">
                <a:latin typeface="Times New Roman" pitchFamily="18" charset="0"/>
              </a:rPr>
              <a:t>-Segment table is basically an array of base-limit pairs. </a:t>
            </a:r>
          </a:p>
          <a:p>
            <a:endParaRPr lang="en-US" altLang="en-US" smtClean="0">
              <a:latin typeface="Times New Roman"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p:spPr>
        <p:txBody>
          <a:bodyPr/>
          <a:lstStyle/>
          <a:p>
            <a:pPr defTabSz="930275"/>
            <a:fld id="{6CD9BDC8-FCD8-42A9-8367-1700DC68E6C1}" type="slidenum">
              <a:rPr lang="en-US" altLang="en-US" smtClean="0">
                <a:latin typeface="Helvetica" pitchFamily="-84" charset="0"/>
              </a:rPr>
              <a:pPr defTabSz="930275"/>
              <a:t>3</a:t>
            </a:fld>
            <a:endParaRPr lang="en-US" altLang="en-US" smtClean="0">
              <a:latin typeface="Helvetica" pitchFamily="-84" charset="0"/>
            </a:endParaRPr>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noFill/>
          <a:ln/>
        </p:spPr>
        <p:txBody>
          <a:bodyPr/>
          <a:lstStyle/>
          <a:p>
            <a:endParaRPr lang="en-US" altLang="en-US" smtClean="0">
              <a:latin typeface="Times New Roman" pitchFamily="18"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txBox="1">
            <a:spLocks noGrp="1" noChangeArrowheads="1"/>
          </p:cNvSpPr>
          <p:nvPr/>
        </p:nvSpPr>
        <p:spPr bwMode="auto">
          <a:xfrm>
            <a:off x="3973513" y="8832850"/>
            <a:ext cx="3036887" cy="463550"/>
          </a:xfrm>
          <a:prstGeom prst="rect">
            <a:avLst/>
          </a:prstGeom>
          <a:noFill/>
          <a:ln w="9525">
            <a:noFill/>
            <a:miter lim="800000"/>
            <a:headEnd/>
            <a:tailEnd/>
          </a:ln>
        </p:spPr>
        <p:txBody>
          <a:bodyPr wrap="none" lIns="93171" tIns="46584" rIns="93171" bIns="46584" anchor="b"/>
          <a:lstStyle/>
          <a:p>
            <a:pPr algn="r" defTabSz="931863"/>
            <a:fld id="{7598CDB3-7A5F-4EA3-A5E7-653B74CB7529}" type="slidenum">
              <a:rPr lang="en-US" sz="1300">
                <a:latin typeface="Helvetica" pitchFamily="-84" charset="0"/>
              </a:rPr>
              <a:pPr algn="r" defTabSz="931863"/>
              <a:t>34</a:t>
            </a:fld>
            <a:endParaRPr lang="en-US" sz="1300">
              <a:latin typeface="Helvetica" pitchFamily="-84" charset="0"/>
            </a:endParaRPr>
          </a:p>
        </p:txBody>
      </p:sp>
      <p:sp>
        <p:nvSpPr>
          <p:cNvPr id="109571" name="Rectangle 2"/>
          <p:cNvSpPr>
            <a:spLocks noGrp="1" noRot="1" noChangeAspect="1" noChangeArrowheads="1" noTextEdit="1"/>
          </p:cNvSpPr>
          <p:nvPr>
            <p:ph type="sldImg"/>
          </p:nvPr>
        </p:nvSpPr>
        <p:spPr>
          <a:ln/>
        </p:spPr>
      </p:sp>
      <p:sp>
        <p:nvSpPr>
          <p:cNvPr id="109572" name="Rectangle 3"/>
          <p:cNvSpPr>
            <a:spLocks noGrp="1" noChangeArrowheads="1"/>
          </p:cNvSpPr>
          <p:nvPr>
            <p:ph type="body" idx="1"/>
          </p:nvPr>
        </p:nvSpPr>
        <p:spPr>
          <a:noFill/>
          <a:ln/>
        </p:spPr>
        <p:txBody>
          <a:bodyPr/>
          <a:lstStyle/>
          <a:p>
            <a:r>
              <a:rPr lang="en-GB" smtClean="0">
                <a:latin typeface="Times New Roman" pitchFamily="18" charset="0"/>
              </a:rPr>
              <a:t>-A reference to byte 53 of segment 2 is mapped onto location 4300 + 53 = 4353.</a:t>
            </a:r>
          </a:p>
          <a:p>
            <a:r>
              <a:rPr lang="en-GB" smtClean="0">
                <a:latin typeface="Times New Roman" pitchFamily="18" charset="0"/>
              </a:rPr>
              <a:t>-A reference to byte 1002 of segment 0 results in a trap to OS. </a:t>
            </a:r>
          </a:p>
          <a:p>
            <a:endParaRPr lang="en-GB" smtClean="0">
              <a:latin typeface="Times New Roman" pitchFamily="18"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a:noFill/>
        </p:spPr>
        <p:txBody>
          <a:bodyPr/>
          <a:lstStyle/>
          <a:p>
            <a:pPr defTabSz="930275"/>
            <a:fld id="{40E3F9F2-3112-4233-AF72-D02BE0A3A136}" type="slidenum">
              <a:rPr lang="en-US" altLang="en-US" smtClean="0">
                <a:latin typeface="Helvetica" pitchFamily="-84" charset="0"/>
              </a:rPr>
              <a:pPr defTabSz="930275"/>
              <a:t>35</a:t>
            </a:fld>
            <a:endParaRPr lang="en-US" altLang="en-US" smtClean="0">
              <a:latin typeface="Helvetica" pitchFamily="-84" charset="0"/>
            </a:endParaRPr>
          </a:p>
        </p:txBody>
      </p:sp>
      <p:sp>
        <p:nvSpPr>
          <p:cNvPr id="110595" name="Rectangle 2"/>
          <p:cNvSpPr>
            <a:spLocks noGrp="1" noRot="1" noChangeAspect="1" noChangeArrowheads="1" noTextEdit="1"/>
          </p:cNvSpPr>
          <p:nvPr>
            <p:ph type="sldImg"/>
          </p:nvPr>
        </p:nvSpPr>
        <p:spPr>
          <a:ln/>
        </p:spPr>
      </p:sp>
      <p:sp>
        <p:nvSpPr>
          <p:cNvPr id="110596" name="Rectangle 3"/>
          <p:cNvSpPr>
            <a:spLocks noGrp="1" noChangeArrowheads="1"/>
          </p:cNvSpPr>
          <p:nvPr>
            <p:ph type="body" idx="1"/>
          </p:nvPr>
        </p:nvSpPr>
        <p:spPr>
          <a:noFill/>
          <a:ln/>
        </p:spPr>
        <p:txBody>
          <a:bodyPr/>
          <a:lstStyle/>
          <a:p>
            <a:r>
              <a:rPr lang="en-GB" smtClean="0">
                <a:latin typeface="Times New Roman" pitchFamily="18" charset="0"/>
              </a:rPr>
              <a:t>-A memory management scheme to avoid the problem of fitting various sized chunks of memory onto the backing store during swapping out. Backing store suffers from same fragmentation problems as main memory and can’t have compaction as the disk is too slow to do that. </a:t>
            </a:r>
          </a:p>
          <a:p>
            <a:r>
              <a:rPr lang="en-GB" smtClean="0">
                <a:latin typeface="Times New Roman" pitchFamily="18" charset="0"/>
              </a:rPr>
              <a:t>-Frame size depends on the computer’s architecture. </a:t>
            </a:r>
          </a:p>
          <a:p>
            <a:r>
              <a:rPr lang="en-GB" smtClean="0">
                <a:latin typeface="Times New Roman" pitchFamily="18" charset="0"/>
              </a:rPr>
              <a:t>-Worst internal fragmentation per process: if process is </a:t>
            </a:r>
            <a:r>
              <a:rPr lang="en-GB" i="1" smtClean="0">
                <a:latin typeface="Times New Roman" pitchFamily="18" charset="0"/>
              </a:rPr>
              <a:t>n</a:t>
            </a:r>
            <a:r>
              <a:rPr lang="en-GB" smtClean="0">
                <a:latin typeface="Times New Roman" pitchFamily="18" charset="0"/>
              </a:rPr>
              <a:t> pages plus one byte. Then almost an entire frame wasted. </a:t>
            </a:r>
          </a:p>
          <a:p>
            <a:r>
              <a:rPr lang="en-GB" u="sng" smtClean="0">
                <a:latin typeface="Times New Roman" pitchFamily="18" charset="0"/>
              </a:rPr>
              <a:t>http://en.wikipedia.org/wiki/Virtual_memory</a:t>
            </a:r>
          </a:p>
          <a:p>
            <a:endParaRPr lang="en-US" altLang="en-US" smtClean="0">
              <a:latin typeface="Times New Roman" pitchFamily="18"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p:cNvSpPr>
            <a:spLocks noGrp="1" noChangeArrowheads="1"/>
          </p:cNvSpPr>
          <p:nvPr>
            <p:ph type="sldNum" sz="quarter" idx="5"/>
          </p:nvPr>
        </p:nvSpPr>
        <p:spPr>
          <a:noFill/>
        </p:spPr>
        <p:txBody>
          <a:bodyPr/>
          <a:lstStyle/>
          <a:p>
            <a:pPr defTabSz="930275"/>
            <a:fld id="{6467B925-F3B4-49C9-BFDF-8A34BEF1FBD2}" type="slidenum">
              <a:rPr lang="en-US" altLang="en-US" smtClean="0">
                <a:latin typeface="Helvetica" pitchFamily="-84" charset="0"/>
              </a:rPr>
              <a:pPr defTabSz="930275"/>
              <a:t>36</a:t>
            </a:fld>
            <a:endParaRPr lang="en-US" altLang="en-US" smtClean="0">
              <a:latin typeface="Helvetica" pitchFamily="-84" charset="0"/>
            </a:endParaRPr>
          </a:p>
        </p:txBody>
      </p:sp>
      <p:sp>
        <p:nvSpPr>
          <p:cNvPr id="111619" name="Rectangle 2"/>
          <p:cNvSpPr>
            <a:spLocks noGrp="1" noRot="1" noChangeAspect="1" noChangeArrowheads="1" noTextEdit="1"/>
          </p:cNvSpPr>
          <p:nvPr>
            <p:ph type="sldImg"/>
          </p:nvPr>
        </p:nvSpPr>
        <p:spPr>
          <a:ln/>
        </p:spPr>
      </p:sp>
      <p:sp>
        <p:nvSpPr>
          <p:cNvPr id="111620" name="Rectangle 3"/>
          <p:cNvSpPr>
            <a:spLocks noGrp="1" noChangeArrowheads="1"/>
          </p:cNvSpPr>
          <p:nvPr>
            <p:ph type="body" idx="1"/>
          </p:nvPr>
        </p:nvSpPr>
        <p:spPr>
          <a:noFill/>
          <a:ln/>
        </p:spPr>
        <p:txBody>
          <a:bodyPr/>
          <a:lstStyle/>
          <a:p>
            <a:r>
              <a:rPr lang="en-GB" dirty="0" smtClean="0">
                <a:latin typeface="Times New Roman" pitchFamily="18" charset="0"/>
              </a:rPr>
              <a:t>-Each process has its own page table. </a:t>
            </a:r>
          </a:p>
          <a:p>
            <a:r>
              <a:rPr lang="en-US" dirty="0" smtClean="0">
                <a:latin typeface="Times New Roman" pitchFamily="18" charset="0"/>
              </a:rPr>
              <a:t>-</a:t>
            </a:r>
            <a:r>
              <a:rPr lang="en-US" i="1" dirty="0" smtClean="0">
                <a:latin typeface="Times New Roman" pitchFamily="18" charset="0"/>
              </a:rPr>
              <a:t>n </a:t>
            </a:r>
            <a:r>
              <a:rPr lang="en-US" dirty="0" smtClean="0">
                <a:latin typeface="Times New Roman" pitchFamily="18" charset="0"/>
              </a:rPr>
              <a:t>bits required to represent page size of 2</a:t>
            </a:r>
            <a:r>
              <a:rPr lang="en-US" i="1" baseline="30000" dirty="0" smtClean="0">
                <a:latin typeface="Times New Roman" pitchFamily="18" charset="0"/>
              </a:rPr>
              <a:t>n</a:t>
            </a:r>
            <a:r>
              <a:rPr lang="en-US" dirty="0" smtClean="0">
                <a:latin typeface="Times New Roman" pitchFamily="18" charset="0"/>
              </a:rPr>
              <a:t>.</a:t>
            </a:r>
          </a:p>
          <a:p>
            <a:r>
              <a:rPr lang="en-GB" dirty="0" smtClean="0">
                <a:latin typeface="Times New Roman" pitchFamily="18" charset="0"/>
              </a:rPr>
              <a:t>-Out of total </a:t>
            </a:r>
            <a:r>
              <a:rPr lang="en-GB" i="1" dirty="0" smtClean="0">
                <a:latin typeface="Times New Roman" pitchFamily="18" charset="0"/>
              </a:rPr>
              <a:t>m </a:t>
            </a:r>
            <a:r>
              <a:rPr lang="en-GB" dirty="0" smtClean="0">
                <a:latin typeface="Times New Roman" pitchFamily="18" charset="0"/>
              </a:rPr>
              <a:t>bits, the higher </a:t>
            </a:r>
            <a:r>
              <a:rPr lang="en-GB" i="1" dirty="0" smtClean="0">
                <a:latin typeface="Times New Roman" pitchFamily="18" charset="0"/>
              </a:rPr>
              <a:t>m-n</a:t>
            </a:r>
            <a:r>
              <a:rPr lang="en-GB" dirty="0" smtClean="0">
                <a:latin typeface="Times New Roman" pitchFamily="18" charset="0"/>
              </a:rPr>
              <a:t> bits are the page number, and lower </a:t>
            </a:r>
            <a:r>
              <a:rPr lang="en-GB" i="1" dirty="0" smtClean="0">
                <a:latin typeface="Times New Roman" pitchFamily="18" charset="0"/>
              </a:rPr>
              <a:t>n</a:t>
            </a:r>
            <a:r>
              <a:rPr lang="en-GB" dirty="0" smtClean="0">
                <a:latin typeface="Times New Roman" pitchFamily="18" charset="0"/>
              </a:rPr>
              <a:t> bits (</a:t>
            </a:r>
            <a:r>
              <a:rPr lang="en-GB" i="1" dirty="0" smtClean="0">
                <a:latin typeface="Times New Roman" pitchFamily="18" charset="0"/>
              </a:rPr>
              <a:t>d </a:t>
            </a:r>
            <a:r>
              <a:rPr lang="en-GB" dirty="0" smtClean="0">
                <a:latin typeface="Times New Roman" pitchFamily="18" charset="0"/>
              </a:rPr>
              <a:t>) </a:t>
            </a:r>
            <a:r>
              <a:rPr lang="en-GB" i="1" dirty="0" smtClean="0">
                <a:latin typeface="Times New Roman" pitchFamily="18" charset="0"/>
              </a:rPr>
              <a:t>denote</a:t>
            </a:r>
            <a:r>
              <a:rPr lang="en-GB" dirty="0" smtClean="0">
                <a:latin typeface="Times New Roman" pitchFamily="18" charset="0"/>
              </a:rPr>
              <a:t> page offset.</a:t>
            </a:r>
          </a:p>
          <a:p>
            <a:r>
              <a:rPr lang="en-GB" dirty="0" smtClean="0">
                <a:latin typeface="Times New Roman" pitchFamily="18" charset="0"/>
              </a:rPr>
              <a:t>-Different sizes for page can be chosen, changing </a:t>
            </a:r>
            <a:r>
              <a:rPr lang="en-GB" i="1" dirty="0" smtClean="0">
                <a:latin typeface="Times New Roman" pitchFamily="18" charset="0"/>
              </a:rPr>
              <a:t>n</a:t>
            </a:r>
            <a:r>
              <a:rPr lang="en-GB" dirty="0" smtClean="0">
                <a:latin typeface="Times New Roman" pitchFamily="18" charset="0"/>
              </a:rPr>
              <a:t>. </a:t>
            </a:r>
          </a:p>
          <a:p>
            <a:r>
              <a:rPr lang="en-GB" u="sng" dirty="0" smtClean="0">
                <a:latin typeface="Times New Roman" pitchFamily="18" charset="0"/>
              </a:rPr>
              <a:t>http://en.wikipedia.org/wiki/Virtual_address_space</a:t>
            </a:r>
          </a:p>
          <a:p>
            <a:endParaRPr lang="en-US" altLang="en-US" dirty="0" smtClean="0">
              <a:latin typeface="Times New Roman" pitchFamily="18"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p:cNvSpPr>
            <a:spLocks noGrp="1" noChangeArrowheads="1"/>
          </p:cNvSpPr>
          <p:nvPr>
            <p:ph type="sldNum" sz="quarter" idx="5"/>
          </p:nvPr>
        </p:nvSpPr>
        <p:spPr>
          <a:noFill/>
        </p:spPr>
        <p:txBody>
          <a:bodyPr/>
          <a:lstStyle/>
          <a:p>
            <a:pPr defTabSz="930275"/>
            <a:fld id="{BB95F374-B611-4BDB-8B64-32F4DB9E2EC5}" type="slidenum">
              <a:rPr lang="en-US" altLang="en-US" smtClean="0">
                <a:latin typeface="Helvetica" pitchFamily="-84" charset="0"/>
              </a:rPr>
              <a:pPr defTabSz="930275"/>
              <a:t>37</a:t>
            </a:fld>
            <a:endParaRPr lang="en-US" altLang="en-US" smtClean="0">
              <a:latin typeface="Helvetica" pitchFamily="-84" charset="0"/>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p:spPr>
        <p:txBody>
          <a:bodyPr/>
          <a:lstStyle/>
          <a:p>
            <a:endParaRPr lang="en-US" altLang="en-US" smtClean="0">
              <a:latin typeface="Times New Roman" pitchFamily="18"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p:cNvSpPr>
            <a:spLocks noGrp="1" noChangeArrowheads="1"/>
          </p:cNvSpPr>
          <p:nvPr>
            <p:ph type="sldNum" sz="quarter" idx="5"/>
          </p:nvPr>
        </p:nvSpPr>
        <p:spPr>
          <a:noFill/>
        </p:spPr>
        <p:txBody>
          <a:bodyPr/>
          <a:lstStyle/>
          <a:p>
            <a:pPr defTabSz="930275"/>
            <a:fld id="{01BDF84F-BC95-40FA-8512-31DDC7D0AAE4}" type="slidenum">
              <a:rPr lang="en-US" altLang="en-US" smtClean="0">
                <a:latin typeface="Helvetica" pitchFamily="-84" charset="0"/>
              </a:rPr>
              <a:pPr defTabSz="930275"/>
              <a:t>38</a:t>
            </a:fld>
            <a:endParaRPr lang="en-US" altLang="en-US" smtClean="0">
              <a:latin typeface="Helvetica" pitchFamily="-84" charset="0"/>
            </a:endParaRPr>
          </a:p>
        </p:txBody>
      </p:sp>
      <p:sp>
        <p:nvSpPr>
          <p:cNvPr id="113667" name="Rectangle 2"/>
          <p:cNvSpPr>
            <a:spLocks noGrp="1" noRot="1" noChangeAspect="1" noChangeArrowheads="1" noTextEdit="1"/>
          </p:cNvSpPr>
          <p:nvPr>
            <p:ph type="sldImg"/>
          </p:nvPr>
        </p:nvSpPr>
        <p:spPr>
          <a:ln/>
        </p:spPr>
      </p:sp>
      <p:sp>
        <p:nvSpPr>
          <p:cNvPr id="113668" name="Rectangle 3"/>
          <p:cNvSpPr>
            <a:spLocks noGrp="1" noChangeArrowheads="1"/>
          </p:cNvSpPr>
          <p:nvPr>
            <p:ph type="body" idx="1"/>
          </p:nvPr>
        </p:nvSpPr>
        <p:spPr>
          <a:noFill/>
          <a:ln/>
        </p:spPr>
        <p:txBody>
          <a:bodyPr/>
          <a:lstStyle/>
          <a:p>
            <a:r>
              <a:rPr lang="en-GB" dirty="0" smtClean="0">
                <a:latin typeface="Times New Roman" pitchFamily="18" charset="0"/>
              </a:rPr>
              <a:t>-Paging itself is a type of dynamic relocation. It dynamically relocates each page to a frame. </a:t>
            </a:r>
          </a:p>
          <a:p>
            <a:r>
              <a:rPr lang="en-GB" dirty="0" smtClean="0">
                <a:latin typeface="Times New Roman" pitchFamily="18" charset="0"/>
              </a:rPr>
              <a:t>-A user process can only access memory accessible through its own page table; hence protection is achieved.</a:t>
            </a:r>
          </a:p>
          <a:p>
            <a:r>
              <a:rPr lang="en-GB" dirty="0" smtClean="0">
                <a:latin typeface="Times New Roman" pitchFamily="18" charset="0"/>
              </a:rPr>
              <a:t>-User process has illusion of dealing with contiguous memory, while it is actually distributed across physical memory, and shares the physical memory with other process’s pages.</a:t>
            </a:r>
          </a:p>
          <a:p>
            <a:r>
              <a:rPr lang="en-GB" dirty="0" smtClean="0">
                <a:latin typeface="Times New Roman" pitchFamily="18" charset="0"/>
              </a:rPr>
              <a:t>-Increases context-switch time as the page table also has to be loaded by OS. </a:t>
            </a:r>
          </a:p>
          <a:p>
            <a:endParaRPr lang="en-US" altLang="en-US" dirty="0" smtClean="0">
              <a:latin typeface="Times New Roman" pitchFamily="18"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p:cNvSpPr>
            <a:spLocks noGrp="1" noChangeArrowheads="1"/>
          </p:cNvSpPr>
          <p:nvPr>
            <p:ph type="sldNum" sz="quarter" idx="5"/>
          </p:nvPr>
        </p:nvSpPr>
        <p:spPr>
          <a:noFill/>
        </p:spPr>
        <p:txBody>
          <a:bodyPr/>
          <a:lstStyle/>
          <a:p>
            <a:pPr defTabSz="930275"/>
            <a:fld id="{7C7A9C4B-1E6E-4905-9886-BD5C817E4644}" type="slidenum">
              <a:rPr lang="en-US" altLang="en-US" smtClean="0">
                <a:latin typeface="Helvetica" pitchFamily="-84" charset="0"/>
              </a:rPr>
              <a:pPr defTabSz="930275"/>
              <a:t>39</a:t>
            </a:fld>
            <a:endParaRPr lang="en-US" altLang="en-US" smtClean="0">
              <a:latin typeface="Helvetica" pitchFamily="-84" charset="0"/>
            </a:endParaRPr>
          </a:p>
        </p:txBody>
      </p:sp>
      <p:sp>
        <p:nvSpPr>
          <p:cNvPr id="114691" name="Rectangle 2"/>
          <p:cNvSpPr>
            <a:spLocks noGrp="1" noRot="1" noChangeAspect="1" noChangeArrowheads="1" noTextEdit="1"/>
          </p:cNvSpPr>
          <p:nvPr>
            <p:ph type="sldImg"/>
          </p:nvPr>
        </p:nvSpPr>
        <p:spPr>
          <a:ln/>
        </p:spPr>
      </p:sp>
      <p:sp>
        <p:nvSpPr>
          <p:cNvPr id="114692" name="Rectangle 3"/>
          <p:cNvSpPr>
            <a:spLocks noGrp="1" noChangeArrowheads="1"/>
          </p:cNvSpPr>
          <p:nvPr>
            <p:ph type="body" idx="1"/>
          </p:nvPr>
        </p:nvSpPr>
        <p:spPr>
          <a:noFill/>
          <a:ln/>
        </p:spPr>
        <p:txBody>
          <a:bodyPr/>
          <a:lstStyle/>
          <a:p>
            <a:r>
              <a:rPr lang="en-GB" smtClean="0">
                <a:latin typeface="Times New Roman" pitchFamily="18" charset="0"/>
              </a:rPr>
              <a:t>-4 byte pages for both logical and physical memory.</a:t>
            </a:r>
          </a:p>
          <a:p>
            <a:r>
              <a:rPr lang="en-GB" smtClean="0">
                <a:latin typeface="Times New Roman" pitchFamily="18" charset="0"/>
              </a:rPr>
              <a:t>-Total address space is 32 bytes (0 – 31), so 4-bit logical address generated. </a:t>
            </a:r>
          </a:p>
          <a:p>
            <a:r>
              <a:rPr lang="en-GB" smtClean="0">
                <a:latin typeface="Times New Roman" pitchFamily="18" charset="0"/>
              </a:rPr>
              <a:t>-Page size is 4 bytes. Hence </a:t>
            </a:r>
            <a:r>
              <a:rPr lang="en-GB" i="1" smtClean="0">
                <a:latin typeface="Times New Roman" pitchFamily="18" charset="0"/>
              </a:rPr>
              <a:t>m</a:t>
            </a:r>
            <a:r>
              <a:rPr lang="en-GB" smtClean="0">
                <a:latin typeface="Times New Roman" pitchFamily="18" charset="0"/>
              </a:rPr>
              <a:t> is 4 and </a:t>
            </a:r>
            <a:r>
              <a:rPr lang="en-GB" i="1" smtClean="0">
                <a:latin typeface="Times New Roman" pitchFamily="18" charset="0"/>
              </a:rPr>
              <a:t>n</a:t>
            </a:r>
            <a:r>
              <a:rPr lang="en-GB" smtClean="0">
                <a:latin typeface="Times New Roman" pitchFamily="18" charset="0"/>
              </a:rPr>
              <a:t> is 2. </a:t>
            </a:r>
          </a:p>
          <a:p>
            <a:r>
              <a:rPr lang="en-GB" smtClean="0">
                <a:latin typeface="Times New Roman" pitchFamily="18" charset="0"/>
              </a:rPr>
              <a:t>-We want to map a logical address byte to the physical address byte. </a:t>
            </a:r>
          </a:p>
          <a:p>
            <a:r>
              <a:rPr lang="en-GB" smtClean="0">
                <a:latin typeface="Times New Roman" pitchFamily="18" charset="0"/>
              </a:rPr>
              <a:t>-Logical address 0 is page 0, offset 0. Indexing into page table, we find that page 0 is in frame 5. </a:t>
            </a:r>
          </a:p>
          <a:p>
            <a:r>
              <a:rPr lang="en-GB" smtClean="0">
                <a:latin typeface="Times New Roman" pitchFamily="18" charset="0"/>
              </a:rPr>
              <a:t>Thus, logical address 0 maps to physical address [(5x4)+0] i.e. 20. So character </a:t>
            </a:r>
            <a:r>
              <a:rPr lang="en-GB" i="1" smtClean="0">
                <a:latin typeface="Times New Roman" pitchFamily="18" charset="0"/>
              </a:rPr>
              <a:t>a</a:t>
            </a:r>
            <a:r>
              <a:rPr lang="en-GB" smtClean="0">
                <a:latin typeface="Times New Roman" pitchFamily="18" charset="0"/>
              </a:rPr>
              <a:t> is stored at physical memory address 20.</a:t>
            </a:r>
          </a:p>
          <a:p>
            <a:r>
              <a:rPr lang="en-GB" smtClean="0">
                <a:latin typeface="Times New Roman" pitchFamily="18" charset="0"/>
              </a:rPr>
              <a:t>Similarly logical address 9 (</a:t>
            </a:r>
            <a:r>
              <a:rPr lang="en-GB" i="1" smtClean="0">
                <a:latin typeface="Times New Roman" pitchFamily="18" charset="0"/>
              </a:rPr>
              <a:t>j</a:t>
            </a:r>
            <a:r>
              <a:rPr lang="en-GB" smtClean="0">
                <a:latin typeface="Times New Roman" pitchFamily="18" charset="0"/>
              </a:rPr>
              <a:t>) is page 2, offset 1. This translates to frame number 1 and physical memory address [(1x4)+1] i.e. 5.</a:t>
            </a:r>
          </a:p>
          <a:p>
            <a:r>
              <a:rPr lang="en-GB" smtClean="0">
                <a:latin typeface="Times New Roman" pitchFamily="18" charset="0"/>
              </a:rPr>
              <a:t>-In terms of binary, logical address 0 would be 0000, and logical address 9 would be 1001, which correctly depict the page numbers and offsets with the upper m-n and lower n bits respectively. </a:t>
            </a:r>
          </a:p>
          <a:p>
            <a:r>
              <a:rPr lang="en-GB" smtClean="0">
                <a:latin typeface="Times New Roman" pitchFamily="18" charset="0"/>
              </a:rPr>
              <a:t>Against 10 (binary) page, you get frame 01 (binary) from page table. </a:t>
            </a:r>
          </a:p>
          <a:p>
            <a:r>
              <a:rPr lang="en-GB" smtClean="0">
                <a:latin typeface="Times New Roman" pitchFamily="18" charset="0"/>
              </a:rPr>
              <a:t>We can now replace the higher m-n bits (2 bits) that represented the page with the bits representing the frame. This means replacing the 2 higher order bits in 1001 with 01. This gives the memory address 0101 i.e. byte 5. This is the location of byte number decimal 9 (</a:t>
            </a:r>
            <a:r>
              <a:rPr lang="en-GB" i="1" smtClean="0">
                <a:latin typeface="Times New Roman" pitchFamily="18" charset="0"/>
              </a:rPr>
              <a:t>j</a:t>
            </a:r>
            <a:r>
              <a:rPr lang="en-GB" smtClean="0">
                <a:latin typeface="Times New Roman" pitchFamily="18" charset="0"/>
              </a:rPr>
              <a:t>) in physical memory. OR, use the last </a:t>
            </a:r>
            <a:r>
              <a:rPr lang="en-US" smtClean="0">
                <a:latin typeface="Times New Roman" pitchFamily="18" charset="0"/>
              </a:rPr>
              <a:t>2 bits 01 as offset into the frame to arrive at the same place as before. </a:t>
            </a:r>
            <a:endParaRPr lang="en-GB" smtClean="0">
              <a:latin typeface="Times New Roman" pitchFamily="18" charset="0"/>
            </a:endParaRPr>
          </a:p>
          <a:p>
            <a:endParaRPr lang="en-US" altLang="en-US" smtClean="0">
              <a:latin typeface="Times New Roman" pitchFamily="18"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Slide Image Placeholder 1"/>
          <p:cNvSpPr>
            <a:spLocks noGrp="1" noRot="1" noChangeAspect="1" noTextEdit="1"/>
          </p:cNvSpPr>
          <p:nvPr>
            <p:ph type="sldImg"/>
          </p:nvPr>
        </p:nvSpPr>
        <p:spPr>
          <a:ln/>
        </p:spPr>
      </p:sp>
      <p:sp>
        <p:nvSpPr>
          <p:cNvPr id="115715" name="Notes Placeholder 2"/>
          <p:cNvSpPr>
            <a:spLocks noGrp="1"/>
          </p:cNvSpPr>
          <p:nvPr>
            <p:ph type="body" idx="1"/>
          </p:nvPr>
        </p:nvSpPr>
        <p:spPr>
          <a:noFill/>
          <a:ln/>
        </p:spPr>
        <p:txBody>
          <a:bodyPr/>
          <a:lstStyle/>
          <a:p>
            <a:r>
              <a:rPr lang="en-US" dirty="0" smtClean="0">
                <a:latin typeface="Times New Roman" pitchFamily="18" charset="0"/>
              </a:rPr>
              <a:t>-Also, more efficient to transfer larger amounts of data together in one go, </a:t>
            </a:r>
            <a:r>
              <a:rPr lang="en-US" dirty="0" err="1" smtClean="0">
                <a:latin typeface="Times New Roman" pitchFamily="18" charset="0"/>
              </a:rPr>
              <a:t>favouring</a:t>
            </a:r>
            <a:r>
              <a:rPr lang="en-US" dirty="0" smtClean="0">
                <a:latin typeface="Times New Roman" pitchFamily="18" charset="0"/>
              </a:rPr>
              <a:t> large page size.</a:t>
            </a:r>
            <a:endParaRPr lang="en-GB" dirty="0" smtClean="0">
              <a:latin typeface="Times New Roman" pitchFamily="18" charset="0"/>
            </a:endParaRPr>
          </a:p>
        </p:txBody>
      </p:sp>
      <p:sp>
        <p:nvSpPr>
          <p:cNvPr id="115716" name="Slide Number Placeholder 3"/>
          <p:cNvSpPr>
            <a:spLocks noGrp="1"/>
          </p:cNvSpPr>
          <p:nvPr>
            <p:ph type="sldNum" sz="quarter" idx="5"/>
          </p:nvPr>
        </p:nvSpPr>
        <p:spPr>
          <a:noFill/>
        </p:spPr>
        <p:txBody>
          <a:bodyPr/>
          <a:lstStyle/>
          <a:p>
            <a:pPr defTabSz="930275"/>
            <a:fld id="{87369B6A-9E93-42BF-AA28-8DACA5AA425D}" type="slidenum">
              <a:rPr lang="en-US" smtClean="0"/>
              <a:pPr defTabSz="930275"/>
              <a:t>40</a:t>
            </a:fld>
            <a:endParaRPr lang="en-US" smtClean="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p:cNvSpPr>
            <a:spLocks noGrp="1" noChangeArrowheads="1"/>
          </p:cNvSpPr>
          <p:nvPr>
            <p:ph type="sldNum" sz="quarter" idx="5"/>
          </p:nvPr>
        </p:nvSpPr>
        <p:spPr>
          <a:noFill/>
        </p:spPr>
        <p:txBody>
          <a:bodyPr/>
          <a:lstStyle/>
          <a:p>
            <a:pPr defTabSz="930275"/>
            <a:fld id="{BEA25988-58E3-4C48-81F5-584A10BFCBA4}" type="slidenum">
              <a:rPr lang="en-US" altLang="en-US" smtClean="0">
                <a:latin typeface="Helvetica" pitchFamily="-84" charset="0"/>
              </a:rPr>
              <a:pPr defTabSz="930275"/>
              <a:t>41</a:t>
            </a:fld>
            <a:endParaRPr lang="en-US" altLang="en-US" smtClean="0">
              <a:latin typeface="Helvetica" pitchFamily="-84" charset="0"/>
            </a:endParaRPr>
          </a:p>
        </p:txBody>
      </p:sp>
      <p:sp>
        <p:nvSpPr>
          <p:cNvPr id="116739" name="Rectangle 2"/>
          <p:cNvSpPr>
            <a:spLocks noGrp="1" noRot="1" noChangeAspect="1" noChangeArrowheads="1" noTextEdit="1"/>
          </p:cNvSpPr>
          <p:nvPr>
            <p:ph type="sldImg"/>
          </p:nvPr>
        </p:nvSpPr>
        <p:spPr>
          <a:ln/>
        </p:spPr>
      </p:sp>
      <p:sp>
        <p:nvSpPr>
          <p:cNvPr id="116740" name="Rectangle 3"/>
          <p:cNvSpPr>
            <a:spLocks noGrp="1" noChangeArrowheads="1"/>
          </p:cNvSpPr>
          <p:nvPr>
            <p:ph type="body" idx="1"/>
          </p:nvPr>
        </p:nvSpPr>
        <p:spPr>
          <a:noFill/>
          <a:ln/>
        </p:spPr>
        <p:txBody>
          <a:bodyPr/>
          <a:lstStyle/>
          <a:p>
            <a:r>
              <a:rPr lang="en-GB" dirty="0" smtClean="0">
                <a:latin typeface="Times New Roman" pitchFamily="18" charset="0"/>
              </a:rPr>
              <a:t>-When a process arrives to be executed and has </a:t>
            </a:r>
            <a:r>
              <a:rPr lang="en-GB" i="1" dirty="0" smtClean="0">
                <a:latin typeface="Times New Roman" pitchFamily="18" charset="0"/>
              </a:rPr>
              <a:t>n</a:t>
            </a:r>
            <a:r>
              <a:rPr lang="en-GB" dirty="0" smtClean="0">
                <a:latin typeface="Times New Roman" pitchFamily="18" charset="0"/>
              </a:rPr>
              <a:t> pages, it’s allotted </a:t>
            </a:r>
            <a:r>
              <a:rPr lang="en-GB" i="1" dirty="0" smtClean="0">
                <a:latin typeface="Times New Roman" pitchFamily="18" charset="0"/>
              </a:rPr>
              <a:t>n</a:t>
            </a:r>
            <a:r>
              <a:rPr lang="en-GB" dirty="0" smtClean="0">
                <a:latin typeface="Times New Roman" pitchFamily="18" charset="0"/>
              </a:rPr>
              <a:t> frames if available. Pages are loaded into frames and the page table is updated after each step. </a:t>
            </a:r>
          </a:p>
          <a:p>
            <a:r>
              <a:rPr lang="en-GB" dirty="0" smtClean="0">
                <a:latin typeface="Times New Roman" pitchFamily="18" charset="0"/>
              </a:rPr>
              <a:t>-</a:t>
            </a:r>
            <a:r>
              <a:rPr lang="en-GB" i="1" dirty="0" smtClean="0">
                <a:latin typeface="Times New Roman" pitchFamily="18" charset="0"/>
              </a:rPr>
              <a:t>Frame Table </a:t>
            </a:r>
            <a:r>
              <a:rPr lang="en-GB" dirty="0" smtClean="0">
                <a:latin typeface="Times New Roman" pitchFamily="18" charset="0"/>
              </a:rPr>
              <a:t>is a data structure maintained by the OS that has info about each frame in physical memory (free, allocated, allocated to which page of which process). </a:t>
            </a:r>
            <a:endParaRPr lang="en-US" altLang="en-US" dirty="0" smtClean="0">
              <a:latin typeface="Times New Roman" pitchFamily="18" charset="0"/>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noFill/>
        </p:spPr>
        <p:txBody>
          <a:bodyPr/>
          <a:lstStyle/>
          <a:p>
            <a:pPr defTabSz="930275"/>
            <a:fld id="{43407D6D-75B3-4605-B70C-FA7FCAE6B18F}" type="slidenum">
              <a:rPr lang="en-US" altLang="en-US" smtClean="0">
                <a:latin typeface="Helvetica" pitchFamily="-84" charset="0"/>
              </a:rPr>
              <a:pPr defTabSz="930275"/>
              <a:t>42</a:t>
            </a:fld>
            <a:endParaRPr lang="en-US" altLang="en-US" smtClean="0">
              <a:latin typeface="Helvetica" pitchFamily="-84" charset="0"/>
            </a:endParaRPr>
          </a:p>
        </p:txBody>
      </p:sp>
      <p:sp>
        <p:nvSpPr>
          <p:cNvPr id="117763" name="Rectangle 2"/>
          <p:cNvSpPr>
            <a:spLocks noGrp="1" noRot="1" noChangeAspect="1" noChangeArrowheads="1" noTextEdit="1"/>
          </p:cNvSpPr>
          <p:nvPr>
            <p:ph type="sldImg"/>
          </p:nvPr>
        </p:nvSpPr>
        <p:spPr>
          <a:ln/>
        </p:spPr>
      </p:sp>
      <p:sp>
        <p:nvSpPr>
          <p:cNvPr id="117764" name="Rectangle 3"/>
          <p:cNvSpPr>
            <a:spLocks noGrp="1" noChangeArrowheads="1"/>
          </p:cNvSpPr>
          <p:nvPr>
            <p:ph type="body" idx="1"/>
          </p:nvPr>
        </p:nvSpPr>
        <p:spPr>
          <a:noFill/>
          <a:ln/>
        </p:spPr>
        <p:txBody>
          <a:bodyPr/>
          <a:lstStyle/>
          <a:p>
            <a:r>
              <a:rPr lang="en-GB" dirty="0" smtClean="0">
                <a:latin typeface="Times New Roman" pitchFamily="18" charset="0"/>
              </a:rPr>
              <a:t>-PTBR kept in PCB. Only PTBR has to be reloaded after context-switch to this process.</a:t>
            </a:r>
          </a:p>
          <a:p>
            <a:r>
              <a:rPr lang="en-GB" dirty="0" smtClean="0">
                <a:latin typeface="Times New Roman" pitchFamily="18" charset="0"/>
              </a:rPr>
              <a:t>-Rarely do processes use all their allowed address range; usually they use only a small fraction of it. Wasteful to keep page table with all unused frames as well. PTLR used to indicate size of page table. Any access beyond it is illegal. </a:t>
            </a:r>
          </a:p>
          <a:p>
            <a:r>
              <a:rPr lang="en-GB" dirty="0" smtClean="0">
                <a:latin typeface="Times New Roman" pitchFamily="18" charset="0"/>
              </a:rPr>
              <a:t>-Some </a:t>
            </a:r>
            <a:r>
              <a:rPr lang="en-GB" dirty="0" err="1" smtClean="0">
                <a:latin typeface="Times New Roman" pitchFamily="18" charset="0"/>
              </a:rPr>
              <a:t>OSes</a:t>
            </a:r>
            <a:r>
              <a:rPr lang="en-GB" dirty="0" smtClean="0">
                <a:latin typeface="Times New Roman" pitchFamily="18" charset="0"/>
              </a:rPr>
              <a:t> implement page tables in fast registers or copy the page table in memory into these registers. This saves the two memory accesses. </a:t>
            </a:r>
          </a:p>
          <a:p>
            <a:r>
              <a:rPr lang="en-GB" dirty="0" smtClean="0">
                <a:latin typeface="Times New Roman" pitchFamily="18" charset="0"/>
              </a:rPr>
              <a:t>But unfeasible for large page tables. </a:t>
            </a:r>
          </a:p>
          <a:p>
            <a:r>
              <a:rPr lang="en-GB" dirty="0" smtClean="0">
                <a:latin typeface="Times New Roman" pitchFamily="18" charset="0"/>
              </a:rPr>
              <a:t>-TLB is based on the observation that processes access a few pages most of the time. </a:t>
            </a:r>
          </a:p>
          <a:p>
            <a:r>
              <a:rPr lang="en-GB" dirty="0" smtClean="0">
                <a:latin typeface="Times New Roman" pitchFamily="18" charset="0"/>
              </a:rPr>
              <a:t>-TLB usually inside the MMU, and MMU now mostly on the CPU chip. </a:t>
            </a:r>
          </a:p>
          <a:p>
            <a:endParaRPr lang="en-US" altLang="en-US" dirty="0" smtClean="0">
              <a:latin typeface="Times New Roman" pitchFamily="18" charset="0"/>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p:cNvSpPr>
            <a:spLocks noGrp="1" noChangeArrowheads="1"/>
          </p:cNvSpPr>
          <p:nvPr>
            <p:ph type="sldNum" sz="quarter" idx="5"/>
          </p:nvPr>
        </p:nvSpPr>
        <p:spPr>
          <a:noFill/>
        </p:spPr>
        <p:txBody>
          <a:bodyPr/>
          <a:lstStyle/>
          <a:p>
            <a:pPr defTabSz="930275"/>
            <a:fld id="{EAB30459-DA56-43AF-927E-537E6048E1B7}" type="slidenum">
              <a:rPr lang="en-US" altLang="en-US" smtClean="0">
                <a:latin typeface="Helvetica" pitchFamily="-84" charset="0"/>
              </a:rPr>
              <a:pPr defTabSz="930275"/>
              <a:t>43</a:t>
            </a:fld>
            <a:endParaRPr lang="en-US" altLang="en-US" smtClean="0">
              <a:latin typeface="Helvetica" pitchFamily="-84" charset="0"/>
            </a:endParaRPr>
          </a:p>
        </p:txBody>
      </p:sp>
      <p:sp>
        <p:nvSpPr>
          <p:cNvPr id="118787" name="Rectangle 2"/>
          <p:cNvSpPr>
            <a:spLocks noGrp="1" noRot="1" noChangeAspect="1" noChangeArrowheads="1" noTextEdit="1"/>
          </p:cNvSpPr>
          <p:nvPr>
            <p:ph type="sldImg"/>
          </p:nvPr>
        </p:nvSpPr>
        <p:spPr>
          <a:ln/>
        </p:spPr>
      </p:sp>
      <p:sp>
        <p:nvSpPr>
          <p:cNvPr id="118788" name="Rectangle 3"/>
          <p:cNvSpPr>
            <a:spLocks noGrp="1" noChangeArrowheads="1"/>
          </p:cNvSpPr>
          <p:nvPr>
            <p:ph type="body" idx="1"/>
          </p:nvPr>
        </p:nvSpPr>
        <p:spPr>
          <a:noFill/>
          <a:ln/>
        </p:spPr>
        <p:txBody>
          <a:bodyPr/>
          <a:lstStyle/>
          <a:p>
            <a:r>
              <a:rPr lang="en-GB" smtClean="0">
                <a:latin typeface="Times New Roman" pitchFamily="18" charset="0"/>
              </a:rPr>
              <a:t>-ASIDs for several processes at a time in TLB. Otherwise, at each context switch, TLB would have to be flushed and reloaded with only entries for current process. </a:t>
            </a:r>
          </a:p>
          <a:p>
            <a:endParaRPr lang="en-US" altLang="en-US" smtClean="0">
              <a:latin typeface="Times New Roman"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p:spPr>
        <p:txBody>
          <a:bodyPr/>
          <a:lstStyle/>
          <a:p>
            <a:pPr defTabSz="930275"/>
            <a:fld id="{EE83903D-C523-4FBA-9DF3-54D7A48D1A04}" type="slidenum">
              <a:rPr lang="en-US" altLang="en-US" smtClean="0">
                <a:latin typeface="Helvetica" pitchFamily="-84" charset="0"/>
              </a:rPr>
              <a:pPr defTabSz="930275"/>
              <a:t>4</a:t>
            </a:fld>
            <a:endParaRPr lang="en-US" altLang="en-US" smtClean="0">
              <a:latin typeface="Helvetica" pitchFamily="-84" charset="0"/>
            </a:endParaRPr>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a:ln/>
        </p:spPr>
        <p:txBody>
          <a:bodyPr/>
          <a:lstStyle/>
          <a:p>
            <a:r>
              <a:rPr lang="en-GB" dirty="0" smtClean="0">
                <a:latin typeface="Times New Roman" pitchFamily="18" charset="0"/>
              </a:rPr>
              <a:t>-Multiple processes in memory simultaneously – have to be managed.</a:t>
            </a:r>
          </a:p>
          <a:p>
            <a:r>
              <a:rPr lang="en-GB" dirty="0" smtClean="0">
                <a:latin typeface="Times New Roman" pitchFamily="18" charset="0"/>
              </a:rPr>
              <a:t>-Machine instructions only refer to memory addresses, not disk addresses. So instructions and data have to be moved into memory first (or registers). </a:t>
            </a:r>
          </a:p>
          <a:p>
            <a:r>
              <a:rPr lang="en-GB" dirty="0" smtClean="0">
                <a:latin typeface="Times New Roman" pitchFamily="18" charset="0"/>
              </a:rPr>
              <a:t>-Memory management algorithms depend heavily on the </a:t>
            </a:r>
            <a:r>
              <a:rPr lang="en-GB" i="1" dirty="0" smtClean="0">
                <a:latin typeface="Times New Roman" pitchFamily="18" charset="0"/>
              </a:rPr>
              <a:t>hardware </a:t>
            </a:r>
            <a:r>
              <a:rPr lang="en-GB" dirty="0" smtClean="0">
                <a:latin typeface="Times New Roman" pitchFamily="18" charset="0"/>
              </a:rPr>
              <a:t>design of the system.</a:t>
            </a:r>
          </a:p>
          <a:p>
            <a:r>
              <a:rPr lang="en-GB" dirty="0" smtClean="0">
                <a:latin typeface="Times New Roman" pitchFamily="18" charset="0"/>
              </a:rPr>
              <a:t>-To reduce time to access memory (as memory access is a frequent event), cache is added.</a:t>
            </a:r>
          </a:p>
          <a:p>
            <a:r>
              <a:rPr lang="en-GB" dirty="0" smtClean="0">
                <a:latin typeface="Times New Roman" pitchFamily="18" charset="0"/>
              </a:rPr>
              <a:t>-Processes in memory need to be protected from each other, and also OS needs to be protected from users.</a:t>
            </a:r>
          </a:p>
          <a:p>
            <a:r>
              <a:rPr lang="en-GB" dirty="0" smtClean="0">
                <a:latin typeface="Times New Roman" pitchFamily="18" charset="0"/>
              </a:rPr>
              <a:t>-This protection provided by hardware. </a:t>
            </a: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a:spLocks noGrp="1" noChangeArrowheads="1"/>
          </p:cNvSpPr>
          <p:nvPr>
            <p:ph type="sldNum" sz="quarter" idx="5"/>
          </p:nvPr>
        </p:nvSpPr>
        <p:spPr>
          <a:noFill/>
        </p:spPr>
        <p:txBody>
          <a:bodyPr/>
          <a:lstStyle/>
          <a:p>
            <a:pPr defTabSz="930275"/>
            <a:fld id="{628127DE-3D22-4F2D-9172-20F4488C1153}" type="slidenum">
              <a:rPr lang="en-US" altLang="en-US" smtClean="0">
                <a:latin typeface="Helvetica" pitchFamily="-84" charset="0"/>
              </a:rPr>
              <a:pPr defTabSz="930275"/>
              <a:t>44</a:t>
            </a:fld>
            <a:endParaRPr lang="en-US" altLang="en-US" smtClean="0">
              <a:latin typeface="Helvetica" pitchFamily="-84" charset="0"/>
            </a:endParaRPr>
          </a:p>
        </p:txBody>
      </p:sp>
      <p:sp>
        <p:nvSpPr>
          <p:cNvPr id="119811" name="Rectangle 2"/>
          <p:cNvSpPr>
            <a:spLocks noGrp="1" noRot="1" noChangeAspect="1" noChangeArrowheads="1" noTextEdit="1"/>
          </p:cNvSpPr>
          <p:nvPr>
            <p:ph type="sldImg"/>
          </p:nvPr>
        </p:nvSpPr>
        <p:spPr>
          <a:ln/>
        </p:spPr>
      </p:sp>
      <p:sp>
        <p:nvSpPr>
          <p:cNvPr id="119812" name="Rectangle 3"/>
          <p:cNvSpPr>
            <a:spLocks noGrp="1" noChangeArrowheads="1"/>
          </p:cNvSpPr>
          <p:nvPr>
            <p:ph type="body" idx="1"/>
          </p:nvPr>
        </p:nvSpPr>
        <p:spPr>
          <a:noFill/>
          <a:ln/>
        </p:spPr>
        <p:txBody>
          <a:bodyPr/>
          <a:lstStyle/>
          <a:p>
            <a:r>
              <a:rPr lang="en-GB" dirty="0" smtClean="0">
                <a:latin typeface="Times New Roman" pitchFamily="18" charset="0"/>
              </a:rPr>
              <a:t>-TLB/associative memory is a small hardware cache that is very fast. Usually has between 64 and 1024 entries. </a:t>
            </a:r>
          </a:p>
          <a:p>
            <a:r>
              <a:rPr lang="en-GB" dirty="0" smtClean="0">
                <a:latin typeface="Times New Roman" pitchFamily="18" charset="0"/>
              </a:rPr>
              <a:t>-When presented with a page#, a search of all the TLB is made at once, i.e. </a:t>
            </a:r>
            <a:r>
              <a:rPr lang="en-GB" i="1" dirty="0" smtClean="0">
                <a:latin typeface="Times New Roman" pitchFamily="18" charset="0"/>
              </a:rPr>
              <a:t>in parallel</a:t>
            </a:r>
            <a:r>
              <a:rPr lang="en-GB" dirty="0" smtClean="0">
                <a:latin typeface="Times New Roman" pitchFamily="18" charset="0"/>
              </a:rPr>
              <a:t>. Unlike RAM, each memory bit here has its own comparison circuit. </a:t>
            </a:r>
          </a:p>
          <a:p>
            <a:r>
              <a:rPr lang="en-GB" u="sng" dirty="0" smtClean="0">
                <a:latin typeface="Times New Roman" pitchFamily="18" charset="0"/>
              </a:rPr>
              <a:t>http://en.wikipedia.org/wiki/Content-addressable_memory#Semiconductor_implementations</a:t>
            </a:r>
          </a:p>
          <a:p>
            <a:r>
              <a:rPr lang="en-GB" dirty="0" smtClean="0">
                <a:latin typeface="Times New Roman" pitchFamily="18" charset="0"/>
              </a:rPr>
              <a:t>-If TLB is full, then need to evict some entries for new ones. Random replacement, and replacement of least recently used entries (those used </a:t>
            </a:r>
          </a:p>
          <a:p>
            <a:r>
              <a:rPr lang="en-GB" dirty="0" smtClean="0">
                <a:latin typeface="Times New Roman" pitchFamily="18" charset="0"/>
              </a:rPr>
              <a:t>earliest in time) are two popular strategies of replacement. </a:t>
            </a:r>
          </a:p>
          <a:p>
            <a:r>
              <a:rPr lang="en-GB" dirty="0" smtClean="0">
                <a:latin typeface="Times New Roman" pitchFamily="18" charset="0"/>
              </a:rPr>
              <a:t>-</a:t>
            </a:r>
            <a:r>
              <a:rPr lang="en-GB" u="sng" dirty="0" smtClean="0">
                <a:latin typeface="Times New Roman" pitchFamily="18" charset="0"/>
              </a:rPr>
              <a:t>http://en.wikipedia.org/wiki/CPU_cache#Associativity</a:t>
            </a:r>
          </a:p>
          <a:p>
            <a:endParaRPr lang="en-US" altLang="en-US" dirty="0" smtClean="0">
              <a:latin typeface="Times New Roman" pitchFamily="18" charset="0"/>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p:cNvSpPr>
            <a:spLocks noGrp="1" noChangeArrowheads="1"/>
          </p:cNvSpPr>
          <p:nvPr>
            <p:ph type="sldNum" sz="quarter" idx="5"/>
          </p:nvPr>
        </p:nvSpPr>
        <p:spPr>
          <a:noFill/>
        </p:spPr>
        <p:txBody>
          <a:bodyPr/>
          <a:lstStyle/>
          <a:p>
            <a:pPr defTabSz="930275"/>
            <a:fld id="{0F124E85-AA22-491D-836D-CA57EB1FAC11}" type="slidenum">
              <a:rPr lang="en-US" altLang="en-US" smtClean="0">
                <a:latin typeface="Helvetica" pitchFamily="-84" charset="0"/>
              </a:rPr>
              <a:pPr defTabSz="930275"/>
              <a:t>45</a:t>
            </a:fld>
            <a:endParaRPr lang="en-US" altLang="en-US" smtClean="0">
              <a:latin typeface="Helvetica" pitchFamily="-84" charset="0"/>
            </a:endParaRPr>
          </a:p>
        </p:txBody>
      </p:sp>
      <p:sp>
        <p:nvSpPr>
          <p:cNvPr id="120835" name="Rectangle 2"/>
          <p:cNvSpPr>
            <a:spLocks noGrp="1" noRot="1" noChangeAspect="1" noChangeArrowheads="1" noTextEdit="1"/>
          </p:cNvSpPr>
          <p:nvPr>
            <p:ph type="sldImg"/>
          </p:nvPr>
        </p:nvSpPr>
        <p:spPr>
          <a:ln/>
        </p:spPr>
      </p:sp>
      <p:sp>
        <p:nvSpPr>
          <p:cNvPr id="120836" name="Rectangle 3"/>
          <p:cNvSpPr>
            <a:spLocks noGrp="1" noChangeArrowheads="1"/>
          </p:cNvSpPr>
          <p:nvPr>
            <p:ph type="body" idx="1"/>
          </p:nvPr>
        </p:nvSpPr>
        <p:spPr>
          <a:noFill/>
          <a:ln/>
        </p:spPr>
        <p:txBody>
          <a:bodyPr/>
          <a:lstStyle/>
          <a:p>
            <a:r>
              <a:rPr lang="en-GB" smtClean="0">
                <a:latin typeface="Times New Roman" pitchFamily="18" charset="0"/>
              </a:rPr>
              <a:t>[TLB miss arrow should also come from the TLB. It checks there first and if there is a miss, it has to consult the page table.]</a:t>
            </a:r>
          </a:p>
          <a:p>
            <a:endParaRPr lang="en-US" altLang="en-US" smtClean="0">
              <a:latin typeface="Times New Roman" pitchFamily="18" charset="0"/>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a:spLocks noGrp="1" noChangeArrowheads="1"/>
          </p:cNvSpPr>
          <p:nvPr>
            <p:ph type="sldNum" sz="quarter" idx="5"/>
          </p:nvPr>
        </p:nvSpPr>
        <p:spPr>
          <a:noFill/>
        </p:spPr>
        <p:txBody>
          <a:bodyPr/>
          <a:lstStyle/>
          <a:p>
            <a:pPr defTabSz="930275"/>
            <a:fld id="{F9360BD6-A21C-4019-A1A9-198B870428F1}" type="slidenum">
              <a:rPr lang="en-US" altLang="en-US" smtClean="0">
                <a:latin typeface="Helvetica" pitchFamily="-84" charset="0"/>
              </a:rPr>
              <a:pPr defTabSz="930275"/>
              <a:t>46</a:t>
            </a:fld>
            <a:endParaRPr lang="en-US" altLang="en-US" smtClean="0">
              <a:latin typeface="Helvetica" pitchFamily="-84" charset="0"/>
            </a:endParaRPr>
          </a:p>
        </p:txBody>
      </p:sp>
      <p:sp>
        <p:nvSpPr>
          <p:cNvPr id="121859" name="Rectangle 2"/>
          <p:cNvSpPr>
            <a:spLocks noGrp="1" noRot="1" noChangeAspect="1" noChangeArrowheads="1" noTextEdit="1"/>
          </p:cNvSpPr>
          <p:nvPr>
            <p:ph type="sldImg"/>
          </p:nvPr>
        </p:nvSpPr>
        <p:spPr>
          <a:ln/>
        </p:spPr>
      </p:sp>
      <p:sp>
        <p:nvSpPr>
          <p:cNvPr id="121860" name="Rectangle 3"/>
          <p:cNvSpPr>
            <a:spLocks noGrp="1" noChangeArrowheads="1"/>
          </p:cNvSpPr>
          <p:nvPr>
            <p:ph type="body" idx="1"/>
          </p:nvPr>
        </p:nvSpPr>
        <p:spPr>
          <a:noFill/>
          <a:ln/>
        </p:spPr>
        <p:txBody>
          <a:bodyPr/>
          <a:lstStyle/>
          <a:p>
            <a:r>
              <a:rPr lang="en-US" altLang="en-US" dirty="0" smtClean="0">
                <a:latin typeface="Times New Roman" pitchFamily="18" charset="0"/>
              </a:rPr>
              <a:t>-Ignored </a:t>
            </a:r>
            <a:r>
              <a:rPr lang="en-US" altLang="en-US" dirty="0" smtClean="0">
                <a:latin typeface="Times New Roman" pitchFamily="18" charset="0"/>
                <a:sym typeface="Symbol" pitchFamily="18" charset="2"/>
              </a:rPr>
              <a:t> for the numerical as it’s small. The access time without TLB would have been 200 ns always (page table memory access + memory access).</a:t>
            </a:r>
            <a:endParaRPr lang="en-US" altLang="en-US" dirty="0" smtClean="0">
              <a:latin typeface="Times New Roman" pitchFamily="18" charset="0"/>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p:cNvSpPr>
            <a:spLocks noGrp="1" noChangeArrowheads="1"/>
          </p:cNvSpPr>
          <p:nvPr>
            <p:ph type="sldNum" sz="quarter" idx="5"/>
          </p:nvPr>
        </p:nvSpPr>
        <p:spPr>
          <a:noFill/>
        </p:spPr>
        <p:txBody>
          <a:bodyPr/>
          <a:lstStyle/>
          <a:p>
            <a:pPr defTabSz="930275"/>
            <a:fld id="{135DEFF7-B60C-4FC1-AF00-C8FC4DDAB348}" type="slidenum">
              <a:rPr lang="en-US" altLang="en-US" smtClean="0">
                <a:latin typeface="Helvetica" pitchFamily="-84" charset="0"/>
              </a:rPr>
              <a:pPr defTabSz="930275"/>
              <a:t>47</a:t>
            </a:fld>
            <a:endParaRPr lang="en-US" altLang="en-US" smtClean="0">
              <a:latin typeface="Helvetica" pitchFamily="-84" charset="0"/>
            </a:endParaRPr>
          </a:p>
        </p:txBody>
      </p:sp>
      <p:sp>
        <p:nvSpPr>
          <p:cNvPr id="122883" name="Rectangle 2"/>
          <p:cNvSpPr>
            <a:spLocks noGrp="1" noRot="1" noChangeAspect="1" noChangeArrowheads="1" noTextEdit="1"/>
          </p:cNvSpPr>
          <p:nvPr>
            <p:ph type="sldImg"/>
          </p:nvPr>
        </p:nvSpPr>
        <p:spPr>
          <a:ln/>
        </p:spPr>
      </p:sp>
      <p:sp>
        <p:nvSpPr>
          <p:cNvPr id="122884" name="Rectangle 3"/>
          <p:cNvSpPr>
            <a:spLocks noGrp="1" noChangeArrowheads="1"/>
          </p:cNvSpPr>
          <p:nvPr>
            <p:ph type="body" idx="1"/>
          </p:nvPr>
        </p:nvSpPr>
        <p:spPr>
          <a:noFill/>
          <a:ln/>
        </p:spPr>
        <p:txBody>
          <a:bodyPr/>
          <a:lstStyle/>
          <a:p>
            <a:r>
              <a:rPr lang="en-GB" smtClean="0">
                <a:latin typeface="Times New Roman" pitchFamily="18" charset="0"/>
              </a:rPr>
              <a:t>-Additional bits can be there against each entry e.g. to show whether the page is read-only, read-write or execute-only. Any access by the process violating </a:t>
            </a:r>
            <a:r>
              <a:rPr lang="en-US" smtClean="0">
                <a:latin typeface="Times New Roman" pitchFamily="18" charset="0"/>
              </a:rPr>
              <a:t>the access type(s) allowed, as indicated by the protection bits for each page, generates a hardware trap to the OS, indicating memory-protection violation. </a:t>
            </a:r>
          </a:p>
          <a:p>
            <a:endParaRPr lang="en-US" altLang="en-US" smtClean="0">
              <a:latin typeface="Times New Roman" pitchFamily="18" charset="0"/>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a:spLocks noGrp="1" noChangeArrowheads="1"/>
          </p:cNvSpPr>
          <p:nvPr>
            <p:ph type="sldNum" sz="quarter" idx="5"/>
          </p:nvPr>
        </p:nvSpPr>
        <p:spPr>
          <a:noFill/>
        </p:spPr>
        <p:txBody>
          <a:bodyPr/>
          <a:lstStyle/>
          <a:p>
            <a:pPr defTabSz="930275"/>
            <a:fld id="{6044D302-A622-4290-AD64-04EF1D7F952D}" type="slidenum">
              <a:rPr lang="en-US" altLang="en-US" smtClean="0">
                <a:latin typeface="Helvetica" pitchFamily="-84" charset="0"/>
              </a:rPr>
              <a:pPr defTabSz="930275"/>
              <a:t>48</a:t>
            </a:fld>
            <a:endParaRPr lang="en-US" altLang="en-US" smtClean="0">
              <a:latin typeface="Helvetica" pitchFamily="-84" charset="0"/>
            </a:endParaRPr>
          </a:p>
        </p:txBody>
      </p:sp>
      <p:sp>
        <p:nvSpPr>
          <p:cNvPr id="123907" name="Rectangle 2"/>
          <p:cNvSpPr>
            <a:spLocks noGrp="1" noRot="1" noChangeAspect="1" noChangeArrowheads="1" noTextEdit="1"/>
          </p:cNvSpPr>
          <p:nvPr>
            <p:ph type="sldImg"/>
          </p:nvPr>
        </p:nvSpPr>
        <p:spPr>
          <a:ln/>
        </p:spPr>
      </p:sp>
      <p:sp>
        <p:nvSpPr>
          <p:cNvPr id="123908" name="Rectangle 3"/>
          <p:cNvSpPr>
            <a:spLocks noGrp="1" noChangeArrowheads="1"/>
          </p:cNvSpPr>
          <p:nvPr>
            <p:ph type="body" idx="1"/>
          </p:nvPr>
        </p:nvSpPr>
        <p:spPr>
          <a:noFill/>
          <a:ln/>
        </p:spPr>
        <p:txBody>
          <a:bodyPr/>
          <a:lstStyle/>
          <a:p>
            <a:endParaRPr lang="en-US" altLang="en-US" smtClean="0">
              <a:latin typeface="Times New Roman" pitchFamily="18" charset="0"/>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7"/>
          <p:cNvSpPr>
            <a:spLocks noGrp="1" noChangeArrowheads="1"/>
          </p:cNvSpPr>
          <p:nvPr>
            <p:ph type="sldNum" sz="quarter" idx="5"/>
          </p:nvPr>
        </p:nvSpPr>
        <p:spPr>
          <a:noFill/>
        </p:spPr>
        <p:txBody>
          <a:bodyPr/>
          <a:lstStyle/>
          <a:p>
            <a:pPr defTabSz="930275"/>
            <a:fld id="{B7835DAE-5445-44E5-A251-6179FEAB25CC}" type="slidenum">
              <a:rPr lang="en-US" altLang="en-US" smtClean="0">
                <a:latin typeface="Helvetica" pitchFamily="-84" charset="0"/>
              </a:rPr>
              <a:pPr defTabSz="930275"/>
              <a:t>49</a:t>
            </a:fld>
            <a:endParaRPr lang="en-US" altLang="en-US" smtClean="0">
              <a:latin typeface="Helvetica" pitchFamily="-84" charset="0"/>
            </a:endParaRPr>
          </a:p>
        </p:txBody>
      </p:sp>
      <p:sp>
        <p:nvSpPr>
          <p:cNvPr id="124931" name="Rectangle 2"/>
          <p:cNvSpPr>
            <a:spLocks noGrp="1" noRot="1" noChangeAspect="1" noChangeArrowheads="1" noTextEdit="1"/>
          </p:cNvSpPr>
          <p:nvPr>
            <p:ph type="sldImg"/>
          </p:nvPr>
        </p:nvSpPr>
        <p:spPr>
          <a:ln/>
        </p:spPr>
      </p:sp>
      <p:sp>
        <p:nvSpPr>
          <p:cNvPr id="124932" name="Rectangle 3"/>
          <p:cNvSpPr>
            <a:spLocks noGrp="1" noChangeArrowheads="1"/>
          </p:cNvSpPr>
          <p:nvPr>
            <p:ph type="body" idx="1"/>
          </p:nvPr>
        </p:nvSpPr>
        <p:spPr>
          <a:noFill/>
          <a:ln/>
        </p:spPr>
        <p:txBody>
          <a:bodyPr/>
          <a:lstStyle/>
          <a:p>
            <a:r>
              <a:rPr lang="en-GB" smtClean="0">
                <a:latin typeface="Times New Roman" pitchFamily="18" charset="0"/>
              </a:rPr>
              <a:t>-</a:t>
            </a:r>
            <a:r>
              <a:rPr lang="en-GB" i="1" smtClean="0">
                <a:latin typeface="Times New Roman" pitchFamily="18" charset="0"/>
              </a:rPr>
              <a:t>Reentrant </a:t>
            </a:r>
            <a:r>
              <a:rPr lang="en-GB" smtClean="0">
                <a:latin typeface="Times New Roman" pitchFamily="18" charset="0"/>
              </a:rPr>
              <a:t>code is one that never changes during execution. Thus multiple processes can use it simultaneously. </a:t>
            </a:r>
          </a:p>
          <a:p>
            <a:r>
              <a:rPr lang="en-GB" smtClean="0">
                <a:latin typeface="Times New Roman" pitchFamily="18" charset="0"/>
              </a:rPr>
              <a:t>-Suppose 20 users using a text editor that has 50 KB of code and 10 KB of data space. Would require 1200 KB if no sharing.</a:t>
            </a:r>
          </a:p>
          <a:p>
            <a:r>
              <a:rPr lang="en-GB" smtClean="0">
                <a:latin typeface="Times New Roman" pitchFamily="18" charset="0"/>
              </a:rPr>
              <a:t>-With sharing, only 250 KB needed. </a:t>
            </a:r>
          </a:p>
          <a:p>
            <a:endParaRPr lang="en-US" altLang="en-US" smtClean="0">
              <a:latin typeface="Times New Roman" pitchFamily="18" charset="0"/>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p:cNvSpPr>
            <a:spLocks noGrp="1" noChangeArrowheads="1"/>
          </p:cNvSpPr>
          <p:nvPr>
            <p:ph type="sldNum" sz="quarter" idx="5"/>
          </p:nvPr>
        </p:nvSpPr>
        <p:spPr>
          <a:noFill/>
        </p:spPr>
        <p:txBody>
          <a:bodyPr/>
          <a:lstStyle/>
          <a:p>
            <a:pPr defTabSz="930275"/>
            <a:fld id="{29690664-FEF8-4233-A8D9-A31BE4299CC9}" type="slidenum">
              <a:rPr lang="en-US" altLang="en-US" smtClean="0">
                <a:latin typeface="Helvetica" pitchFamily="-84" charset="0"/>
              </a:rPr>
              <a:pPr defTabSz="930275"/>
              <a:t>50</a:t>
            </a:fld>
            <a:endParaRPr lang="en-US" altLang="en-US" smtClean="0">
              <a:latin typeface="Helvetica" pitchFamily="-84" charset="0"/>
            </a:endParaRPr>
          </a:p>
        </p:txBody>
      </p:sp>
      <p:sp>
        <p:nvSpPr>
          <p:cNvPr id="125955" name="Rectangle 2"/>
          <p:cNvSpPr>
            <a:spLocks noGrp="1" noRot="1" noChangeAspect="1" noChangeArrowheads="1" noTextEdit="1"/>
          </p:cNvSpPr>
          <p:nvPr>
            <p:ph type="sldImg"/>
          </p:nvPr>
        </p:nvSpPr>
        <p:spPr>
          <a:ln/>
        </p:spPr>
      </p:sp>
      <p:sp>
        <p:nvSpPr>
          <p:cNvPr id="125956" name="Rectangle 3"/>
          <p:cNvSpPr>
            <a:spLocks noGrp="1" noChangeArrowheads="1"/>
          </p:cNvSpPr>
          <p:nvPr>
            <p:ph type="body" idx="1"/>
          </p:nvPr>
        </p:nvSpPr>
        <p:spPr>
          <a:noFill/>
          <a:ln/>
        </p:spPr>
        <p:txBody>
          <a:bodyPr/>
          <a:lstStyle/>
          <a:p>
            <a:r>
              <a:rPr lang="en-GB" smtClean="0">
                <a:latin typeface="Times New Roman" pitchFamily="18" charset="0"/>
              </a:rPr>
              <a:t>-Sharing of memory among processes on a system is similar to the sharing of address space of a task by threads.</a:t>
            </a:r>
          </a:p>
          <a:p>
            <a:r>
              <a:rPr lang="en-GB" smtClean="0">
                <a:latin typeface="Times New Roman" pitchFamily="18" charset="0"/>
              </a:rPr>
              <a:t>-Shared pages are also a means by which some OSes do interprocess communication by sharing memory.</a:t>
            </a:r>
          </a:p>
          <a:p>
            <a:endParaRPr lang="en-US" altLang="en-US" smtClean="0">
              <a:latin typeface="Times New Roman" pitchFamily="18" charset="0"/>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p:cNvSpPr>
            <a:spLocks noGrp="1" noChangeArrowheads="1"/>
          </p:cNvSpPr>
          <p:nvPr>
            <p:ph type="sldNum" sz="quarter" idx="5"/>
          </p:nvPr>
        </p:nvSpPr>
        <p:spPr>
          <a:noFill/>
        </p:spPr>
        <p:txBody>
          <a:bodyPr/>
          <a:lstStyle/>
          <a:p>
            <a:pPr defTabSz="930275"/>
            <a:fld id="{7194F55A-F788-4804-BAC4-65D68F67FA8D}" type="slidenum">
              <a:rPr lang="en-US" altLang="en-US" smtClean="0">
                <a:latin typeface="Helvetica" pitchFamily="-84" charset="0"/>
              </a:rPr>
              <a:pPr defTabSz="930275"/>
              <a:t>52</a:t>
            </a:fld>
            <a:endParaRPr lang="en-US" altLang="en-US" smtClean="0">
              <a:latin typeface="Helvetica" pitchFamily="-84" charset="0"/>
            </a:endParaRPr>
          </a:p>
        </p:txBody>
      </p:sp>
      <p:sp>
        <p:nvSpPr>
          <p:cNvPr id="126979" name="Rectangle 2"/>
          <p:cNvSpPr>
            <a:spLocks noGrp="1" noRot="1" noChangeAspect="1" noChangeArrowheads="1" noTextEdit="1"/>
          </p:cNvSpPr>
          <p:nvPr>
            <p:ph type="sldImg"/>
          </p:nvPr>
        </p:nvSpPr>
        <p:spPr>
          <a:ln/>
        </p:spPr>
      </p:sp>
      <p:sp>
        <p:nvSpPr>
          <p:cNvPr id="126980" name="Rectangle 3"/>
          <p:cNvSpPr>
            <a:spLocks noGrp="1" noChangeArrowheads="1"/>
          </p:cNvSpPr>
          <p:nvPr>
            <p:ph type="body" idx="1"/>
          </p:nvPr>
        </p:nvSpPr>
        <p:spPr>
          <a:noFill/>
          <a:ln/>
        </p:spPr>
        <p:txBody>
          <a:bodyPr/>
          <a:lstStyle/>
          <a:p>
            <a:r>
              <a:rPr lang="en-GB" smtClean="0">
                <a:latin typeface="Times New Roman" pitchFamily="18" charset="0"/>
              </a:rPr>
              <a:t>-3 different schemes to structure page tables. </a:t>
            </a:r>
          </a:p>
          <a:p>
            <a:endParaRPr lang="en-US" altLang="en-US" smtClean="0">
              <a:latin typeface="Times New Roman" pitchFamily="18" charset="0"/>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7"/>
          <p:cNvSpPr>
            <a:spLocks noGrp="1" noChangeArrowheads="1"/>
          </p:cNvSpPr>
          <p:nvPr>
            <p:ph type="sldNum" sz="quarter" idx="5"/>
          </p:nvPr>
        </p:nvSpPr>
        <p:spPr>
          <a:noFill/>
        </p:spPr>
        <p:txBody>
          <a:bodyPr/>
          <a:lstStyle/>
          <a:p>
            <a:pPr defTabSz="930275"/>
            <a:fld id="{6EDC5394-DCFF-4912-B738-5B0A1DCE7B67}" type="slidenum">
              <a:rPr lang="en-US" altLang="en-US" smtClean="0">
                <a:latin typeface="Helvetica" pitchFamily="-84" charset="0"/>
              </a:rPr>
              <a:pPr defTabSz="930275"/>
              <a:t>53</a:t>
            </a:fld>
            <a:endParaRPr lang="en-US" altLang="en-US" smtClean="0">
              <a:latin typeface="Helvetica" pitchFamily="-84" charset="0"/>
            </a:endParaRPr>
          </a:p>
        </p:txBody>
      </p:sp>
      <p:sp>
        <p:nvSpPr>
          <p:cNvPr id="128003" name="Rectangle 2"/>
          <p:cNvSpPr>
            <a:spLocks noGrp="1" noRot="1" noChangeAspect="1" noChangeArrowheads="1" noTextEdit="1"/>
          </p:cNvSpPr>
          <p:nvPr>
            <p:ph type="sldImg"/>
          </p:nvPr>
        </p:nvSpPr>
        <p:spPr>
          <a:ln/>
        </p:spPr>
      </p:sp>
      <p:sp>
        <p:nvSpPr>
          <p:cNvPr id="128004" name="Rectangle 3"/>
          <p:cNvSpPr>
            <a:spLocks noGrp="1" noChangeArrowheads="1"/>
          </p:cNvSpPr>
          <p:nvPr>
            <p:ph type="body" idx="1"/>
          </p:nvPr>
        </p:nvSpPr>
        <p:spPr>
          <a:noFill/>
          <a:ln/>
        </p:spPr>
        <p:txBody>
          <a:bodyPr/>
          <a:lstStyle/>
          <a:p>
            <a:endParaRPr lang="en-US" altLang="en-US" smtClean="0">
              <a:latin typeface="Times New Roman" pitchFamily="18" charset="0"/>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7"/>
          <p:cNvSpPr>
            <a:spLocks noGrp="1" noChangeArrowheads="1"/>
          </p:cNvSpPr>
          <p:nvPr>
            <p:ph type="sldNum" sz="quarter" idx="5"/>
          </p:nvPr>
        </p:nvSpPr>
        <p:spPr>
          <a:noFill/>
        </p:spPr>
        <p:txBody>
          <a:bodyPr/>
          <a:lstStyle/>
          <a:p>
            <a:pPr defTabSz="930275"/>
            <a:fld id="{21B7941B-D34C-4ACD-9CA1-0A399853267E}" type="slidenum">
              <a:rPr lang="en-US" altLang="en-US" smtClean="0">
                <a:latin typeface="Helvetica" pitchFamily="-84" charset="0"/>
              </a:rPr>
              <a:pPr defTabSz="930275"/>
              <a:t>54</a:t>
            </a:fld>
            <a:endParaRPr lang="en-US" altLang="en-US" smtClean="0">
              <a:latin typeface="Helvetica" pitchFamily="-84" charset="0"/>
            </a:endParaRPr>
          </a:p>
        </p:txBody>
      </p:sp>
      <p:sp>
        <p:nvSpPr>
          <p:cNvPr id="129027" name="Rectangle 2"/>
          <p:cNvSpPr>
            <a:spLocks noGrp="1" noRot="1" noChangeAspect="1" noChangeArrowheads="1" noTextEdit="1"/>
          </p:cNvSpPr>
          <p:nvPr>
            <p:ph type="sldImg"/>
          </p:nvPr>
        </p:nvSpPr>
        <p:spPr>
          <a:ln/>
        </p:spPr>
      </p:sp>
      <p:sp>
        <p:nvSpPr>
          <p:cNvPr id="129028" name="Rectangle 3"/>
          <p:cNvSpPr>
            <a:spLocks noGrp="1" noChangeArrowheads="1"/>
          </p:cNvSpPr>
          <p:nvPr>
            <p:ph type="body" idx="1"/>
          </p:nvPr>
        </p:nvSpPr>
        <p:spPr>
          <a:noFill/>
          <a:ln/>
        </p:spPr>
        <p:txBody>
          <a:bodyPr/>
          <a:lstStyle/>
          <a:p>
            <a:endParaRPr lang="en-US" altLang="en-US" smtClean="0">
              <a:latin typeface="Times New Roman" pitchFamily="18"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p:spPr>
        <p:txBody>
          <a:bodyPr/>
          <a:lstStyle/>
          <a:p>
            <a:pPr defTabSz="930275"/>
            <a:fld id="{9C071E1F-E998-4A07-A935-C2EFB44C2C45}" type="slidenum">
              <a:rPr lang="en-US" altLang="en-US" smtClean="0">
                <a:latin typeface="Helvetica" pitchFamily="-84" charset="0"/>
              </a:rPr>
              <a:pPr defTabSz="930275"/>
              <a:t>5</a:t>
            </a:fld>
            <a:endParaRPr lang="en-US" altLang="en-US" smtClean="0">
              <a:latin typeface="Helvetica" pitchFamily="-84" charset="0"/>
            </a:endParaRPr>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a:ln/>
        </p:spPr>
        <p:txBody>
          <a:bodyPr/>
          <a:lstStyle/>
          <a:p>
            <a:r>
              <a:rPr lang="en-GB" dirty="0" smtClean="0">
                <a:latin typeface="Times New Roman" pitchFamily="18" charset="0"/>
              </a:rPr>
              <a:t>-A scheme to protect memory space i.e. allow only legal memory space accesses.</a:t>
            </a:r>
          </a:p>
          <a:p>
            <a:r>
              <a:rPr lang="en-GB" dirty="0" smtClean="0">
                <a:latin typeface="Times New Roman" pitchFamily="18" charset="0"/>
              </a:rPr>
              <a:t>-Concept of address space analogous to the concept of telephone number space (8 digits in Lahore). </a:t>
            </a:r>
          </a:p>
          <a:p>
            <a:r>
              <a:rPr lang="en-GB" dirty="0" smtClean="0">
                <a:latin typeface="Times New Roman" pitchFamily="18" charset="0"/>
              </a:rPr>
              <a:t>-Base register has the smallest possible legal physical address and limit register has the length of the process. </a:t>
            </a:r>
          </a:p>
          <a:p>
            <a:r>
              <a:rPr lang="en-GB" dirty="0" smtClean="0">
                <a:latin typeface="Times New Roman" pitchFamily="18" charset="0"/>
              </a:rPr>
              <a:t>-The OS checks (in kernel mode of course) that each user process only issues legal addresses i.e. within its logical address space, by comparing each address with those in base and limit registers. </a:t>
            </a:r>
          </a:p>
          <a:p>
            <a:r>
              <a:rPr lang="en-GB" dirty="0" smtClean="0">
                <a:latin typeface="Times New Roman" pitchFamily="18" charset="0"/>
              </a:rPr>
              <a:t>-If not, then there is a trap and error.</a:t>
            </a:r>
          </a:p>
          <a:p>
            <a:r>
              <a:rPr lang="en-GB" dirty="0" smtClean="0">
                <a:latin typeface="Times New Roman" pitchFamily="18" charset="0"/>
              </a:rPr>
              <a:t>-Only the kernel can access/load these registers through privileged instructions.</a:t>
            </a:r>
          </a:p>
          <a:p>
            <a:r>
              <a:rPr lang="en-GB" dirty="0" smtClean="0">
                <a:latin typeface="Times New Roman" pitchFamily="18" charset="0"/>
              </a:rPr>
              <a:t>-Some processors (e.g. Intel 8088) didn’t have limit register but only base register. This means no checking performed for out-of-range addresses issued by programs. Some have multiple registers for program text and data separate relocation.</a:t>
            </a:r>
          </a:p>
          <a:p>
            <a:r>
              <a:rPr lang="en-GB" dirty="0" smtClean="0">
                <a:latin typeface="Times New Roman" pitchFamily="18" charset="0"/>
              </a:rPr>
              <a:t>-Disadvantages of this scheme? Doesn’t support well data structures like stacks </a:t>
            </a:r>
            <a:r>
              <a:rPr lang="en-US" dirty="0" smtClean="0">
                <a:latin typeface="Times New Roman" pitchFamily="18" charset="0"/>
              </a:rPr>
              <a:t>and queues, or multiprogramming.  Also, performing comparisons is quick but additions are slower (comparison and addition have to be performed per memory reference).</a:t>
            </a:r>
            <a:endParaRPr lang="en-GB" dirty="0" smtClean="0">
              <a:latin typeface="Times New Roman" pitchFamily="18" charset="0"/>
            </a:endParaRPr>
          </a:p>
          <a:p>
            <a:endParaRPr lang="en-US" altLang="en-US" dirty="0" smtClean="0">
              <a:latin typeface="Times New Roman" pitchFamily="18" charset="0"/>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7"/>
          <p:cNvSpPr>
            <a:spLocks noGrp="1" noChangeArrowheads="1"/>
          </p:cNvSpPr>
          <p:nvPr>
            <p:ph type="sldNum" sz="quarter" idx="5"/>
          </p:nvPr>
        </p:nvSpPr>
        <p:spPr>
          <a:noFill/>
        </p:spPr>
        <p:txBody>
          <a:bodyPr/>
          <a:lstStyle/>
          <a:p>
            <a:pPr defTabSz="930275"/>
            <a:fld id="{1046C9CF-5194-4C60-A2CC-B48AE8357DA9}" type="slidenum">
              <a:rPr lang="en-US" altLang="en-US" smtClean="0">
                <a:latin typeface="Helvetica" pitchFamily="-84" charset="0"/>
              </a:rPr>
              <a:pPr defTabSz="930275"/>
              <a:t>55</a:t>
            </a:fld>
            <a:endParaRPr lang="en-US" altLang="en-US" smtClean="0">
              <a:latin typeface="Helvetica" pitchFamily="-84" charset="0"/>
            </a:endParaRPr>
          </a:p>
        </p:txBody>
      </p:sp>
      <p:sp>
        <p:nvSpPr>
          <p:cNvPr id="130051" name="Rectangle 2"/>
          <p:cNvSpPr>
            <a:spLocks noGrp="1" noRot="1" noChangeAspect="1" noChangeArrowheads="1" noTextEdit="1"/>
          </p:cNvSpPr>
          <p:nvPr>
            <p:ph type="sldImg"/>
          </p:nvPr>
        </p:nvSpPr>
        <p:spPr>
          <a:ln/>
        </p:spPr>
      </p:sp>
      <p:sp>
        <p:nvSpPr>
          <p:cNvPr id="130052" name="Rectangle 3"/>
          <p:cNvSpPr>
            <a:spLocks noGrp="1" noChangeArrowheads="1"/>
          </p:cNvSpPr>
          <p:nvPr>
            <p:ph type="body" idx="1"/>
          </p:nvPr>
        </p:nvSpPr>
        <p:spPr>
          <a:noFill/>
          <a:ln/>
        </p:spPr>
        <p:txBody>
          <a:bodyPr/>
          <a:lstStyle/>
          <a:p>
            <a:r>
              <a:rPr lang="en-GB" smtClean="0">
                <a:latin typeface="Times New Roman" pitchFamily="18" charset="0"/>
              </a:rPr>
              <a:t>-Address space=2^32. Page size=2^10 bytes.</a:t>
            </a:r>
          </a:p>
          <a:p>
            <a:r>
              <a:rPr lang="en-GB" smtClean="0">
                <a:latin typeface="Times New Roman" pitchFamily="18" charset="0"/>
              </a:rPr>
              <a:t>Hence we have to have an offset of 10 bits. </a:t>
            </a:r>
          </a:p>
          <a:p>
            <a:r>
              <a:rPr lang="en-GB" smtClean="0">
                <a:latin typeface="Times New Roman" pitchFamily="18" charset="0"/>
              </a:rPr>
              <a:t>Total number of pages is (2^32)/(2^10) i.e. 2^22.</a:t>
            </a:r>
          </a:p>
          <a:p>
            <a:r>
              <a:rPr lang="en-GB" smtClean="0">
                <a:latin typeface="Times New Roman" pitchFamily="18" charset="0"/>
              </a:rPr>
              <a:t>The same </a:t>
            </a:r>
            <a:r>
              <a:rPr lang="en-GB" i="1" smtClean="0">
                <a:latin typeface="Times New Roman" pitchFamily="18" charset="0"/>
              </a:rPr>
              <a:t>m </a:t>
            </a:r>
            <a:r>
              <a:rPr lang="en-GB" smtClean="0">
                <a:latin typeface="Times New Roman" pitchFamily="18" charset="0"/>
              </a:rPr>
              <a:t>and </a:t>
            </a:r>
            <a:r>
              <a:rPr lang="en-GB" i="1" smtClean="0">
                <a:latin typeface="Times New Roman" pitchFamily="18" charset="0"/>
              </a:rPr>
              <a:t>m-n </a:t>
            </a:r>
            <a:r>
              <a:rPr lang="en-GB" smtClean="0">
                <a:latin typeface="Times New Roman" pitchFamily="18" charset="0"/>
              </a:rPr>
              <a:t>bits logic as before, of course. </a:t>
            </a:r>
          </a:p>
          <a:p>
            <a:r>
              <a:rPr lang="en-GB" smtClean="0">
                <a:latin typeface="Times New Roman" pitchFamily="18" charset="0"/>
              </a:rPr>
              <a:t>Therefore, obviously, the first 22 bits of address would pinpoint the page and the next 10 bits of address would give us the offset within that page.</a:t>
            </a:r>
          </a:p>
          <a:p>
            <a:r>
              <a:rPr lang="en-GB" smtClean="0">
                <a:latin typeface="Times New Roman" pitchFamily="18" charset="0"/>
              </a:rPr>
              <a:t>-The total size of the page table in bytes is equal to the number of pages, which is 2^22 i.e. 4 MB (1 MB = 2^20 bytes).</a:t>
            </a:r>
          </a:p>
          <a:p>
            <a:r>
              <a:rPr lang="en-GB" smtClean="0">
                <a:latin typeface="Times New Roman" pitchFamily="18" charset="0"/>
              </a:rPr>
              <a:t>This is too large to be kept contiguously. So break it up into pages. </a:t>
            </a:r>
          </a:p>
          <a:p>
            <a:r>
              <a:rPr lang="en-GB" smtClean="0">
                <a:latin typeface="Times New Roman" pitchFamily="18" charset="0"/>
              </a:rPr>
              <a:t>-We have broken the 22 bit address into 12 bits for the outer page table, which thus has 2^12 entries, and hence there are 2^12 pages in the inner page table, each holding 2^10 entries (this size 2^10 is a convenient size chosen by us, which makes each page of page table equal to the page of other memory, assuming 1-byte entries. </a:t>
            </a:r>
          </a:p>
          <a:p>
            <a:r>
              <a:rPr lang="en-GB" smtClean="0">
                <a:latin typeface="Times New Roman" pitchFamily="18" charset="0"/>
              </a:rPr>
              <a:t>Hence, 10 bits required for getting to the required frame in the page of the  inner page table. The offset then gives, as before, the physical address within that frame. </a:t>
            </a:r>
          </a:p>
          <a:p>
            <a:r>
              <a:rPr lang="en-GB" smtClean="0">
                <a:latin typeface="Times New Roman" pitchFamily="18" charset="0"/>
              </a:rPr>
              <a:t>-Total memory taken up by pages of page tables is now 2^12 (outer) + (2^12 x 2^10) (inner page table) = 4KB + 4MB, i.e. a very slight increase from 4MB but convenience of noncontiguous allocation. Also, we don’t keep all pages of page table in memory; only the used ones.</a:t>
            </a:r>
          </a:p>
          <a:p>
            <a:endParaRPr lang="en-GB" smtClean="0">
              <a:latin typeface="Times New Roman" pitchFamily="18" charset="0"/>
            </a:endParaRPr>
          </a:p>
          <a:p>
            <a:endParaRPr lang="en-US" altLang="en-US" smtClean="0">
              <a:latin typeface="Times New Roman" pitchFamily="18" charset="0"/>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7"/>
          <p:cNvSpPr>
            <a:spLocks noGrp="1" noChangeArrowheads="1"/>
          </p:cNvSpPr>
          <p:nvPr>
            <p:ph type="sldNum" sz="quarter" idx="5"/>
          </p:nvPr>
        </p:nvSpPr>
        <p:spPr>
          <a:noFill/>
        </p:spPr>
        <p:txBody>
          <a:bodyPr/>
          <a:lstStyle/>
          <a:p>
            <a:pPr defTabSz="930275"/>
            <a:fld id="{D8859B51-8B88-46B8-B660-32F48F90ACB2}" type="slidenum">
              <a:rPr lang="en-US" altLang="en-US" smtClean="0">
                <a:latin typeface="Helvetica" pitchFamily="-84" charset="0"/>
              </a:rPr>
              <a:pPr defTabSz="930275"/>
              <a:t>56</a:t>
            </a:fld>
            <a:endParaRPr lang="en-US" altLang="en-US" smtClean="0">
              <a:latin typeface="Helvetica" pitchFamily="-84" charset="0"/>
            </a:endParaRPr>
          </a:p>
        </p:txBody>
      </p:sp>
      <p:sp>
        <p:nvSpPr>
          <p:cNvPr id="131075" name="Rectangle 2"/>
          <p:cNvSpPr>
            <a:spLocks noGrp="1" noRot="1" noChangeAspect="1" noChangeArrowheads="1" noTextEdit="1"/>
          </p:cNvSpPr>
          <p:nvPr>
            <p:ph type="sldImg"/>
          </p:nvPr>
        </p:nvSpPr>
        <p:spPr>
          <a:ln/>
        </p:spPr>
      </p:sp>
      <p:sp>
        <p:nvSpPr>
          <p:cNvPr id="131076" name="Rectangle 3"/>
          <p:cNvSpPr>
            <a:spLocks noGrp="1" noChangeArrowheads="1"/>
          </p:cNvSpPr>
          <p:nvPr>
            <p:ph type="body" idx="1"/>
          </p:nvPr>
        </p:nvSpPr>
        <p:spPr>
          <a:noFill/>
          <a:ln/>
        </p:spPr>
        <p:txBody>
          <a:bodyPr/>
          <a:lstStyle/>
          <a:p>
            <a:r>
              <a:rPr lang="en-GB" smtClean="0">
                <a:latin typeface="Times New Roman" pitchFamily="18" charset="0"/>
              </a:rPr>
              <a:t>-</a:t>
            </a:r>
            <a:r>
              <a:rPr lang="en-GB" i="1" smtClean="0">
                <a:latin typeface="Times New Roman" pitchFamily="18" charset="0"/>
              </a:rPr>
              <a:t>d </a:t>
            </a:r>
            <a:r>
              <a:rPr lang="en-GB" smtClean="0">
                <a:latin typeface="Times New Roman" pitchFamily="18" charset="0"/>
              </a:rPr>
              <a:t>is the displacement within the corresponding physical frame. </a:t>
            </a:r>
          </a:p>
          <a:p>
            <a:r>
              <a:rPr lang="en-GB" smtClean="0">
                <a:latin typeface="Times New Roman" pitchFamily="18" charset="0"/>
              </a:rPr>
              <a:t>-Book examples assume 4 bytes per entry and a 4KB (2^12) page size. Hence they take a page table page of 2^10 entries to make it 2^12 in size.</a:t>
            </a:r>
          </a:p>
          <a:p>
            <a:r>
              <a:rPr lang="en-GB" smtClean="0">
                <a:latin typeface="Times New Roman" pitchFamily="18" charset="0"/>
              </a:rPr>
              <a:t>-2^10 is Kilo</a:t>
            </a:r>
          </a:p>
          <a:p>
            <a:r>
              <a:rPr lang="en-GB" smtClean="0">
                <a:latin typeface="Times New Roman" pitchFamily="18" charset="0"/>
              </a:rPr>
              <a:t>2^20 (square of Kilo) is Mega (M)</a:t>
            </a:r>
          </a:p>
          <a:p>
            <a:r>
              <a:rPr lang="en-GB" smtClean="0">
                <a:latin typeface="Times New Roman" pitchFamily="18" charset="0"/>
              </a:rPr>
              <a:t>2^30 (cube of Kilo) is Giga (G)</a:t>
            </a:r>
          </a:p>
          <a:p>
            <a:r>
              <a:rPr lang="en-GB" smtClean="0">
                <a:latin typeface="Times New Roman" pitchFamily="18" charset="0"/>
              </a:rPr>
              <a:t>2^40 is Tera (T)</a:t>
            </a:r>
          </a:p>
          <a:p>
            <a:r>
              <a:rPr lang="en-GB" smtClean="0">
                <a:latin typeface="Times New Roman" pitchFamily="18" charset="0"/>
              </a:rPr>
              <a:t>2^50 is Peta (P)</a:t>
            </a:r>
          </a:p>
          <a:p>
            <a:r>
              <a:rPr lang="en-GB" smtClean="0">
                <a:latin typeface="Times New Roman" pitchFamily="18" charset="0"/>
              </a:rPr>
              <a:t>2^60 is Exa (E)</a:t>
            </a:r>
          </a:p>
          <a:p>
            <a:r>
              <a:rPr lang="en-GB" smtClean="0">
                <a:latin typeface="Times New Roman" pitchFamily="18" charset="0"/>
              </a:rPr>
              <a:t>2^70 is Zetta (Z)</a:t>
            </a:r>
          </a:p>
          <a:p>
            <a:r>
              <a:rPr lang="en-GB" smtClean="0">
                <a:latin typeface="Times New Roman" pitchFamily="18" charset="0"/>
              </a:rPr>
              <a:t>2^80 is Yotta (Y)</a:t>
            </a:r>
          </a:p>
          <a:p>
            <a:endParaRPr lang="en-US" altLang="en-US" smtClean="0">
              <a:latin typeface="Times New Roman" pitchFamily="18" charset="0"/>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Slide Image Placeholder 1"/>
          <p:cNvSpPr>
            <a:spLocks noGrp="1" noRot="1" noChangeAspect="1" noTextEdit="1"/>
          </p:cNvSpPr>
          <p:nvPr>
            <p:ph type="sldImg"/>
          </p:nvPr>
        </p:nvSpPr>
        <p:spPr>
          <a:ln/>
        </p:spPr>
      </p:sp>
      <p:sp>
        <p:nvSpPr>
          <p:cNvPr id="132099" name="Notes Placeholder 2"/>
          <p:cNvSpPr>
            <a:spLocks noGrp="1"/>
          </p:cNvSpPr>
          <p:nvPr>
            <p:ph type="body" idx="1"/>
          </p:nvPr>
        </p:nvSpPr>
        <p:spPr>
          <a:noFill/>
          <a:ln/>
        </p:spPr>
        <p:txBody>
          <a:bodyPr/>
          <a:lstStyle/>
          <a:p>
            <a:endParaRPr lang="en-GB" smtClean="0">
              <a:latin typeface="Times New Roman" pitchFamily="18" charset="0"/>
            </a:endParaRPr>
          </a:p>
        </p:txBody>
      </p:sp>
      <p:sp>
        <p:nvSpPr>
          <p:cNvPr id="132100" name="Slide Number Placeholder 3"/>
          <p:cNvSpPr>
            <a:spLocks noGrp="1"/>
          </p:cNvSpPr>
          <p:nvPr>
            <p:ph type="sldNum" sz="quarter" idx="5"/>
          </p:nvPr>
        </p:nvSpPr>
        <p:spPr>
          <a:noFill/>
        </p:spPr>
        <p:txBody>
          <a:bodyPr/>
          <a:lstStyle/>
          <a:p>
            <a:pPr defTabSz="930275"/>
            <a:fld id="{731BCC9F-65C4-4822-BE0C-22485CA30659}" type="slidenum">
              <a:rPr lang="en-US" smtClean="0"/>
              <a:pPr defTabSz="930275"/>
              <a:t>57</a:t>
            </a:fld>
            <a:endParaRPr lang="en-US" smtClean="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7"/>
          <p:cNvSpPr>
            <a:spLocks noGrp="1" noChangeArrowheads="1"/>
          </p:cNvSpPr>
          <p:nvPr>
            <p:ph type="sldNum" sz="quarter" idx="5"/>
          </p:nvPr>
        </p:nvSpPr>
        <p:spPr>
          <a:noFill/>
        </p:spPr>
        <p:txBody>
          <a:bodyPr/>
          <a:lstStyle/>
          <a:p>
            <a:pPr defTabSz="930275"/>
            <a:fld id="{BE442FE2-7CD9-4FAB-BC20-B9626F710DFA}" type="slidenum">
              <a:rPr lang="en-US" altLang="en-US" smtClean="0">
                <a:latin typeface="Helvetica" pitchFamily="-84" charset="0"/>
              </a:rPr>
              <a:pPr defTabSz="930275"/>
              <a:t>58</a:t>
            </a:fld>
            <a:endParaRPr lang="en-US" altLang="en-US" smtClean="0">
              <a:latin typeface="Helvetica" pitchFamily="-84" charset="0"/>
            </a:endParaRPr>
          </a:p>
        </p:txBody>
      </p:sp>
      <p:sp>
        <p:nvSpPr>
          <p:cNvPr id="133123" name="Rectangle 2"/>
          <p:cNvSpPr>
            <a:spLocks noGrp="1" noRot="1" noChangeAspect="1" noChangeArrowheads="1" noTextEdit="1"/>
          </p:cNvSpPr>
          <p:nvPr>
            <p:ph type="sldImg"/>
          </p:nvPr>
        </p:nvSpPr>
        <p:spPr>
          <a:ln/>
        </p:spPr>
      </p:sp>
      <p:sp>
        <p:nvSpPr>
          <p:cNvPr id="133124" name="Rectangle 3"/>
          <p:cNvSpPr>
            <a:spLocks noGrp="1" noChangeArrowheads="1"/>
          </p:cNvSpPr>
          <p:nvPr>
            <p:ph type="body" idx="1"/>
          </p:nvPr>
        </p:nvSpPr>
        <p:spPr>
          <a:noFill/>
          <a:ln/>
        </p:spPr>
        <p:txBody>
          <a:bodyPr/>
          <a:lstStyle/>
          <a:p>
            <a:r>
              <a:rPr lang="en-GB" smtClean="0">
                <a:latin typeface="Times New Roman" pitchFamily="18" charset="0"/>
              </a:rPr>
              <a:t>-64 bit address space with 4KB (2^12) pages.</a:t>
            </a:r>
          </a:p>
          <a:p>
            <a:r>
              <a:rPr lang="en-GB" smtClean="0">
                <a:latin typeface="Times New Roman" pitchFamily="18" charset="0"/>
              </a:rPr>
              <a:t>-First diagram depicts 2 level paging. Outer page table is 2^42 entries big; too big.</a:t>
            </a:r>
          </a:p>
          <a:p>
            <a:r>
              <a:rPr lang="en-GB" smtClean="0">
                <a:latin typeface="Times New Roman" pitchFamily="18" charset="0"/>
              </a:rPr>
              <a:t>So break it up into an outer page of 2^32 entries and one of 2^10 entries (so that page is of size 2^10 x 4 bytes per entry = 2^12 bytes = 4KB). </a:t>
            </a:r>
          </a:p>
          <a:p>
            <a:r>
              <a:rPr lang="en-GB" smtClean="0">
                <a:latin typeface="Times New Roman" pitchFamily="18" charset="0"/>
              </a:rPr>
              <a:t>-Draw diagrams. Compare the increase in page table storage size as compared to a single contiguous page table. It’s very slight. </a:t>
            </a:r>
          </a:p>
          <a:p>
            <a:r>
              <a:rPr lang="en-GB" smtClean="0">
                <a:latin typeface="Times New Roman" pitchFamily="18" charset="0"/>
              </a:rPr>
              <a:t>-Paging to 2, 3 and 4 levels is done usually in 32-bit architectures e.g. Motorola 68030 has 4-level paging scheme.</a:t>
            </a:r>
          </a:p>
          <a:p>
            <a:r>
              <a:rPr lang="en-GB" smtClean="0">
                <a:latin typeface="Times New Roman" pitchFamily="18" charset="0"/>
              </a:rPr>
              <a:t>-For 64-bit architectures, even more levels are required, and hence this paging scheme is not appropriate there as these are too many memory accesses to resolve one virtual address. </a:t>
            </a:r>
            <a:endParaRPr lang="en-US" altLang="en-US" smtClean="0">
              <a:latin typeface="Times New Roman" pitchFamily="18" charset="0"/>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7"/>
          <p:cNvSpPr>
            <a:spLocks noGrp="1" noChangeArrowheads="1"/>
          </p:cNvSpPr>
          <p:nvPr>
            <p:ph type="sldNum" sz="quarter" idx="5"/>
          </p:nvPr>
        </p:nvSpPr>
        <p:spPr>
          <a:noFill/>
        </p:spPr>
        <p:txBody>
          <a:bodyPr/>
          <a:lstStyle/>
          <a:p>
            <a:pPr defTabSz="930275"/>
            <a:fld id="{1C706D52-7B68-433D-A6D5-7E437081F5BC}" type="slidenum">
              <a:rPr lang="en-US" altLang="en-US" smtClean="0">
                <a:latin typeface="Helvetica" pitchFamily="-84" charset="0"/>
              </a:rPr>
              <a:pPr defTabSz="930275"/>
              <a:t>59</a:t>
            </a:fld>
            <a:endParaRPr lang="en-US" altLang="en-US" smtClean="0">
              <a:latin typeface="Helvetica" pitchFamily="-84" charset="0"/>
            </a:endParaRPr>
          </a:p>
        </p:txBody>
      </p:sp>
      <p:sp>
        <p:nvSpPr>
          <p:cNvPr id="134147" name="Rectangle 2"/>
          <p:cNvSpPr>
            <a:spLocks noGrp="1" noRot="1" noChangeAspect="1" noChangeArrowheads="1" noTextEdit="1"/>
          </p:cNvSpPr>
          <p:nvPr>
            <p:ph type="sldImg"/>
          </p:nvPr>
        </p:nvSpPr>
        <p:spPr>
          <a:ln/>
        </p:spPr>
      </p:sp>
      <p:sp>
        <p:nvSpPr>
          <p:cNvPr id="134148" name="Rectangle 3"/>
          <p:cNvSpPr>
            <a:spLocks noGrp="1" noChangeArrowheads="1"/>
          </p:cNvSpPr>
          <p:nvPr>
            <p:ph type="body" idx="1"/>
          </p:nvPr>
        </p:nvSpPr>
        <p:spPr>
          <a:noFill/>
          <a:ln/>
        </p:spPr>
        <p:txBody>
          <a:bodyPr/>
          <a:lstStyle/>
          <a:p>
            <a:r>
              <a:rPr lang="en-GB" u="sng" smtClean="0">
                <a:latin typeface="Times New Roman" pitchFamily="18" charset="0"/>
              </a:rPr>
              <a:t>http://en.wikipedia.org/wiki/Hash_table</a:t>
            </a:r>
          </a:p>
          <a:p>
            <a:r>
              <a:rPr lang="en-GB" smtClean="0">
                <a:latin typeface="Times New Roman" pitchFamily="18" charset="0"/>
              </a:rPr>
              <a:t>-Quick searching through hashing. Can have </a:t>
            </a:r>
            <a:r>
              <a:rPr lang="en-GB" i="1" smtClean="0">
                <a:latin typeface="Times New Roman" pitchFamily="18" charset="0"/>
              </a:rPr>
              <a:t>O</a:t>
            </a:r>
            <a:r>
              <a:rPr lang="en-GB" smtClean="0">
                <a:latin typeface="Times New Roman" pitchFamily="18" charset="0"/>
              </a:rPr>
              <a:t>(1) search, i.e. constant time.</a:t>
            </a:r>
          </a:p>
          <a:p>
            <a:r>
              <a:rPr lang="en-GB" smtClean="0">
                <a:latin typeface="Times New Roman" pitchFamily="18" charset="0"/>
              </a:rPr>
              <a:t>-Use chaining method of hashing. </a:t>
            </a:r>
          </a:p>
          <a:p>
            <a:r>
              <a:rPr lang="en-GB" smtClean="0">
                <a:latin typeface="Times New Roman" pitchFamily="18" charset="0"/>
              </a:rPr>
              <a:t>-Each element in the linked list comprises: </a:t>
            </a:r>
          </a:p>
          <a:p>
            <a:r>
              <a:rPr lang="en-GB" smtClean="0">
                <a:latin typeface="Times New Roman" pitchFamily="18" charset="0"/>
              </a:rPr>
              <a:t>1)the virtual page number 2)the mapped page frame 3)pointer to next list element</a:t>
            </a:r>
          </a:p>
          <a:p>
            <a:r>
              <a:rPr lang="en-GB" smtClean="0">
                <a:latin typeface="Times New Roman" pitchFamily="18" charset="0"/>
              </a:rPr>
              <a:t>-Virtual page number is hashed and then searched in that linked list for a match. </a:t>
            </a:r>
          </a:p>
          <a:p>
            <a:endParaRPr lang="en-US" altLang="en-US" smtClean="0">
              <a:latin typeface="Times New Roman" pitchFamily="18" charset="0"/>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7"/>
          <p:cNvSpPr>
            <a:spLocks noGrp="1" noChangeArrowheads="1"/>
          </p:cNvSpPr>
          <p:nvPr>
            <p:ph type="sldNum" sz="quarter" idx="5"/>
          </p:nvPr>
        </p:nvSpPr>
        <p:spPr>
          <a:noFill/>
        </p:spPr>
        <p:txBody>
          <a:bodyPr/>
          <a:lstStyle/>
          <a:p>
            <a:pPr defTabSz="930275"/>
            <a:fld id="{D0141CDE-0970-4016-BF50-5C2826D5EFED}" type="slidenum">
              <a:rPr lang="en-US" altLang="en-US" smtClean="0">
                <a:latin typeface="Helvetica" pitchFamily="-84" charset="0"/>
              </a:rPr>
              <a:pPr defTabSz="930275"/>
              <a:t>60</a:t>
            </a:fld>
            <a:endParaRPr lang="en-US" altLang="en-US" smtClean="0">
              <a:latin typeface="Helvetica" pitchFamily="-84" charset="0"/>
            </a:endParaRPr>
          </a:p>
        </p:txBody>
      </p:sp>
      <p:sp>
        <p:nvSpPr>
          <p:cNvPr id="135171" name="Rectangle 2"/>
          <p:cNvSpPr>
            <a:spLocks noGrp="1" noRot="1" noChangeAspect="1" noChangeArrowheads="1" noTextEdit="1"/>
          </p:cNvSpPr>
          <p:nvPr>
            <p:ph type="sldImg"/>
          </p:nvPr>
        </p:nvSpPr>
        <p:spPr>
          <a:ln/>
        </p:spPr>
      </p:sp>
      <p:sp>
        <p:nvSpPr>
          <p:cNvPr id="135172" name="Rectangle 3"/>
          <p:cNvSpPr>
            <a:spLocks noGrp="1" noChangeArrowheads="1"/>
          </p:cNvSpPr>
          <p:nvPr>
            <p:ph type="body" idx="1"/>
          </p:nvPr>
        </p:nvSpPr>
        <p:spPr>
          <a:noFill/>
          <a:ln/>
        </p:spPr>
        <p:txBody>
          <a:bodyPr/>
          <a:lstStyle/>
          <a:p>
            <a:r>
              <a:rPr lang="en-GB" smtClean="0">
                <a:latin typeface="Times New Roman" pitchFamily="18" charset="0"/>
              </a:rPr>
              <a:t>-On average, fewer memory accesses per lookup than using hierarchical page tables (for large address spaces). </a:t>
            </a:r>
          </a:p>
          <a:p>
            <a:endParaRPr lang="en-US" altLang="en-US" smtClean="0">
              <a:latin typeface="Times New Roman" pitchFamily="18" charset="0"/>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7"/>
          <p:cNvSpPr>
            <a:spLocks noGrp="1" noChangeArrowheads="1"/>
          </p:cNvSpPr>
          <p:nvPr>
            <p:ph type="sldNum" sz="quarter" idx="5"/>
          </p:nvPr>
        </p:nvSpPr>
        <p:spPr>
          <a:noFill/>
        </p:spPr>
        <p:txBody>
          <a:bodyPr/>
          <a:lstStyle/>
          <a:p>
            <a:pPr defTabSz="930275"/>
            <a:fld id="{BC39CC16-2736-47F3-AEB9-08F6AE6CF098}" type="slidenum">
              <a:rPr lang="en-US" altLang="en-US" smtClean="0">
                <a:latin typeface="Helvetica" pitchFamily="-84" charset="0"/>
              </a:rPr>
              <a:pPr defTabSz="930275"/>
              <a:t>61</a:t>
            </a:fld>
            <a:endParaRPr lang="en-US" altLang="en-US" smtClean="0">
              <a:latin typeface="Helvetica" pitchFamily="-84" charset="0"/>
            </a:endParaRPr>
          </a:p>
        </p:txBody>
      </p:sp>
      <p:sp>
        <p:nvSpPr>
          <p:cNvPr id="136195" name="Rectangle 2"/>
          <p:cNvSpPr>
            <a:spLocks noGrp="1" noRot="1" noChangeAspect="1" noChangeArrowheads="1" noTextEdit="1"/>
          </p:cNvSpPr>
          <p:nvPr>
            <p:ph type="sldImg"/>
          </p:nvPr>
        </p:nvSpPr>
        <p:spPr>
          <a:ln/>
        </p:spPr>
      </p:sp>
      <p:sp>
        <p:nvSpPr>
          <p:cNvPr id="136196" name="Rectangle 3"/>
          <p:cNvSpPr>
            <a:spLocks noGrp="1" noChangeArrowheads="1"/>
          </p:cNvSpPr>
          <p:nvPr>
            <p:ph type="body" idx="1"/>
          </p:nvPr>
        </p:nvSpPr>
        <p:spPr>
          <a:noFill/>
          <a:ln/>
        </p:spPr>
        <p:txBody>
          <a:bodyPr/>
          <a:lstStyle/>
          <a:p>
            <a:r>
              <a:rPr lang="en-GB" smtClean="0">
                <a:latin typeface="Times New Roman" pitchFamily="18" charset="0"/>
              </a:rPr>
              <a:t>-In normal page table scheme, the virtual addresses are as many as the address space. </a:t>
            </a:r>
            <a:r>
              <a:rPr lang="en-US" smtClean="0">
                <a:latin typeface="Times New Roman" pitchFamily="18" charset="0"/>
              </a:rPr>
              <a:t>I.e. each process has an associated page table and the page table has one entry for each page that the process is using (one slot for each virtual address , </a:t>
            </a:r>
            <a:r>
              <a:rPr lang="en-US" i="1" smtClean="0">
                <a:latin typeface="Times New Roman" pitchFamily="18" charset="0"/>
              </a:rPr>
              <a:t>regardless of the latter’s validity</a:t>
            </a:r>
            <a:r>
              <a:rPr lang="en-US" smtClean="0">
                <a:latin typeface="Times New Roman" pitchFamily="18" charset="0"/>
              </a:rPr>
              <a:t>).</a:t>
            </a:r>
            <a:endParaRPr lang="en-GB" smtClean="0">
              <a:latin typeface="Times New Roman" pitchFamily="18" charset="0"/>
            </a:endParaRPr>
          </a:p>
          <a:p>
            <a:r>
              <a:rPr lang="en-GB" smtClean="0">
                <a:latin typeface="Times New Roman" pitchFamily="18" charset="0"/>
              </a:rPr>
              <a:t>E.g. for 64-bit address space and 4KB pages, we need 2^52 entries in the page table. Too large.</a:t>
            </a:r>
          </a:p>
          <a:p>
            <a:r>
              <a:rPr lang="en-GB" smtClean="0">
                <a:latin typeface="Times New Roman" pitchFamily="18" charset="0"/>
              </a:rPr>
              <a:t>-Usually, RAM is not as large as the maximum. E.g. not 2^64 but, say, 1GB (i.e. 2^30). Then this normal paging is wasteful.</a:t>
            </a:r>
          </a:p>
          <a:p>
            <a:r>
              <a:rPr lang="en-GB" smtClean="0">
                <a:latin typeface="Times New Roman" pitchFamily="18" charset="0"/>
              </a:rPr>
              <a:t>-Use inverted, in which only the 1GB actual RAM/physical memory entries are used. It uses only 2^m entries inverted page table for physical memory of 2^m frames. </a:t>
            </a:r>
          </a:p>
          <a:p>
            <a:r>
              <a:rPr lang="en-GB" smtClean="0">
                <a:latin typeface="Times New Roman" pitchFamily="18" charset="0"/>
              </a:rPr>
              <a:t>I.e. 2^30/2^12 = 2^18 entries needed. This is equal to only 256K (2^10x2^8) of inverted page table size. The virtual addresses can still span the entire 2^64 bit range, but will in totality be less than 1GB as that’s the memory available. So will be mapped to within that.</a:t>
            </a:r>
          </a:p>
          <a:p>
            <a:r>
              <a:rPr lang="en-GB" smtClean="0">
                <a:latin typeface="Times New Roman" pitchFamily="18" charset="0"/>
              </a:rPr>
              <a:t>-Only one inverted page table instead of one for each process. Hence, </a:t>
            </a:r>
            <a:r>
              <a:rPr lang="en-GB" i="1" smtClean="0">
                <a:latin typeface="Times New Roman" pitchFamily="18" charset="0"/>
              </a:rPr>
              <a:t>pid</a:t>
            </a:r>
            <a:r>
              <a:rPr lang="en-GB" smtClean="0">
                <a:latin typeface="Times New Roman" pitchFamily="18" charset="0"/>
              </a:rPr>
              <a:t> needed to differentiate between same logical addresses of processes while searching in the inverted table. </a:t>
            </a:r>
          </a:p>
          <a:p>
            <a:r>
              <a:rPr lang="en-GB" smtClean="0">
                <a:latin typeface="Times New Roman" pitchFamily="18" charset="0"/>
              </a:rPr>
              <a:t>-Hashing on virtual address gives a page table entry. In case of collision, have to search linked list. Store frame number along with the virtual address for each address. Same scheme as before, with only difference that size of table is smaller (only equal to actual RAM size, not logical</a:t>
            </a:r>
          </a:p>
          <a:p>
            <a:r>
              <a:rPr lang="en-GB" smtClean="0">
                <a:latin typeface="Times New Roman" pitchFamily="18" charset="0"/>
              </a:rPr>
              <a:t>address space). </a:t>
            </a:r>
          </a:p>
          <a:p>
            <a:r>
              <a:rPr lang="en-GB" smtClean="0">
                <a:latin typeface="Times New Roman" pitchFamily="18" charset="0"/>
              </a:rPr>
              <a:t>-Examples of systems using this include UltraSPARC and PowerPC. </a:t>
            </a:r>
          </a:p>
          <a:p>
            <a:r>
              <a:rPr lang="en-US" smtClean="0">
                <a:latin typeface="Times New Roman" pitchFamily="18" charset="0"/>
              </a:rPr>
              <a:t>-</a:t>
            </a:r>
            <a:r>
              <a:rPr lang="en-GB" u="sng" smtClean="0">
                <a:latin typeface="Times New Roman" pitchFamily="18" charset="0"/>
              </a:rPr>
              <a:t>http://www.cs.nmsu.edu/~pfeiffer/classes/573/notes/ipt.html</a:t>
            </a:r>
          </a:p>
          <a:p>
            <a:r>
              <a:rPr lang="en-US" smtClean="0">
                <a:latin typeface="Times New Roman" pitchFamily="18" charset="0"/>
              </a:rPr>
              <a:t>Animation:</a:t>
            </a:r>
            <a:r>
              <a:rPr lang="en-US" u="sng" smtClean="0">
                <a:latin typeface="Times New Roman" pitchFamily="18" charset="0"/>
              </a:rPr>
              <a:t>  http://cs.uttyler.edu/Faculty/Rainwater/COSC3355/Animations/invertedpagetable.htm</a:t>
            </a:r>
            <a:endParaRPr lang="en-GB" u="sng" smtClean="0">
              <a:latin typeface="Times New Roman" pitchFamily="18" charset="0"/>
            </a:endParaRPr>
          </a:p>
          <a:p>
            <a:r>
              <a:rPr lang="en-GB" smtClean="0">
                <a:latin typeface="Times New Roman" pitchFamily="18" charset="0"/>
              </a:rPr>
              <a:t>-</a:t>
            </a:r>
            <a:r>
              <a:rPr lang="en-GB" b="1" smtClean="0">
                <a:latin typeface="Times New Roman" pitchFamily="18" charset="0"/>
              </a:rPr>
              <a:t>Read</a:t>
            </a:r>
            <a:r>
              <a:rPr lang="en-GB" smtClean="0">
                <a:latin typeface="Times New Roman" pitchFamily="18" charset="0"/>
              </a:rPr>
              <a:t> the scanned pages on paging from Tanenbaum. </a:t>
            </a:r>
          </a:p>
          <a:p>
            <a:endParaRPr lang="en-US" altLang="en-US" smtClean="0">
              <a:latin typeface="Times New Roman" pitchFamily="18" charset="0"/>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7"/>
          <p:cNvSpPr>
            <a:spLocks noGrp="1" noChangeArrowheads="1"/>
          </p:cNvSpPr>
          <p:nvPr>
            <p:ph type="sldNum" sz="quarter" idx="5"/>
          </p:nvPr>
        </p:nvSpPr>
        <p:spPr>
          <a:noFill/>
        </p:spPr>
        <p:txBody>
          <a:bodyPr/>
          <a:lstStyle/>
          <a:p>
            <a:pPr defTabSz="930275"/>
            <a:fld id="{9A505356-0FD5-4E65-9309-1A9EC0DB7B2B}" type="slidenum">
              <a:rPr lang="en-US" altLang="en-US" smtClean="0">
                <a:latin typeface="Helvetica" pitchFamily="-84" charset="0"/>
              </a:rPr>
              <a:pPr defTabSz="930275"/>
              <a:t>62</a:t>
            </a:fld>
            <a:endParaRPr lang="en-US" altLang="en-US" smtClean="0">
              <a:latin typeface="Helvetica" pitchFamily="-84" charset="0"/>
            </a:endParaRPr>
          </a:p>
        </p:txBody>
      </p:sp>
      <p:sp>
        <p:nvSpPr>
          <p:cNvPr id="137219" name="Rectangle 2"/>
          <p:cNvSpPr>
            <a:spLocks noGrp="1" noRot="1" noChangeAspect="1" noChangeArrowheads="1" noTextEdit="1"/>
          </p:cNvSpPr>
          <p:nvPr>
            <p:ph type="sldImg"/>
          </p:nvPr>
        </p:nvSpPr>
        <p:spPr>
          <a:ln/>
        </p:spPr>
      </p:sp>
      <p:sp>
        <p:nvSpPr>
          <p:cNvPr id="137220" name="Rectangle 3"/>
          <p:cNvSpPr>
            <a:spLocks noGrp="1" noChangeArrowheads="1"/>
          </p:cNvSpPr>
          <p:nvPr>
            <p:ph type="body" idx="1"/>
          </p:nvPr>
        </p:nvSpPr>
        <p:spPr>
          <a:noFill/>
          <a:ln/>
        </p:spPr>
        <p:txBody>
          <a:bodyPr/>
          <a:lstStyle/>
          <a:p>
            <a:r>
              <a:rPr lang="en-GB" smtClean="0">
                <a:latin typeface="Times New Roman" pitchFamily="18" charset="0"/>
              </a:rPr>
              <a:t>-pid used for protection (assumes role of address-space identifier). </a:t>
            </a:r>
          </a:p>
          <a:p>
            <a:r>
              <a:rPr lang="en-US" smtClean="0">
                <a:latin typeface="Times New Roman" pitchFamily="18" charset="0"/>
              </a:rPr>
              <a:t>-’i’ denotes the frame number, and is obtained as the sequential number of the location in the table where virtual address match was found. </a:t>
            </a:r>
          </a:p>
          <a:p>
            <a:r>
              <a:rPr lang="en-US" smtClean="0">
                <a:latin typeface="Times New Roman" pitchFamily="18" charset="0"/>
              </a:rPr>
              <a:t>-Difficult to implement shared memory.</a:t>
            </a:r>
            <a:endParaRPr lang="en-US" i="1" smtClean="0">
              <a:latin typeface="Times New Roman" pitchFamily="18" charset="0"/>
            </a:endParaRPr>
          </a:p>
          <a:p>
            <a:r>
              <a:rPr lang="en-GB" smtClean="0">
                <a:latin typeface="Times New Roman" pitchFamily="18" charset="0"/>
              </a:rPr>
              <a:t>-If no match found, an illegal access has been attempted. </a:t>
            </a:r>
          </a:p>
          <a:p>
            <a:r>
              <a:rPr lang="en-US" smtClean="0">
                <a:latin typeface="Times New Roman" pitchFamily="18" charset="0"/>
              </a:rPr>
              <a:t>Also see Hashed Inverted Page Table, and notes on Linear Inverted Page Table and TLB in:</a:t>
            </a:r>
          </a:p>
          <a:p>
            <a:r>
              <a:rPr lang="en-GB" u="sng" smtClean="0">
                <a:latin typeface="Times New Roman" pitchFamily="18" charset="0"/>
              </a:rPr>
              <a:t>http://www.cs.berkeley.edu/~kamil/teaching/sp04/040104.pdf</a:t>
            </a:r>
          </a:p>
          <a:p>
            <a:endParaRPr lang="en-US" altLang="en-US" smtClean="0">
              <a:latin typeface="Times New Roman" pitchFamily="18" charset="0"/>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7"/>
          <p:cNvSpPr>
            <a:spLocks noGrp="1" noChangeArrowheads="1"/>
          </p:cNvSpPr>
          <p:nvPr>
            <p:ph type="sldNum" sz="quarter" idx="5"/>
          </p:nvPr>
        </p:nvSpPr>
        <p:spPr>
          <a:noFill/>
        </p:spPr>
        <p:txBody>
          <a:bodyPr/>
          <a:lstStyle/>
          <a:p>
            <a:pPr defTabSz="930275"/>
            <a:fld id="{C6E941BE-B954-45A8-B668-30E79362BF1F}" type="slidenum">
              <a:rPr lang="en-US" altLang="en-US" smtClean="0">
                <a:latin typeface="Helvetica" pitchFamily="-84" charset="0"/>
              </a:rPr>
              <a:pPr defTabSz="930275"/>
              <a:t>63</a:t>
            </a:fld>
            <a:endParaRPr lang="en-US" altLang="en-US" smtClean="0">
              <a:latin typeface="Helvetica" pitchFamily="-84" charset="0"/>
            </a:endParaRPr>
          </a:p>
        </p:txBody>
      </p:sp>
      <p:sp>
        <p:nvSpPr>
          <p:cNvPr id="149507" name="Rectangle 2"/>
          <p:cNvSpPr>
            <a:spLocks noGrp="1" noRot="1" noChangeAspect="1" noChangeArrowheads="1" noTextEdit="1"/>
          </p:cNvSpPr>
          <p:nvPr>
            <p:ph type="sldImg"/>
          </p:nvPr>
        </p:nvSpPr>
        <p:spPr>
          <a:ln/>
        </p:spPr>
      </p:sp>
      <p:sp>
        <p:nvSpPr>
          <p:cNvPr id="149508" name="Rectangle 3"/>
          <p:cNvSpPr>
            <a:spLocks noGrp="1" noChangeArrowheads="1"/>
          </p:cNvSpPr>
          <p:nvPr>
            <p:ph type="body" idx="1"/>
          </p:nvPr>
        </p:nvSpPr>
        <p:spPr>
          <a:noFill/>
          <a:ln/>
        </p:spPr>
        <p:txBody>
          <a:bodyPr/>
          <a:lstStyle/>
          <a:p>
            <a:endParaRPr lang="en-US" altLang="en-US" smtClean="0">
              <a:latin typeface="Times New Roman" pitchFamily="18"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Image Placeholder 1"/>
          <p:cNvSpPr>
            <a:spLocks noGrp="1" noRot="1" noChangeAspect="1" noTextEdit="1"/>
          </p:cNvSpPr>
          <p:nvPr>
            <p:ph type="sldImg"/>
          </p:nvPr>
        </p:nvSpPr>
        <p:spPr>
          <a:ln/>
        </p:spPr>
      </p:sp>
      <p:sp>
        <p:nvSpPr>
          <p:cNvPr id="84995" name="Notes Placeholder 2"/>
          <p:cNvSpPr>
            <a:spLocks noGrp="1"/>
          </p:cNvSpPr>
          <p:nvPr>
            <p:ph type="body" idx="1"/>
          </p:nvPr>
        </p:nvSpPr>
        <p:spPr>
          <a:noFill/>
          <a:ln/>
        </p:spPr>
        <p:txBody>
          <a:bodyPr/>
          <a:lstStyle/>
          <a:p>
            <a:r>
              <a:rPr lang="en-US" smtClean="0">
                <a:latin typeface="Times New Roman" pitchFamily="18" charset="0"/>
              </a:rPr>
              <a:t>-Symbolic address is the name given to a variable (memory location) in source code.</a:t>
            </a:r>
            <a:endParaRPr lang="en-GB" smtClean="0">
              <a:latin typeface="Times New Roman" pitchFamily="18" charset="0"/>
            </a:endParaRPr>
          </a:p>
        </p:txBody>
      </p:sp>
      <p:sp>
        <p:nvSpPr>
          <p:cNvPr id="84996" name="Slide Number Placeholder 3"/>
          <p:cNvSpPr>
            <a:spLocks noGrp="1"/>
          </p:cNvSpPr>
          <p:nvPr>
            <p:ph type="sldNum" sz="quarter" idx="5"/>
          </p:nvPr>
        </p:nvSpPr>
        <p:spPr>
          <a:noFill/>
        </p:spPr>
        <p:txBody>
          <a:bodyPr/>
          <a:lstStyle/>
          <a:p>
            <a:pPr defTabSz="930275"/>
            <a:fld id="{675BDD6C-D815-4472-B877-6B74CCDAEF46}" type="slidenum">
              <a:rPr lang="en-US" smtClean="0"/>
              <a:pPr defTabSz="930275"/>
              <a:t>7</a:t>
            </a:fld>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p:spPr>
        <p:txBody>
          <a:bodyPr/>
          <a:lstStyle/>
          <a:p>
            <a:pPr defTabSz="930275"/>
            <a:fld id="{EE423015-9499-4011-9BC3-D7557597EA1A}" type="slidenum">
              <a:rPr lang="en-US" altLang="en-US" smtClean="0">
                <a:latin typeface="Helvetica" pitchFamily="-84" charset="0"/>
              </a:rPr>
              <a:pPr defTabSz="930275"/>
              <a:t>8</a:t>
            </a:fld>
            <a:endParaRPr lang="en-US" altLang="en-US" smtClean="0">
              <a:latin typeface="Helvetica" pitchFamily="-84" charset="0"/>
            </a:endParaRPr>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a:ln/>
        </p:spPr>
        <p:txBody>
          <a:bodyPr/>
          <a:lstStyle/>
          <a:p>
            <a:r>
              <a:rPr lang="en-GB" dirty="0" smtClean="0">
                <a:latin typeface="Times New Roman" pitchFamily="18" charset="0"/>
              </a:rPr>
              <a:t>-</a:t>
            </a:r>
            <a:r>
              <a:rPr lang="en-GB" dirty="0" err="1" smtClean="0">
                <a:latin typeface="Times New Roman" pitchFamily="18" charset="0"/>
              </a:rPr>
              <a:t>Relocatable</a:t>
            </a:r>
            <a:r>
              <a:rPr lang="en-GB" dirty="0" smtClean="0">
                <a:latin typeface="Times New Roman" pitchFamily="18" charset="0"/>
              </a:rPr>
              <a:t> code needed for load time binding because if loading starting address changes, have to reload code. Once loaded, it becomes fixed. </a:t>
            </a:r>
          </a:p>
          <a:p>
            <a:r>
              <a:rPr lang="en-US" dirty="0" smtClean="0">
                <a:latin typeface="Times New Roman" pitchFamily="18" charset="0"/>
              </a:rPr>
              <a:t>Compiler will bind symbolic addresses to </a:t>
            </a:r>
            <a:r>
              <a:rPr lang="en-US" dirty="0" err="1" smtClean="0">
                <a:latin typeface="Times New Roman" pitchFamily="18" charset="0"/>
              </a:rPr>
              <a:t>relocatable</a:t>
            </a:r>
            <a:r>
              <a:rPr lang="en-US" dirty="0" smtClean="0">
                <a:latin typeface="Times New Roman" pitchFamily="18" charset="0"/>
              </a:rPr>
              <a:t> addresses (such as “14 bytes from the beginning of this module”). A table of such </a:t>
            </a:r>
            <a:r>
              <a:rPr lang="en-US" dirty="0" err="1" smtClean="0">
                <a:latin typeface="Times New Roman" pitchFamily="18" charset="0"/>
              </a:rPr>
              <a:t>relocatable</a:t>
            </a:r>
            <a:r>
              <a:rPr lang="en-US" dirty="0" smtClean="0">
                <a:latin typeface="Times New Roman" pitchFamily="18" charset="0"/>
              </a:rPr>
              <a:t> memory references is produced by the compiler/</a:t>
            </a:r>
            <a:r>
              <a:rPr lang="en-US" dirty="0" err="1" smtClean="0">
                <a:latin typeface="Times New Roman" pitchFamily="18" charset="0"/>
              </a:rPr>
              <a:t>assember</a:t>
            </a:r>
            <a:r>
              <a:rPr lang="en-US" dirty="0" smtClean="0">
                <a:latin typeface="Times New Roman" pitchFamily="18" charset="0"/>
              </a:rPr>
              <a:t>.</a:t>
            </a:r>
          </a:p>
          <a:p>
            <a:r>
              <a:rPr lang="en-US" dirty="0" smtClean="0">
                <a:latin typeface="Times New Roman" pitchFamily="18" charset="0"/>
              </a:rPr>
              <a:t>The linkage editor or loader will bind these </a:t>
            </a:r>
            <a:r>
              <a:rPr lang="en-US" dirty="0" err="1" smtClean="0">
                <a:latin typeface="Times New Roman" pitchFamily="18" charset="0"/>
              </a:rPr>
              <a:t>relocatable</a:t>
            </a:r>
            <a:r>
              <a:rPr lang="en-US" dirty="0" smtClean="0">
                <a:latin typeface="Times New Roman" pitchFamily="18" charset="0"/>
              </a:rPr>
              <a:t> addresses to absolute addresses (such as 12230). </a:t>
            </a:r>
          </a:p>
          <a:p>
            <a:r>
              <a:rPr lang="en-US" dirty="0" smtClean="0">
                <a:latin typeface="Times New Roman" pitchFamily="18" charset="0"/>
              </a:rPr>
              <a:t>If starting address changes, no recompilation needed; only the loader has to translate the table of </a:t>
            </a:r>
            <a:r>
              <a:rPr lang="en-US" dirty="0" err="1" smtClean="0">
                <a:latin typeface="Times New Roman" pitchFamily="18" charset="0"/>
              </a:rPr>
              <a:t>relocatable</a:t>
            </a:r>
            <a:r>
              <a:rPr lang="en-US" dirty="0" smtClean="0">
                <a:latin typeface="Times New Roman" pitchFamily="18" charset="0"/>
              </a:rPr>
              <a:t> references to the new addresses.</a:t>
            </a:r>
            <a:endParaRPr lang="en-GB" dirty="0" smtClean="0">
              <a:latin typeface="Times New Roman" pitchFamily="18" charset="0"/>
            </a:endParaRPr>
          </a:p>
          <a:p>
            <a:r>
              <a:rPr lang="en-GB" u="sng" dirty="0" smtClean="0">
                <a:latin typeface="Times New Roman" pitchFamily="18" charset="0"/>
              </a:rPr>
              <a:t>http://www.encyclopedia.com/doc/1O11-relocatablecode.html</a:t>
            </a:r>
          </a:p>
          <a:p>
            <a:r>
              <a:rPr lang="en-GB" dirty="0" smtClean="0">
                <a:latin typeface="Times New Roman" pitchFamily="18" charset="0"/>
              </a:rPr>
              <a:t>-Most </a:t>
            </a:r>
            <a:r>
              <a:rPr lang="en-GB" dirty="0" err="1" smtClean="0">
                <a:latin typeface="Times New Roman" pitchFamily="18" charset="0"/>
              </a:rPr>
              <a:t>OSes</a:t>
            </a:r>
            <a:r>
              <a:rPr lang="en-GB" dirty="0" smtClean="0">
                <a:latin typeface="Times New Roman" pitchFamily="18" charset="0"/>
              </a:rPr>
              <a:t> do execution time binding. Special hardware needed for this, as </a:t>
            </a:r>
          </a:p>
          <a:p>
            <a:r>
              <a:rPr lang="en-GB" dirty="0" smtClean="0">
                <a:latin typeface="Times New Roman" pitchFamily="18" charset="0"/>
              </a:rPr>
              <a:t>discussed in the next section. </a:t>
            </a:r>
          </a:p>
          <a:p>
            <a:r>
              <a:rPr lang="en-GB" u="sng" dirty="0" smtClean="0">
                <a:latin typeface="Times New Roman" pitchFamily="18" charset="0"/>
              </a:rPr>
              <a:t>http://www.encyclopedia.com/doc/1O11-positionindependentcode.html</a:t>
            </a:r>
          </a:p>
          <a:p>
            <a:r>
              <a:rPr lang="en-GB" dirty="0" smtClean="0">
                <a:latin typeface="Times New Roman" pitchFamily="18" charset="0"/>
              </a:rPr>
              <a:t>For an intro to linking:</a:t>
            </a:r>
          </a:p>
          <a:p>
            <a:r>
              <a:rPr lang="en-GB" u="sng" dirty="0" smtClean="0">
                <a:latin typeface="Times New Roman" pitchFamily="18" charset="0"/>
              </a:rPr>
              <a:t>http://en.wikipedia.org/wiki/Linker_(computing)</a:t>
            </a:r>
          </a:p>
          <a:p>
            <a:endParaRPr lang="en-GB" dirty="0" smtClean="0">
              <a:latin typeface="Times New Roman" pitchFamily="18" charset="0"/>
            </a:endParaRPr>
          </a:p>
          <a:p>
            <a:r>
              <a:rPr lang="en-GB" dirty="0" smtClean="0">
                <a:latin typeface="Times New Roman" pitchFamily="18" charset="0"/>
              </a:rPr>
              <a:t>A good book to know all about linking and loading, if you are interested: </a:t>
            </a:r>
          </a:p>
          <a:p>
            <a:r>
              <a:rPr lang="en-GB" u="sng" dirty="0" smtClean="0">
                <a:latin typeface="Times New Roman" pitchFamily="18" charset="0"/>
              </a:rPr>
              <a:t>http://www.iecc.com/linker/</a:t>
            </a:r>
          </a:p>
          <a:p>
            <a:endParaRPr lang="en-US" altLang="en-US" dirty="0" smtClean="0">
              <a:latin typeface="Times New Roman" pitchFamily="18"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p:spPr>
        <p:txBody>
          <a:bodyPr/>
          <a:lstStyle/>
          <a:p>
            <a:pPr defTabSz="930275"/>
            <a:fld id="{EA1925C5-CCF1-4D42-B827-9C1B67586669}" type="slidenum">
              <a:rPr lang="en-US" altLang="en-US" smtClean="0">
                <a:latin typeface="Helvetica" pitchFamily="-84" charset="0"/>
              </a:rPr>
              <a:pPr defTabSz="930275"/>
              <a:t>9</a:t>
            </a:fld>
            <a:endParaRPr lang="en-US" altLang="en-US" smtClean="0">
              <a:latin typeface="Helvetica" pitchFamily="-84" charset="0"/>
            </a:endParaRPr>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r>
              <a:rPr lang="en-GB" smtClean="0">
                <a:latin typeface="Times New Roman" pitchFamily="18" charset="0"/>
              </a:rPr>
              <a:t>-Loader is part of OS.</a:t>
            </a:r>
          </a:p>
          <a:p>
            <a:endParaRPr lang="en-US" altLang="en-US" smtClean="0">
              <a:latin typeface="Times New Roman" pitchFamily="18"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p:spPr>
        <p:txBody>
          <a:bodyPr/>
          <a:lstStyle/>
          <a:p>
            <a:pPr defTabSz="930275"/>
            <a:fld id="{E466B79A-DA75-46E8-9BFD-C5A755659CD4}" type="slidenum">
              <a:rPr lang="en-US" altLang="en-US" smtClean="0">
                <a:latin typeface="Helvetica" pitchFamily="-84" charset="0"/>
              </a:rPr>
              <a:pPr defTabSz="930275"/>
              <a:t>10</a:t>
            </a:fld>
            <a:endParaRPr lang="en-US" altLang="en-US" smtClean="0">
              <a:latin typeface="Helvetica" pitchFamily="-84" charset="0"/>
            </a:endParaRPr>
          </a:p>
        </p:txBody>
      </p:sp>
      <p:sp>
        <p:nvSpPr>
          <p:cNvPr id="88067" name="Rectangle 2"/>
          <p:cNvSpPr>
            <a:spLocks noGrp="1" noRot="1" noChangeAspect="1" noChangeArrowheads="1" noTextEdit="1"/>
          </p:cNvSpPr>
          <p:nvPr>
            <p:ph type="sldImg"/>
          </p:nvPr>
        </p:nvSpPr>
        <p:spPr>
          <a:ln/>
        </p:spPr>
      </p:sp>
      <p:sp>
        <p:nvSpPr>
          <p:cNvPr id="88068" name="Rectangle 3"/>
          <p:cNvSpPr>
            <a:spLocks noGrp="1" noChangeArrowheads="1"/>
          </p:cNvSpPr>
          <p:nvPr>
            <p:ph type="body" idx="1"/>
          </p:nvPr>
        </p:nvSpPr>
        <p:spPr>
          <a:noFill/>
          <a:ln/>
        </p:spPr>
        <p:txBody>
          <a:bodyPr/>
          <a:lstStyle/>
          <a:p>
            <a:r>
              <a:rPr lang="en-GB" dirty="0" smtClean="0">
                <a:latin typeface="Times New Roman" pitchFamily="18" charset="0"/>
              </a:rPr>
              <a:t>-A </a:t>
            </a:r>
            <a:r>
              <a:rPr lang="en-GB" b="1" dirty="0" smtClean="0">
                <a:latin typeface="Times New Roman" pitchFamily="18" charset="0"/>
              </a:rPr>
              <a:t>logical address</a:t>
            </a:r>
            <a:r>
              <a:rPr lang="en-GB" dirty="0" smtClean="0">
                <a:latin typeface="Times New Roman" pitchFamily="18" charset="0"/>
              </a:rPr>
              <a:t> is the address at which an item (memory cell, storage element, network host)  appears to reside from the perspective of an executing application program. A logical address may be different from the physical address due to the operation of an address translator or mapping function. Such mapping functions may be, in the case of a computer memory architecture, a memory management unit (MMU) between </a:t>
            </a:r>
          </a:p>
          <a:p>
            <a:r>
              <a:rPr lang="en-GB" dirty="0" smtClean="0">
                <a:latin typeface="Times New Roman" pitchFamily="18" charset="0"/>
              </a:rPr>
              <a:t>the CPU and the memory bus, or an address translation layer, e.g., the Data Link Layer, between the hardware and the internetworking protocols  (Internet Protocol) in a computer networking system.</a:t>
            </a:r>
          </a:p>
          <a:p>
            <a:r>
              <a:rPr lang="en-US" dirty="0" smtClean="0">
                <a:latin typeface="Times New Roman" pitchFamily="18" charset="0"/>
              </a:rPr>
              <a:t>-Virtual Address Space: </a:t>
            </a:r>
            <a:r>
              <a:rPr lang="en-US" u="sng" dirty="0" smtClean="0">
                <a:latin typeface="Times New Roman" pitchFamily="18" charset="0"/>
              </a:rPr>
              <a:t>http://en.wikipedia.org/wiki/Virtual_address_space</a:t>
            </a:r>
            <a:endParaRPr lang="en-GB" u="sng" dirty="0" smtClean="0">
              <a:latin typeface="Times New Roman" pitchFamily="18" charset="0"/>
            </a:endParaRPr>
          </a:p>
          <a:p>
            <a:endParaRPr lang="en-US" altLang="en-US" dirty="0" smtClean="0">
              <a:latin typeface="Times New Roman"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3" name="Group 3"/>
          <p:cNvGrpSpPr>
            <a:grpSpLocks/>
          </p:cNvGrpSpPr>
          <p:nvPr/>
        </p:nvGrpSpPr>
        <p:grpSpPr bwMode="auto">
          <a:xfrm>
            <a:off x="198438" y="2960688"/>
            <a:ext cx="8610600" cy="201612"/>
            <a:chOff x="125" y="1865"/>
            <a:chExt cx="5424" cy="127"/>
          </a:xfrm>
        </p:grpSpPr>
        <p:sp>
          <p:nvSpPr>
            <p:cNvPr id="4" name="Rectangle 4"/>
            <p:cNvSpPr>
              <a:spLocks noChangeArrowheads="1"/>
            </p:cNvSpPr>
            <p:nvPr/>
          </p:nvSpPr>
          <p:spPr bwMode="auto">
            <a:xfrm>
              <a:off x="125" y="1865"/>
              <a:ext cx="1808" cy="127"/>
            </a:xfrm>
            <a:prstGeom prst="rect">
              <a:avLst/>
            </a:prstGeom>
            <a:solidFill>
              <a:srgbClr val="336699"/>
            </a:solidFill>
            <a:ln>
              <a:noFill/>
            </a:ln>
            <a:extLst/>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smtClean="0"/>
            </a:p>
          </p:txBody>
        </p:sp>
        <p:sp>
          <p:nvSpPr>
            <p:cNvPr id="5" name="Rectangle 5"/>
            <p:cNvSpPr>
              <a:spLocks noChangeArrowheads="1"/>
            </p:cNvSpPr>
            <p:nvPr/>
          </p:nvSpPr>
          <p:spPr bwMode="auto">
            <a:xfrm>
              <a:off x="1933" y="1865"/>
              <a:ext cx="1808" cy="127"/>
            </a:xfrm>
            <a:prstGeom prst="rect">
              <a:avLst/>
            </a:prstGeom>
            <a:solidFill>
              <a:srgbClr val="99CCFF"/>
            </a:solidFill>
            <a:ln>
              <a:noFill/>
            </a:ln>
            <a:extLst/>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smtClean="0"/>
            </a:p>
          </p:txBody>
        </p:sp>
        <p:sp>
          <p:nvSpPr>
            <p:cNvPr id="6" name="Rectangle 6"/>
            <p:cNvSpPr>
              <a:spLocks noChangeArrowheads="1"/>
            </p:cNvSpPr>
            <p:nvPr/>
          </p:nvSpPr>
          <p:spPr bwMode="auto">
            <a:xfrm>
              <a:off x="3741" y="1865"/>
              <a:ext cx="1808" cy="127"/>
            </a:xfrm>
            <a:prstGeom prst="rect">
              <a:avLst/>
            </a:prstGeom>
            <a:solidFill>
              <a:srgbClr val="336699"/>
            </a:solidFill>
            <a:ln>
              <a:noFill/>
            </a:ln>
            <a:extLst/>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smtClean="0"/>
            </a:p>
          </p:txBody>
        </p:sp>
      </p:grpSp>
      <p:sp>
        <p:nvSpPr>
          <p:cNvPr id="7" name="Text Box 7"/>
          <p:cNvSpPr txBox="1">
            <a:spLocks noChangeArrowheads="1"/>
          </p:cNvSpPr>
          <p:nvPr/>
        </p:nvSpPr>
        <p:spPr bwMode="auto">
          <a:xfrm>
            <a:off x="6489700" y="6588125"/>
            <a:ext cx="2713038" cy="244475"/>
          </a:xfrm>
          <a:prstGeom prst="rect">
            <a:avLst/>
          </a:prstGeom>
          <a:noFill/>
          <a:ln>
            <a:noFill/>
          </a:ln>
          <a:extLst/>
        </p:spPr>
        <p:txBody>
          <a:bodyPr>
            <a:spAutoFit/>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lgn="ctr">
              <a:spcBef>
                <a:spcPct val="50000"/>
              </a:spcBef>
              <a:defRPr/>
            </a:pPr>
            <a:r>
              <a:rPr lang="en-US" altLang="en-US" sz="1000" b="1" smtClean="0">
                <a:solidFill>
                  <a:srgbClr val="336699"/>
                </a:solidFill>
                <a:latin typeface="Helvetica" pitchFamily="-84" charset="0"/>
              </a:rPr>
              <a:t>Silberschatz, Galvin and Gagne ©2013</a:t>
            </a:r>
          </a:p>
        </p:txBody>
      </p:sp>
      <p:sp>
        <p:nvSpPr>
          <p:cNvPr id="8" name="Text Box 8"/>
          <p:cNvSpPr txBox="1">
            <a:spLocks noChangeArrowheads="1"/>
          </p:cNvSpPr>
          <p:nvPr/>
        </p:nvSpPr>
        <p:spPr bwMode="auto">
          <a:xfrm>
            <a:off x="26988" y="6613525"/>
            <a:ext cx="2695575" cy="246063"/>
          </a:xfrm>
          <a:prstGeom prst="rect">
            <a:avLst/>
          </a:prstGeom>
          <a:noFill/>
          <a:ln>
            <a:noFill/>
          </a:ln>
          <a:extLst/>
        </p:spPr>
        <p:txBody>
          <a:bodyPr wrap="none">
            <a:spAutoFit/>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spcBef>
                <a:spcPct val="50000"/>
              </a:spcBef>
              <a:defRPr/>
            </a:pPr>
            <a:r>
              <a:rPr lang="en-US" altLang="en-US" sz="1000" b="1" smtClean="0">
                <a:solidFill>
                  <a:srgbClr val="336699"/>
                </a:solidFill>
                <a:latin typeface="Helvetica" pitchFamily="-84" charset="0"/>
              </a:rPr>
              <a:t>Operating System Concepts – 9</a:t>
            </a:r>
            <a:r>
              <a:rPr lang="en-US" altLang="en-US" sz="1000" b="1" baseline="30000" smtClean="0">
                <a:solidFill>
                  <a:srgbClr val="336699"/>
                </a:solidFill>
                <a:latin typeface="Helvetica" pitchFamily="-84" charset="0"/>
              </a:rPr>
              <a:t>th</a:t>
            </a:r>
            <a:r>
              <a:rPr lang="en-US" altLang="en-US" sz="1000" b="1" smtClean="0">
                <a:solidFill>
                  <a:srgbClr val="336699"/>
                </a:solidFill>
                <a:latin typeface="Helvetica" pitchFamily="-84" charset="0"/>
              </a:rPr>
              <a:t> Edition</a:t>
            </a:r>
          </a:p>
        </p:txBody>
      </p:sp>
      <p:pic>
        <p:nvPicPr>
          <p:cNvPr id="9" name="Picture 9" descr="dino_4"/>
          <p:cNvPicPr>
            <a:picLocks noChangeAspect="1" noChangeArrowheads="1"/>
          </p:cNvPicPr>
          <p:nvPr/>
        </p:nvPicPr>
        <p:blipFill>
          <a:blip r:embed="rId2"/>
          <a:srcRect/>
          <a:stretch>
            <a:fillRect/>
          </a:stretch>
        </p:blipFill>
        <p:spPr bwMode="auto">
          <a:xfrm>
            <a:off x="3360738" y="4157663"/>
            <a:ext cx="2062162" cy="1593850"/>
          </a:xfrm>
          <a:prstGeom prst="rect">
            <a:avLst/>
          </a:prstGeom>
          <a:noFill/>
          <a:ln w="76200">
            <a:solidFill>
              <a:srgbClr val="336699"/>
            </a:solidFill>
            <a:miter lim="800000"/>
            <a:headEnd/>
            <a:tailEnd/>
          </a:ln>
        </p:spPr>
      </p:pic>
      <p:sp>
        <p:nvSpPr>
          <p:cNvPr id="10" name="Rectangle 10"/>
          <p:cNvSpPr>
            <a:spLocks noChangeArrowheads="1"/>
          </p:cNvSpPr>
          <p:nvPr/>
        </p:nvSpPr>
        <p:spPr bwMode="auto">
          <a:xfrm>
            <a:off x="3224213" y="4006850"/>
            <a:ext cx="2336800" cy="1887538"/>
          </a:xfrm>
          <a:prstGeom prst="rect">
            <a:avLst/>
          </a:prstGeom>
          <a:noFill/>
          <a:ln w="57150" cmpd="thinThick">
            <a:solidFill>
              <a:srgbClr val="66CCFF"/>
            </a:solidFill>
            <a:miter lim="800000"/>
            <a:headEnd/>
            <a:tailEnd/>
          </a:ln>
          <a:extLst/>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smtClean="0"/>
          </a:p>
        </p:txBody>
      </p:sp>
      <p:sp>
        <p:nvSpPr>
          <p:cNvPr id="152578" name="Rectangle 2"/>
          <p:cNvSpPr>
            <a:spLocks noGrp="1" noChangeArrowheads="1"/>
          </p:cNvSpPr>
          <p:nvPr>
            <p:ph type="ctrTitle"/>
          </p:nvPr>
        </p:nvSpPr>
        <p:spPr>
          <a:xfrm>
            <a:off x="685800" y="685800"/>
            <a:ext cx="7772400" cy="2127250"/>
          </a:xfrm>
        </p:spPr>
        <p:txBody>
          <a:bodyPr/>
          <a:lstStyle>
            <a:lvl1pPr>
              <a:defRPr sz="4300"/>
            </a:lvl1pPr>
          </a:lstStyle>
          <a:p>
            <a:r>
              <a:rPr lang="en-US" dirty="0"/>
              <a:t>Click to edit Master 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91338" y="277813"/>
            <a:ext cx="2144712"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7813"/>
            <a:ext cx="6281738"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06450" y="1233488"/>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997450" y="1233488"/>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title"/>
          </p:nvPr>
        </p:nvSpPr>
        <p:spPr bwMode="auto">
          <a:xfrm>
            <a:off x="457200" y="277813"/>
            <a:ext cx="8229600" cy="576262"/>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altLang="en-US" smtClean="0"/>
              <a:t>Click to edit Master title style</a:t>
            </a:r>
          </a:p>
        </p:txBody>
      </p:sp>
      <p:sp>
        <p:nvSpPr>
          <p:cNvPr id="1027" name="Rectangle 4"/>
          <p:cNvSpPr>
            <a:spLocks noGrp="1" noChangeArrowheads="1"/>
          </p:cNvSpPr>
          <p:nvPr>
            <p:ph type="body" idx="1"/>
          </p:nvPr>
        </p:nvSpPr>
        <p:spPr bwMode="auto">
          <a:xfrm>
            <a:off x="806450" y="1233488"/>
            <a:ext cx="8229600" cy="45307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29" name="Rectangle 5"/>
          <p:cNvSpPr>
            <a:spLocks noChangeArrowheads="1"/>
          </p:cNvSpPr>
          <p:nvPr/>
        </p:nvSpPr>
        <p:spPr bwMode="auto">
          <a:xfrm>
            <a:off x="0" y="0"/>
            <a:ext cx="228600" cy="2286000"/>
          </a:xfrm>
          <a:prstGeom prst="rect">
            <a:avLst/>
          </a:prstGeom>
          <a:solidFill>
            <a:srgbClr val="336699"/>
          </a:solidFill>
          <a:ln>
            <a:noFill/>
          </a:ln>
          <a:extLst/>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lgn="ctr" eaLnBrk="1" hangingPunct="1">
              <a:defRPr/>
            </a:pPr>
            <a:endParaRPr lang="en-US" altLang="en-US" sz="2400" smtClean="0">
              <a:latin typeface="Times New Roman" pitchFamily="18" charset="0"/>
            </a:endParaRPr>
          </a:p>
        </p:txBody>
      </p:sp>
      <p:sp>
        <p:nvSpPr>
          <p:cNvPr id="1030" name="Line 6"/>
          <p:cNvSpPr>
            <a:spLocks noChangeShapeType="1"/>
          </p:cNvSpPr>
          <p:nvPr/>
        </p:nvSpPr>
        <p:spPr bwMode="auto">
          <a:xfrm>
            <a:off x="457200" y="860425"/>
            <a:ext cx="8077200" cy="0"/>
          </a:xfrm>
          <a:prstGeom prst="line">
            <a:avLst/>
          </a:prstGeom>
          <a:noFill/>
          <a:ln w="19050">
            <a:solidFill>
              <a:srgbClr val="336699"/>
            </a:solidFill>
            <a:round/>
            <a:headEnd/>
            <a:tailEnd/>
          </a:ln>
        </p:spPr>
        <p:txBody>
          <a:bodyPr/>
          <a:lstStyle/>
          <a:p>
            <a:pPr>
              <a:defRPr/>
            </a:pPr>
            <a:endParaRPr lang="en-US"/>
          </a:p>
        </p:txBody>
      </p:sp>
      <p:sp>
        <p:nvSpPr>
          <p:cNvPr id="1031" name="Rectangle 7"/>
          <p:cNvSpPr>
            <a:spLocks noChangeArrowheads="1"/>
          </p:cNvSpPr>
          <p:nvPr/>
        </p:nvSpPr>
        <p:spPr bwMode="auto">
          <a:xfrm>
            <a:off x="0" y="2286000"/>
            <a:ext cx="228600" cy="2286000"/>
          </a:xfrm>
          <a:prstGeom prst="rect">
            <a:avLst/>
          </a:prstGeom>
          <a:solidFill>
            <a:srgbClr val="99CCFF"/>
          </a:solidFill>
          <a:ln>
            <a:noFill/>
          </a:ln>
          <a:extLst/>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lgn="ctr" eaLnBrk="1" hangingPunct="1">
              <a:defRPr/>
            </a:pPr>
            <a:endParaRPr lang="en-US" altLang="en-US" sz="2400" smtClean="0">
              <a:latin typeface="Times New Roman" pitchFamily="18" charset="0"/>
            </a:endParaRPr>
          </a:p>
        </p:txBody>
      </p:sp>
      <p:sp>
        <p:nvSpPr>
          <p:cNvPr id="1032" name="Rectangle 8"/>
          <p:cNvSpPr>
            <a:spLocks noChangeArrowheads="1"/>
          </p:cNvSpPr>
          <p:nvPr/>
        </p:nvSpPr>
        <p:spPr bwMode="auto">
          <a:xfrm>
            <a:off x="0" y="4572000"/>
            <a:ext cx="228600" cy="2286000"/>
          </a:xfrm>
          <a:prstGeom prst="rect">
            <a:avLst/>
          </a:prstGeom>
          <a:solidFill>
            <a:srgbClr val="336699"/>
          </a:solidFill>
          <a:ln>
            <a:noFill/>
          </a:ln>
          <a:extLst/>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lgn="ctr" eaLnBrk="1" hangingPunct="1">
              <a:defRPr/>
            </a:pPr>
            <a:endParaRPr lang="en-US" altLang="en-US" sz="2400" smtClean="0">
              <a:latin typeface="Times New Roman" pitchFamily="18" charset="0"/>
            </a:endParaRPr>
          </a:p>
        </p:txBody>
      </p:sp>
      <p:sp>
        <p:nvSpPr>
          <p:cNvPr id="1033" name="Text Box 9"/>
          <p:cNvSpPr txBox="1">
            <a:spLocks noChangeArrowheads="1"/>
          </p:cNvSpPr>
          <p:nvPr/>
        </p:nvSpPr>
        <p:spPr bwMode="auto">
          <a:xfrm>
            <a:off x="4256088" y="6613525"/>
            <a:ext cx="447675" cy="246063"/>
          </a:xfrm>
          <a:prstGeom prst="rect">
            <a:avLst/>
          </a:prstGeom>
          <a:noFill/>
          <a:ln>
            <a:noFill/>
          </a:ln>
          <a:extLst/>
        </p:spPr>
        <p:txBody>
          <a:bodyPr wrap="none">
            <a:spAutoFit/>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lgn="ctr">
              <a:spcBef>
                <a:spcPct val="50000"/>
              </a:spcBef>
              <a:defRPr/>
            </a:pPr>
            <a:r>
              <a:rPr lang="en-US" altLang="en-US" sz="1000" b="1" dirty="0" smtClean="0">
                <a:solidFill>
                  <a:srgbClr val="006699"/>
                </a:solidFill>
                <a:latin typeface="Helvetica" pitchFamily="-84" charset="0"/>
              </a:rPr>
              <a:t>8.</a:t>
            </a:r>
            <a:fld id="{E5E4907C-12A5-4938-9E63-501DF76459AE}" type="slidenum">
              <a:rPr lang="en-US" altLang="en-US" sz="1000" b="1" smtClean="0">
                <a:solidFill>
                  <a:srgbClr val="006699"/>
                </a:solidFill>
                <a:latin typeface="Helvetica" pitchFamily="-84" charset="0"/>
              </a:rPr>
              <a:pPr algn="ctr">
                <a:spcBef>
                  <a:spcPct val="50000"/>
                </a:spcBef>
                <a:defRPr/>
              </a:pPr>
              <a:t>‹#›</a:t>
            </a:fld>
            <a:endParaRPr lang="en-US" altLang="en-US" sz="1000" b="1" dirty="0" smtClean="0">
              <a:solidFill>
                <a:srgbClr val="006699"/>
              </a:solidFill>
              <a:latin typeface="Helvetica" pitchFamily="-84" charset="0"/>
            </a:endParaRPr>
          </a:p>
        </p:txBody>
      </p:sp>
      <p:sp>
        <p:nvSpPr>
          <p:cNvPr id="1034" name="Text Box 10"/>
          <p:cNvSpPr txBox="1">
            <a:spLocks noChangeArrowheads="1"/>
          </p:cNvSpPr>
          <p:nvPr/>
        </p:nvSpPr>
        <p:spPr bwMode="auto">
          <a:xfrm>
            <a:off x="6489700" y="6588125"/>
            <a:ext cx="2713038" cy="244475"/>
          </a:xfrm>
          <a:prstGeom prst="rect">
            <a:avLst/>
          </a:prstGeom>
          <a:noFill/>
          <a:ln>
            <a:noFill/>
          </a:ln>
          <a:extLst/>
        </p:spPr>
        <p:txBody>
          <a:bodyPr>
            <a:spAutoFit/>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lgn="ctr">
              <a:spcBef>
                <a:spcPct val="50000"/>
              </a:spcBef>
              <a:defRPr/>
            </a:pPr>
            <a:r>
              <a:rPr lang="en-US" altLang="en-US" sz="1000" b="1" smtClean="0">
                <a:solidFill>
                  <a:srgbClr val="006699"/>
                </a:solidFill>
                <a:latin typeface="Helvetica" pitchFamily="-84" charset="0"/>
              </a:rPr>
              <a:t>Silberschatz, Galvin and Gagne ©2013</a:t>
            </a:r>
          </a:p>
        </p:txBody>
      </p:sp>
      <p:sp>
        <p:nvSpPr>
          <p:cNvPr id="1035" name="Text Box 11"/>
          <p:cNvSpPr txBox="1">
            <a:spLocks noChangeArrowheads="1"/>
          </p:cNvSpPr>
          <p:nvPr/>
        </p:nvSpPr>
        <p:spPr bwMode="auto">
          <a:xfrm>
            <a:off x="185738" y="6621463"/>
            <a:ext cx="2638425" cy="244475"/>
          </a:xfrm>
          <a:prstGeom prst="rect">
            <a:avLst/>
          </a:prstGeom>
          <a:noFill/>
          <a:ln>
            <a:noFill/>
          </a:ln>
          <a:extLst/>
        </p:spPr>
        <p:txBody>
          <a:bodyPr wrap="none">
            <a:spAutoFit/>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spcBef>
                <a:spcPct val="50000"/>
              </a:spcBef>
              <a:defRPr/>
            </a:pPr>
            <a:r>
              <a:rPr lang="en-US" altLang="en-US" sz="1000" b="1" smtClean="0">
                <a:solidFill>
                  <a:srgbClr val="006699"/>
                </a:solidFill>
                <a:latin typeface="Helvetica" pitchFamily="-84" charset="0"/>
              </a:rPr>
              <a:t>Operating System Concepts – 9</a:t>
            </a:r>
            <a:r>
              <a:rPr lang="en-US" altLang="en-US" sz="1000" b="1" baseline="30000" smtClean="0">
                <a:solidFill>
                  <a:srgbClr val="006699"/>
                </a:solidFill>
                <a:latin typeface="Helvetica" pitchFamily="-84" charset="0"/>
              </a:rPr>
              <a:t>th</a:t>
            </a:r>
            <a:r>
              <a:rPr lang="en-US" altLang="en-US" sz="1000" b="1" smtClean="0">
                <a:solidFill>
                  <a:srgbClr val="006699"/>
                </a:solidFill>
                <a:latin typeface="Helvetica" pitchFamily="-84" charset="0"/>
              </a:rPr>
              <a:t> Edition</a:t>
            </a:r>
          </a:p>
        </p:txBody>
      </p:sp>
      <p:pic>
        <p:nvPicPr>
          <p:cNvPr id="2" name="Picture 15" descr="dinosaurG2711_468x351"/>
          <p:cNvPicPr>
            <a:picLocks noChangeAspect="1" noChangeArrowheads="1"/>
          </p:cNvPicPr>
          <p:nvPr userDrawn="1"/>
        </p:nvPicPr>
        <p:blipFill>
          <a:blip r:embed="rId13"/>
          <a:srcRect/>
          <a:stretch>
            <a:fillRect/>
          </a:stretch>
        </p:blipFill>
        <p:spPr bwMode="auto">
          <a:xfrm>
            <a:off x="8042275" y="5878513"/>
            <a:ext cx="928688" cy="696912"/>
          </a:xfrm>
          <a:prstGeom prst="rect">
            <a:avLst/>
          </a:prstGeom>
          <a:noFill/>
          <a:ln w="9525">
            <a:noFill/>
            <a:miter lim="800000"/>
            <a:headEnd/>
            <a:tailEnd/>
          </a:ln>
        </p:spPr>
      </p:pic>
      <p:pic>
        <p:nvPicPr>
          <p:cNvPr id="1036" name="Picture 14" descr="dinosaur"/>
          <p:cNvPicPr>
            <a:picLocks noChangeAspect="1" noChangeArrowheads="1"/>
          </p:cNvPicPr>
          <p:nvPr userDrawn="1"/>
        </p:nvPicPr>
        <p:blipFill>
          <a:blip r:embed="rId14"/>
          <a:srcRect/>
          <a:stretch>
            <a:fillRect/>
          </a:stretch>
        </p:blipFill>
        <p:spPr bwMode="auto">
          <a:xfrm>
            <a:off x="276225" y="163513"/>
            <a:ext cx="854075" cy="639762"/>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4107" r:id="rId1"/>
    <p:sldLayoutId id="2147484097" r:id="rId2"/>
    <p:sldLayoutId id="2147484098" r:id="rId3"/>
    <p:sldLayoutId id="2147484099" r:id="rId4"/>
    <p:sldLayoutId id="2147484100" r:id="rId5"/>
    <p:sldLayoutId id="2147484101" r:id="rId6"/>
    <p:sldLayoutId id="2147484102" r:id="rId7"/>
    <p:sldLayoutId id="2147484103" r:id="rId8"/>
    <p:sldLayoutId id="2147484104" r:id="rId9"/>
    <p:sldLayoutId id="2147484105" r:id="rId10"/>
    <p:sldLayoutId id="2147484106" r:id="rId11"/>
  </p:sldLayoutIdLst>
  <p:timing>
    <p:tnLst>
      <p:par>
        <p:cTn id="1" dur="indefinite" restart="never" nodeType="tmRoot"/>
      </p:par>
    </p:tnLst>
  </p:timing>
  <p:txStyles>
    <p:titleStyle>
      <a:lvl1pPr algn="ctr" rtl="0" eaLnBrk="0" fontAlgn="base" hangingPunct="0">
        <a:spcBef>
          <a:spcPct val="0"/>
        </a:spcBef>
        <a:spcAft>
          <a:spcPct val="0"/>
        </a:spcAft>
        <a:defRPr sz="3200" b="1">
          <a:solidFill>
            <a:srgbClr val="006699"/>
          </a:solidFill>
          <a:latin typeface="+mj-lt"/>
          <a:ea typeface="MS PGothic" pitchFamily="34" charset="-128"/>
          <a:cs typeface="ＭＳ Ｐゴシック" charset="-128"/>
        </a:defRPr>
      </a:lvl1pPr>
      <a:lvl2pPr algn="ctr" rtl="0" eaLnBrk="0" fontAlgn="base" hangingPunct="0">
        <a:spcBef>
          <a:spcPct val="0"/>
        </a:spcBef>
        <a:spcAft>
          <a:spcPct val="0"/>
        </a:spcAft>
        <a:defRPr sz="3200" b="1">
          <a:solidFill>
            <a:srgbClr val="006699"/>
          </a:solidFill>
          <a:latin typeface="Arial" charset="0"/>
          <a:ea typeface="MS PGothic" pitchFamily="34" charset="-128"/>
          <a:cs typeface="ＭＳ Ｐゴシック" charset="-128"/>
        </a:defRPr>
      </a:lvl2pPr>
      <a:lvl3pPr algn="ctr" rtl="0" eaLnBrk="0" fontAlgn="base" hangingPunct="0">
        <a:spcBef>
          <a:spcPct val="0"/>
        </a:spcBef>
        <a:spcAft>
          <a:spcPct val="0"/>
        </a:spcAft>
        <a:defRPr sz="3200" b="1">
          <a:solidFill>
            <a:srgbClr val="006699"/>
          </a:solidFill>
          <a:latin typeface="Arial" charset="0"/>
          <a:ea typeface="MS PGothic" pitchFamily="34" charset="-128"/>
          <a:cs typeface="ＭＳ Ｐゴシック" charset="-128"/>
        </a:defRPr>
      </a:lvl3pPr>
      <a:lvl4pPr algn="ctr" rtl="0" eaLnBrk="0" fontAlgn="base" hangingPunct="0">
        <a:spcBef>
          <a:spcPct val="0"/>
        </a:spcBef>
        <a:spcAft>
          <a:spcPct val="0"/>
        </a:spcAft>
        <a:defRPr sz="3200" b="1">
          <a:solidFill>
            <a:srgbClr val="006699"/>
          </a:solidFill>
          <a:latin typeface="Arial" charset="0"/>
          <a:ea typeface="MS PGothic" pitchFamily="34" charset="-128"/>
          <a:cs typeface="ＭＳ Ｐゴシック" charset="-128"/>
        </a:defRPr>
      </a:lvl4pPr>
      <a:lvl5pPr algn="ctr" rtl="0" eaLnBrk="0" fontAlgn="base" hangingPunct="0">
        <a:spcBef>
          <a:spcPct val="0"/>
        </a:spcBef>
        <a:spcAft>
          <a:spcPct val="0"/>
        </a:spcAft>
        <a:defRPr sz="3200" b="1">
          <a:solidFill>
            <a:srgbClr val="006699"/>
          </a:solidFill>
          <a:latin typeface="Arial" charset="0"/>
          <a:ea typeface="MS PGothic" pitchFamily="34" charset="-128"/>
          <a:cs typeface="ＭＳ Ｐゴシック" charset="-128"/>
        </a:defRPr>
      </a:lvl5pPr>
      <a:lvl6pPr marL="457200" algn="ctr" rtl="0" fontAlgn="base">
        <a:spcBef>
          <a:spcPct val="0"/>
        </a:spcBef>
        <a:spcAft>
          <a:spcPct val="0"/>
        </a:spcAft>
        <a:defRPr sz="3200" b="1">
          <a:solidFill>
            <a:srgbClr val="006699"/>
          </a:solidFill>
          <a:latin typeface="Arial" charset="0"/>
        </a:defRPr>
      </a:lvl6pPr>
      <a:lvl7pPr marL="914400" algn="ctr" rtl="0" fontAlgn="base">
        <a:spcBef>
          <a:spcPct val="0"/>
        </a:spcBef>
        <a:spcAft>
          <a:spcPct val="0"/>
        </a:spcAft>
        <a:defRPr sz="3200" b="1">
          <a:solidFill>
            <a:srgbClr val="006699"/>
          </a:solidFill>
          <a:latin typeface="Arial" charset="0"/>
        </a:defRPr>
      </a:lvl7pPr>
      <a:lvl8pPr marL="1371600" algn="ctr" rtl="0" fontAlgn="base">
        <a:spcBef>
          <a:spcPct val="0"/>
        </a:spcBef>
        <a:spcAft>
          <a:spcPct val="0"/>
        </a:spcAft>
        <a:defRPr sz="3200" b="1">
          <a:solidFill>
            <a:srgbClr val="006699"/>
          </a:solidFill>
          <a:latin typeface="Arial" charset="0"/>
        </a:defRPr>
      </a:lvl8pPr>
      <a:lvl9pPr marL="1828800" algn="ctr" rtl="0" fontAlgn="base">
        <a:spcBef>
          <a:spcPct val="0"/>
        </a:spcBef>
        <a:spcAft>
          <a:spcPct val="0"/>
        </a:spcAft>
        <a:defRPr sz="3200" b="1">
          <a:solidFill>
            <a:srgbClr val="006699"/>
          </a:solidFill>
          <a:latin typeface="Arial" charset="0"/>
        </a:defRPr>
      </a:lvl9pPr>
    </p:titleStyle>
    <p:bodyStyle>
      <a:lvl1pPr marL="342900" indent="-342900" algn="l" rtl="0" eaLnBrk="0" fontAlgn="base" hangingPunct="0">
        <a:spcBef>
          <a:spcPct val="35000"/>
        </a:spcBef>
        <a:spcAft>
          <a:spcPct val="0"/>
        </a:spcAft>
        <a:buClr>
          <a:srgbClr val="993300"/>
        </a:buClr>
        <a:buSzPct val="90000"/>
        <a:buFont typeface="Monotype Sorts" pitchFamily="-84" charset="2"/>
        <a:buChar char="n"/>
        <a:defRPr kumimoji="1">
          <a:solidFill>
            <a:schemeClr val="tx1"/>
          </a:solidFill>
          <a:latin typeface="+mn-lt"/>
          <a:ea typeface="MS PGothic" pitchFamily="34" charset="-128"/>
          <a:cs typeface="ＭＳ Ｐゴシック" charset="-128"/>
        </a:defRPr>
      </a:lvl1pPr>
      <a:lvl2pPr marL="742950" indent="-285750" algn="l" rtl="0" eaLnBrk="0" fontAlgn="base" hangingPunct="0">
        <a:spcBef>
          <a:spcPct val="35000"/>
        </a:spcBef>
        <a:spcAft>
          <a:spcPct val="0"/>
        </a:spcAft>
        <a:buClr>
          <a:srgbClr val="CC6600"/>
        </a:buClr>
        <a:buSzPct val="80000"/>
        <a:buFont typeface="Monotype Sorts" pitchFamily="-84" charset="2"/>
        <a:buChar char="l"/>
        <a:defRPr kumimoji="1">
          <a:solidFill>
            <a:schemeClr val="tx1"/>
          </a:solidFill>
          <a:latin typeface="+mn-lt"/>
          <a:ea typeface="MS PGothic" pitchFamily="34" charset="-128"/>
        </a:defRPr>
      </a:lvl2pPr>
      <a:lvl3pPr marL="1085850" indent="-228600" algn="l" rtl="0" eaLnBrk="0" fontAlgn="base" hangingPunct="0">
        <a:spcBef>
          <a:spcPct val="35000"/>
        </a:spcBef>
        <a:spcAft>
          <a:spcPct val="0"/>
        </a:spcAft>
        <a:buClr>
          <a:srgbClr val="009900"/>
        </a:buClr>
        <a:buSzPct val="75000"/>
        <a:buFont typeface="Webdings" pitchFamily="18" charset="2"/>
        <a:buChar char="4"/>
        <a:defRPr kumimoji="1">
          <a:solidFill>
            <a:schemeClr val="tx1"/>
          </a:solidFill>
          <a:latin typeface="+mn-lt"/>
          <a:ea typeface="MS PGothic" pitchFamily="34" charset="-128"/>
        </a:defRPr>
      </a:lvl3pPr>
      <a:lvl4pPr marL="1428750" indent="-228600" algn="l" rtl="0" eaLnBrk="0" fontAlgn="base" hangingPunct="0">
        <a:spcBef>
          <a:spcPct val="35000"/>
        </a:spcBef>
        <a:spcAft>
          <a:spcPct val="0"/>
        </a:spcAft>
        <a:buClr>
          <a:schemeClr val="hlink"/>
        </a:buClr>
        <a:buSzPct val="75000"/>
        <a:buChar char="–"/>
        <a:defRPr kumimoji="1">
          <a:solidFill>
            <a:schemeClr val="tx1"/>
          </a:solidFill>
          <a:latin typeface="+mn-lt"/>
          <a:ea typeface="MS PGothic" pitchFamily="34" charset="-128"/>
        </a:defRPr>
      </a:lvl4pPr>
      <a:lvl5pPr marL="1771650" indent="-228600" algn="l" rtl="0" eaLnBrk="0" fontAlgn="base" hangingPunct="0">
        <a:spcBef>
          <a:spcPct val="35000"/>
        </a:spcBef>
        <a:spcAft>
          <a:spcPct val="0"/>
        </a:spcAft>
        <a:buClr>
          <a:srgbClr val="FF0066"/>
        </a:buClr>
        <a:buSzPct val="75000"/>
        <a:buChar char="»"/>
        <a:defRPr kumimoji="1">
          <a:solidFill>
            <a:schemeClr val="tx1"/>
          </a:solidFill>
          <a:latin typeface="+mn-lt"/>
          <a:ea typeface="MS PGothic" pitchFamily="34" charset="-128"/>
        </a:defRPr>
      </a:lvl5pPr>
      <a:lvl6pPr marL="22288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26860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31432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36004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4.xml"/><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46.xml"/><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49.xml"/><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53.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55.xml"/><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57.xml"/><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685800" y="793750"/>
            <a:ext cx="7772400" cy="2128838"/>
          </a:xfrm>
        </p:spPr>
        <p:txBody>
          <a:bodyPr/>
          <a:lstStyle/>
          <a:p>
            <a:pPr eaLnBrk="1" hangingPunct="1"/>
            <a:r>
              <a:rPr lang="en-US" altLang="en-US" smtClean="0"/>
              <a:t>Chapter 8:  Main Memory</a:t>
            </a:r>
          </a:p>
        </p:txBody>
      </p:sp>
      <p:sp>
        <p:nvSpPr>
          <p:cNvPr id="3075" name="Text Box 7"/>
          <p:cNvSpPr txBox="1">
            <a:spLocks noChangeArrowheads="1"/>
          </p:cNvSpPr>
          <p:nvPr/>
        </p:nvSpPr>
        <p:spPr bwMode="auto">
          <a:xfrm>
            <a:off x="3154363" y="6589713"/>
            <a:ext cx="2713037" cy="274637"/>
          </a:xfrm>
          <a:prstGeom prst="rect">
            <a:avLst/>
          </a:prstGeom>
          <a:noFill/>
          <a:ln w="9525">
            <a:noFill/>
            <a:miter lim="800000"/>
            <a:headEnd/>
            <a:tailEnd/>
          </a:ln>
        </p:spPr>
        <p:txBody>
          <a:bodyPr>
            <a:spAutoFit/>
          </a:bodyPr>
          <a:lstStyle/>
          <a:p>
            <a:pPr algn="ctr">
              <a:spcBef>
                <a:spcPct val="50000"/>
              </a:spcBef>
            </a:pPr>
            <a:r>
              <a:rPr lang="en-US" sz="1200" b="1">
                <a:solidFill>
                  <a:srgbClr val="336699"/>
                </a:solidFill>
                <a:latin typeface="Helvetica" pitchFamily="-84" charset="0"/>
              </a:rPr>
              <a:t>Modified by Maria</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1376363" y="198438"/>
            <a:ext cx="7548562" cy="576262"/>
          </a:xfrm>
        </p:spPr>
        <p:txBody>
          <a:bodyPr/>
          <a:lstStyle/>
          <a:p>
            <a:pPr eaLnBrk="1" hangingPunct="1"/>
            <a:r>
              <a:rPr lang="en-US" altLang="en-US" smtClean="0"/>
              <a:t>Logical vs. Physical Address Space</a:t>
            </a:r>
          </a:p>
        </p:txBody>
      </p:sp>
      <p:sp>
        <p:nvSpPr>
          <p:cNvPr id="12291" name="Rectangle 3"/>
          <p:cNvSpPr>
            <a:spLocks noGrp="1" noChangeArrowheads="1"/>
          </p:cNvSpPr>
          <p:nvPr>
            <p:ph type="body" idx="1"/>
          </p:nvPr>
        </p:nvSpPr>
        <p:spPr>
          <a:xfrm>
            <a:off x="873125" y="1236663"/>
            <a:ext cx="7127875" cy="4468812"/>
          </a:xfrm>
        </p:spPr>
        <p:txBody>
          <a:bodyPr/>
          <a:lstStyle/>
          <a:p>
            <a:r>
              <a:rPr lang="en-US" altLang="en-US" dirty="0" smtClean="0"/>
              <a:t>The concept of a logical address space that is bound to a separate </a:t>
            </a:r>
            <a:r>
              <a:rPr lang="en-US" altLang="en-US" b="1" dirty="0" smtClean="0">
                <a:solidFill>
                  <a:srgbClr val="3366FF"/>
                </a:solidFill>
              </a:rPr>
              <a:t>physical address space</a:t>
            </a:r>
            <a:r>
              <a:rPr lang="en-US" altLang="en-US" dirty="0" smtClean="0">
                <a:solidFill>
                  <a:srgbClr val="3366FF"/>
                </a:solidFill>
              </a:rPr>
              <a:t> </a:t>
            </a:r>
            <a:r>
              <a:rPr lang="en-US" altLang="en-US" dirty="0" smtClean="0"/>
              <a:t>is central to proper memory management</a:t>
            </a:r>
          </a:p>
          <a:p>
            <a:pPr lvl="1"/>
            <a:r>
              <a:rPr lang="en-US" altLang="en-US" b="1" dirty="0" smtClean="0">
                <a:solidFill>
                  <a:srgbClr val="3366FF"/>
                </a:solidFill>
              </a:rPr>
              <a:t>Logical address</a:t>
            </a:r>
            <a:r>
              <a:rPr lang="en-US" altLang="en-US" dirty="0" smtClean="0">
                <a:solidFill>
                  <a:srgbClr val="3366FF"/>
                </a:solidFill>
              </a:rPr>
              <a:t> </a:t>
            </a:r>
            <a:r>
              <a:rPr lang="en-US" altLang="en-US" dirty="0" smtClean="0"/>
              <a:t>– generated by the CPU; also referred to as </a:t>
            </a:r>
            <a:r>
              <a:rPr lang="en-US" altLang="en-US" b="1" dirty="0" smtClean="0">
                <a:solidFill>
                  <a:srgbClr val="3366FF"/>
                </a:solidFill>
              </a:rPr>
              <a:t>virtual address</a:t>
            </a:r>
          </a:p>
          <a:p>
            <a:pPr lvl="1"/>
            <a:r>
              <a:rPr lang="en-US" altLang="en-US" b="1" dirty="0" smtClean="0">
                <a:solidFill>
                  <a:srgbClr val="3366FF"/>
                </a:solidFill>
              </a:rPr>
              <a:t>Physical address</a:t>
            </a:r>
            <a:r>
              <a:rPr lang="en-US" altLang="en-US" dirty="0" smtClean="0">
                <a:solidFill>
                  <a:srgbClr val="3366FF"/>
                </a:solidFill>
              </a:rPr>
              <a:t> </a:t>
            </a:r>
            <a:r>
              <a:rPr lang="en-US" altLang="en-US" dirty="0" smtClean="0"/>
              <a:t>– address seen by the memory unit</a:t>
            </a:r>
          </a:p>
          <a:p>
            <a:r>
              <a:rPr lang="en-US" altLang="en-US" dirty="0" smtClean="0"/>
              <a:t>Logical and physical addresses are the same in compile-time and load-time address-binding schemes; logical (virtual) and physical addresses differ in execution-time address-binding scheme</a:t>
            </a:r>
          </a:p>
          <a:p>
            <a:r>
              <a:rPr lang="en-US" altLang="en-US" b="1" dirty="0" smtClean="0">
                <a:solidFill>
                  <a:srgbClr val="3366FF"/>
                </a:solidFill>
              </a:rPr>
              <a:t>Logical address space </a:t>
            </a:r>
            <a:r>
              <a:rPr lang="en-US" altLang="en-US" dirty="0" smtClean="0"/>
              <a:t>is the set of all logical addresses generated by a program</a:t>
            </a:r>
          </a:p>
          <a:p>
            <a:r>
              <a:rPr lang="en-US" altLang="en-US" b="1" dirty="0" smtClean="0">
                <a:solidFill>
                  <a:srgbClr val="3366FF"/>
                </a:solidFill>
              </a:rPr>
              <a:t>Physical address space </a:t>
            </a:r>
            <a:r>
              <a:rPr lang="en-US" altLang="en-US" dirty="0" smtClean="0"/>
              <a:t>is the set of all physical addresses generated by a program</a:t>
            </a:r>
          </a:p>
          <a:p>
            <a:endParaRPr lang="en-US" altLang="en-US" dirty="0" smtClean="0"/>
          </a:p>
          <a:p>
            <a:endParaRPr lang="en-US" altLang="en-US" dirty="0"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879475" y="141288"/>
            <a:ext cx="7839075" cy="576262"/>
          </a:xfrm>
        </p:spPr>
        <p:txBody>
          <a:bodyPr/>
          <a:lstStyle/>
          <a:p>
            <a:pPr eaLnBrk="1" hangingPunct="1"/>
            <a:r>
              <a:rPr lang="en-US" altLang="en-US" smtClean="0"/>
              <a:t>Memory-Management Unit (</a:t>
            </a:r>
            <a:r>
              <a:rPr lang="en-US" altLang="en-US" sz="2800" smtClean="0"/>
              <a:t>MMU</a:t>
            </a:r>
            <a:r>
              <a:rPr lang="en-US" altLang="en-US" smtClean="0"/>
              <a:t>)</a:t>
            </a:r>
          </a:p>
        </p:txBody>
      </p:sp>
      <p:sp>
        <p:nvSpPr>
          <p:cNvPr id="13315" name="Rectangle 3"/>
          <p:cNvSpPr>
            <a:spLocks noGrp="1" noChangeArrowheads="1"/>
          </p:cNvSpPr>
          <p:nvPr>
            <p:ph type="body" idx="1"/>
          </p:nvPr>
        </p:nvSpPr>
        <p:spPr>
          <a:xfrm>
            <a:off x="857250" y="1063625"/>
            <a:ext cx="7080250" cy="4484688"/>
          </a:xfrm>
        </p:spPr>
        <p:txBody>
          <a:bodyPr/>
          <a:lstStyle/>
          <a:p>
            <a:r>
              <a:rPr lang="en-US" altLang="en-US" dirty="0" smtClean="0"/>
              <a:t>Hardware device that at run time maps virtual to physical address</a:t>
            </a:r>
            <a:endParaRPr lang="en-US" altLang="en-US" sz="800" dirty="0" smtClean="0"/>
          </a:p>
          <a:p>
            <a:r>
              <a:rPr lang="en-US" altLang="en-US" dirty="0" smtClean="0"/>
              <a:t>Many methods possible, covered in the rest of this chapter</a:t>
            </a:r>
          </a:p>
          <a:p>
            <a:r>
              <a:rPr lang="en-US" altLang="en-US" dirty="0" smtClean="0"/>
              <a:t>To start, consider simple scheme where the value in the relocation register is added to every address generated by a user process at the time it is sent to memory</a:t>
            </a:r>
          </a:p>
          <a:p>
            <a:pPr lvl="1"/>
            <a:r>
              <a:rPr lang="en-US" altLang="en-US" dirty="0" smtClean="0"/>
              <a:t>Base register now called </a:t>
            </a:r>
            <a:r>
              <a:rPr lang="en-US" altLang="en-US" b="1" dirty="0" smtClean="0">
                <a:solidFill>
                  <a:srgbClr val="0000FF"/>
                </a:solidFill>
              </a:rPr>
              <a:t>relocation register</a:t>
            </a:r>
            <a:endParaRPr lang="en-US" altLang="en-US" dirty="0" smtClean="0"/>
          </a:p>
          <a:p>
            <a:r>
              <a:rPr lang="en-US" altLang="en-US" dirty="0" smtClean="0"/>
              <a:t>The user program deals with </a:t>
            </a:r>
            <a:r>
              <a:rPr lang="en-US" altLang="en-US" i="1" dirty="0" smtClean="0"/>
              <a:t>logical</a:t>
            </a:r>
            <a:r>
              <a:rPr lang="en-US" altLang="en-US" dirty="0" smtClean="0"/>
              <a:t> addresses; it never sees the </a:t>
            </a:r>
            <a:r>
              <a:rPr lang="en-US" altLang="en-US" i="1" dirty="0" smtClean="0"/>
              <a:t>real</a:t>
            </a:r>
            <a:r>
              <a:rPr lang="en-US" altLang="en-US" dirty="0" smtClean="0"/>
              <a:t> physical addresses</a:t>
            </a:r>
          </a:p>
          <a:p>
            <a:pPr lvl="1"/>
            <a:r>
              <a:rPr lang="en-US" altLang="en-US" dirty="0" smtClean="0"/>
              <a:t>Logical address bound to physical addresses</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919163" y="79375"/>
            <a:ext cx="8224837" cy="571500"/>
          </a:xfrm>
        </p:spPr>
        <p:txBody>
          <a:bodyPr/>
          <a:lstStyle/>
          <a:p>
            <a:pPr eaLnBrk="1" hangingPunct="1"/>
            <a:r>
              <a:rPr lang="en-US" altLang="en-US" sz="2400" smtClean="0"/>
              <a:t>Dynamic relocation using a relocation register</a:t>
            </a:r>
          </a:p>
        </p:txBody>
      </p:sp>
      <p:pic>
        <p:nvPicPr>
          <p:cNvPr id="14339" name="Picture 5"/>
          <p:cNvPicPr>
            <a:picLocks noChangeAspect="1" noChangeArrowheads="1"/>
          </p:cNvPicPr>
          <p:nvPr/>
        </p:nvPicPr>
        <p:blipFill>
          <a:blip r:embed="rId3"/>
          <a:srcRect/>
          <a:stretch>
            <a:fillRect/>
          </a:stretch>
        </p:blipFill>
        <p:spPr bwMode="auto">
          <a:xfrm>
            <a:off x="4868863" y="1655763"/>
            <a:ext cx="3714750" cy="2689225"/>
          </a:xfrm>
          <a:prstGeom prst="rect">
            <a:avLst/>
          </a:prstGeom>
          <a:noFill/>
          <a:ln w="9525">
            <a:noFill/>
            <a:miter lim="800000"/>
            <a:headEnd/>
            <a:tailEnd/>
          </a:ln>
        </p:spPr>
      </p:pic>
      <p:sp>
        <p:nvSpPr>
          <p:cNvPr id="14340" name="Rectangle 3"/>
          <p:cNvSpPr txBox="1">
            <a:spLocks noChangeArrowheads="1"/>
          </p:cNvSpPr>
          <p:nvPr/>
        </p:nvSpPr>
        <p:spPr bwMode="auto">
          <a:xfrm>
            <a:off x="966788" y="1063625"/>
            <a:ext cx="3921125" cy="5211763"/>
          </a:xfrm>
          <a:prstGeom prst="rect">
            <a:avLst/>
          </a:prstGeom>
          <a:noFill/>
          <a:ln w="9525">
            <a:noFill/>
            <a:miter lim="800000"/>
            <a:headEnd/>
            <a:tailEnd/>
          </a:ln>
        </p:spPr>
        <p:txBody>
          <a:bodyPr lIns="64008" tIns="32004" rIns="64008" bIns="32004"/>
          <a:lstStyle/>
          <a:p>
            <a:pPr marL="488950" indent="-488950">
              <a:spcBef>
                <a:spcPct val="35000"/>
              </a:spcBef>
              <a:buClr>
                <a:srgbClr val="993300"/>
              </a:buClr>
              <a:buSzPct val="90000"/>
              <a:buFont typeface="Monotype Sorts" pitchFamily="-84" charset="2"/>
              <a:buChar char="n"/>
            </a:pPr>
            <a:r>
              <a:rPr kumimoji="1" lang="en-US" altLang="en-US" dirty="0">
                <a:latin typeface="Helvetica" pitchFamily="-84" charset="0"/>
              </a:rPr>
              <a:t>Routine is not loaded until it is called</a:t>
            </a:r>
          </a:p>
          <a:p>
            <a:pPr marL="488950" indent="-488950">
              <a:spcBef>
                <a:spcPct val="35000"/>
              </a:spcBef>
              <a:buClr>
                <a:srgbClr val="993300"/>
              </a:buClr>
              <a:buSzPct val="90000"/>
              <a:buFont typeface="Monotype Sorts" pitchFamily="-84" charset="2"/>
              <a:buChar char="n"/>
            </a:pPr>
            <a:r>
              <a:rPr kumimoji="1" lang="en-US" altLang="en-US" dirty="0">
                <a:latin typeface="Helvetica" pitchFamily="-84" charset="0"/>
              </a:rPr>
              <a:t>Better memory-space utilization; unused routine is never loaded</a:t>
            </a:r>
          </a:p>
          <a:p>
            <a:pPr marL="488950" indent="-488950">
              <a:spcBef>
                <a:spcPct val="35000"/>
              </a:spcBef>
              <a:buClr>
                <a:srgbClr val="993300"/>
              </a:buClr>
              <a:buSzPct val="90000"/>
              <a:buFont typeface="Monotype Sorts" pitchFamily="-84" charset="2"/>
              <a:buChar char="n"/>
            </a:pPr>
            <a:r>
              <a:rPr kumimoji="1" lang="en-US" altLang="en-US" dirty="0">
                <a:latin typeface="Helvetica" pitchFamily="-84" charset="0"/>
              </a:rPr>
              <a:t>All routines kept on disk in </a:t>
            </a:r>
            <a:r>
              <a:rPr kumimoji="1" lang="en-US" altLang="en-US" dirty="0" err="1">
                <a:latin typeface="Helvetica" pitchFamily="-84" charset="0"/>
              </a:rPr>
              <a:t>relocatable</a:t>
            </a:r>
            <a:r>
              <a:rPr kumimoji="1" lang="en-US" altLang="en-US" dirty="0">
                <a:latin typeface="Helvetica" pitchFamily="-84" charset="0"/>
              </a:rPr>
              <a:t> load format</a:t>
            </a:r>
          </a:p>
          <a:p>
            <a:pPr marL="488950" indent="-488950">
              <a:spcBef>
                <a:spcPct val="35000"/>
              </a:spcBef>
              <a:buClr>
                <a:srgbClr val="993300"/>
              </a:buClr>
              <a:buSzPct val="90000"/>
              <a:buFont typeface="Monotype Sorts" pitchFamily="-84" charset="2"/>
              <a:buChar char="n"/>
            </a:pPr>
            <a:r>
              <a:rPr kumimoji="1" lang="en-US" altLang="en-US" dirty="0">
                <a:latin typeface="Helvetica" pitchFamily="-84" charset="0"/>
              </a:rPr>
              <a:t>Useful when large amounts of code are needed to handle infrequently occurring cases</a:t>
            </a:r>
          </a:p>
          <a:p>
            <a:pPr marL="1060450" lvl="1" indent="-407988">
              <a:spcBef>
                <a:spcPct val="35000"/>
              </a:spcBef>
              <a:buClr>
                <a:srgbClr val="CC6600"/>
              </a:buClr>
              <a:buSzPct val="80000"/>
              <a:buFont typeface="Monotype Sorts" pitchFamily="-84" charset="2"/>
              <a:buChar char="l"/>
            </a:pPr>
            <a:r>
              <a:rPr kumimoji="1" lang="en-US" altLang="en-US" sz="1600" dirty="0" smtClean="0">
                <a:latin typeface="Helvetica" pitchFamily="-84" charset="0"/>
              </a:rPr>
              <a:t>OS </a:t>
            </a:r>
            <a:r>
              <a:rPr kumimoji="1" lang="en-US" altLang="en-US" sz="1600" dirty="0">
                <a:latin typeface="Helvetica" pitchFamily="-84" charset="0"/>
              </a:rPr>
              <a:t>can help by providing libraries to implement dynamic loading</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457200" y="115888"/>
            <a:ext cx="8229600" cy="576262"/>
          </a:xfrm>
        </p:spPr>
        <p:txBody>
          <a:bodyPr/>
          <a:lstStyle/>
          <a:p>
            <a:pPr eaLnBrk="1" hangingPunct="1"/>
            <a:r>
              <a:rPr lang="en-US" altLang="en-US" smtClean="0"/>
              <a:t>Dynamic Linking</a:t>
            </a:r>
          </a:p>
        </p:txBody>
      </p:sp>
      <p:sp>
        <p:nvSpPr>
          <p:cNvPr id="15363" name="Rectangle 3"/>
          <p:cNvSpPr>
            <a:spLocks noGrp="1" noChangeArrowheads="1"/>
          </p:cNvSpPr>
          <p:nvPr>
            <p:ph type="body" idx="1"/>
          </p:nvPr>
        </p:nvSpPr>
        <p:spPr>
          <a:xfrm>
            <a:off x="935038" y="1062038"/>
            <a:ext cx="7116762" cy="4660900"/>
          </a:xfrm>
        </p:spPr>
        <p:txBody>
          <a:bodyPr/>
          <a:lstStyle/>
          <a:p>
            <a:r>
              <a:rPr lang="en-US" altLang="en-US" b="1" dirty="0" smtClean="0">
                <a:solidFill>
                  <a:srgbClr val="3366FF"/>
                </a:solidFill>
              </a:rPr>
              <a:t>Static linking </a:t>
            </a:r>
            <a:r>
              <a:rPr lang="en-US" altLang="en-US" dirty="0" smtClean="0"/>
              <a:t>– system libraries and program code combined by the loader into the binary program image</a:t>
            </a:r>
          </a:p>
          <a:p>
            <a:pPr lvl="1"/>
            <a:r>
              <a:rPr lang="en-US" dirty="0" smtClean="0"/>
              <a:t>linker copying all library routines used in the program into the executable image</a:t>
            </a:r>
            <a:endParaRPr lang="en-US" altLang="en-US" dirty="0" smtClean="0"/>
          </a:p>
          <a:p>
            <a:r>
              <a:rPr lang="en-US" altLang="en-US" b="1" dirty="0" smtClean="0">
                <a:solidFill>
                  <a:srgbClr val="3366FF"/>
                </a:solidFill>
              </a:rPr>
              <a:t>Dynamic linking </a:t>
            </a:r>
            <a:r>
              <a:rPr lang="en-US" altLang="en-US" dirty="0" smtClean="0"/>
              <a:t>– linking postponed until execution time</a:t>
            </a:r>
            <a:endParaRPr lang="en-US" altLang="en-US" sz="800" dirty="0" smtClean="0"/>
          </a:p>
          <a:p>
            <a:r>
              <a:rPr lang="en-US" altLang="en-US" dirty="0" smtClean="0"/>
              <a:t>Small piece of code, </a:t>
            </a:r>
            <a:r>
              <a:rPr lang="en-US" altLang="en-US" b="1" dirty="0" smtClean="0">
                <a:solidFill>
                  <a:srgbClr val="3366FF"/>
                </a:solidFill>
              </a:rPr>
              <a:t>stub</a:t>
            </a:r>
            <a:r>
              <a:rPr lang="en-US" altLang="en-US" dirty="0" smtClean="0"/>
              <a:t>, used to locate the appropriate memory-resident library routine</a:t>
            </a:r>
            <a:endParaRPr lang="en-US" altLang="en-US" sz="800" dirty="0" smtClean="0"/>
          </a:p>
          <a:p>
            <a:r>
              <a:rPr lang="en-US" altLang="en-US" dirty="0" smtClean="0"/>
              <a:t>Stub replaces itself with the address of the routine, and executes the routine</a:t>
            </a:r>
            <a:endParaRPr lang="en-US" altLang="en-US" sz="800" dirty="0" smtClean="0"/>
          </a:p>
          <a:p>
            <a:r>
              <a:rPr lang="en-US" altLang="en-US" dirty="0" smtClean="0"/>
              <a:t>Operating system checks if routine is in processes</a:t>
            </a:r>
            <a:r>
              <a:rPr lang="ja-JP" altLang="en-US" smtClean="0"/>
              <a:t>’</a:t>
            </a:r>
            <a:r>
              <a:rPr lang="en-US" altLang="ja-JP" dirty="0" smtClean="0"/>
              <a:t> memory address</a:t>
            </a:r>
          </a:p>
          <a:p>
            <a:pPr lvl="1"/>
            <a:r>
              <a:rPr lang="en-US" altLang="en-US" dirty="0" smtClean="0"/>
              <a:t>If not in address space, add to address space</a:t>
            </a:r>
            <a:endParaRPr lang="en-US" altLang="en-US" sz="800" dirty="0" smtClean="0"/>
          </a:p>
          <a:p>
            <a:r>
              <a:rPr lang="en-US" altLang="en-US" dirty="0" smtClean="0"/>
              <a:t>Dynamic linking is particularly useful for libraries</a:t>
            </a:r>
            <a:endParaRPr lang="en-US" altLang="en-US" sz="800" dirty="0" smtClean="0"/>
          </a:p>
          <a:p>
            <a:r>
              <a:rPr lang="en-US" dirty="0" smtClean="0"/>
              <a:t>multiple programs can share a single copy of the library (shared libraries)</a:t>
            </a:r>
            <a:endParaRPr lang="en-US" altLang="en-US" dirty="0" smtClean="0">
              <a:solidFill>
                <a:srgbClr val="000000"/>
              </a:solidFill>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488950" y="119063"/>
            <a:ext cx="8229600" cy="576262"/>
          </a:xfrm>
        </p:spPr>
        <p:txBody>
          <a:bodyPr/>
          <a:lstStyle/>
          <a:p>
            <a:pPr eaLnBrk="1" hangingPunct="1"/>
            <a:r>
              <a:rPr lang="en-US" altLang="en-US" smtClean="0"/>
              <a:t>Swapping</a:t>
            </a:r>
          </a:p>
        </p:txBody>
      </p:sp>
      <p:sp>
        <p:nvSpPr>
          <p:cNvPr id="16387" name="Rectangle 3"/>
          <p:cNvSpPr>
            <a:spLocks noGrp="1" noChangeArrowheads="1"/>
          </p:cNvSpPr>
          <p:nvPr>
            <p:ph type="body" idx="1"/>
          </p:nvPr>
        </p:nvSpPr>
        <p:spPr>
          <a:xfrm>
            <a:off x="873125" y="1122363"/>
            <a:ext cx="7051675" cy="5067300"/>
          </a:xfrm>
        </p:spPr>
        <p:txBody>
          <a:bodyPr/>
          <a:lstStyle/>
          <a:p>
            <a:pPr>
              <a:lnSpc>
                <a:spcPct val="80000"/>
              </a:lnSpc>
            </a:pPr>
            <a:r>
              <a:rPr lang="en-US" altLang="en-US" dirty="0" smtClean="0"/>
              <a:t>A process can be </a:t>
            </a:r>
            <a:r>
              <a:rPr lang="en-US" altLang="en-US" b="1" dirty="0" smtClean="0">
                <a:solidFill>
                  <a:srgbClr val="3366FF"/>
                </a:solidFill>
              </a:rPr>
              <a:t>swapped</a:t>
            </a:r>
            <a:r>
              <a:rPr lang="en-US" altLang="en-US" dirty="0" smtClean="0"/>
              <a:t> temporarily out of memory to a backing store, and then brought back into memory for continued execution</a:t>
            </a:r>
          </a:p>
          <a:p>
            <a:pPr lvl="1">
              <a:lnSpc>
                <a:spcPct val="80000"/>
              </a:lnSpc>
            </a:pPr>
            <a:r>
              <a:rPr lang="en-US" altLang="en-US" dirty="0" smtClean="0"/>
              <a:t>Total physical memory space of processes can exceed physical memory</a:t>
            </a:r>
          </a:p>
          <a:p>
            <a:pPr>
              <a:lnSpc>
                <a:spcPct val="80000"/>
              </a:lnSpc>
            </a:pPr>
            <a:r>
              <a:rPr lang="en-US" altLang="en-US" b="1" dirty="0" smtClean="0">
                <a:solidFill>
                  <a:srgbClr val="3366FF"/>
                </a:solidFill>
              </a:rPr>
              <a:t>Backing store</a:t>
            </a:r>
            <a:r>
              <a:rPr lang="en-US" altLang="en-US" dirty="0" smtClean="0">
                <a:solidFill>
                  <a:srgbClr val="3366FF"/>
                </a:solidFill>
              </a:rPr>
              <a:t> </a:t>
            </a:r>
            <a:r>
              <a:rPr lang="en-US" altLang="en-US" dirty="0" smtClean="0"/>
              <a:t>– fast disk large enough to accommodate copies of all memory images for all users; must provide direct access to these memory images</a:t>
            </a:r>
          </a:p>
          <a:p>
            <a:pPr>
              <a:lnSpc>
                <a:spcPct val="80000"/>
              </a:lnSpc>
            </a:pPr>
            <a:r>
              <a:rPr lang="en-US" altLang="en-US" b="1" dirty="0" smtClean="0">
                <a:solidFill>
                  <a:srgbClr val="3366FF"/>
                </a:solidFill>
              </a:rPr>
              <a:t>Roll out, roll in</a:t>
            </a:r>
            <a:r>
              <a:rPr lang="en-US" altLang="en-US" dirty="0" smtClean="0">
                <a:solidFill>
                  <a:srgbClr val="3366FF"/>
                </a:solidFill>
              </a:rPr>
              <a:t> </a:t>
            </a:r>
            <a:r>
              <a:rPr lang="en-US" altLang="en-US" dirty="0" smtClean="0"/>
              <a:t>– swapping variant used for priority-based scheduling algorithms; lower-priority process is swapped out so higher-priority process can be loaded and executed</a:t>
            </a:r>
          </a:p>
          <a:p>
            <a:pPr>
              <a:lnSpc>
                <a:spcPct val="80000"/>
              </a:lnSpc>
            </a:pPr>
            <a:r>
              <a:rPr lang="en-US" altLang="en-US" dirty="0" smtClean="0"/>
              <a:t>Major part of swap time is transfer time; total transfer time is directly proportional to the amount of memory swapped</a:t>
            </a:r>
          </a:p>
          <a:p>
            <a:pPr>
              <a:lnSpc>
                <a:spcPct val="80000"/>
              </a:lnSpc>
            </a:pPr>
            <a:r>
              <a:rPr lang="en-US" altLang="en-US" dirty="0" smtClean="0"/>
              <a:t>System maintains a </a:t>
            </a:r>
            <a:r>
              <a:rPr lang="en-US" altLang="en-US" b="1" dirty="0" smtClean="0">
                <a:solidFill>
                  <a:srgbClr val="3366FF"/>
                </a:solidFill>
              </a:rPr>
              <a:t>ready queue</a:t>
            </a:r>
            <a:r>
              <a:rPr lang="en-US" altLang="en-US" dirty="0" smtClean="0">
                <a:solidFill>
                  <a:srgbClr val="3366FF"/>
                </a:solidFill>
              </a:rPr>
              <a:t> </a:t>
            </a:r>
            <a:r>
              <a:rPr lang="en-US" altLang="en-US" dirty="0" smtClean="0"/>
              <a:t>of ready-to-run processes which have memory images on disk</a:t>
            </a:r>
          </a:p>
          <a:p>
            <a:pPr>
              <a:lnSpc>
                <a:spcPct val="80000"/>
              </a:lnSpc>
            </a:pPr>
            <a:r>
              <a:rPr lang="en-GB" dirty="0" smtClean="0">
                <a:latin typeface="Times New Roman" pitchFamily="18" charset="0"/>
              </a:rPr>
              <a:t>Context-switch time is high for this swap-out, swap-in technique. </a:t>
            </a:r>
            <a:endParaRPr lang="en-US" altLang="en-US" dirty="0" smtClean="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488950" y="182563"/>
            <a:ext cx="8229600" cy="576262"/>
          </a:xfrm>
        </p:spPr>
        <p:txBody>
          <a:bodyPr/>
          <a:lstStyle/>
          <a:p>
            <a:pPr eaLnBrk="1" hangingPunct="1"/>
            <a:r>
              <a:rPr lang="en-US" altLang="en-US" smtClean="0"/>
              <a:t>Swapping (Cont.)</a:t>
            </a:r>
          </a:p>
        </p:txBody>
      </p:sp>
      <p:sp>
        <p:nvSpPr>
          <p:cNvPr id="17411" name="Rectangle 3"/>
          <p:cNvSpPr>
            <a:spLocks noGrp="1" noChangeArrowheads="1"/>
          </p:cNvSpPr>
          <p:nvPr>
            <p:ph type="body" idx="1"/>
          </p:nvPr>
        </p:nvSpPr>
        <p:spPr>
          <a:xfrm>
            <a:off x="887413" y="1058863"/>
            <a:ext cx="7169150" cy="5067300"/>
          </a:xfrm>
        </p:spPr>
        <p:txBody>
          <a:bodyPr/>
          <a:lstStyle/>
          <a:p>
            <a:pPr>
              <a:lnSpc>
                <a:spcPct val="80000"/>
              </a:lnSpc>
            </a:pPr>
            <a:r>
              <a:rPr lang="en-US" altLang="en-US" smtClean="0"/>
              <a:t>Does the swapped out process need to swap back in to same physical addresses?</a:t>
            </a:r>
          </a:p>
          <a:p>
            <a:pPr>
              <a:lnSpc>
                <a:spcPct val="80000"/>
              </a:lnSpc>
            </a:pPr>
            <a:r>
              <a:rPr lang="en-US" altLang="en-US" smtClean="0"/>
              <a:t>Depends on address binding method</a:t>
            </a:r>
          </a:p>
          <a:p>
            <a:pPr lvl="1">
              <a:lnSpc>
                <a:spcPct val="80000"/>
              </a:lnSpc>
            </a:pPr>
            <a:r>
              <a:rPr lang="en-US" altLang="en-US" smtClean="0"/>
              <a:t>Plus consider pending I/O to/from process memory space</a:t>
            </a:r>
          </a:p>
          <a:p>
            <a:pPr>
              <a:lnSpc>
                <a:spcPct val="80000"/>
              </a:lnSpc>
            </a:pPr>
            <a:r>
              <a:rPr lang="en-US" altLang="en-US" smtClean="0"/>
              <a:t>Modified versions of swapping are found on many systems (i.e., UNIX, Linux, and Windows)</a:t>
            </a:r>
          </a:p>
          <a:p>
            <a:pPr lvl="1"/>
            <a:r>
              <a:rPr lang="en-US" altLang="en-US" smtClean="0"/>
              <a:t>Swapping normally disabled</a:t>
            </a:r>
          </a:p>
          <a:p>
            <a:pPr lvl="1"/>
            <a:r>
              <a:rPr lang="en-US" altLang="en-US" smtClean="0"/>
              <a:t>Started if more than threshold amount of memory allocated</a:t>
            </a:r>
          </a:p>
          <a:p>
            <a:pPr lvl="1"/>
            <a:r>
              <a:rPr lang="en-US" altLang="en-US" smtClean="0"/>
              <a:t>Disabled again once memory demand reduced below threshold</a:t>
            </a:r>
          </a:p>
          <a:p>
            <a:pPr>
              <a:lnSpc>
                <a:spcPct val="80000"/>
              </a:lnSpc>
              <a:buFont typeface="Monotype Sorts" pitchFamily="-84" charset="2"/>
              <a:buNone/>
            </a:pPr>
            <a:endParaRPr lang="en-US" altLang="en-US" sz="1400" smtClean="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817563" y="182563"/>
            <a:ext cx="7869237" cy="576262"/>
          </a:xfrm>
        </p:spPr>
        <p:txBody>
          <a:bodyPr/>
          <a:lstStyle/>
          <a:p>
            <a:pPr eaLnBrk="1" hangingPunct="1"/>
            <a:r>
              <a:rPr lang="en-US" altLang="en-US" smtClean="0"/>
              <a:t>Schematic View of Swapping</a:t>
            </a:r>
            <a:endParaRPr lang="en-US" altLang="en-US" sz="2400" smtClean="0"/>
          </a:p>
        </p:txBody>
      </p:sp>
      <p:pic>
        <p:nvPicPr>
          <p:cNvPr id="18435" name="Picture 4" descr="8"/>
          <p:cNvPicPr>
            <a:picLocks noChangeAspect="1" noChangeArrowheads="1"/>
          </p:cNvPicPr>
          <p:nvPr/>
        </p:nvPicPr>
        <p:blipFill>
          <a:blip r:embed="rId3"/>
          <a:srcRect/>
          <a:stretch>
            <a:fillRect/>
          </a:stretch>
        </p:blipFill>
        <p:spPr bwMode="auto">
          <a:xfrm>
            <a:off x="2081213" y="1400175"/>
            <a:ext cx="5099050" cy="381476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a:xfrm>
            <a:off x="1271588" y="166688"/>
            <a:ext cx="7635875" cy="576262"/>
          </a:xfrm>
        </p:spPr>
        <p:txBody>
          <a:bodyPr/>
          <a:lstStyle/>
          <a:p>
            <a:r>
              <a:rPr lang="en-US" altLang="en-US" sz="2800" smtClean="0"/>
              <a:t>Context Switch Time including Swapping</a:t>
            </a:r>
          </a:p>
        </p:txBody>
      </p:sp>
      <p:sp>
        <p:nvSpPr>
          <p:cNvPr id="19459" name="Content Placeholder 2"/>
          <p:cNvSpPr>
            <a:spLocks noGrp="1"/>
          </p:cNvSpPr>
          <p:nvPr>
            <p:ph idx="1"/>
          </p:nvPr>
        </p:nvSpPr>
        <p:spPr>
          <a:xfrm>
            <a:off x="869950" y="1112838"/>
            <a:ext cx="6950075" cy="4754562"/>
          </a:xfrm>
        </p:spPr>
        <p:txBody>
          <a:bodyPr/>
          <a:lstStyle/>
          <a:p>
            <a:r>
              <a:rPr lang="en-US" altLang="en-US" dirty="0" smtClean="0"/>
              <a:t>If next processes to be put on CPU is not in memory, need to swap out a process and swap in target process</a:t>
            </a:r>
          </a:p>
          <a:p>
            <a:r>
              <a:rPr lang="en-US" altLang="en-US" dirty="0" smtClean="0"/>
              <a:t>Context switch time can then be very high</a:t>
            </a:r>
          </a:p>
          <a:p>
            <a:r>
              <a:rPr lang="en-US" altLang="en-US" dirty="0" smtClean="0"/>
              <a:t>100MB process swapping to hard disk with transfer rate of 50MB/sec</a:t>
            </a:r>
          </a:p>
          <a:p>
            <a:pPr lvl="1"/>
            <a:r>
              <a:rPr lang="en-US" altLang="en-US" dirty="0" smtClean="0"/>
              <a:t>Swap out time of 2000 ms</a:t>
            </a:r>
          </a:p>
          <a:p>
            <a:pPr lvl="1"/>
            <a:r>
              <a:rPr lang="en-US" altLang="en-US" dirty="0" smtClean="0"/>
              <a:t>Plus swap in of same sized process</a:t>
            </a:r>
          </a:p>
          <a:p>
            <a:pPr lvl="1"/>
            <a:r>
              <a:rPr lang="en-US" altLang="en-US" dirty="0" smtClean="0"/>
              <a:t>Total context switch swapping component time of 4000ms (4 seconds)</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1382713" y="166688"/>
            <a:ext cx="7635875" cy="576262"/>
          </a:xfrm>
        </p:spPr>
        <p:txBody>
          <a:bodyPr/>
          <a:lstStyle/>
          <a:p>
            <a:r>
              <a:rPr lang="en-US" altLang="en-US" sz="2800" smtClean="0"/>
              <a:t>Context Switch Time and Swapping (Cont.)</a:t>
            </a:r>
          </a:p>
        </p:txBody>
      </p:sp>
      <p:sp>
        <p:nvSpPr>
          <p:cNvPr id="20483" name="Content Placeholder 2"/>
          <p:cNvSpPr>
            <a:spLocks noGrp="1"/>
          </p:cNvSpPr>
          <p:nvPr>
            <p:ph idx="1"/>
          </p:nvPr>
        </p:nvSpPr>
        <p:spPr>
          <a:xfrm>
            <a:off x="806450" y="1160463"/>
            <a:ext cx="7343775" cy="4754562"/>
          </a:xfrm>
        </p:spPr>
        <p:txBody>
          <a:bodyPr/>
          <a:lstStyle/>
          <a:p>
            <a:r>
              <a:rPr lang="en-US" altLang="en-US" dirty="0" smtClean="0"/>
              <a:t>Other constraints as well on swapping</a:t>
            </a:r>
          </a:p>
          <a:p>
            <a:pPr lvl="1"/>
            <a:r>
              <a:rPr lang="en-US" altLang="en-US" dirty="0" smtClean="0"/>
              <a:t>Pending I/O – can’t swap out as I/O would occur to wrong process</a:t>
            </a:r>
          </a:p>
          <a:p>
            <a:pPr lvl="1"/>
            <a:r>
              <a:rPr lang="en-US" altLang="en-US" dirty="0" smtClean="0"/>
              <a:t>Or always transfer I/O to kernel space, then to I/O device</a:t>
            </a:r>
          </a:p>
          <a:p>
            <a:pPr lvl="2"/>
            <a:r>
              <a:rPr lang="en-US" altLang="en-US" dirty="0" smtClean="0"/>
              <a:t>adds overhead</a:t>
            </a:r>
          </a:p>
          <a:p>
            <a:r>
              <a:rPr lang="en-US" altLang="en-US" dirty="0" smtClean="0"/>
              <a:t>Standard swapping not used in modern operating systems</a:t>
            </a:r>
          </a:p>
          <a:p>
            <a:pPr lvl="1"/>
            <a:r>
              <a:rPr lang="en-US" altLang="en-US" dirty="0" smtClean="0"/>
              <a:t>But modified version common</a:t>
            </a:r>
          </a:p>
          <a:p>
            <a:pPr lvl="2"/>
            <a:r>
              <a:rPr lang="en-US" altLang="en-US" dirty="0" smtClean="0"/>
              <a:t>Swap only when free memory extremely low</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a:xfrm>
            <a:off x="488950" y="166688"/>
            <a:ext cx="8229600" cy="576262"/>
          </a:xfrm>
        </p:spPr>
        <p:txBody>
          <a:bodyPr/>
          <a:lstStyle/>
          <a:p>
            <a:r>
              <a:rPr lang="en-US" altLang="en-US" smtClean="0"/>
              <a:t>Swapping on Mobile Systems</a:t>
            </a:r>
          </a:p>
        </p:txBody>
      </p:sp>
      <p:sp>
        <p:nvSpPr>
          <p:cNvPr id="21507" name="Content Placeholder 2"/>
          <p:cNvSpPr>
            <a:spLocks noGrp="1"/>
          </p:cNvSpPr>
          <p:nvPr>
            <p:ph idx="1"/>
          </p:nvPr>
        </p:nvSpPr>
        <p:spPr>
          <a:xfrm>
            <a:off x="947738" y="1060450"/>
            <a:ext cx="7723187" cy="4935538"/>
          </a:xfrm>
        </p:spPr>
        <p:txBody>
          <a:bodyPr/>
          <a:lstStyle/>
          <a:p>
            <a:r>
              <a:rPr lang="en-US" altLang="en-US" dirty="0" smtClean="0"/>
              <a:t>Not typically supported</a:t>
            </a:r>
          </a:p>
          <a:p>
            <a:pPr lvl="1"/>
            <a:r>
              <a:rPr lang="en-US" altLang="en-US" dirty="0" smtClean="0"/>
              <a:t>Flash memory based</a:t>
            </a:r>
          </a:p>
          <a:p>
            <a:pPr lvl="2"/>
            <a:r>
              <a:rPr lang="en-US" altLang="en-US" dirty="0" smtClean="0"/>
              <a:t>Small amount of space</a:t>
            </a:r>
          </a:p>
          <a:p>
            <a:pPr lvl="2"/>
            <a:r>
              <a:rPr lang="en-US" altLang="en-US" dirty="0" smtClean="0"/>
              <a:t>Limited number of write cycles</a:t>
            </a:r>
          </a:p>
          <a:p>
            <a:r>
              <a:rPr lang="en-US" altLang="en-US" dirty="0" smtClean="0"/>
              <a:t>Instead use other methods to free memory if low</a:t>
            </a:r>
          </a:p>
          <a:p>
            <a:pPr lvl="1"/>
            <a:r>
              <a:rPr lang="en-US" altLang="en-US" dirty="0" err="1" smtClean="0"/>
              <a:t>iOS</a:t>
            </a:r>
            <a:r>
              <a:rPr lang="en-US" altLang="en-US" dirty="0" smtClean="0"/>
              <a:t> </a:t>
            </a:r>
            <a:r>
              <a:rPr lang="en-US" altLang="en-US" b="1" i="1" dirty="0" smtClean="0"/>
              <a:t>asks</a:t>
            </a:r>
            <a:r>
              <a:rPr lang="en-US" altLang="en-US" dirty="0" smtClean="0"/>
              <a:t> apps to voluntarily relinquish allocated memory</a:t>
            </a:r>
          </a:p>
          <a:p>
            <a:pPr lvl="2"/>
            <a:r>
              <a:rPr lang="en-US" altLang="en-US" dirty="0" smtClean="0"/>
              <a:t>Read-only data thrown out and reloaded from flash if needed</a:t>
            </a:r>
          </a:p>
          <a:p>
            <a:pPr lvl="2"/>
            <a:r>
              <a:rPr lang="en-US" altLang="en-US" dirty="0" smtClean="0"/>
              <a:t>Failure to free can result in termination</a:t>
            </a:r>
          </a:p>
          <a:p>
            <a:pPr lvl="1"/>
            <a:r>
              <a:rPr lang="en-US" altLang="en-US" dirty="0" smtClean="0"/>
              <a:t>Android terminates apps if low free memory, but first writes </a:t>
            </a:r>
            <a:r>
              <a:rPr lang="en-US" altLang="en-US" b="1" dirty="0" smtClean="0">
                <a:solidFill>
                  <a:srgbClr val="3366FF"/>
                </a:solidFill>
              </a:rPr>
              <a:t>application state</a:t>
            </a:r>
            <a:r>
              <a:rPr lang="en-US" altLang="en-US" dirty="0" smtClean="0"/>
              <a:t> to flash for fast restart</a:t>
            </a:r>
          </a:p>
          <a:p>
            <a:pPr lvl="1"/>
            <a:r>
              <a:rPr lang="en-US" altLang="en-US" dirty="0" smtClean="0"/>
              <a:t>Both </a:t>
            </a:r>
            <a:r>
              <a:rPr lang="en-US" altLang="en-US" dirty="0" err="1" smtClean="0"/>
              <a:t>OSes</a:t>
            </a:r>
            <a:r>
              <a:rPr lang="en-US" altLang="en-US" dirty="0" smtClean="0"/>
              <a:t> support paging as discussed below</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1006475" y="214313"/>
            <a:ext cx="7743825" cy="576262"/>
          </a:xfrm>
        </p:spPr>
        <p:txBody>
          <a:bodyPr/>
          <a:lstStyle/>
          <a:p>
            <a:pPr eaLnBrk="1" hangingPunct="1"/>
            <a:r>
              <a:rPr lang="en-US" altLang="en-US" smtClean="0"/>
              <a:t>Chapter 8:  Memory Management</a:t>
            </a:r>
          </a:p>
        </p:txBody>
      </p:sp>
      <p:sp>
        <p:nvSpPr>
          <p:cNvPr id="4099" name="Rectangle 3"/>
          <p:cNvSpPr>
            <a:spLocks noGrp="1" noChangeArrowheads="1"/>
          </p:cNvSpPr>
          <p:nvPr>
            <p:ph type="body" idx="1"/>
          </p:nvPr>
        </p:nvSpPr>
        <p:spPr>
          <a:xfrm>
            <a:off x="876300" y="1174750"/>
            <a:ext cx="7351713" cy="4483100"/>
          </a:xfrm>
        </p:spPr>
        <p:txBody>
          <a:bodyPr/>
          <a:lstStyle/>
          <a:p>
            <a:r>
              <a:rPr lang="en-US" altLang="en-US" smtClean="0"/>
              <a:t>Background</a:t>
            </a:r>
          </a:p>
          <a:p>
            <a:r>
              <a:rPr lang="en-US" altLang="en-US" smtClean="0"/>
              <a:t>Swapping </a:t>
            </a:r>
          </a:p>
          <a:p>
            <a:r>
              <a:rPr lang="en-US" altLang="en-US" smtClean="0"/>
              <a:t>Contiguous Memory Allocation</a:t>
            </a:r>
          </a:p>
          <a:p>
            <a:r>
              <a:rPr lang="en-US" altLang="en-US" smtClean="0"/>
              <a:t>Segmentation</a:t>
            </a:r>
          </a:p>
          <a:p>
            <a:r>
              <a:rPr lang="en-US" altLang="en-US" smtClean="0"/>
              <a:t>Paging</a:t>
            </a:r>
          </a:p>
          <a:p>
            <a:r>
              <a:rPr lang="en-US" altLang="en-US" smtClean="0"/>
              <a:t>Structure of the Page Table</a:t>
            </a:r>
          </a:p>
          <a:p>
            <a:r>
              <a:rPr lang="en-US" altLang="en-US" smtClean="0"/>
              <a:t>Example: The Intel 32 and 64-bit Architectures</a:t>
            </a:r>
          </a:p>
          <a:p>
            <a:r>
              <a:rPr lang="en-US" altLang="en-US" smtClean="0"/>
              <a:t>Example: ARM Architecture</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1026"/>
          <p:cNvSpPr>
            <a:spLocks noGrp="1" noChangeArrowheads="1"/>
          </p:cNvSpPr>
          <p:nvPr>
            <p:ph type="title"/>
          </p:nvPr>
        </p:nvSpPr>
        <p:spPr>
          <a:xfrm>
            <a:off x="866775" y="166688"/>
            <a:ext cx="7820025" cy="576262"/>
          </a:xfrm>
        </p:spPr>
        <p:txBody>
          <a:bodyPr/>
          <a:lstStyle/>
          <a:p>
            <a:pPr eaLnBrk="1" hangingPunct="1"/>
            <a:r>
              <a:rPr lang="en-US" altLang="en-US" smtClean="0"/>
              <a:t>Contiguous Allocation</a:t>
            </a:r>
          </a:p>
        </p:txBody>
      </p:sp>
      <p:sp>
        <p:nvSpPr>
          <p:cNvPr id="22531" name="Rectangle 1027"/>
          <p:cNvSpPr>
            <a:spLocks noGrp="1" noChangeArrowheads="1"/>
          </p:cNvSpPr>
          <p:nvPr>
            <p:ph type="body" idx="1"/>
          </p:nvPr>
        </p:nvSpPr>
        <p:spPr>
          <a:xfrm>
            <a:off x="825500" y="1077913"/>
            <a:ext cx="7262813" cy="4991100"/>
          </a:xfrm>
        </p:spPr>
        <p:txBody>
          <a:bodyPr/>
          <a:lstStyle/>
          <a:p>
            <a:r>
              <a:rPr lang="en-US" altLang="en-US" dirty="0" smtClean="0"/>
              <a:t>Main memory must support both OS and user processes</a:t>
            </a:r>
          </a:p>
          <a:p>
            <a:r>
              <a:rPr lang="en-US" altLang="en-US" dirty="0" smtClean="0"/>
              <a:t>Limited resource, must allocate efficiently</a:t>
            </a:r>
          </a:p>
          <a:p>
            <a:r>
              <a:rPr lang="en-US" altLang="en-US" dirty="0" smtClean="0"/>
              <a:t>Contiguous allocation is one early method</a:t>
            </a:r>
          </a:p>
          <a:p>
            <a:r>
              <a:rPr lang="en-US" altLang="en-US" dirty="0" smtClean="0"/>
              <a:t>Main memory usually into two </a:t>
            </a:r>
            <a:r>
              <a:rPr lang="en-US" altLang="en-US" b="1" dirty="0" smtClean="0">
                <a:solidFill>
                  <a:srgbClr val="0000FF"/>
                </a:solidFill>
              </a:rPr>
              <a:t>partitions</a:t>
            </a:r>
            <a:r>
              <a:rPr lang="en-US" altLang="en-US" dirty="0" smtClean="0"/>
              <a:t>:</a:t>
            </a:r>
          </a:p>
          <a:p>
            <a:pPr lvl="1"/>
            <a:r>
              <a:rPr lang="en-US" altLang="en-US" dirty="0" smtClean="0"/>
              <a:t>Resident operating system, usually held in low memory </a:t>
            </a:r>
          </a:p>
          <a:p>
            <a:pPr lvl="1"/>
            <a:r>
              <a:rPr lang="en-US" altLang="en-US" dirty="0" smtClean="0"/>
              <a:t>User processes then held in high memory</a:t>
            </a:r>
          </a:p>
          <a:p>
            <a:pPr lvl="1"/>
            <a:r>
              <a:rPr lang="en-US" altLang="en-US" dirty="0" smtClean="0"/>
              <a:t>Each process contained in single contiguous section of memory</a:t>
            </a:r>
          </a:p>
          <a:p>
            <a:endParaRPr lang="en-US" altLang="en-US" dirty="0" smtClean="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1026"/>
          <p:cNvSpPr>
            <a:spLocks noGrp="1" noChangeArrowheads="1"/>
          </p:cNvSpPr>
          <p:nvPr>
            <p:ph type="title"/>
          </p:nvPr>
        </p:nvSpPr>
        <p:spPr>
          <a:xfrm>
            <a:off x="866775" y="166688"/>
            <a:ext cx="7820025" cy="576262"/>
          </a:xfrm>
        </p:spPr>
        <p:txBody>
          <a:bodyPr/>
          <a:lstStyle/>
          <a:p>
            <a:pPr eaLnBrk="1" hangingPunct="1"/>
            <a:r>
              <a:rPr lang="en-US" altLang="en-US" smtClean="0"/>
              <a:t>Contiguous Allocation (Cont.)</a:t>
            </a:r>
          </a:p>
        </p:txBody>
      </p:sp>
      <p:sp>
        <p:nvSpPr>
          <p:cNvPr id="23555" name="Rectangle 1027"/>
          <p:cNvSpPr>
            <a:spLocks noGrp="1" noChangeArrowheads="1"/>
          </p:cNvSpPr>
          <p:nvPr>
            <p:ph type="body" idx="1"/>
          </p:nvPr>
        </p:nvSpPr>
        <p:spPr>
          <a:xfrm>
            <a:off x="919163" y="1093788"/>
            <a:ext cx="7262812" cy="4991100"/>
          </a:xfrm>
        </p:spPr>
        <p:txBody>
          <a:bodyPr/>
          <a:lstStyle/>
          <a:p>
            <a:r>
              <a:rPr lang="en-US" altLang="en-US" dirty="0" smtClean="0"/>
              <a:t>Relocation registers used to protect user processes from each other, and from changing operating-system code and data</a:t>
            </a:r>
          </a:p>
          <a:p>
            <a:pPr lvl="1"/>
            <a:r>
              <a:rPr lang="en-US" altLang="en-US" dirty="0" smtClean="0"/>
              <a:t>Base register contains value of smallest physical address</a:t>
            </a:r>
          </a:p>
          <a:p>
            <a:pPr lvl="1"/>
            <a:r>
              <a:rPr lang="en-US" altLang="en-US" dirty="0" smtClean="0"/>
              <a:t>Limit register contains range of logical addresses – each logical address must be less than the limit register </a:t>
            </a:r>
          </a:p>
          <a:p>
            <a:pPr lvl="1"/>
            <a:r>
              <a:rPr lang="en-US" altLang="en-US" dirty="0" smtClean="0"/>
              <a:t>MMU maps logical address </a:t>
            </a:r>
            <a:r>
              <a:rPr lang="en-US" altLang="en-US" i="1" dirty="0" smtClean="0"/>
              <a:t>dynamically</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1003300" y="166688"/>
            <a:ext cx="8442325" cy="576262"/>
          </a:xfrm>
        </p:spPr>
        <p:txBody>
          <a:bodyPr/>
          <a:lstStyle/>
          <a:p>
            <a:pPr eaLnBrk="1" hangingPunct="1"/>
            <a:r>
              <a:rPr lang="en-US" altLang="en-US" sz="2400" smtClean="0"/>
              <a:t>Hardware Support for Relocation and Limit Registers</a:t>
            </a:r>
          </a:p>
        </p:txBody>
      </p:sp>
      <p:pic>
        <p:nvPicPr>
          <p:cNvPr id="24579" name="Picture 4" descr="8"/>
          <p:cNvPicPr>
            <a:picLocks noChangeAspect="1" noChangeArrowheads="1"/>
          </p:cNvPicPr>
          <p:nvPr/>
        </p:nvPicPr>
        <p:blipFill>
          <a:blip r:embed="rId3"/>
          <a:srcRect/>
          <a:stretch>
            <a:fillRect/>
          </a:stretch>
        </p:blipFill>
        <p:spPr bwMode="auto">
          <a:xfrm>
            <a:off x="1844675" y="1347788"/>
            <a:ext cx="5845175" cy="29019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914400" y="598488"/>
            <a:ext cx="7740650" cy="615950"/>
          </a:xfrm>
        </p:spPr>
        <p:txBody>
          <a:bodyPr/>
          <a:lstStyle/>
          <a:p>
            <a:pPr eaLnBrk="1" hangingPunct="1"/>
            <a:r>
              <a:rPr lang="en-US" altLang="en-US" smtClean="0"/>
              <a:t>Multiple-partition allocation</a:t>
            </a:r>
            <a:br>
              <a:rPr lang="en-US" altLang="en-US" smtClean="0"/>
            </a:br>
            <a:endParaRPr lang="en-US" altLang="en-US" smtClean="0"/>
          </a:p>
        </p:txBody>
      </p:sp>
      <p:sp>
        <p:nvSpPr>
          <p:cNvPr id="25603" name="Rectangle 3"/>
          <p:cNvSpPr>
            <a:spLocks noGrp="1" noChangeArrowheads="1"/>
          </p:cNvSpPr>
          <p:nvPr>
            <p:ph type="body" idx="1"/>
          </p:nvPr>
        </p:nvSpPr>
        <p:spPr>
          <a:xfrm>
            <a:off x="787400" y="1004888"/>
            <a:ext cx="7770813" cy="3262312"/>
          </a:xfrm>
        </p:spPr>
        <p:txBody>
          <a:bodyPr/>
          <a:lstStyle/>
          <a:p>
            <a:r>
              <a:rPr lang="en-US" altLang="en-US" smtClean="0"/>
              <a:t>Multiple-partition allocation</a:t>
            </a:r>
          </a:p>
          <a:p>
            <a:pPr lvl="1"/>
            <a:r>
              <a:rPr lang="en-US" altLang="en-US" sz="1600" smtClean="0"/>
              <a:t>Degree of multiprogramming limited by number of partitions</a:t>
            </a:r>
          </a:p>
          <a:p>
            <a:pPr lvl="1"/>
            <a:r>
              <a:rPr lang="en-US" altLang="en-US" sz="1600" b="1" smtClean="0">
                <a:solidFill>
                  <a:srgbClr val="0000FF"/>
                </a:solidFill>
              </a:rPr>
              <a:t>Variable-partition </a:t>
            </a:r>
            <a:r>
              <a:rPr lang="en-US" altLang="en-US" sz="1600" smtClean="0"/>
              <a:t>sizes for efficiency (sized to a given process’ needs)</a:t>
            </a:r>
          </a:p>
          <a:p>
            <a:pPr lvl="1"/>
            <a:r>
              <a:rPr lang="en-US" altLang="en-US" sz="1600" b="1" smtClean="0">
                <a:solidFill>
                  <a:srgbClr val="0000FF"/>
                </a:solidFill>
              </a:rPr>
              <a:t>Hole</a:t>
            </a:r>
            <a:r>
              <a:rPr lang="en-US" altLang="en-US" sz="1600" smtClean="0"/>
              <a:t> – block of available memory; holes of various size are scattered throughout memory</a:t>
            </a:r>
          </a:p>
          <a:p>
            <a:pPr lvl="1"/>
            <a:r>
              <a:rPr lang="en-US" altLang="en-US" sz="1600" smtClean="0"/>
              <a:t>When a process arrives, it is allocated memory from a hole large enough to accommodate it</a:t>
            </a:r>
          </a:p>
          <a:p>
            <a:pPr lvl="1"/>
            <a:r>
              <a:rPr lang="en-US" altLang="en-US" sz="1600" smtClean="0"/>
              <a:t>Process exiting frees its partition, adjacent free partitions combined</a:t>
            </a:r>
          </a:p>
          <a:p>
            <a:pPr lvl="1"/>
            <a:r>
              <a:rPr lang="en-US" altLang="en-US" sz="1600" smtClean="0"/>
              <a:t>Operating system maintains information about:</a:t>
            </a:r>
            <a:br>
              <a:rPr lang="en-US" altLang="en-US" sz="1600" smtClean="0"/>
            </a:br>
            <a:r>
              <a:rPr lang="en-US" altLang="en-US" sz="1600" smtClean="0"/>
              <a:t>a) allocated partitions    b) free partitions (hole)</a:t>
            </a:r>
          </a:p>
        </p:txBody>
      </p:sp>
      <p:pic>
        <p:nvPicPr>
          <p:cNvPr id="25604" name="Picture 3"/>
          <p:cNvPicPr>
            <a:picLocks noChangeAspect="1"/>
          </p:cNvPicPr>
          <p:nvPr/>
        </p:nvPicPr>
        <p:blipFill>
          <a:blip r:embed="rId3"/>
          <a:srcRect/>
          <a:stretch>
            <a:fillRect/>
          </a:stretch>
        </p:blipFill>
        <p:spPr bwMode="auto">
          <a:xfrm>
            <a:off x="1379538" y="4178300"/>
            <a:ext cx="6675437" cy="217646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1260475" y="198438"/>
            <a:ext cx="7772400" cy="576262"/>
          </a:xfrm>
        </p:spPr>
        <p:txBody>
          <a:bodyPr/>
          <a:lstStyle/>
          <a:p>
            <a:pPr eaLnBrk="1" hangingPunct="1"/>
            <a:r>
              <a:rPr lang="en-US" altLang="en-US" smtClean="0"/>
              <a:t>Dynamic Storage-Allocation Problem</a:t>
            </a:r>
          </a:p>
        </p:txBody>
      </p:sp>
      <p:sp>
        <p:nvSpPr>
          <p:cNvPr id="26627" name="Rectangle 3"/>
          <p:cNvSpPr>
            <a:spLocks noGrp="1" noChangeArrowheads="1"/>
          </p:cNvSpPr>
          <p:nvPr>
            <p:ph type="body" idx="1"/>
          </p:nvPr>
        </p:nvSpPr>
        <p:spPr>
          <a:xfrm>
            <a:off x="1179513" y="1709738"/>
            <a:ext cx="7062787" cy="3624262"/>
          </a:xfrm>
        </p:spPr>
        <p:txBody>
          <a:bodyPr/>
          <a:lstStyle/>
          <a:p>
            <a:pPr>
              <a:lnSpc>
                <a:spcPct val="90000"/>
              </a:lnSpc>
            </a:pPr>
            <a:r>
              <a:rPr lang="en-US" altLang="en-US" b="1" smtClean="0">
                <a:solidFill>
                  <a:srgbClr val="3366FF"/>
                </a:solidFill>
              </a:rPr>
              <a:t>First-fit</a:t>
            </a:r>
            <a:r>
              <a:rPr lang="en-US" altLang="en-US" smtClean="0"/>
              <a:t>:  Allocate the </a:t>
            </a:r>
            <a:r>
              <a:rPr lang="en-US" altLang="en-US" b="1" i="1" smtClean="0"/>
              <a:t>first</a:t>
            </a:r>
            <a:r>
              <a:rPr lang="en-US" altLang="en-US" smtClean="0"/>
              <a:t> hole that is big enough</a:t>
            </a:r>
          </a:p>
          <a:p>
            <a:pPr>
              <a:lnSpc>
                <a:spcPct val="90000"/>
              </a:lnSpc>
              <a:buFont typeface="Monotype Sorts" pitchFamily="-84" charset="2"/>
              <a:buNone/>
            </a:pPr>
            <a:endParaRPr lang="en-US" altLang="en-US" smtClean="0"/>
          </a:p>
          <a:p>
            <a:pPr>
              <a:lnSpc>
                <a:spcPct val="90000"/>
              </a:lnSpc>
            </a:pPr>
            <a:r>
              <a:rPr lang="en-US" altLang="en-US" b="1" smtClean="0">
                <a:solidFill>
                  <a:srgbClr val="3366FF"/>
                </a:solidFill>
              </a:rPr>
              <a:t>Best-fit</a:t>
            </a:r>
            <a:r>
              <a:rPr lang="en-US" altLang="en-US" smtClean="0"/>
              <a:t>:  Allocate the </a:t>
            </a:r>
            <a:r>
              <a:rPr lang="en-US" altLang="en-US" b="1" i="1" smtClean="0"/>
              <a:t>smallest</a:t>
            </a:r>
            <a:r>
              <a:rPr lang="en-US" altLang="en-US" smtClean="0"/>
              <a:t> hole that is big enough; must search entire list, unless ordered by size  </a:t>
            </a:r>
          </a:p>
          <a:p>
            <a:pPr lvl="1">
              <a:lnSpc>
                <a:spcPct val="90000"/>
              </a:lnSpc>
            </a:pPr>
            <a:r>
              <a:rPr lang="en-US" altLang="en-US" smtClean="0"/>
              <a:t>Produces the smallest leftover hole</a:t>
            </a:r>
          </a:p>
          <a:p>
            <a:pPr lvl="1">
              <a:lnSpc>
                <a:spcPct val="90000"/>
              </a:lnSpc>
              <a:buFont typeface="Monotype Sorts" pitchFamily="-84" charset="2"/>
              <a:buNone/>
            </a:pPr>
            <a:endParaRPr lang="en-US" altLang="en-US" smtClean="0"/>
          </a:p>
          <a:p>
            <a:pPr>
              <a:lnSpc>
                <a:spcPct val="90000"/>
              </a:lnSpc>
            </a:pPr>
            <a:r>
              <a:rPr lang="en-US" altLang="en-US" b="1" smtClean="0">
                <a:solidFill>
                  <a:srgbClr val="3366FF"/>
                </a:solidFill>
              </a:rPr>
              <a:t>Worst-fit:</a:t>
            </a:r>
            <a:r>
              <a:rPr lang="en-US" altLang="en-US" smtClean="0"/>
              <a:t>  Allocate the </a:t>
            </a:r>
            <a:r>
              <a:rPr lang="en-US" altLang="en-US" b="1" i="1" smtClean="0"/>
              <a:t>largest</a:t>
            </a:r>
            <a:r>
              <a:rPr lang="en-US" altLang="en-US" smtClean="0"/>
              <a:t> hole; must also search entire list  </a:t>
            </a:r>
          </a:p>
          <a:p>
            <a:pPr lvl="1">
              <a:lnSpc>
                <a:spcPct val="90000"/>
              </a:lnSpc>
            </a:pPr>
            <a:r>
              <a:rPr lang="en-US" altLang="en-US" smtClean="0"/>
              <a:t>Produces the largest leftover hole</a:t>
            </a:r>
          </a:p>
        </p:txBody>
      </p:sp>
      <p:sp>
        <p:nvSpPr>
          <p:cNvPr id="26628" name="Text Box 4"/>
          <p:cNvSpPr txBox="1">
            <a:spLocks noChangeArrowheads="1"/>
          </p:cNvSpPr>
          <p:nvPr/>
        </p:nvSpPr>
        <p:spPr bwMode="auto">
          <a:xfrm>
            <a:off x="919163" y="1169988"/>
            <a:ext cx="6108700" cy="369887"/>
          </a:xfrm>
          <a:prstGeom prst="rect">
            <a:avLst/>
          </a:prstGeom>
          <a:noFill/>
          <a:ln w="9525">
            <a:noFill/>
            <a:miter lim="800000"/>
            <a:headEnd/>
            <a:tailEnd/>
          </a:ln>
        </p:spPr>
        <p:txBody>
          <a:bodyPr wrap="none" lIns="91435" tIns="45718" rIns="91435" bIns="45718" anchor="ctr">
            <a:spAutoFit/>
          </a:bodyPr>
          <a:lstStyle/>
          <a:p>
            <a:pPr>
              <a:spcBef>
                <a:spcPct val="50000"/>
              </a:spcBef>
            </a:pPr>
            <a:r>
              <a:rPr lang="en-US" altLang="en-US">
                <a:latin typeface="Helvetica" pitchFamily="-84" charset="0"/>
              </a:rPr>
              <a:t>How to satisfy a request of size </a:t>
            </a:r>
            <a:r>
              <a:rPr lang="en-US" altLang="en-US" b="1" i="1">
                <a:latin typeface="Helvetica" pitchFamily="-84" charset="0"/>
              </a:rPr>
              <a:t>n</a:t>
            </a:r>
            <a:r>
              <a:rPr lang="en-US" altLang="en-US">
                <a:latin typeface="Helvetica" pitchFamily="-84" charset="0"/>
              </a:rPr>
              <a:t> from a list of free holes?</a:t>
            </a:r>
          </a:p>
        </p:txBody>
      </p:sp>
      <p:sp>
        <p:nvSpPr>
          <p:cNvPr id="26629" name="Text Box 5"/>
          <p:cNvSpPr txBox="1">
            <a:spLocks noChangeArrowheads="1"/>
          </p:cNvSpPr>
          <p:nvPr/>
        </p:nvSpPr>
        <p:spPr bwMode="auto">
          <a:xfrm>
            <a:off x="1046163" y="4621213"/>
            <a:ext cx="7600950" cy="646112"/>
          </a:xfrm>
          <a:prstGeom prst="rect">
            <a:avLst/>
          </a:prstGeom>
          <a:noFill/>
          <a:ln w="9525">
            <a:noFill/>
            <a:miter lim="800000"/>
            <a:headEnd/>
            <a:tailEnd/>
          </a:ln>
        </p:spPr>
        <p:txBody>
          <a:bodyPr lIns="91435" tIns="45718" rIns="91435" bIns="45718" anchor="ctr">
            <a:spAutoFit/>
          </a:bodyPr>
          <a:lstStyle/>
          <a:p>
            <a:pPr>
              <a:spcBef>
                <a:spcPct val="50000"/>
              </a:spcBef>
            </a:pPr>
            <a:r>
              <a:rPr lang="en-US" altLang="en-US">
                <a:latin typeface="Helvetica" pitchFamily="-84" charset="0"/>
              </a:rPr>
              <a:t>First-fit and best-fit better than worst-fit in terms of speed and storage utilisation</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1026"/>
          <p:cNvSpPr>
            <a:spLocks noGrp="1" noChangeArrowheads="1"/>
          </p:cNvSpPr>
          <p:nvPr>
            <p:ph type="title"/>
          </p:nvPr>
        </p:nvSpPr>
        <p:spPr>
          <a:xfrm>
            <a:off x="855663" y="152400"/>
            <a:ext cx="7831137" cy="576263"/>
          </a:xfrm>
        </p:spPr>
        <p:txBody>
          <a:bodyPr/>
          <a:lstStyle/>
          <a:p>
            <a:pPr eaLnBrk="1" hangingPunct="1"/>
            <a:r>
              <a:rPr lang="en-US" altLang="en-US" smtClean="0"/>
              <a:t>Fragmentation</a:t>
            </a:r>
          </a:p>
        </p:txBody>
      </p:sp>
      <p:sp>
        <p:nvSpPr>
          <p:cNvPr id="27651" name="Rectangle 1027"/>
          <p:cNvSpPr>
            <a:spLocks noGrp="1" noChangeArrowheads="1"/>
          </p:cNvSpPr>
          <p:nvPr>
            <p:ph type="body" idx="1"/>
          </p:nvPr>
        </p:nvSpPr>
        <p:spPr>
          <a:xfrm>
            <a:off x="950913" y="1114425"/>
            <a:ext cx="6770687" cy="4999038"/>
          </a:xfrm>
        </p:spPr>
        <p:txBody>
          <a:bodyPr/>
          <a:lstStyle/>
          <a:p>
            <a:r>
              <a:rPr lang="en-US" altLang="en-US" b="1" smtClean="0">
                <a:solidFill>
                  <a:srgbClr val="3366FF"/>
                </a:solidFill>
              </a:rPr>
              <a:t>External Fragmentation</a:t>
            </a:r>
            <a:r>
              <a:rPr lang="en-US" altLang="en-US" smtClean="0">
                <a:solidFill>
                  <a:srgbClr val="3366FF"/>
                </a:solidFill>
              </a:rPr>
              <a:t> </a:t>
            </a:r>
            <a:r>
              <a:rPr lang="en-US" altLang="en-US" smtClean="0"/>
              <a:t>– total memory space exists to satisfy a request, but it is not contiguous</a:t>
            </a:r>
            <a:endParaRPr lang="en-US" altLang="en-US" b="1" smtClean="0">
              <a:solidFill>
                <a:srgbClr val="3366FF"/>
              </a:solidFill>
            </a:endParaRPr>
          </a:p>
          <a:p>
            <a:r>
              <a:rPr lang="en-US" altLang="en-US" b="1" smtClean="0">
                <a:solidFill>
                  <a:srgbClr val="3366FF"/>
                </a:solidFill>
              </a:rPr>
              <a:t>Internal Fragmentation</a:t>
            </a:r>
            <a:r>
              <a:rPr lang="en-US" altLang="en-US" smtClean="0">
                <a:solidFill>
                  <a:srgbClr val="3366FF"/>
                </a:solidFill>
              </a:rPr>
              <a:t> </a:t>
            </a:r>
            <a:r>
              <a:rPr lang="en-US" altLang="en-US" smtClean="0"/>
              <a:t>– allocated memory may be slightly larger than requested memory; this size difference is memory internal to a partition, but not being used</a:t>
            </a:r>
          </a:p>
          <a:p>
            <a:r>
              <a:rPr lang="en-US" altLang="en-US" smtClean="0"/>
              <a:t>First fit analysis reveals that given </a:t>
            </a:r>
            <a:r>
              <a:rPr lang="en-US" altLang="en-US" i="1" smtClean="0"/>
              <a:t>N</a:t>
            </a:r>
            <a:r>
              <a:rPr lang="en-US" altLang="en-US" smtClean="0"/>
              <a:t> blocks allocated, 0.5 </a:t>
            </a:r>
            <a:r>
              <a:rPr lang="en-US" altLang="en-US" i="1" smtClean="0"/>
              <a:t>N</a:t>
            </a:r>
            <a:r>
              <a:rPr lang="en-US" altLang="en-US" smtClean="0"/>
              <a:t> blocks lost to fragmentation</a:t>
            </a:r>
          </a:p>
          <a:p>
            <a:pPr lvl="1"/>
            <a:r>
              <a:rPr lang="en-US" altLang="en-US" smtClean="0"/>
              <a:t>1/3 may be unusable -&gt; </a:t>
            </a:r>
            <a:r>
              <a:rPr lang="en-US" altLang="en-US" b="1" smtClean="0">
                <a:solidFill>
                  <a:srgbClr val="3366FF"/>
                </a:solidFill>
              </a:rPr>
              <a:t>50-percent rule</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685800" y="0"/>
            <a:ext cx="7772400" cy="1143000"/>
          </a:xfrm>
          <a:noFill/>
          <a:ln/>
        </p:spPr>
        <p:txBody>
          <a:bodyPr/>
          <a:lstStyle/>
          <a:p>
            <a:r>
              <a:rPr lang="en-US"/>
              <a:t>External Fragmentation</a:t>
            </a:r>
          </a:p>
        </p:txBody>
      </p:sp>
      <p:sp>
        <p:nvSpPr>
          <p:cNvPr id="22531" name="Rectangle 3"/>
          <p:cNvSpPr>
            <a:spLocks noGrp="1" noChangeArrowheads="1"/>
          </p:cNvSpPr>
          <p:nvPr>
            <p:ph type="body" idx="1"/>
          </p:nvPr>
        </p:nvSpPr>
        <p:spPr>
          <a:xfrm>
            <a:off x="685800" y="1276350"/>
            <a:ext cx="7772400" cy="1695450"/>
          </a:xfrm>
          <a:noFill/>
          <a:ln/>
        </p:spPr>
        <p:txBody>
          <a:bodyPr/>
          <a:lstStyle/>
          <a:p>
            <a:r>
              <a:rPr lang="en-US"/>
              <a:t>External Fragmentation - total memory space exists to satisfy request but it is not contiguous</a:t>
            </a:r>
          </a:p>
        </p:txBody>
      </p:sp>
      <p:sp>
        <p:nvSpPr>
          <p:cNvPr id="22532" name="Rectangle 4"/>
          <p:cNvSpPr>
            <a:spLocks noChangeArrowheads="1"/>
          </p:cNvSpPr>
          <p:nvPr/>
        </p:nvSpPr>
        <p:spPr bwMode="auto">
          <a:xfrm>
            <a:off x="4654550" y="2520950"/>
            <a:ext cx="1282700" cy="3340100"/>
          </a:xfrm>
          <a:prstGeom prst="rect">
            <a:avLst/>
          </a:prstGeom>
          <a:solidFill>
            <a:srgbClr val="66CCFF"/>
          </a:solidFill>
          <a:ln w="12700">
            <a:solidFill>
              <a:schemeClr val="tx1"/>
            </a:solidFill>
            <a:miter lim="800000"/>
            <a:headEnd/>
            <a:tailEnd/>
          </a:ln>
          <a:effectLst/>
        </p:spPr>
        <p:txBody>
          <a:bodyPr wrap="none" anchor="ctr"/>
          <a:lstStyle/>
          <a:p>
            <a:endParaRPr lang="en-US"/>
          </a:p>
        </p:txBody>
      </p:sp>
      <p:sp>
        <p:nvSpPr>
          <p:cNvPr id="22533" name="Line 5"/>
          <p:cNvSpPr>
            <a:spLocks noChangeShapeType="1"/>
          </p:cNvSpPr>
          <p:nvPr/>
        </p:nvSpPr>
        <p:spPr bwMode="auto">
          <a:xfrm>
            <a:off x="4648200" y="2895600"/>
            <a:ext cx="1295400" cy="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22534" name="Line 6"/>
          <p:cNvSpPr>
            <a:spLocks noChangeShapeType="1"/>
          </p:cNvSpPr>
          <p:nvPr/>
        </p:nvSpPr>
        <p:spPr bwMode="auto">
          <a:xfrm>
            <a:off x="4648200" y="3352800"/>
            <a:ext cx="1295400" cy="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22535" name="Rectangle 7"/>
          <p:cNvSpPr>
            <a:spLocks noChangeArrowheads="1"/>
          </p:cNvSpPr>
          <p:nvPr/>
        </p:nvSpPr>
        <p:spPr bwMode="auto">
          <a:xfrm>
            <a:off x="5011738" y="2498725"/>
            <a:ext cx="573087" cy="457200"/>
          </a:xfrm>
          <a:prstGeom prst="rect">
            <a:avLst/>
          </a:prstGeom>
          <a:noFill/>
          <a:ln w="9525">
            <a:noFill/>
            <a:miter lim="800000"/>
            <a:headEnd/>
            <a:tailEnd/>
          </a:ln>
          <a:effectLst/>
        </p:spPr>
        <p:txBody>
          <a:bodyPr wrap="none" lIns="92075" tIns="46038" rIns="92075" bIns="46038">
            <a:spAutoFit/>
          </a:bodyPr>
          <a:lstStyle/>
          <a:p>
            <a:r>
              <a:rPr lang="en-US"/>
              <a:t>OS</a:t>
            </a:r>
          </a:p>
        </p:txBody>
      </p:sp>
      <p:sp>
        <p:nvSpPr>
          <p:cNvPr id="22536" name="Line 8"/>
          <p:cNvSpPr>
            <a:spLocks noChangeShapeType="1"/>
          </p:cNvSpPr>
          <p:nvPr/>
        </p:nvSpPr>
        <p:spPr bwMode="auto">
          <a:xfrm>
            <a:off x="4648200" y="5410200"/>
            <a:ext cx="1295400" cy="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22537" name="Rectangle 9"/>
          <p:cNvSpPr>
            <a:spLocks noChangeArrowheads="1"/>
          </p:cNvSpPr>
          <p:nvPr/>
        </p:nvSpPr>
        <p:spPr bwMode="auto">
          <a:xfrm>
            <a:off x="4630738" y="5395913"/>
            <a:ext cx="1327150" cy="457200"/>
          </a:xfrm>
          <a:prstGeom prst="rect">
            <a:avLst/>
          </a:prstGeom>
          <a:noFill/>
          <a:ln w="9525">
            <a:noFill/>
            <a:miter lim="800000"/>
            <a:headEnd/>
            <a:tailEnd/>
          </a:ln>
          <a:effectLst/>
        </p:spPr>
        <p:txBody>
          <a:bodyPr wrap="none" lIns="92075" tIns="46038" rIns="92075" bIns="46038">
            <a:spAutoFit/>
          </a:bodyPr>
          <a:lstStyle/>
          <a:p>
            <a:r>
              <a:rPr lang="en-US"/>
              <a:t>process 2</a:t>
            </a:r>
          </a:p>
        </p:txBody>
      </p:sp>
      <p:sp>
        <p:nvSpPr>
          <p:cNvPr id="22538" name="Rectangle 10" descr="Dark upward diagonal"/>
          <p:cNvSpPr>
            <a:spLocks noChangeArrowheads="1"/>
          </p:cNvSpPr>
          <p:nvPr/>
        </p:nvSpPr>
        <p:spPr bwMode="auto">
          <a:xfrm>
            <a:off x="4654550" y="4730750"/>
            <a:ext cx="1282700" cy="673100"/>
          </a:xfrm>
          <a:prstGeom prst="rect">
            <a:avLst/>
          </a:prstGeom>
          <a:pattFill prst="dkUpDiag">
            <a:fgClr>
              <a:schemeClr val="accent1"/>
            </a:fgClr>
            <a:bgClr>
              <a:schemeClr val="bg1"/>
            </a:bgClr>
          </a:pattFill>
          <a:ln w="12700">
            <a:solidFill>
              <a:schemeClr val="tx1"/>
            </a:solidFill>
            <a:miter lim="800000"/>
            <a:headEnd/>
            <a:tailEnd/>
          </a:ln>
          <a:effectLst/>
        </p:spPr>
        <p:txBody>
          <a:bodyPr wrap="none" anchor="ctr"/>
          <a:lstStyle/>
          <a:p>
            <a:endParaRPr lang="en-US"/>
          </a:p>
        </p:txBody>
      </p:sp>
      <p:sp>
        <p:nvSpPr>
          <p:cNvPr id="22539" name="Rectangle 11"/>
          <p:cNvSpPr>
            <a:spLocks noChangeArrowheads="1"/>
          </p:cNvSpPr>
          <p:nvPr/>
        </p:nvSpPr>
        <p:spPr bwMode="auto">
          <a:xfrm>
            <a:off x="4630738" y="3490913"/>
            <a:ext cx="1327150" cy="457200"/>
          </a:xfrm>
          <a:prstGeom prst="rect">
            <a:avLst/>
          </a:prstGeom>
          <a:noFill/>
          <a:ln w="9525">
            <a:noFill/>
            <a:miter lim="800000"/>
            <a:headEnd/>
            <a:tailEnd/>
          </a:ln>
          <a:effectLst/>
        </p:spPr>
        <p:txBody>
          <a:bodyPr wrap="none" lIns="92075" tIns="46038" rIns="92075" bIns="46038">
            <a:spAutoFit/>
          </a:bodyPr>
          <a:lstStyle/>
          <a:p>
            <a:r>
              <a:rPr lang="en-US"/>
              <a:t>process 3</a:t>
            </a:r>
          </a:p>
        </p:txBody>
      </p:sp>
      <p:sp>
        <p:nvSpPr>
          <p:cNvPr id="22540" name="Line 12"/>
          <p:cNvSpPr>
            <a:spLocks noChangeShapeType="1"/>
          </p:cNvSpPr>
          <p:nvPr/>
        </p:nvSpPr>
        <p:spPr bwMode="auto">
          <a:xfrm>
            <a:off x="4648200" y="4114800"/>
            <a:ext cx="1295400" cy="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22541" name="Rectangle 13"/>
          <p:cNvSpPr>
            <a:spLocks noChangeArrowheads="1"/>
          </p:cNvSpPr>
          <p:nvPr/>
        </p:nvSpPr>
        <p:spPr bwMode="auto">
          <a:xfrm>
            <a:off x="4630738" y="4178300"/>
            <a:ext cx="1327150" cy="457200"/>
          </a:xfrm>
          <a:prstGeom prst="rect">
            <a:avLst/>
          </a:prstGeom>
          <a:noFill/>
          <a:ln w="9525">
            <a:noFill/>
            <a:miter lim="800000"/>
            <a:headEnd/>
            <a:tailEnd/>
          </a:ln>
          <a:effectLst/>
        </p:spPr>
        <p:txBody>
          <a:bodyPr wrap="none" lIns="92075" tIns="46038" rIns="92075" bIns="46038">
            <a:spAutoFit/>
          </a:bodyPr>
          <a:lstStyle/>
          <a:p>
            <a:r>
              <a:rPr lang="en-US"/>
              <a:t>process 8</a:t>
            </a:r>
          </a:p>
        </p:txBody>
      </p:sp>
      <p:sp>
        <p:nvSpPr>
          <p:cNvPr id="22542" name="Rectangle 14" descr="Dark upward diagonal"/>
          <p:cNvSpPr>
            <a:spLocks noChangeArrowheads="1"/>
          </p:cNvSpPr>
          <p:nvPr/>
        </p:nvSpPr>
        <p:spPr bwMode="auto">
          <a:xfrm>
            <a:off x="4654550" y="2901950"/>
            <a:ext cx="1282700" cy="444500"/>
          </a:xfrm>
          <a:prstGeom prst="rect">
            <a:avLst/>
          </a:prstGeom>
          <a:pattFill prst="dkUpDiag">
            <a:fgClr>
              <a:schemeClr val="accent1"/>
            </a:fgClr>
            <a:bgClr>
              <a:schemeClr val="bg1"/>
            </a:bgClr>
          </a:pattFill>
          <a:ln w="12700">
            <a:solidFill>
              <a:schemeClr val="tx1"/>
            </a:solidFill>
            <a:miter lim="800000"/>
            <a:headEnd/>
            <a:tailEnd/>
          </a:ln>
          <a:effectLst/>
        </p:spPr>
        <p:txBody>
          <a:bodyPr wrap="none" anchor="ctr"/>
          <a:lstStyle/>
          <a:p>
            <a:endParaRPr lang="en-US"/>
          </a:p>
        </p:txBody>
      </p:sp>
      <p:sp>
        <p:nvSpPr>
          <p:cNvPr id="22543" name="Rectangle 15"/>
          <p:cNvSpPr>
            <a:spLocks noChangeArrowheads="1"/>
          </p:cNvSpPr>
          <p:nvPr/>
        </p:nvSpPr>
        <p:spPr bwMode="auto">
          <a:xfrm>
            <a:off x="6078538" y="2881313"/>
            <a:ext cx="641350" cy="457200"/>
          </a:xfrm>
          <a:prstGeom prst="rect">
            <a:avLst/>
          </a:prstGeom>
          <a:noFill/>
          <a:ln w="9525">
            <a:noFill/>
            <a:miter lim="800000"/>
            <a:headEnd/>
            <a:tailEnd/>
          </a:ln>
          <a:effectLst/>
        </p:spPr>
        <p:txBody>
          <a:bodyPr wrap="none" lIns="92075" tIns="46038" rIns="92075" bIns="46038">
            <a:spAutoFit/>
          </a:bodyPr>
          <a:lstStyle/>
          <a:p>
            <a:r>
              <a:rPr lang="en-US"/>
              <a:t>50k</a:t>
            </a:r>
          </a:p>
        </p:txBody>
      </p:sp>
      <p:sp>
        <p:nvSpPr>
          <p:cNvPr id="22544" name="Rectangle 16"/>
          <p:cNvSpPr>
            <a:spLocks noChangeArrowheads="1"/>
          </p:cNvSpPr>
          <p:nvPr/>
        </p:nvSpPr>
        <p:spPr bwMode="auto">
          <a:xfrm>
            <a:off x="6002338" y="4784725"/>
            <a:ext cx="793750" cy="457200"/>
          </a:xfrm>
          <a:prstGeom prst="rect">
            <a:avLst/>
          </a:prstGeom>
          <a:noFill/>
          <a:ln w="9525">
            <a:noFill/>
            <a:miter lim="800000"/>
            <a:headEnd/>
            <a:tailEnd/>
          </a:ln>
          <a:effectLst/>
        </p:spPr>
        <p:txBody>
          <a:bodyPr wrap="none" lIns="92075" tIns="46038" rIns="92075" bIns="46038">
            <a:spAutoFit/>
          </a:bodyPr>
          <a:lstStyle/>
          <a:p>
            <a:r>
              <a:rPr lang="en-US"/>
              <a:t>100k</a:t>
            </a:r>
          </a:p>
        </p:txBody>
      </p:sp>
      <p:sp>
        <p:nvSpPr>
          <p:cNvPr id="22545" name="Rectangle 17"/>
          <p:cNvSpPr>
            <a:spLocks noChangeArrowheads="1"/>
          </p:cNvSpPr>
          <p:nvPr/>
        </p:nvSpPr>
        <p:spPr bwMode="auto">
          <a:xfrm>
            <a:off x="2139950" y="3587750"/>
            <a:ext cx="1282700" cy="977900"/>
          </a:xfrm>
          <a:prstGeom prst="rect">
            <a:avLst/>
          </a:prstGeom>
          <a:solidFill>
            <a:srgbClr val="66CCFF"/>
          </a:solidFill>
          <a:ln w="12700">
            <a:solidFill>
              <a:schemeClr val="tx1"/>
            </a:solidFill>
            <a:miter lim="800000"/>
            <a:headEnd/>
            <a:tailEnd/>
          </a:ln>
          <a:effectLst/>
        </p:spPr>
        <p:txBody>
          <a:bodyPr wrap="none" anchor="ctr"/>
          <a:lstStyle/>
          <a:p>
            <a:endParaRPr lang="en-US"/>
          </a:p>
        </p:txBody>
      </p:sp>
      <p:sp>
        <p:nvSpPr>
          <p:cNvPr id="22546" name="Rectangle 18"/>
          <p:cNvSpPr>
            <a:spLocks noChangeArrowheads="1"/>
          </p:cNvSpPr>
          <p:nvPr/>
        </p:nvSpPr>
        <p:spPr bwMode="auto">
          <a:xfrm>
            <a:off x="2116138" y="3871913"/>
            <a:ext cx="1344612" cy="457200"/>
          </a:xfrm>
          <a:prstGeom prst="rect">
            <a:avLst/>
          </a:prstGeom>
          <a:noFill/>
          <a:ln w="9525">
            <a:noFill/>
            <a:miter lim="800000"/>
            <a:headEnd/>
            <a:tailEnd/>
          </a:ln>
          <a:effectLst/>
        </p:spPr>
        <p:txBody>
          <a:bodyPr wrap="none" lIns="92075" tIns="46038" rIns="92075" bIns="46038">
            <a:spAutoFit/>
          </a:bodyPr>
          <a:lstStyle/>
          <a:p>
            <a:r>
              <a:rPr lang="en-US"/>
              <a:t>Process 9</a:t>
            </a:r>
          </a:p>
        </p:txBody>
      </p:sp>
      <p:sp>
        <p:nvSpPr>
          <p:cNvPr id="22547" name="Rectangle 19"/>
          <p:cNvSpPr>
            <a:spLocks noChangeArrowheads="1"/>
          </p:cNvSpPr>
          <p:nvPr/>
        </p:nvSpPr>
        <p:spPr bwMode="auto">
          <a:xfrm>
            <a:off x="1277938" y="3870325"/>
            <a:ext cx="793750" cy="457200"/>
          </a:xfrm>
          <a:prstGeom prst="rect">
            <a:avLst/>
          </a:prstGeom>
          <a:noFill/>
          <a:ln w="9525">
            <a:noFill/>
            <a:miter lim="800000"/>
            <a:headEnd/>
            <a:tailEnd/>
          </a:ln>
          <a:effectLst/>
        </p:spPr>
        <p:txBody>
          <a:bodyPr wrap="none" lIns="92075" tIns="46038" rIns="92075" bIns="46038">
            <a:spAutoFit/>
          </a:bodyPr>
          <a:lstStyle/>
          <a:p>
            <a:r>
              <a:rPr lang="en-US"/>
              <a:t>125k</a:t>
            </a:r>
          </a:p>
        </p:txBody>
      </p:sp>
      <p:sp>
        <p:nvSpPr>
          <p:cNvPr id="22548" name="Rectangle 20"/>
          <p:cNvSpPr>
            <a:spLocks noChangeArrowheads="1"/>
          </p:cNvSpPr>
          <p:nvPr/>
        </p:nvSpPr>
        <p:spPr bwMode="auto">
          <a:xfrm>
            <a:off x="3790950" y="3779838"/>
            <a:ext cx="365125" cy="579437"/>
          </a:xfrm>
          <a:prstGeom prst="rect">
            <a:avLst/>
          </a:prstGeom>
          <a:noFill/>
          <a:ln w="9525">
            <a:noFill/>
            <a:miter lim="800000"/>
            <a:headEnd/>
            <a:tailEnd/>
          </a:ln>
          <a:effectLst/>
        </p:spPr>
        <p:txBody>
          <a:bodyPr wrap="none" lIns="92075" tIns="46038" rIns="92075" bIns="46038">
            <a:spAutoFit/>
          </a:bodyPr>
          <a:lstStyle/>
          <a:p>
            <a:r>
              <a:rPr lang="en-US" sz="3200"/>
              <a:t>?</a:t>
            </a:r>
          </a:p>
        </p:txBody>
      </p:sp>
      <p:sp>
        <p:nvSpPr>
          <p:cNvPr id="22549" name="Line 21"/>
          <p:cNvSpPr>
            <a:spLocks noChangeShapeType="1"/>
          </p:cNvSpPr>
          <p:nvPr/>
        </p:nvSpPr>
        <p:spPr bwMode="auto">
          <a:xfrm>
            <a:off x="3429000" y="4038600"/>
            <a:ext cx="381000" cy="0"/>
          </a:xfrm>
          <a:prstGeom prst="line">
            <a:avLst/>
          </a:prstGeom>
          <a:noFill/>
          <a:ln w="50800">
            <a:solidFill>
              <a:schemeClr val="tx1"/>
            </a:solidFill>
            <a:round/>
            <a:headEnd type="none" w="sm" len="sm"/>
            <a:tailEnd type="stealth" w="med" len="med"/>
          </a:ln>
          <a:effectLst/>
        </p:spPr>
        <p:txBody>
          <a:bodyPr wrap="none" anchor="ctr"/>
          <a:lstStyle/>
          <a:p>
            <a:endParaRPr lang="en-US"/>
          </a:p>
        </p:txBody>
      </p:sp>
      <p:sp>
        <p:nvSpPr>
          <p:cNvPr id="22550" name="Rectangle 22"/>
          <p:cNvSpPr>
            <a:spLocks noChangeArrowheads="1"/>
          </p:cNvSpPr>
          <p:nvPr/>
        </p:nvSpPr>
        <p:spPr bwMode="auto">
          <a:xfrm>
            <a:off x="1123950" y="6145213"/>
            <a:ext cx="184150" cy="579437"/>
          </a:xfrm>
          <a:prstGeom prst="rect">
            <a:avLst/>
          </a:prstGeom>
          <a:noFill/>
          <a:ln w="9525">
            <a:noFill/>
            <a:miter lim="800000"/>
            <a:headEnd/>
            <a:tailEnd/>
          </a:ln>
          <a:effectLst/>
        </p:spPr>
        <p:txBody>
          <a:bodyPr wrap="none" anchor="ctr"/>
          <a:lstStyle/>
          <a:p>
            <a:endParaRPr lang="en-US"/>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a:xfrm>
            <a:off x="457200" y="136525"/>
            <a:ext cx="8229600" cy="576263"/>
          </a:xfrm>
        </p:spPr>
        <p:txBody>
          <a:bodyPr/>
          <a:lstStyle/>
          <a:p>
            <a:r>
              <a:rPr lang="en-US" altLang="en-US" smtClean="0"/>
              <a:t>Fragmentation (Cont.)</a:t>
            </a:r>
          </a:p>
        </p:txBody>
      </p:sp>
      <p:sp>
        <p:nvSpPr>
          <p:cNvPr id="28675" name="Content Placeholder 2"/>
          <p:cNvSpPr>
            <a:spLocks noGrp="1"/>
          </p:cNvSpPr>
          <p:nvPr>
            <p:ph idx="1"/>
          </p:nvPr>
        </p:nvSpPr>
        <p:spPr>
          <a:xfrm>
            <a:off x="901700" y="1154113"/>
            <a:ext cx="6959600" cy="4530725"/>
          </a:xfrm>
        </p:spPr>
        <p:txBody>
          <a:bodyPr/>
          <a:lstStyle/>
          <a:p>
            <a:r>
              <a:rPr lang="en-US" altLang="en-US" dirty="0" smtClean="0"/>
              <a:t>Reduce external fragmentation by </a:t>
            </a:r>
            <a:r>
              <a:rPr lang="en-US" altLang="en-US" b="1" dirty="0" smtClean="0">
                <a:solidFill>
                  <a:srgbClr val="3366FF"/>
                </a:solidFill>
              </a:rPr>
              <a:t>compaction</a:t>
            </a:r>
          </a:p>
          <a:p>
            <a:pPr lvl="1"/>
            <a:r>
              <a:rPr lang="en-US" altLang="en-US" dirty="0" smtClean="0"/>
              <a:t>Shuffle memory contents to place all free memory together in one large block</a:t>
            </a:r>
          </a:p>
          <a:p>
            <a:pPr lvl="1"/>
            <a:r>
              <a:rPr lang="en-US" altLang="en-US" dirty="0" smtClean="0"/>
              <a:t>Compaction is possible </a:t>
            </a:r>
            <a:r>
              <a:rPr lang="en-US" altLang="en-US" i="1" dirty="0" smtClean="0"/>
              <a:t>only</a:t>
            </a:r>
            <a:r>
              <a:rPr lang="en-US" altLang="en-US" dirty="0" smtClean="0"/>
              <a:t> if relocation is dynamic, and is done at execution time</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457200" y="182563"/>
            <a:ext cx="8229600" cy="576262"/>
          </a:xfrm>
        </p:spPr>
        <p:txBody>
          <a:bodyPr/>
          <a:lstStyle/>
          <a:p>
            <a:pPr eaLnBrk="1" hangingPunct="1"/>
            <a:r>
              <a:rPr lang="en-US" altLang="en-US" smtClean="0"/>
              <a:t>Segmentation</a:t>
            </a:r>
          </a:p>
        </p:txBody>
      </p:sp>
      <p:sp>
        <p:nvSpPr>
          <p:cNvPr id="29699" name="Rectangle 3"/>
          <p:cNvSpPr>
            <a:spLocks noGrp="1" noChangeArrowheads="1"/>
          </p:cNvSpPr>
          <p:nvPr>
            <p:ph type="body" idx="1"/>
          </p:nvPr>
        </p:nvSpPr>
        <p:spPr>
          <a:xfrm>
            <a:off x="873125" y="1157288"/>
            <a:ext cx="7702550" cy="4940300"/>
          </a:xfrm>
        </p:spPr>
        <p:txBody>
          <a:bodyPr/>
          <a:lstStyle/>
          <a:p>
            <a:pPr>
              <a:lnSpc>
                <a:spcPct val="90000"/>
              </a:lnSpc>
              <a:tabLst>
                <a:tab pos="1831975" algn="l"/>
              </a:tabLst>
            </a:pPr>
            <a:r>
              <a:rPr lang="en-US" altLang="en-US" smtClean="0"/>
              <a:t>Memory-management scheme that supports user view of memory </a:t>
            </a:r>
            <a:endParaRPr lang="en-US" altLang="en-US" sz="800" smtClean="0"/>
          </a:p>
          <a:p>
            <a:pPr>
              <a:lnSpc>
                <a:spcPct val="90000"/>
              </a:lnSpc>
              <a:tabLst>
                <a:tab pos="1831975" algn="l"/>
              </a:tabLst>
            </a:pPr>
            <a:r>
              <a:rPr lang="en-US" altLang="en-US" smtClean="0"/>
              <a:t>A program is a collection of segments</a:t>
            </a:r>
          </a:p>
          <a:p>
            <a:pPr lvl="1">
              <a:lnSpc>
                <a:spcPct val="90000"/>
              </a:lnSpc>
              <a:tabLst>
                <a:tab pos="1831975" algn="l"/>
              </a:tabLst>
            </a:pPr>
            <a:r>
              <a:rPr lang="en-US" altLang="en-US" smtClean="0"/>
              <a:t>A segment is a logical unit such as:</a:t>
            </a:r>
          </a:p>
          <a:p>
            <a:pPr>
              <a:lnSpc>
                <a:spcPct val="90000"/>
              </a:lnSpc>
              <a:buFont typeface="Monotype Sorts" pitchFamily="-84" charset="2"/>
              <a:buNone/>
              <a:tabLst>
                <a:tab pos="1831975" algn="l"/>
              </a:tabLst>
            </a:pPr>
            <a:r>
              <a:rPr lang="en-US" altLang="en-US" smtClean="0"/>
              <a:t>		main program</a:t>
            </a:r>
          </a:p>
          <a:p>
            <a:pPr>
              <a:lnSpc>
                <a:spcPct val="90000"/>
              </a:lnSpc>
              <a:buFont typeface="Monotype Sorts" pitchFamily="-84" charset="2"/>
              <a:buNone/>
              <a:tabLst>
                <a:tab pos="1831975" algn="l"/>
              </a:tabLst>
            </a:pPr>
            <a:r>
              <a:rPr lang="en-US" altLang="en-US" smtClean="0"/>
              <a:t>		procedure </a:t>
            </a:r>
          </a:p>
          <a:p>
            <a:pPr>
              <a:lnSpc>
                <a:spcPct val="90000"/>
              </a:lnSpc>
              <a:buFont typeface="Monotype Sorts" pitchFamily="-84" charset="2"/>
              <a:buNone/>
              <a:tabLst>
                <a:tab pos="1831975" algn="l"/>
              </a:tabLst>
            </a:pPr>
            <a:r>
              <a:rPr lang="en-US" altLang="en-US" smtClean="0"/>
              <a:t>		function</a:t>
            </a:r>
          </a:p>
          <a:p>
            <a:pPr>
              <a:lnSpc>
                <a:spcPct val="90000"/>
              </a:lnSpc>
              <a:buFont typeface="Monotype Sorts" pitchFamily="-84" charset="2"/>
              <a:buNone/>
              <a:tabLst>
                <a:tab pos="1831975" algn="l"/>
              </a:tabLst>
            </a:pPr>
            <a:r>
              <a:rPr lang="en-US" altLang="en-US" smtClean="0"/>
              <a:t>		method</a:t>
            </a:r>
          </a:p>
          <a:p>
            <a:pPr>
              <a:lnSpc>
                <a:spcPct val="90000"/>
              </a:lnSpc>
              <a:buFont typeface="Monotype Sorts" pitchFamily="-84" charset="2"/>
              <a:buNone/>
              <a:tabLst>
                <a:tab pos="1831975" algn="l"/>
              </a:tabLst>
            </a:pPr>
            <a:r>
              <a:rPr lang="en-US" altLang="en-US" smtClean="0"/>
              <a:t>		object</a:t>
            </a:r>
          </a:p>
          <a:p>
            <a:pPr>
              <a:lnSpc>
                <a:spcPct val="90000"/>
              </a:lnSpc>
              <a:buFont typeface="Monotype Sorts" pitchFamily="-84" charset="2"/>
              <a:buNone/>
              <a:tabLst>
                <a:tab pos="1831975" algn="l"/>
              </a:tabLst>
            </a:pPr>
            <a:r>
              <a:rPr lang="en-US" altLang="en-US" smtClean="0"/>
              <a:t>		local variables, global variables</a:t>
            </a:r>
          </a:p>
          <a:p>
            <a:pPr>
              <a:lnSpc>
                <a:spcPct val="90000"/>
              </a:lnSpc>
              <a:buFont typeface="Monotype Sorts" pitchFamily="-84" charset="2"/>
              <a:buNone/>
              <a:tabLst>
                <a:tab pos="1831975" algn="l"/>
              </a:tabLst>
            </a:pPr>
            <a:r>
              <a:rPr lang="en-US" altLang="en-US" smtClean="0"/>
              <a:t>		common block</a:t>
            </a:r>
          </a:p>
          <a:p>
            <a:pPr>
              <a:lnSpc>
                <a:spcPct val="90000"/>
              </a:lnSpc>
              <a:buFont typeface="Monotype Sorts" pitchFamily="-84" charset="2"/>
              <a:buNone/>
              <a:tabLst>
                <a:tab pos="1831975" algn="l"/>
              </a:tabLst>
            </a:pPr>
            <a:r>
              <a:rPr lang="en-US" altLang="en-US" smtClean="0"/>
              <a:t>		stack</a:t>
            </a:r>
          </a:p>
          <a:p>
            <a:pPr>
              <a:lnSpc>
                <a:spcPct val="90000"/>
              </a:lnSpc>
              <a:buFont typeface="Monotype Sorts" pitchFamily="-84" charset="2"/>
              <a:buNone/>
              <a:tabLst>
                <a:tab pos="1831975" algn="l"/>
              </a:tabLst>
            </a:pPr>
            <a:r>
              <a:rPr lang="en-US" altLang="en-US" smtClean="0"/>
              <a:t>		symbol table</a:t>
            </a:r>
          </a:p>
          <a:p>
            <a:pPr>
              <a:lnSpc>
                <a:spcPct val="90000"/>
              </a:lnSpc>
              <a:buFont typeface="Monotype Sorts" pitchFamily="-84" charset="2"/>
              <a:buNone/>
              <a:tabLst>
                <a:tab pos="1831975" algn="l"/>
              </a:tabLst>
            </a:pPr>
            <a:r>
              <a:rPr lang="en-US" altLang="en-US" smtClean="0"/>
              <a:t>		arrays</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457200" y="182563"/>
            <a:ext cx="8229600" cy="576262"/>
          </a:xfrm>
        </p:spPr>
        <p:txBody>
          <a:bodyPr/>
          <a:lstStyle/>
          <a:p>
            <a:pPr eaLnBrk="1" hangingPunct="1"/>
            <a:r>
              <a:rPr lang="en-US" altLang="en-US" smtClean="0"/>
              <a:t>User</a:t>
            </a:r>
            <a:r>
              <a:rPr lang="ja-JP" altLang="en-US" smtClean="0"/>
              <a:t>’</a:t>
            </a:r>
            <a:r>
              <a:rPr lang="en-US" altLang="ja-JP" smtClean="0"/>
              <a:t>s View of a Program</a:t>
            </a:r>
            <a:endParaRPr lang="en-US" altLang="en-US" sz="2400" smtClean="0"/>
          </a:p>
        </p:txBody>
      </p:sp>
      <p:pic>
        <p:nvPicPr>
          <p:cNvPr id="30723" name="Picture 6"/>
          <p:cNvPicPr>
            <a:picLocks noChangeAspect="1" noChangeArrowheads="1"/>
          </p:cNvPicPr>
          <p:nvPr/>
        </p:nvPicPr>
        <p:blipFill>
          <a:blip r:embed="rId3"/>
          <a:srcRect/>
          <a:stretch>
            <a:fillRect/>
          </a:stretch>
        </p:blipFill>
        <p:spPr bwMode="auto">
          <a:xfrm>
            <a:off x="2466975" y="1233488"/>
            <a:ext cx="3695700" cy="48387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457200" y="125413"/>
            <a:ext cx="8229600" cy="576262"/>
          </a:xfrm>
        </p:spPr>
        <p:txBody>
          <a:bodyPr/>
          <a:lstStyle/>
          <a:p>
            <a:pPr eaLnBrk="1" hangingPunct="1"/>
            <a:r>
              <a:rPr lang="en-US" altLang="en-US" smtClean="0"/>
              <a:t>Objectives</a:t>
            </a:r>
          </a:p>
        </p:txBody>
      </p:sp>
      <p:sp>
        <p:nvSpPr>
          <p:cNvPr id="5123" name="Rectangle 3"/>
          <p:cNvSpPr>
            <a:spLocks noGrp="1" noChangeArrowheads="1"/>
          </p:cNvSpPr>
          <p:nvPr>
            <p:ph type="body" idx="1"/>
          </p:nvPr>
        </p:nvSpPr>
        <p:spPr>
          <a:xfrm>
            <a:off x="890588" y="1171575"/>
            <a:ext cx="6627812" cy="4440238"/>
          </a:xfrm>
        </p:spPr>
        <p:txBody>
          <a:bodyPr/>
          <a:lstStyle/>
          <a:p>
            <a:r>
              <a:rPr lang="en-US" altLang="en-US" smtClean="0"/>
              <a:t>To provide a detailed description of various ways of organizing memory hardware</a:t>
            </a:r>
          </a:p>
          <a:p>
            <a:r>
              <a:rPr lang="en-US" altLang="en-US" smtClean="0"/>
              <a:t>To discuss various memory-management techniques, including paging and segmentation</a:t>
            </a:r>
          </a:p>
          <a:p>
            <a:r>
              <a:rPr lang="en-US" altLang="en-US" smtClean="0"/>
              <a:t>To provide a detailed description of the Intel Pentium, which supports both pure segmentation and segmentation with paging</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885825" y="136525"/>
            <a:ext cx="7800975" cy="576263"/>
          </a:xfrm>
        </p:spPr>
        <p:txBody>
          <a:bodyPr/>
          <a:lstStyle/>
          <a:p>
            <a:pPr eaLnBrk="1" hangingPunct="1"/>
            <a:r>
              <a:rPr lang="en-US" altLang="en-US" smtClean="0"/>
              <a:t>Logical View of Segmentation</a:t>
            </a:r>
          </a:p>
        </p:txBody>
      </p:sp>
      <p:sp>
        <p:nvSpPr>
          <p:cNvPr id="31747" name="Oval 3"/>
          <p:cNvSpPr>
            <a:spLocks noChangeArrowheads="1"/>
          </p:cNvSpPr>
          <p:nvPr/>
        </p:nvSpPr>
        <p:spPr bwMode="auto">
          <a:xfrm>
            <a:off x="1371600" y="1171575"/>
            <a:ext cx="2895600" cy="3962400"/>
          </a:xfrm>
          <a:prstGeom prst="ellipse">
            <a:avLst/>
          </a:prstGeom>
          <a:solidFill>
            <a:schemeClr val="bg1"/>
          </a:solidFill>
          <a:ln w="9525">
            <a:solidFill>
              <a:schemeClr val="tx1"/>
            </a:solidFill>
            <a:round/>
            <a:headEnd/>
            <a:tailEnd/>
          </a:ln>
        </p:spPr>
        <p:txBody>
          <a:bodyPr wrap="none" lIns="91435" tIns="45718" rIns="91435" bIns="45718" anchor="ctr"/>
          <a:lstStyle/>
          <a:p>
            <a:endParaRPr lang="en-US" altLang="en-US"/>
          </a:p>
        </p:txBody>
      </p:sp>
      <p:sp>
        <p:nvSpPr>
          <p:cNvPr id="31748" name="Rectangle 4"/>
          <p:cNvSpPr>
            <a:spLocks noChangeArrowheads="1"/>
          </p:cNvSpPr>
          <p:nvPr/>
        </p:nvSpPr>
        <p:spPr bwMode="auto">
          <a:xfrm>
            <a:off x="1905000" y="1857375"/>
            <a:ext cx="990600" cy="533400"/>
          </a:xfrm>
          <a:prstGeom prst="rect">
            <a:avLst/>
          </a:prstGeom>
          <a:solidFill>
            <a:schemeClr val="bg1"/>
          </a:solidFill>
          <a:ln w="9525">
            <a:solidFill>
              <a:schemeClr val="tx1"/>
            </a:solidFill>
            <a:miter lim="800000"/>
            <a:headEnd/>
            <a:tailEnd/>
          </a:ln>
        </p:spPr>
        <p:txBody>
          <a:bodyPr wrap="none" lIns="91435" tIns="45718" rIns="91435" bIns="45718" anchor="ctr"/>
          <a:lstStyle/>
          <a:p>
            <a:pPr algn="ctr"/>
            <a:r>
              <a:rPr lang="en-US" altLang="en-US">
                <a:latin typeface="Helvetica" pitchFamily="-84" charset="0"/>
              </a:rPr>
              <a:t>1</a:t>
            </a:r>
          </a:p>
        </p:txBody>
      </p:sp>
      <p:sp>
        <p:nvSpPr>
          <p:cNvPr id="31749" name="Rectangle 5"/>
          <p:cNvSpPr>
            <a:spLocks noChangeArrowheads="1"/>
          </p:cNvSpPr>
          <p:nvPr/>
        </p:nvSpPr>
        <p:spPr bwMode="auto">
          <a:xfrm>
            <a:off x="1752600" y="3000375"/>
            <a:ext cx="914400" cy="914400"/>
          </a:xfrm>
          <a:prstGeom prst="rect">
            <a:avLst/>
          </a:prstGeom>
          <a:solidFill>
            <a:schemeClr val="bg1"/>
          </a:solidFill>
          <a:ln w="9525">
            <a:solidFill>
              <a:schemeClr val="tx1"/>
            </a:solidFill>
            <a:miter lim="800000"/>
            <a:headEnd/>
            <a:tailEnd/>
          </a:ln>
        </p:spPr>
        <p:txBody>
          <a:bodyPr wrap="none" lIns="91435" tIns="45718" rIns="91435" bIns="45718" anchor="ctr"/>
          <a:lstStyle/>
          <a:p>
            <a:pPr algn="ctr"/>
            <a:r>
              <a:rPr lang="en-US" altLang="en-US">
                <a:latin typeface="Helvetica" pitchFamily="-84" charset="0"/>
              </a:rPr>
              <a:t>3</a:t>
            </a:r>
          </a:p>
        </p:txBody>
      </p:sp>
      <p:sp>
        <p:nvSpPr>
          <p:cNvPr id="31750" name="Rectangle 6"/>
          <p:cNvSpPr>
            <a:spLocks noChangeArrowheads="1"/>
          </p:cNvSpPr>
          <p:nvPr/>
        </p:nvSpPr>
        <p:spPr bwMode="auto">
          <a:xfrm>
            <a:off x="3200400" y="2466975"/>
            <a:ext cx="914400" cy="381000"/>
          </a:xfrm>
          <a:prstGeom prst="rect">
            <a:avLst/>
          </a:prstGeom>
          <a:solidFill>
            <a:schemeClr val="bg1"/>
          </a:solidFill>
          <a:ln w="9525">
            <a:solidFill>
              <a:schemeClr val="tx1"/>
            </a:solidFill>
            <a:miter lim="800000"/>
            <a:headEnd/>
            <a:tailEnd/>
          </a:ln>
        </p:spPr>
        <p:txBody>
          <a:bodyPr wrap="none" lIns="91435" tIns="45718" rIns="91435" bIns="45718" anchor="ctr"/>
          <a:lstStyle/>
          <a:p>
            <a:pPr algn="ctr"/>
            <a:r>
              <a:rPr lang="en-US" altLang="en-US">
                <a:latin typeface="Helvetica" pitchFamily="-84" charset="0"/>
              </a:rPr>
              <a:t>2</a:t>
            </a:r>
          </a:p>
        </p:txBody>
      </p:sp>
      <p:sp>
        <p:nvSpPr>
          <p:cNvPr id="31751" name="Rectangle 7"/>
          <p:cNvSpPr>
            <a:spLocks noChangeArrowheads="1"/>
          </p:cNvSpPr>
          <p:nvPr/>
        </p:nvSpPr>
        <p:spPr bwMode="auto">
          <a:xfrm>
            <a:off x="3124200" y="3457575"/>
            <a:ext cx="914400" cy="533400"/>
          </a:xfrm>
          <a:prstGeom prst="rect">
            <a:avLst/>
          </a:prstGeom>
          <a:solidFill>
            <a:schemeClr val="bg1"/>
          </a:solidFill>
          <a:ln w="9525">
            <a:solidFill>
              <a:schemeClr val="tx1"/>
            </a:solidFill>
            <a:miter lim="800000"/>
            <a:headEnd/>
            <a:tailEnd/>
          </a:ln>
        </p:spPr>
        <p:txBody>
          <a:bodyPr wrap="none" lIns="91435" tIns="45718" rIns="91435" bIns="45718" anchor="ctr"/>
          <a:lstStyle/>
          <a:p>
            <a:pPr algn="ctr"/>
            <a:r>
              <a:rPr lang="en-US" altLang="en-US">
                <a:latin typeface="Helvetica" pitchFamily="-84" charset="0"/>
              </a:rPr>
              <a:t>4</a:t>
            </a:r>
          </a:p>
        </p:txBody>
      </p:sp>
      <p:grpSp>
        <p:nvGrpSpPr>
          <p:cNvPr id="31752" name="Group 24"/>
          <p:cNvGrpSpPr>
            <a:grpSpLocks/>
          </p:cNvGrpSpPr>
          <p:nvPr/>
        </p:nvGrpSpPr>
        <p:grpSpPr bwMode="auto">
          <a:xfrm>
            <a:off x="5638800" y="1171575"/>
            <a:ext cx="1143000" cy="3962400"/>
            <a:chOff x="3888" y="1056"/>
            <a:chExt cx="720" cy="2496"/>
          </a:xfrm>
        </p:grpSpPr>
        <p:grpSp>
          <p:nvGrpSpPr>
            <p:cNvPr id="31755" name="Group 11"/>
            <p:cNvGrpSpPr>
              <a:grpSpLocks/>
            </p:cNvGrpSpPr>
            <p:nvPr/>
          </p:nvGrpSpPr>
          <p:grpSpPr bwMode="auto">
            <a:xfrm>
              <a:off x="3888" y="1056"/>
              <a:ext cx="720" cy="672"/>
              <a:chOff x="3888" y="1056"/>
              <a:chExt cx="720" cy="672"/>
            </a:xfrm>
          </p:grpSpPr>
          <p:sp>
            <p:nvSpPr>
              <p:cNvPr id="31766" name="Rectangle 8"/>
              <p:cNvSpPr>
                <a:spLocks noChangeArrowheads="1"/>
              </p:cNvSpPr>
              <p:nvPr/>
            </p:nvSpPr>
            <p:spPr bwMode="auto">
              <a:xfrm>
                <a:off x="3888" y="1056"/>
                <a:ext cx="720" cy="672"/>
              </a:xfrm>
              <a:prstGeom prst="rect">
                <a:avLst/>
              </a:prstGeom>
              <a:solidFill>
                <a:schemeClr val="bg1"/>
              </a:solidFill>
              <a:ln w="9525">
                <a:solidFill>
                  <a:schemeClr val="tx1"/>
                </a:solidFill>
                <a:miter lim="800000"/>
                <a:headEnd/>
                <a:tailEnd/>
              </a:ln>
            </p:spPr>
            <p:txBody>
              <a:bodyPr wrap="none" anchor="ctr"/>
              <a:lstStyle/>
              <a:p>
                <a:endParaRPr lang="en-US" altLang="en-US"/>
              </a:p>
            </p:txBody>
          </p:sp>
          <p:sp>
            <p:nvSpPr>
              <p:cNvPr id="31767" name="Line 9"/>
              <p:cNvSpPr>
                <a:spLocks noChangeShapeType="1"/>
              </p:cNvSpPr>
              <p:nvPr/>
            </p:nvSpPr>
            <p:spPr bwMode="auto">
              <a:xfrm>
                <a:off x="3888" y="1392"/>
                <a:ext cx="720" cy="0"/>
              </a:xfrm>
              <a:prstGeom prst="line">
                <a:avLst/>
              </a:prstGeom>
              <a:noFill/>
              <a:ln w="9525">
                <a:solidFill>
                  <a:schemeClr val="tx1"/>
                </a:solidFill>
                <a:round/>
                <a:headEnd/>
                <a:tailEnd/>
              </a:ln>
            </p:spPr>
            <p:txBody>
              <a:bodyPr wrap="none" anchor="ctr"/>
              <a:lstStyle/>
              <a:p>
                <a:endParaRPr lang="en-US"/>
              </a:p>
            </p:txBody>
          </p:sp>
        </p:grpSp>
        <p:grpSp>
          <p:nvGrpSpPr>
            <p:cNvPr id="31756" name="Group 12"/>
            <p:cNvGrpSpPr>
              <a:grpSpLocks/>
            </p:cNvGrpSpPr>
            <p:nvPr/>
          </p:nvGrpSpPr>
          <p:grpSpPr bwMode="auto">
            <a:xfrm>
              <a:off x="3888" y="1728"/>
              <a:ext cx="720" cy="672"/>
              <a:chOff x="3888" y="1056"/>
              <a:chExt cx="720" cy="672"/>
            </a:xfrm>
          </p:grpSpPr>
          <p:sp>
            <p:nvSpPr>
              <p:cNvPr id="31764" name="Rectangle 13"/>
              <p:cNvSpPr>
                <a:spLocks noChangeArrowheads="1"/>
              </p:cNvSpPr>
              <p:nvPr/>
            </p:nvSpPr>
            <p:spPr bwMode="auto">
              <a:xfrm>
                <a:off x="3888" y="1056"/>
                <a:ext cx="720" cy="672"/>
              </a:xfrm>
              <a:prstGeom prst="rect">
                <a:avLst/>
              </a:prstGeom>
              <a:solidFill>
                <a:srgbClr val="DDDDDD"/>
              </a:solidFill>
              <a:ln w="9525">
                <a:solidFill>
                  <a:schemeClr val="tx1"/>
                </a:solidFill>
                <a:miter lim="800000"/>
                <a:headEnd/>
                <a:tailEnd/>
              </a:ln>
            </p:spPr>
            <p:txBody>
              <a:bodyPr wrap="none" anchor="ctr"/>
              <a:lstStyle/>
              <a:p>
                <a:endParaRPr lang="en-US" altLang="en-US"/>
              </a:p>
            </p:txBody>
          </p:sp>
          <p:sp>
            <p:nvSpPr>
              <p:cNvPr id="31765" name="Line 14"/>
              <p:cNvSpPr>
                <a:spLocks noChangeShapeType="1"/>
              </p:cNvSpPr>
              <p:nvPr/>
            </p:nvSpPr>
            <p:spPr bwMode="auto">
              <a:xfrm>
                <a:off x="3888" y="1392"/>
                <a:ext cx="720" cy="0"/>
              </a:xfrm>
              <a:prstGeom prst="line">
                <a:avLst/>
              </a:prstGeom>
              <a:noFill/>
              <a:ln w="9525">
                <a:solidFill>
                  <a:schemeClr val="tx1"/>
                </a:solidFill>
                <a:round/>
                <a:headEnd/>
                <a:tailEnd/>
              </a:ln>
            </p:spPr>
            <p:txBody>
              <a:bodyPr wrap="none" anchor="ctr"/>
              <a:lstStyle/>
              <a:p>
                <a:endParaRPr lang="en-US"/>
              </a:p>
            </p:txBody>
          </p:sp>
        </p:grpSp>
        <p:sp>
          <p:nvSpPr>
            <p:cNvPr id="31757" name="Text Box 15"/>
            <p:cNvSpPr txBox="1">
              <a:spLocks noChangeArrowheads="1"/>
            </p:cNvSpPr>
            <p:nvPr/>
          </p:nvSpPr>
          <p:spPr bwMode="auto">
            <a:xfrm>
              <a:off x="4125" y="1132"/>
              <a:ext cx="197" cy="233"/>
            </a:xfrm>
            <a:prstGeom prst="rect">
              <a:avLst/>
            </a:prstGeom>
            <a:noFill/>
            <a:ln w="9525">
              <a:noFill/>
              <a:miter lim="800000"/>
              <a:headEnd/>
              <a:tailEnd/>
            </a:ln>
          </p:spPr>
          <p:txBody>
            <a:bodyPr wrap="none" anchor="ctr">
              <a:spAutoFit/>
            </a:bodyPr>
            <a:lstStyle/>
            <a:p>
              <a:pPr algn="ctr">
                <a:spcBef>
                  <a:spcPct val="50000"/>
                </a:spcBef>
              </a:pPr>
              <a:r>
                <a:rPr lang="en-US" altLang="en-US">
                  <a:latin typeface="Helvetica" pitchFamily="-84" charset="0"/>
                </a:rPr>
                <a:t>1</a:t>
              </a:r>
            </a:p>
          </p:txBody>
        </p:sp>
        <p:sp>
          <p:nvSpPr>
            <p:cNvPr id="31758" name="Text Box 16"/>
            <p:cNvSpPr txBox="1">
              <a:spLocks noChangeArrowheads="1"/>
            </p:cNvSpPr>
            <p:nvPr/>
          </p:nvSpPr>
          <p:spPr bwMode="auto">
            <a:xfrm>
              <a:off x="4127" y="1439"/>
              <a:ext cx="197" cy="233"/>
            </a:xfrm>
            <a:prstGeom prst="rect">
              <a:avLst/>
            </a:prstGeom>
            <a:noFill/>
            <a:ln w="9525">
              <a:noFill/>
              <a:miter lim="800000"/>
              <a:headEnd/>
              <a:tailEnd/>
            </a:ln>
          </p:spPr>
          <p:txBody>
            <a:bodyPr wrap="none" anchor="ctr">
              <a:spAutoFit/>
            </a:bodyPr>
            <a:lstStyle/>
            <a:p>
              <a:pPr algn="ctr">
                <a:spcBef>
                  <a:spcPct val="50000"/>
                </a:spcBef>
              </a:pPr>
              <a:r>
                <a:rPr lang="en-US" altLang="en-US">
                  <a:latin typeface="Helvetica" pitchFamily="-84" charset="0"/>
                </a:rPr>
                <a:t>4</a:t>
              </a:r>
            </a:p>
          </p:txBody>
        </p:sp>
        <p:sp>
          <p:nvSpPr>
            <p:cNvPr id="31759" name="Rectangle 17"/>
            <p:cNvSpPr>
              <a:spLocks noChangeArrowheads="1"/>
            </p:cNvSpPr>
            <p:nvPr/>
          </p:nvSpPr>
          <p:spPr bwMode="auto">
            <a:xfrm>
              <a:off x="3888" y="2400"/>
              <a:ext cx="720" cy="912"/>
            </a:xfrm>
            <a:prstGeom prst="rect">
              <a:avLst/>
            </a:prstGeom>
            <a:solidFill>
              <a:schemeClr val="bg1"/>
            </a:solidFill>
            <a:ln w="9525">
              <a:solidFill>
                <a:schemeClr val="tx1"/>
              </a:solidFill>
              <a:miter lim="800000"/>
              <a:headEnd/>
              <a:tailEnd/>
            </a:ln>
          </p:spPr>
          <p:txBody>
            <a:bodyPr wrap="none" anchor="ctr"/>
            <a:lstStyle/>
            <a:p>
              <a:endParaRPr lang="en-US" altLang="en-US"/>
            </a:p>
          </p:txBody>
        </p:sp>
        <p:sp>
          <p:nvSpPr>
            <p:cNvPr id="31760" name="Rectangle 18"/>
            <p:cNvSpPr>
              <a:spLocks noChangeArrowheads="1"/>
            </p:cNvSpPr>
            <p:nvPr/>
          </p:nvSpPr>
          <p:spPr bwMode="auto">
            <a:xfrm>
              <a:off x="3888" y="3312"/>
              <a:ext cx="720" cy="240"/>
            </a:xfrm>
            <a:prstGeom prst="rect">
              <a:avLst/>
            </a:prstGeom>
            <a:solidFill>
              <a:srgbClr val="DDDDDD"/>
            </a:solidFill>
            <a:ln w="9525">
              <a:solidFill>
                <a:schemeClr val="tx1"/>
              </a:solidFill>
              <a:miter lim="800000"/>
              <a:headEnd/>
              <a:tailEnd/>
            </a:ln>
          </p:spPr>
          <p:txBody>
            <a:bodyPr wrap="none" anchor="ctr"/>
            <a:lstStyle/>
            <a:p>
              <a:endParaRPr lang="en-US" altLang="en-US"/>
            </a:p>
          </p:txBody>
        </p:sp>
        <p:sp>
          <p:nvSpPr>
            <p:cNvPr id="31761" name="Line 19"/>
            <p:cNvSpPr>
              <a:spLocks noChangeShapeType="1"/>
            </p:cNvSpPr>
            <p:nvPr/>
          </p:nvSpPr>
          <p:spPr bwMode="auto">
            <a:xfrm>
              <a:off x="3888" y="2640"/>
              <a:ext cx="720" cy="0"/>
            </a:xfrm>
            <a:prstGeom prst="line">
              <a:avLst/>
            </a:prstGeom>
            <a:noFill/>
            <a:ln w="9525">
              <a:solidFill>
                <a:schemeClr val="tx1"/>
              </a:solidFill>
              <a:round/>
              <a:headEnd/>
              <a:tailEnd/>
            </a:ln>
          </p:spPr>
          <p:txBody>
            <a:bodyPr wrap="none" anchor="ctr"/>
            <a:lstStyle/>
            <a:p>
              <a:endParaRPr lang="en-US"/>
            </a:p>
          </p:txBody>
        </p:sp>
        <p:sp>
          <p:nvSpPr>
            <p:cNvPr id="31762" name="Text Box 20"/>
            <p:cNvSpPr txBox="1">
              <a:spLocks noChangeArrowheads="1"/>
            </p:cNvSpPr>
            <p:nvPr/>
          </p:nvSpPr>
          <p:spPr bwMode="auto">
            <a:xfrm>
              <a:off x="4127" y="2428"/>
              <a:ext cx="197" cy="233"/>
            </a:xfrm>
            <a:prstGeom prst="rect">
              <a:avLst/>
            </a:prstGeom>
            <a:noFill/>
            <a:ln w="9525">
              <a:noFill/>
              <a:miter lim="800000"/>
              <a:headEnd/>
              <a:tailEnd/>
            </a:ln>
          </p:spPr>
          <p:txBody>
            <a:bodyPr wrap="none" anchor="ctr">
              <a:spAutoFit/>
            </a:bodyPr>
            <a:lstStyle/>
            <a:p>
              <a:pPr algn="ctr">
                <a:spcBef>
                  <a:spcPct val="50000"/>
                </a:spcBef>
              </a:pPr>
              <a:r>
                <a:rPr lang="en-US" altLang="en-US">
                  <a:latin typeface="Helvetica" pitchFamily="-84" charset="0"/>
                </a:rPr>
                <a:t>2</a:t>
              </a:r>
            </a:p>
          </p:txBody>
        </p:sp>
        <p:sp>
          <p:nvSpPr>
            <p:cNvPr id="31763" name="Text Box 21"/>
            <p:cNvSpPr txBox="1">
              <a:spLocks noChangeArrowheads="1"/>
            </p:cNvSpPr>
            <p:nvPr/>
          </p:nvSpPr>
          <p:spPr bwMode="auto">
            <a:xfrm>
              <a:off x="4127" y="2888"/>
              <a:ext cx="197" cy="233"/>
            </a:xfrm>
            <a:prstGeom prst="rect">
              <a:avLst/>
            </a:prstGeom>
            <a:noFill/>
            <a:ln w="9525">
              <a:noFill/>
              <a:miter lim="800000"/>
              <a:headEnd/>
              <a:tailEnd/>
            </a:ln>
          </p:spPr>
          <p:txBody>
            <a:bodyPr wrap="none" anchor="ctr">
              <a:spAutoFit/>
            </a:bodyPr>
            <a:lstStyle/>
            <a:p>
              <a:pPr algn="ctr">
                <a:spcBef>
                  <a:spcPct val="50000"/>
                </a:spcBef>
              </a:pPr>
              <a:r>
                <a:rPr lang="en-US" altLang="en-US">
                  <a:latin typeface="Helvetica" pitchFamily="-84" charset="0"/>
                </a:rPr>
                <a:t>3</a:t>
              </a:r>
            </a:p>
          </p:txBody>
        </p:sp>
      </p:grpSp>
      <p:sp>
        <p:nvSpPr>
          <p:cNvPr id="31753" name="Text Box 22"/>
          <p:cNvSpPr txBox="1">
            <a:spLocks noChangeArrowheads="1"/>
          </p:cNvSpPr>
          <p:nvPr/>
        </p:nvSpPr>
        <p:spPr bwMode="auto">
          <a:xfrm>
            <a:off x="2016125" y="5254625"/>
            <a:ext cx="1377950" cy="369888"/>
          </a:xfrm>
          <a:prstGeom prst="rect">
            <a:avLst/>
          </a:prstGeom>
          <a:noFill/>
          <a:ln w="9525">
            <a:noFill/>
            <a:miter lim="800000"/>
            <a:headEnd/>
            <a:tailEnd/>
          </a:ln>
        </p:spPr>
        <p:txBody>
          <a:bodyPr wrap="none" lIns="91435" tIns="45718" rIns="91435" bIns="45718" anchor="ctr">
            <a:spAutoFit/>
          </a:bodyPr>
          <a:lstStyle/>
          <a:p>
            <a:pPr algn="ctr">
              <a:spcBef>
                <a:spcPct val="50000"/>
              </a:spcBef>
            </a:pPr>
            <a:r>
              <a:rPr lang="en-US" altLang="en-US">
                <a:latin typeface="Helvetica" pitchFamily="-84" charset="0"/>
              </a:rPr>
              <a:t>user space </a:t>
            </a:r>
          </a:p>
        </p:txBody>
      </p:sp>
      <p:sp>
        <p:nvSpPr>
          <p:cNvPr id="31754" name="Text Box 23"/>
          <p:cNvSpPr txBox="1">
            <a:spLocks noChangeArrowheads="1"/>
          </p:cNvSpPr>
          <p:nvPr/>
        </p:nvSpPr>
        <p:spPr bwMode="auto">
          <a:xfrm>
            <a:off x="4870450" y="5254625"/>
            <a:ext cx="2597150" cy="369888"/>
          </a:xfrm>
          <a:prstGeom prst="rect">
            <a:avLst/>
          </a:prstGeom>
          <a:noFill/>
          <a:ln w="9525">
            <a:noFill/>
            <a:miter lim="800000"/>
            <a:headEnd/>
            <a:tailEnd/>
          </a:ln>
        </p:spPr>
        <p:txBody>
          <a:bodyPr wrap="none" lIns="91435" tIns="45718" rIns="91435" bIns="45718" anchor="ctr">
            <a:spAutoFit/>
          </a:bodyPr>
          <a:lstStyle/>
          <a:p>
            <a:pPr algn="ctr">
              <a:spcBef>
                <a:spcPct val="50000"/>
              </a:spcBef>
            </a:pPr>
            <a:r>
              <a:rPr lang="en-US" altLang="en-US">
                <a:latin typeface="Helvetica" pitchFamily="-84" charset="0"/>
              </a:rPr>
              <a:t>physical memory space</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777875" y="166688"/>
            <a:ext cx="7908925" cy="576262"/>
          </a:xfrm>
        </p:spPr>
        <p:txBody>
          <a:bodyPr/>
          <a:lstStyle/>
          <a:p>
            <a:pPr eaLnBrk="1" hangingPunct="1"/>
            <a:r>
              <a:rPr lang="en-US" altLang="en-US" smtClean="0"/>
              <a:t>Segmentation Architecture </a:t>
            </a:r>
          </a:p>
        </p:txBody>
      </p:sp>
      <p:sp>
        <p:nvSpPr>
          <p:cNvPr id="32771" name="Rectangle 3"/>
          <p:cNvSpPr>
            <a:spLocks noGrp="1" noChangeArrowheads="1"/>
          </p:cNvSpPr>
          <p:nvPr>
            <p:ph type="body" idx="1"/>
          </p:nvPr>
        </p:nvSpPr>
        <p:spPr>
          <a:xfrm>
            <a:off x="903288" y="1093788"/>
            <a:ext cx="7246937" cy="5053012"/>
          </a:xfrm>
        </p:spPr>
        <p:txBody>
          <a:bodyPr/>
          <a:lstStyle/>
          <a:p>
            <a:pPr>
              <a:tabLst>
                <a:tab pos="1828800" algn="l"/>
                <a:tab pos="2855913" algn="ctr"/>
              </a:tabLst>
            </a:pPr>
            <a:r>
              <a:rPr lang="en-US" altLang="en-US" smtClean="0"/>
              <a:t>Logical address consists of a two tuple:</a:t>
            </a:r>
          </a:p>
          <a:p>
            <a:pPr>
              <a:buFont typeface="Monotype Sorts" pitchFamily="-84" charset="2"/>
              <a:buNone/>
              <a:tabLst>
                <a:tab pos="1828800" algn="l"/>
                <a:tab pos="2855913" algn="ctr"/>
              </a:tabLst>
            </a:pPr>
            <a:r>
              <a:rPr lang="en-US" altLang="en-US" smtClean="0"/>
              <a:t>		&lt;segment-number, offset&gt;,</a:t>
            </a:r>
          </a:p>
          <a:p>
            <a:pPr>
              <a:buFont typeface="Monotype Sorts" pitchFamily="-84" charset="2"/>
              <a:buNone/>
              <a:tabLst>
                <a:tab pos="1828800" algn="l"/>
                <a:tab pos="2855913" algn="ctr"/>
              </a:tabLst>
            </a:pPr>
            <a:endParaRPr lang="en-US" altLang="en-US" sz="800" smtClean="0"/>
          </a:p>
          <a:p>
            <a:pPr>
              <a:tabLst>
                <a:tab pos="1828800" algn="l"/>
                <a:tab pos="2855913" algn="ctr"/>
              </a:tabLst>
            </a:pPr>
            <a:r>
              <a:rPr lang="en-US" altLang="en-US" b="1" smtClean="0">
                <a:solidFill>
                  <a:srgbClr val="3366FF"/>
                </a:solidFill>
              </a:rPr>
              <a:t>Segment table</a:t>
            </a:r>
            <a:r>
              <a:rPr lang="en-US" altLang="en-US" smtClean="0">
                <a:solidFill>
                  <a:srgbClr val="3366FF"/>
                </a:solidFill>
              </a:rPr>
              <a:t> </a:t>
            </a:r>
            <a:r>
              <a:rPr lang="en-US" altLang="en-US" smtClean="0"/>
              <a:t>– maps two-dimensional physical addresses; each table entry has:</a:t>
            </a:r>
          </a:p>
          <a:p>
            <a:pPr lvl="1">
              <a:tabLst>
                <a:tab pos="1828800" algn="l"/>
                <a:tab pos="2855913" algn="ctr"/>
              </a:tabLst>
            </a:pPr>
            <a:r>
              <a:rPr lang="en-US" altLang="en-US" b="1" smtClean="0">
                <a:solidFill>
                  <a:srgbClr val="3366FF"/>
                </a:solidFill>
              </a:rPr>
              <a:t>base</a:t>
            </a:r>
            <a:r>
              <a:rPr lang="en-US" altLang="en-US" smtClean="0">
                <a:solidFill>
                  <a:srgbClr val="3366FF"/>
                </a:solidFill>
              </a:rPr>
              <a:t> </a:t>
            </a:r>
            <a:r>
              <a:rPr lang="en-US" altLang="en-US" smtClean="0"/>
              <a:t>– contains the starting physical address where the segments reside in memory</a:t>
            </a:r>
          </a:p>
          <a:p>
            <a:pPr lvl="1">
              <a:tabLst>
                <a:tab pos="1828800" algn="l"/>
                <a:tab pos="2855913" algn="ctr"/>
              </a:tabLst>
            </a:pPr>
            <a:r>
              <a:rPr lang="en-US" altLang="en-US" b="1" smtClean="0">
                <a:solidFill>
                  <a:srgbClr val="3366FF"/>
                </a:solidFill>
              </a:rPr>
              <a:t>limit</a:t>
            </a:r>
            <a:r>
              <a:rPr lang="en-US" altLang="en-US" smtClean="0">
                <a:solidFill>
                  <a:srgbClr val="3366FF"/>
                </a:solidFill>
              </a:rPr>
              <a:t> </a:t>
            </a:r>
            <a:r>
              <a:rPr lang="en-US" altLang="en-US" smtClean="0"/>
              <a:t>– specifies the length of the segment</a:t>
            </a:r>
          </a:p>
          <a:p>
            <a:pPr lvl="1">
              <a:tabLst>
                <a:tab pos="1828800" algn="l"/>
                <a:tab pos="2855913" algn="ctr"/>
              </a:tabLst>
            </a:pPr>
            <a:endParaRPr lang="en-US" altLang="en-US" sz="800" smtClean="0"/>
          </a:p>
          <a:p>
            <a:pPr>
              <a:tabLst>
                <a:tab pos="1828800" algn="l"/>
                <a:tab pos="2855913" algn="ctr"/>
              </a:tabLst>
            </a:pPr>
            <a:r>
              <a:rPr lang="en-US" altLang="en-US" b="1" smtClean="0">
                <a:solidFill>
                  <a:srgbClr val="3366FF"/>
                </a:solidFill>
              </a:rPr>
              <a:t>Segment-table base register (STBR)</a:t>
            </a:r>
            <a:r>
              <a:rPr lang="en-US" altLang="en-US" smtClean="0">
                <a:solidFill>
                  <a:srgbClr val="3366FF"/>
                </a:solidFill>
              </a:rPr>
              <a:t> </a:t>
            </a:r>
            <a:r>
              <a:rPr lang="en-US" altLang="en-US" smtClean="0"/>
              <a:t>points to the segment table</a:t>
            </a:r>
            <a:r>
              <a:rPr lang="ja-JP" altLang="en-US" smtClean="0"/>
              <a:t>’</a:t>
            </a:r>
            <a:r>
              <a:rPr lang="en-US" altLang="ja-JP" smtClean="0"/>
              <a:t>s location in memory</a:t>
            </a:r>
          </a:p>
          <a:p>
            <a:pPr>
              <a:tabLst>
                <a:tab pos="1828800" algn="l"/>
                <a:tab pos="2855913" algn="ctr"/>
              </a:tabLst>
            </a:pPr>
            <a:endParaRPr lang="en-US" altLang="en-US" sz="800" smtClean="0"/>
          </a:p>
          <a:p>
            <a:pPr>
              <a:tabLst>
                <a:tab pos="1828800" algn="l"/>
                <a:tab pos="2855913" algn="ctr"/>
              </a:tabLst>
            </a:pPr>
            <a:r>
              <a:rPr lang="en-US" altLang="en-US" b="1" smtClean="0">
                <a:solidFill>
                  <a:srgbClr val="3366FF"/>
                </a:solidFill>
              </a:rPr>
              <a:t>Segment-table length register (STLR)</a:t>
            </a:r>
            <a:r>
              <a:rPr lang="en-US" altLang="en-US" smtClean="0">
                <a:solidFill>
                  <a:srgbClr val="3366FF"/>
                </a:solidFill>
              </a:rPr>
              <a:t> </a:t>
            </a:r>
            <a:r>
              <a:rPr lang="en-US" altLang="en-US" smtClean="0"/>
              <a:t>indicates number of segments used by a program;</a:t>
            </a:r>
          </a:p>
          <a:p>
            <a:pPr>
              <a:buFont typeface="Monotype Sorts" pitchFamily="-84" charset="2"/>
              <a:buNone/>
              <a:tabLst>
                <a:tab pos="1828800" algn="l"/>
                <a:tab pos="2855913" algn="ctr"/>
              </a:tabLst>
            </a:pPr>
            <a:r>
              <a:rPr lang="en-US" altLang="en-US" smtClean="0"/>
              <a:t>	                  segment number </a:t>
            </a:r>
            <a:r>
              <a:rPr lang="en-US" altLang="en-US" b="1" i="1" smtClean="0">
                <a:solidFill>
                  <a:srgbClr val="FF0000"/>
                </a:solidFill>
              </a:rPr>
              <a:t>s</a:t>
            </a:r>
            <a:r>
              <a:rPr lang="en-US" altLang="en-US" smtClean="0"/>
              <a:t> is legal if </a:t>
            </a:r>
            <a:r>
              <a:rPr lang="en-US" altLang="en-US" b="1" i="1" smtClean="0">
                <a:solidFill>
                  <a:srgbClr val="FF0000"/>
                </a:solidFill>
              </a:rPr>
              <a:t>s</a:t>
            </a:r>
            <a:r>
              <a:rPr lang="en-US" altLang="en-US" smtClean="0"/>
              <a:t> &lt; </a:t>
            </a:r>
            <a:r>
              <a:rPr lang="en-US" altLang="en-US" b="1" smtClean="0">
                <a:solidFill>
                  <a:srgbClr val="FF0000"/>
                </a:solidFill>
              </a:rPr>
              <a:t>STLR</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952500" y="214313"/>
            <a:ext cx="7829550" cy="576262"/>
          </a:xfrm>
        </p:spPr>
        <p:txBody>
          <a:bodyPr/>
          <a:lstStyle/>
          <a:p>
            <a:pPr eaLnBrk="1" hangingPunct="1"/>
            <a:r>
              <a:rPr lang="en-US" altLang="en-US" smtClean="0"/>
              <a:t>Segmentation Architecture (Cont.)</a:t>
            </a:r>
          </a:p>
        </p:txBody>
      </p:sp>
      <p:sp>
        <p:nvSpPr>
          <p:cNvPr id="33795" name="Rectangle 3"/>
          <p:cNvSpPr>
            <a:spLocks noGrp="1" noChangeArrowheads="1"/>
          </p:cNvSpPr>
          <p:nvPr>
            <p:ph type="body" idx="1"/>
          </p:nvPr>
        </p:nvSpPr>
        <p:spPr>
          <a:xfrm>
            <a:off x="882650" y="1162050"/>
            <a:ext cx="6775450" cy="4468813"/>
          </a:xfrm>
        </p:spPr>
        <p:txBody>
          <a:bodyPr/>
          <a:lstStyle/>
          <a:p>
            <a:r>
              <a:rPr lang="en-US" altLang="en-US" dirty="0" smtClean="0"/>
              <a:t>Protection</a:t>
            </a:r>
          </a:p>
          <a:p>
            <a:pPr lvl="1"/>
            <a:r>
              <a:rPr lang="en-US" altLang="en-US" dirty="0" smtClean="0"/>
              <a:t>With each entry in segment table associate:</a:t>
            </a:r>
          </a:p>
          <a:p>
            <a:pPr lvl="2"/>
            <a:r>
              <a:rPr lang="en-US" altLang="en-US" dirty="0" smtClean="0"/>
              <a:t>validation bit = 0 </a:t>
            </a:r>
            <a:r>
              <a:rPr lang="en-US" altLang="en-US" dirty="0" smtClean="0">
                <a:sym typeface="Symbol" pitchFamily="18" charset="2"/>
              </a:rPr>
              <a:t> illegal segment</a:t>
            </a:r>
          </a:p>
          <a:p>
            <a:pPr lvl="2"/>
            <a:r>
              <a:rPr lang="en-US" altLang="en-US" dirty="0" smtClean="0">
                <a:sym typeface="Symbol" pitchFamily="18" charset="2"/>
              </a:rPr>
              <a:t>read/write/execute privileges</a:t>
            </a:r>
          </a:p>
          <a:p>
            <a:r>
              <a:rPr lang="en-US" altLang="en-US" dirty="0" smtClean="0"/>
              <a:t>Protection bits associated with segments</a:t>
            </a:r>
          </a:p>
          <a:p>
            <a:r>
              <a:rPr lang="en-US" altLang="en-US" dirty="0" smtClean="0"/>
              <a:t>Since segments vary in length, memory allocation is a dynamic storage-allocation problem</a:t>
            </a:r>
          </a:p>
          <a:p>
            <a:r>
              <a:rPr lang="en-US" altLang="en-US" dirty="0" smtClean="0"/>
              <a:t>A segmentation example is shown in the following diagram</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457200" y="166688"/>
            <a:ext cx="8229600" cy="576262"/>
          </a:xfrm>
        </p:spPr>
        <p:txBody>
          <a:bodyPr/>
          <a:lstStyle/>
          <a:p>
            <a:pPr eaLnBrk="1" hangingPunct="1"/>
            <a:r>
              <a:rPr lang="en-US" altLang="en-US" smtClean="0"/>
              <a:t>Segmentation Hardware</a:t>
            </a:r>
            <a:endParaRPr lang="en-US" altLang="en-US" sz="2400" smtClean="0"/>
          </a:p>
        </p:txBody>
      </p:sp>
      <p:pic>
        <p:nvPicPr>
          <p:cNvPr id="34819" name="Picture 4" descr="8"/>
          <p:cNvPicPr>
            <a:picLocks noChangeAspect="1" noChangeArrowheads="1"/>
          </p:cNvPicPr>
          <p:nvPr/>
        </p:nvPicPr>
        <p:blipFill>
          <a:blip r:embed="rId3"/>
          <a:srcRect/>
          <a:stretch>
            <a:fillRect/>
          </a:stretch>
        </p:blipFill>
        <p:spPr bwMode="auto">
          <a:xfrm>
            <a:off x="2044700" y="1254125"/>
            <a:ext cx="5827713" cy="4089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idx="4294967295"/>
          </p:nvPr>
        </p:nvSpPr>
        <p:spPr/>
        <p:txBody>
          <a:bodyPr/>
          <a:lstStyle/>
          <a:p>
            <a:pPr eaLnBrk="1" hangingPunct="1"/>
            <a:r>
              <a:rPr lang="en-US" smtClean="0"/>
              <a:t>Example of Segmentation</a:t>
            </a:r>
            <a:endParaRPr lang="en-US" sz="2400" smtClean="0"/>
          </a:p>
        </p:txBody>
      </p:sp>
      <p:pic>
        <p:nvPicPr>
          <p:cNvPr id="35843" name="Picture 6"/>
          <p:cNvPicPr>
            <a:picLocks noChangeAspect="1" noChangeArrowheads="1"/>
          </p:cNvPicPr>
          <p:nvPr/>
        </p:nvPicPr>
        <p:blipFill>
          <a:blip r:embed="rId3"/>
          <a:srcRect/>
          <a:stretch>
            <a:fillRect/>
          </a:stretch>
        </p:blipFill>
        <p:spPr bwMode="auto">
          <a:xfrm>
            <a:off x="1841500" y="1214438"/>
            <a:ext cx="5549900" cy="4810125"/>
          </a:xfrm>
          <a:prstGeom prst="rect">
            <a:avLst/>
          </a:prstGeom>
          <a:noFill/>
          <a:ln w="9525">
            <a:noFill/>
            <a:miter lim="800000"/>
            <a:headEnd/>
            <a:tailEnd/>
          </a:ln>
        </p:spPr>
      </p:pic>
    </p:spTree>
  </p:cSld>
  <p:clrMapOvr>
    <a:masterClrMapping/>
  </p:clrMapOvr>
  <p:transition>
    <p:checke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1026"/>
          <p:cNvSpPr>
            <a:spLocks noGrp="1" noChangeArrowheads="1"/>
          </p:cNvSpPr>
          <p:nvPr>
            <p:ph type="title"/>
          </p:nvPr>
        </p:nvSpPr>
        <p:spPr>
          <a:xfrm>
            <a:off x="457200" y="152400"/>
            <a:ext cx="8229600" cy="576263"/>
          </a:xfrm>
        </p:spPr>
        <p:txBody>
          <a:bodyPr/>
          <a:lstStyle/>
          <a:p>
            <a:pPr eaLnBrk="1" hangingPunct="1"/>
            <a:r>
              <a:rPr lang="en-US" altLang="en-US" smtClean="0"/>
              <a:t>Paging</a:t>
            </a:r>
          </a:p>
        </p:txBody>
      </p:sp>
      <p:sp>
        <p:nvSpPr>
          <p:cNvPr id="36867" name="Rectangle 1027"/>
          <p:cNvSpPr>
            <a:spLocks noGrp="1" noChangeArrowheads="1"/>
          </p:cNvSpPr>
          <p:nvPr>
            <p:ph type="body" idx="1"/>
          </p:nvPr>
        </p:nvSpPr>
        <p:spPr>
          <a:xfrm>
            <a:off x="893763" y="1128713"/>
            <a:ext cx="7183437" cy="4767262"/>
          </a:xfrm>
        </p:spPr>
        <p:txBody>
          <a:bodyPr/>
          <a:lstStyle/>
          <a:p>
            <a:r>
              <a:rPr lang="en-US" altLang="en-US" dirty="0" smtClean="0"/>
              <a:t>Paging is another memory-management scheme that offers memory to be noncontiguous; </a:t>
            </a:r>
          </a:p>
          <a:p>
            <a:pPr lvl="1"/>
            <a:r>
              <a:rPr lang="en-US" altLang="en-US" dirty="0" smtClean="0"/>
              <a:t>Avoids external fragmentation</a:t>
            </a:r>
          </a:p>
          <a:p>
            <a:pPr lvl="1"/>
            <a:r>
              <a:rPr lang="en-US" altLang="en-US" dirty="0" smtClean="0"/>
              <a:t>Avoids problem of varying sized memory chunks</a:t>
            </a:r>
            <a:endParaRPr lang="en-US" altLang="en-US" sz="800" dirty="0" smtClean="0"/>
          </a:p>
          <a:p>
            <a:r>
              <a:rPr lang="en-US" altLang="en-US" dirty="0" smtClean="0"/>
              <a:t>Divide physical memory into fixed-sized blocks called </a:t>
            </a:r>
            <a:r>
              <a:rPr lang="en-US" altLang="en-US" b="1" dirty="0" smtClean="0">
                <a:solidFill>
                  <a:srgbClr val="3366FF"/>
                </a:solidFill>
              </a:rPr>
              <a:t>frames</a:t>
            </a:r>
            <a:endParaRPr lang="en-US" altLang="en-US" dirty="0" smtClean="0">
              <a:solidFill>
                <a:srgbClr val="3366FF"/>
              </a:solidFill>
            </a:endParaRPr>
          </a:p>
          <a:p>
            <a:pPr lvl="1"/>
            <a:r>
              <a:rPr lang="en-US" altLang="en-US" dirty="0" smtClean="0">
                <a:solidFill>
                  <a:srgbClr val="000000"/>
                </a:solidFill>
              </a:rPr>
              <a:t>Size </a:t>
            </a:r>
            <a:r>
              <a:rPr lang="en-US" altLang="en-US" dirty="0" smtClean="0"/>
              <a:t>is power of 2, between 512 bytes and 16 Mbytes</a:t>
            </a:r>
            <a:endParaRPr lang="en-US" altLang="en-US" sz="800" dirty="0" smtClean="0"/>
          </a:p>
          <a:p>
            <a:r>
              <a:rPr lang="en-US" altLang="en-US" dirty="0" smtClean="0"/>
              <a:t>Divide logical memory into blocks of same size called </a:t>
            </a:r>
            <a:r>
              <a:rPr lang="en-US" altLang="en-US" b="1" dirty="0" smtClean="0">
                <a:solidFill>
                  <a:srgbClr val="3366FF"/>
                </a:solidFill>
              </a:rPr>
              <a:t>pages</a:t>
            </a:r>
            <a:endParaRPr lang="en-US" altLang="en-US" sz="800" b="1" dirty="0" smtClean="0">
              <a:solidFill>
                <a:srgbClr val="3366FF"/>
              </a:solidFill>
            </a:endParaRPr>
          </a:p>
          <a:p>
            <a:r>
              <a:rPr lang="en-US" altLang="en-US" dirty="0" smtClean="0"/>
              <a:t>Keep track of all free frames</a:t>
            </a:r>
            <a:endParaRPr lang="en-US" altLang="en-US" sz="800" dirty="0" smtClean="0"/>
          </a:p>
          <a:p>
            <a:r>
              <a:rPr lang="en-US" altLang="en-US" dirty="0" smtClean="0"/>
              <a:t>To run a program of size </a:t>
            </a:r>
            <a:r>
              <a:rPr lang="en-US" altLang="en-US" b="1" i="1" dirty="0" smtClean="0"/>
              <a:t>N</a:t>
            </a:r>
            <a:r>
              <a:rPr lang="en-US" altLang="en-US" i="1" dirty="0" smtClean="0"/>
              <a:t> </a:t>
            </a:r>
            <a:r>
              <a:rPr lang="en-US" altLang="en-US" dirty="0" smtClean="0"/>
              <a:t>pages, need to find </a:t>
            </a:r>
            <a:r>
              <a:rPr lang="en-US" altLang="en-US" b="1" i="1" dirty="0" smtClean="0"/>
              <a:t>N</a:t>
            </a:r>
            <a:r>
              <a:rPr lang="en-US" altLang="en-US" dirty="0" smtClean="0"/>
              <a:t> free frames and load program</a:t>
            </a:r>
            <a:endParaRPr lang="en-US" altLang="en-US" sz="800" dirty="0" smtClean="0"/>
          </a:p>
          <a:p>
            <a:r>
              <a:rPr lang="en-US" altLang="en-US" dirty="0" smtClean="0"/>
              <a:t>Set up a </a:t>
            </a:r>
            <a:r>
              <a:rPr lang="en-US" altLang="en-US" b="1" dirty="0" smtClean="0">
                <a:solidFill>
                  <a:srgbClr val="3366FF"/>
                </a:solidFill>
              </a:rPr>
              <a:t>page table</a:t>
            </a:r>
            <a:r>
              <a:rPr lang="en-US" altLang="en-US" dirty="0" smtClean="0"/>
              <a:t> to translate logical to physical addresses</a:t>
            </a:r>
            <a:endParaRPr lang="en-US" altLang="en-US" sz="800" dirty="0" smtClean="0"/>
          </a:p>
          <a:p>
            <a:r>
              <a:rPr lang="en-US" altLang="en-US" dirty="0" smtClean="0"/>
              <a:t>Backing store likewise split into pages</a:t>
            </a:r>
          </a:p>
          <a:p>
            <a:r>
              <a:rPr lang="en-US" altLang="en-US" dirty="0" smtClean="0"/>
              <a:t>Still have Internal fragmentation</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1026"/>
          <p:cNvSpPr>
            <a:spLocks noGrp="1" noChangeArrowheads="1"/>
          </p:cNvSpPr>
          <p:nvPr>
            <p:ph type="title"/>
          </p:nvPr>
        </p:nvSpPr>
        <p:spPr>
          <a:xfrm>
            <a:off x="846138" y="152400"/>
            <a:ext cx="7840662" cy="576263"/>
          </a:xfrm>
        </p:spPr>
        <p:txBody>
          <a:bodyPr/>
          <a:lstStyle/>
          <a:p>
            <a:pPr eaLnBrk="1" hangingPunct="1"/>
            <a:r>
              <a:rPr lang="en-US" altLang="en-US" smtClean="0"/>
              <a:t>Address Translation Scheme</a:t>
            </a:r>
          </a:p>
        </p:txBody>
      </p:sp>
      <p:sp>
        <p:nvSpPr>
          <p:cNvPr id="33795" name="Rectangle 1027"/>
          <p:cNvSpPr>
            <a:spLocks noGrp="1" noChangeArrowheads="1"/>
          </p:cNvSpPr>
          <p:nvPr>
            <p:ph type="body" idx="1"/>
          </p:nvPr>
        </p:nvSpPr>
        <p:spPr>
          <a:xfrm>
            <a:off x="841375" y="1125538"/>
            <a:ext cx="7299325" cy="4483100"/>
          </a:xfrm>
        </p:spPr>
        <p:txBody>
          <a:bodyPr/>
          <a:lstStyle/>
          <a:p>
            <a:pPr>
              <a:defRPr/>
            </a:pPr>
            <a:r>
              <a:rPr lang="en-US" altLang="en-US" dirty="0" smtClean="0"/>
              <a:t>Address generated by CPU is divided into:</a:t>
            </a:r>
          </a:p>
          <a:p>
            <a:pPr lvl="1">
              <a:defRPr/>
            </a:pPr>
            <a:r>
              <a:rPr lang="en-US" altLang="en-US" b="1" dirty="0" smtClean="0">
                <a:solidFill>
                  <a:srgbClr val="3366FF"/>
                </a:solidFill>
              </a:rPr>
              <a:t>Page number </a:t>
            </a:r>
            <a:r>
              <a:rPr lang="en-US" altLang="en-US" dirty="0" smtClean="0"/>
              <a:t>(</a:t>
            </a:r>
            <a:r>
              <a:rPr lang="en-US" altLang="en-US" b="1" i="1" dirty="0" smtClean="0">
                <a:solidFill>
                  <a:srgbClr val="3366FF"/>
                </a:solidFill>
              </a:rPr>
              <a:t>p</a:t>
            </a:r>
            <a:r>
              <a:rPr lang="en-US" altLang="en-US" dirty="0" smtClean="0"/>
              <a:t>)</a:t>
            </a:r>
            <a:r>
              <a:rPr lang="en-US" altLang="en-US" dirty="0" smtClean="0">
                <a:solidFill>
                  <a:srgbClr val="3366FF"/>
                </a:solidFill>
              </a:rPr>
              <a:t> </a:t>
            </a:r>
            <a:r>
              <a:rPr lang="en-US" altLang="en-US" dirty="0" smtClean="0"/>
              <a:t>– used as an index into a </a:t>
            </a:r>
            <a:r>
              <a:rPr lang="en-US" altLang="en-US" b="1" dirty="0" smtClean="0">
                <a:solidFill>
                  <a:srgbClr val="3366FF"/>
                </a:solidFill>
              </a:rPr>
              <a:t>page table </a:t>
            </a:r>
            <a:r>
              <a:rPr lang="en-US" altLang="en-US" dirty="0" smtClean="0"/>
              <a:t>which contains base address of each page in physical memory</a:t>
            </a:r>
          </a:p>
          <a:p>
            <a:pPr lvl="1">
              <a:defRPr/>
            </a:pPr>
            <a:r>
              <a:rPr lang="en-US" altLang="en-US" b="1" dirty="0" smtClean="0">
                <a:solidFill>
                  <a:srgbClr val="3366FF"/>
                </a:solidFill>
              </a:rPr>
              <a:t>Page offset </a:t>
            </a:r>
            <a:r>
              <a:rPr lang="en-US" altLang="en-US" dirty="0" smtClean="0"/>
              <a:t>(</a:t>
            </a:r>
            <a:r>
              <a:rPr lang="en-US" altLang="en-US" b="1" i="1" dirty="0" smtClean="0">
                <a:solidFill>
                  <a:srgbClr val="3366FF"/>
                </a:solidFill>
              </a:rPr>
              <a:t>d</a:t>
            </a:r>
            <a:r>
              <a:rPr lang="en-US" altLang="en-US" dirty="0" smtClean="0"/>
              <a:t>)</a:t>
            </a:r>
            <a:r>
              <a:rPr lang="en-US" altLang="en-US" dirty="0" smtClean="0">
                <a:solidFill>
                  <a:srgbClr val="3366FF"/>
                </a:solidFill>
              </a:rPr>
              <a:t> </a:t>
            </a:r>
            <a:r>
              <a:rPr lang="en-US" altLang="en-US" dirty="0" smtClean="0"/>
              <a:t>– combined with base address to define the physical memory address that is sent to the memory unit</a:t>
            </a:r>
          </a:p>
          <a:p>
            <a:pPr lvl="1">
              <a:defRPr/>
            </a:pPr>
            <a:endParaRPr lang="en-US" altLang="en-US" dirty="0" smtClean="0"/>
          </a:p>
          <a:p>
            <a:pPr lvl="1">
              <a:defRPr/>
            </a:pPr>
            <a:endParaRPr lang="en-US" altLang="en-US" dirty="0" smtClean="0"/>
          </a:p>
          <a:p>
            <a:pPr marL="457200" lvl="1" indent="0">
              <a:buFont typeface="Monotype Sorts" pitchFamily="-84" charset="2"/>
              <a:buNone/>
              <a:defRPr/>
            </a:pPr>
            <a:endParaRPr lang="en-US" altLang="en-US" dirty="0" smtClean="0"/>
          </a:p>
          <a:p>
            <a:pPr lvl="1">
              <a:defRPr/>
            </a:pPr>
            <a:endParaRPr lang="en-US" altLang="en-US" dirty="0" smtClean="0"/>
          </a:p>
          <a:p>
            <a:pPr lvl="1">
              <a:defRPr/>
            </a:pPr>
            <a:r>
              <a:rPr lang="en-US" altLang="en-US" dirty="0" smtClean="0"/>
              <a:t>For given logical address space 2</a:t>
            </a:r>
            <a:r>
              <a:rPr lang="en-US" altLang="en-US" i="1" baseline="30000" dirty="0" smtClean="0"/>
              <a:t>m </a:t>
            </a:r>
            <a:r>
              <a:rPr lang="en-US" altLang="en-US" dirty="0" smtClean="0"/>
              <a:t>and page size</a:t>
            </a:r>
            <a:r>
              <a:rPr lang="en-US" altLang="en-US" baseline="30000" dirty="0" smtClean="0"/>
              <a:t> </a:t>
            </a:r>
            <a:r>
              <a:rPr lang="en-US" altLang="en-US" dirty="0" smtClean="0"/>
              <a:t>2</a:t>
            </a:r>
            <a:r>
              <a:rPr lang="en-US" altLang="en-US" i="1" baseline="30000" dirty="0" smtClean="0"/>
              <a:t>n</a:t>
            </a:r>
          </a:p>
        </p:txBody>
      </p:sp>
      <p:pic>
        <p:nvPicPr>
          <p:cNvPr id="37892" name="Picture 3"/>
          <p:cNvPicPr>
            <a:picLocks noChangeAspect="1"/>
          </p:cNvPicPr>
          <p:nvPr/>
        </p:nvPicPr>
        <p:blipFill>
          <a:blip r:embed="rId3"/>
          <a:srcRect/>
          <a:stretch>
            <a:fillRect/>
          </a:stretch>
        </p:blipFill>
        <p:spPr bwMode="auto">
          <a:xfrm>
            <a:off x="2900363" y="2882900"/>
            <a:ext cx="3343275" cy="12287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749300" y="120650"/>
            <a:ext cx="7937500" cy="576263"/>
          </a:xfrm>
        </p:spPr>
        <p:txBody>
          <a:bodyPr/>
          <a:lstStyle/>
          <a:p>
            <a:pPr eaLnBrk="1" hangingPunct="1"/>
            <a:r>
              <a:rPr lang="en-US" altLang="en-US" smtClean="0"/>
              <a:t>Paging Hardware</a:t>
            </a:r>
          </a:p>
        </p:txBody>
      </p:sp>
      <p:pic>
        <p:nvPicPr>
          <p:cNvPr id="38915" name="Picture 4" descr="8"/>
          <p:cNvPicPr>
            <a:picLocks noChangeAspect="1" noChangeArrowheads="1"/>
          </p:cNvPicPr>
          <p:nvPr/>
        </p:nvPicPr>
        <p:blipFill>
          <a:blip r:embed="rId3"/>
          <a:srcRect/>
          <a:stretch>
            <a:fillRect/>
          </a:stretch>
        </p:blipFill>
        <p:spPr bwMode="auto">
          <a:xfrm>
            <a:off x="1655763" y="1128713"/>
            <a:ext cx="6226175" cy="37147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1026"/>
          <p:cNvSpPr>
            <a:spLocks noGrp="1" noChangeArrowheads="1"/>
          </p:cNvSpPr>
          <p:nvPr>
            <p:ph type="title"/>
          </p:nvPr>
        </p:nvSpPr>
        <p:spPr>
          <a:xfrm>
            <a:off x="946150" y="46038"/>
            <a:ext cx="8229600" cy="644525"/>
          </a:xfrm>
        </p:spPr>
        <p:txBody>
          <a:bodyPr/>
          <a:lstStyle/>
          <a:p>
            <a:pPr eaLnBrk="1" hangingPunct="1"/>
            <a:r>
              <a:rPr lang="en-US" altLang="en-US" sz="2400" smtClean="0"/>
              <a:t>Paging Model of Logical and  Physical Memory</a:t>
            </a:r>
          </a:p>
        </p:txBody>
      </p:sp>
      <p:pic>
        <p:nvPicPr>
          <p:cNvPr id="39939" name="Picture 1030"/>
          <p:cNvPicPr>
            <a:picLocks noChangeAspect="1" noChangeArrowheads="1"/>
          </p:cNvPicPr>
          <p:nvPr/>
        </p:nvPicPr>
        <p:blipFill>
          <a:blip r:embed="rId3"/>
          <a:srcRect/>
          <a:stretch>
            <a:fillRect/>
          </a:stretch>
        </p:blipFill>
        <p:spPr bwMode="auto">
          <a:xfrm>
            <a:off x="1928813" y="1203325"/>
            <a:ext cx="4938712" cy="46132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485775" y="87313"/>
            <a:ext cx="8077200" cy="609600"/>
          </a:xfrm>
        </p:spPr>
        <p:txBody>
          <a:bodyPr/>
          <a:lstStyle/>
          <a:p>
            <a:pPr eaLnBrk="1" hangingPunct="1"/>
            <a:r>
              <a:rPr lang="en-US" altLang="en-US" smtClean="0"/>
              <a:t>Paging Example</a:t>
            </a:r>
          </a:p>
        </p:txBody>
      </p:sp>
      <p:sp>
        <p:nvSpPr>
          <p:cNvPr id="40963" name="Text Box 5"/>
          <p:cNvSpPr txBox="1">
            <a:spLocks noChangeArrowheads="1"/>
          </p:cNvSpPr>
          <p:nvPr/>
        </p:nvSpPr>
        <p:spPr bwMode="auto">
          <a:xfrm>
            <a:off x="1646238" y="5586413"/>
            <a:ext cx="6003925" cy="338137"/>
          </a:xfrm>
          <a:prstGeom prst="rect">
            <a:avLst/>
          </a:prstGeom>
          <a:noFill/>
          <a:ln w="9525">
            <a:noFill/>
            <a:miter lim="800000"/>
            <a:headEnd/>
            <a:tailEnd/>
          </a:ln>
        </p:spPr>
        <p:txBody>
          <a:bodyPr lIns="91435" tIns="45718" rIns="91435" bIns="45718">
            <a:spAutoFit/>
          </a:bodyPr>
          <a:lstStyle/>
          <a:p>
            <a:pPr>
              <a:spcBef>
                <a:spcPct val="50000"/>
              </a:spcBef>
            </a:pPr>
            <a:r>
              <a:rPr lang="en-US" altLang="en-US" sz="1600" i="1" dirty="0">
                <a:latin typeface="Helvetica" pitchFamily="-84" charset="0"/>
              </a:rPr>
              <a:t>n</a:t>
            </a:r>
            <a:r>
              <a:rPr lang="en-US" altLang="en-US" sz="1600" dirty="0">
                <a:latin typeface="Helvetica" pitchFamily="-84" charset="0"/>
              </a:rPr>
              <a:t>=2 and </a:t>
            </a:r>
            <a:r>
              <a:rPr lang="en-US" altLang="en-US" sz="1600" i="1" dirty="0">
                <a:latin typeface="Helvetica" pitchFamily="-84" charset="0"/>
              </a:rPr>
              <a:t>m</a:t>
            </a:r>
            <a:r>
              <a:rPr lang="en-US" altLang="en-US" sz="1600" dirty="0">
                <a:latin typeface="Helvetica" pitchFamily="-84" charset="0"/>
              </a:rPr>
              <a:t>=4   32-byte memory and 4-byte </a:t>
            </a:r>
            <a:r>
              <a:rPr lang="en-US" altLang="en-US" sz="1600" dirty="0" err="1" smtClean="0">
                <a:latin typeface="Helvetica" pitchFamily="-84" charset="0"/>
              </a:rPr>
              <a:t>pagesize</a:t>
            </a:r>
            <a:endParaRPr lang="en-US" altLang="en-US" sz="1600" dirty="0">
              <a:latin typeface="Helvetica" pitchFamily="-84" charset="0"/>
            </a:endParaRPr>
          </a:p>
        </p:txBody>
      </p:sp>
      <p:pic>
        <p:nvPicPr>
          <p:cNvPr id="40964" name="Picture 6"/>
          <p:cNvPicPr>
            <a:picLocks noChangeAspect="1" noChangeArrowheads="1"/>
          </p:cNvPicPr>
          <p:nvPr/>
        </p:nvPicPr>
        <p:blipFill>
          <a:blip r:embed="rId3"/>
          <a:srcRect/>
          <a:stretch>
            <a:fillRect/>
          </a:stretch>
        </p:blipFill>
        <p:spPr bwMode="auto">
          <a:xfrm>
            <a:off x="2755900" y="1243013"/>
            <a:ext cx="3384550" cy="421798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1026"/>
          <p:cNvSpPr>
            <a:spLocks noGrp="1" noChangeArrowheads="1"/>
          </p:cNvSpPr>
          <p:nvPr>
            <p:ph type="title"/>
          </p:nvPr>
        </p:nvSpPr>
        <p:spPr>
          <a:xfrm>
            <a:off x="1060450" y="163513"/>
            <a:ext cx="6764338" cy="576262"/>
          </a:xfrm>
        </p:spPr>
        <p:txBody>
          <a:bodyPr/>
          <a:lstStyle/>
          <a:p>
            <a:pPr eaLnBrk="1" hangingPunct="1"/>
            <a:r>
              <a:rPr lang="en-US" altLang="en-US" smtClean="0"/>
              <a:t>Background</a:t>
            </a:r>
          </a:p>
        </p:txBody>
      </p:sp>
      <p:sp>
        <p:nvSpPr>
          <p:cNvPr id="6147" name="Rectangle 1027"/>
          <p:cNvSpPr>
            <a:spLocks noGrp="1" noChangeArrowheads="1"/>
          </p:cNvSpPr>
          <p:nvPr>
            <p:ph type="body" idx="1"/>
          </p:nvPr>
        </p:nvSpPr>
        <p:spPr>
          <a:xfrm>
            <a:off x="863600" y="1250950"/>
            <a:ext cx="6578600" cy="4483100"/>
          </a:xfrm>
        </p:spPr>
        <p:txBody>
          <a:bodyPr/>
          <a:lstStyle/>
          <a:p>
            <a:r>
              <a:rPr lang="en-US" altLang="en-US" smtClean="0"/>
              <a:t>Program must be brought (from disk)  into memory and placed within a process for it to be run</a:t>
            </a:r>
            <a:endParaRPr lang="en-US" altLang="en-US" sz="800" smtClean="0"/>
          </a:p>
          <a:p>
            <a:r>
              <a:rPr lang="en-US" altLang="en-US" smtClean="0"/>
              <a:t>Main memory and registers are only storage CPU can access directly</a:t>
            </a:r>
          </a:p>
          <a:p>
            <a:r>
              <a:rPr lang="en-US" altLang="en-US" smtClean="0"/>
              <a:t>Memory unit only sees a stream of addresses + read requests, or address + data and write requests</a:t>
            </a:r>
            <a:endParaRPr lang="en-US" altLang="en-US" sz="800" smtClean="0"/>
          </a:p>
          <a:p>
            <a:r>
              <a:rPr lang="en-US" altLang="en-US" smtClean="0"/>
              <a:t>Register access in one CPU clock (or less)</a:t>
            </a:r>
            <a:endParaRPr lang="en-US" altLang="en-US" sz="800" smtClean="0"/>
          </a:p>
          <a:p>
            <a:r>
              <a:rPr lang="en-US" altLang="en-US" smtClean="0"/>
              <a:t>Main memory can take many cycles, causing a </a:t>
            </a:r>
            <a:r>
              <a:rPr lang="en-US" altLang="en-US" b="1" smtClean="0">
                <a:solidFill>
                  <a:srgbClr val="3366FF"/>
                </a:solidFill>
              </a:rPr>
              <a:t>stall</a:t>
            </a:r>
            <a:endParaRPr lang="en-US" altLang="en-US" sz="800" smtClean="0"/>
          </a:p>
          <a:p>
            <a:r>
              <a:rPr lang="en-US" altLang="en-US" b="1" smtClean="0">
                <a:solidFill>
                  <a:srgbClr val="3366FF"/>
                </a:solidFill>
              </a:rPr>
              <a:t>Cache</a:t>
            </a:r>
            <a:r>
              <a:rPr lang="en-US" altLang="en-US" smtClean="0">
                <a:solidFill>
                  <a:srgbClr val="3366FF"/>
                </a:solidFill>
              </a:rPr>
              <a:t> </a:t>
            </a:r>
            <a:r>
              <a:rPr lang="en-US" altLang="en-US" smtClean="0"/>
              <a:t>sits between main memory and CPU registers</a:t>
            </a:r>
            <a:endParaRPr lang="en-US" altLang="en-US" sz="800" smtClean="0"/>
          </a:p>
          <a:p>
            <a:r>
              <a:rPr lang="en-US" altLang="en-US" smtClean="0"/>
              <a:t>Protection of memory required to ensure correct operation</a:t>
            </a:r>
          </a:p>
          <a:p>
            <a:pPr>
              <a:buFont typeface="Monotype Sorts" pitchFamily="-84" charset="2"/>
              <a:buNone/>
            </a:pPr>
            <a:endParaRPr lang="en-US" altLang="en-US" b="1" smtClean="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a:xfrm>
            <a:off x="488950" y="120650"/>
            <a:ext cx="8229600" cy="576263"/>
          </a:xfrm>
        </p:spPr>
        <p:txBody>
          <a:bodyPr/>
          <a:lstStyle/>
          <a:p>
            <a:r>
              <a:rPr lang="en-US" altLang="en-US" smtClean="0"/>
              <a:t>Paging (Cont.)</a:t>
            </a:r>
          </a:p>
        </p:txBody>
      </p:sp>
      <p:sp>
        <p:nvSpPr>
          <p:cNvPr id="41987" name="Content Placeholder 2"/>
          <p:cNvSpPr>
            <a:spLocks noGrp="1"/>
          </p:cNvSpPr>
          <p:nvPr>
            <p:ph idx="1"/>
          </p:nvPr>
        </p:nvSpPr>
        <p:spPr>
          <a:xfrm>
            <a:off x="931863" y="1138238"/>
            <a:ext cx="8337550" cy="4821237"/>
          </a:xfrm>
        </p:spPr>
        <p:txBody>
          <a:bodyPr/>
          <a:lstStyle/>
          <a:p>
            <a:r>
              <a:rPr lang="en-US" altLang="en-US" dirty="0" smtClean="0"/>
              <a:t>Calculating internal fragmentation</a:t>
            </a:r>
          </a:p>
          <a:p>
            <a:pPr lvl="1"/>
            <a:r>
              <a:rPr lang="en-US" altLang="en-US" dirty="0" smtClean="0"/>
              <a:t>Page size = 2,048 bytes</a:t>
            </a:r>
          </a:p>
          <a:p>
            <a:pPr lvl="1"/>
            <a:r>
              <a:rPr lang="en-US" altLang="en-US" dirty="0" smtClean="0"/>
              <a:t>Process size = 72,766 bytes</a:t>
            </a:r>
          </a:p>
          <a:p>
            <a:pPr lvl="1"/>
            <a:r>
              <a:rPr lang="en-US" altLang="en-US" dirty="0" smtClean="0"/>
              <a:t>35 pages + 1,086 bytes</a:t>
            </a:r>
          </a:p>
          <a:p>
            <a:pPr lvl="1"/>
            <a:r>
              <a:rPr lang="en-US" altLang="en-US" dirty="0" smtClean="0"/>
              <a:t>Internal fragmentation of 2,048 - 1,086 = 962 bytes</a:t>
            </a:r>
          </a:p>
          <a:p>
            <a:pPr lvl="1"/>
            <a:r>
              <a:rPr lang="en-US" altLang="en-US" dirty="0" smtClean="0"/>
              <a:t>Worst case fragmentation = 1 frame – 1 byte</a:t>
            </a:r>
          </a:p>
          <a:p>
            <a:pPr lvl="1"/>
            <a:r>
              <a:rPr lang="en-US" altLang="en-US" dirty="0" smtClean="0"/>
              <a:t>On average fragmentation = 1 / 2 frame size</a:t>
            </a:r>
          </a:p>
          <a:p>
            <a:pPr lvl="1"/>
            <a:r>
              <a:rPr lang="en-US" altLang="en-US" dirty="0" smtClean="0"/>
              <a:t>So small frame sizes desirable?</a:t>
            </a:r>
          </a:p>
          <a:p>
            <a:pPr lvl="1"/>
            <a:r>
              <a:rPr lang="en-US" altLang="en-US" dirty="0" smtClean="0"/>
              <a:t>But each page table entry takes memory to track</a:t>
            </a:r>
          </a:p>
          <a:p>
            <a:pPr lvl="1"/>
            <a:r>
              <a:rPr lang="en-US" altLang="en-US" dirty="0" smtClean="0"/>
              <a:t>Page sizes growing over time</a:t>
            </a:r>
          </a:p>
          <a:p>
            <a:pPr lvl="2"/>
            <a:r>
              <a:rPr lang="en-US" altLang="en-US" dirty="0" smtClean="0"/>
              <a:t>Solaris supports two page sizes – 8 KB and 4 MB</a:t>
            </a:r>
          </a:p>
          <a:p>
            <a:r>
              <a:rPr lang="en-US" altLang="en-US" dirty="0" smtClean="0"/>
              <a:t>Process view and physical memory now very different</a:t>
            </a:r>
          </a:p>
          <a:p>
            <a:r>
              <a:rPr lang="en-US" altLang="en-US" dirty="0" smtClean="0"/>
              <a:t>By implementation process can only access its own memory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1987">
                                            <p:txEl>
                                              <p:pRg st="4" end="4"/>
                                            </p:txEl>
                                          </p:spTgt>
                                        </p:tgtEl>
                                        <p:attrNameLst>
                                          <p:attrName>style.visibility</p:attrName>
                                        </p:attrNameLst>
                                      </p:cBhvr>
                                      <p:to>
                                        <p:strVal val="visible"/>
                                      </p:to>
                                    </p:set>
                                    <p:anim calcmode="lin" valueType="num">
                                      <p:cBhvr additive="base">
                                        <p:cTn id="7" dur="500" fill="hold"/>
                                        <p:tgtEl>
                                          <p:spTgt spid="41987">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198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1987">
                                            <p:txEl>
                                              <p:pRg st="5" end="5"/>
                                            </p:txEl>
                                          </p:spTgt>
                                        </p:tgtEl>
                                        <p:attrNameLst>
                                          <p:attrName>style.visibility</p:attrName>
                                        </p:attrNameLst>
                                      </p:cBhvr>
                                      <p:to>
                                        <p:strVal val="visible"/>
                                      </p:to>
                                    </p:set>
                                    <p:anim calcmode="lin" valueType="num">
                                      <p:cBhvr additive="base">
                                        <p:cTn id="13" dur="500" fill="hold"/>
                                        <p:tgtEl>
                                          <p:spTgt spid="41987">
                                            <p:txEl>
                                              <p:pRg st="5" end="5"/>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1987">
                                            <p:txEl>
                                              <p:pRg st="5" end="5"/>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41987">
                                            <p:txEl>
                                              <p:pRg st="6" end="6"/>
                                            </p:txEl>
                                          </p:spTgt>
                                        </p:tgtEl>
                                        <p:attrNameLst>
                                          <p:attrName>style.visibility</p:attrName>
                                        </p:attrNameLst>
                                      </p:cBhvr>
                                      <p:to>
                                        <p:strVal val="visible"/>
                                      </p:to>
                                    </p:set>
                                    <p:anim calcmode="lin" valueType="num">
                                      <p:cBhvr additive="base">
                                        <p:cTn id="17" dur="500" fill="hold"/>
                                        <p:tgtEl>
                                          <p:spTgt spid="41987">
                                            <p:txEl>
                                              <p:pRg st="6" end="6"/>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41987">
                                            <p:txEl>
                                              <p:pRg st="6" end="6"/>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41987">
                                            <p:txEl>
                                              <p:pRg st="7" end="7"/>
                                            </p:txEl>
                                          </p:spTgt>
                                        </p:tgtEl>
                                        <p:attrNameLst>
                                          <p:attrName>style.visibility</p:attrName>
                                        </p:attrNameLst>
                                      </p:cBhvr>
                                      <p:to>
                                        <p:strVal val="visible"/>
                                      </p:to>
                                    </p:set>
                                    <p:anim calcmode="lin" valueType="num">
                                      <p:cBhvr additive="base">
                                        <p:cTn id="21" dur="500" fill="hold"/>
                                        <p:tgtEl>
                                          <p:spTgt spid="41987">
                                            <p:txEl>
                                              <p:pRg st="7" end="7"/>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41987">
                                            <p:txEl>
                                              <p:pRg st="7" end="7"/>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41987">
                                            <p:txEl>
                                              <p:pRg st="8" end="8"/>
                                            </p:txEl>
                                          </p:spTgt>
                                        </p:tgtEl>
                                        <p:attrNameLst>
                                          <p:attrName>style.visibility</p:attrName>
                                        </p:attrNameLst>
                                      </p:cBhvr>
                                      <p:to>
                                        <p:strVal val="visible"/>
                                      </p:to>
                                    </p:set>
                                    <p:anim calcmode="lin" valueType="num">
                                      <p:cBhvr additive="base">
                                        <p:cTn id="25" dur="500" fill="hold"/>
                                        <p:tgtEl>
                                          <p:spTgt spid="41987">
                                            <p:txEl>
                                              <p:pRg st="8" end="8"/>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1987">
                                            <p:txEl>
                                              <p:pRg st="8" end="8"/>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41987">
                                            <p:txEl>
                                              <p:pRg st="9" end="9"/>
                                            </p:txEl>
                                          </p:spTgt>
                                        </p:tgtEl>
                                        <p:attrNameLst>
                                          <p:attrName>style.visibility</p:attrName>
                                        </p:attrNameLst>
                                      </p:cBhvr>
                                      <p:to>
                                        <p:strVal val="visible"/>
                                      </p:to>
                                    </p:set>
                                    <p:anim calcmode="lin" valueType="num">
                                      <p:cBhvr additive="base">
                                        <p:cTn id="29" dur="500" fill="hold"/>
                                        <p:tgtEl>
                                          <p:spTgt spid="41987">
                                            <p:txEl>
                                              <p:pRg st="9" end="9"/>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41987">
                                            <p:txEl>
                                              <p:pRg st="9" end="9"/>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41987">
                                            <p:txEl>
                                              <p:pRg st="10" end="10"/>
                                            </p:txEl>
                                          </p:spTgt>
                                        </p:tgtEl>
                                        <p:attrNameLst>
                                          <p:attrName>style.visibility</p:attrName>
                                        </p:attrNameLst>
                                      </p:cBhvr>
                                      <p:to>
                                        <p:strVal val="visible"/>
                                      </p:to>
                                    </p:set>
                                    <p:anim calcmode="lin" valueType="num">
                                      <p:cBhvr additive="base">
                                        <p:cTn id="33" dur="500" fill="hold"/>
                                        <p:tgtEl>
                                          <p:spTgt spid="41987">
                                            <p:txEl>
                                              <p:pRg st="10" end="10"/>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41987">
                                            <p:txEl>
                                              <p:pRg st="10" end="10"/>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41987">
                                            <p:txEl>
                                              <p:pRg st="11" end="11"/>
                                            </p:txEl>
                                          </p:spTgt>
                                        </p:tgtEl>
                                        <p:attrNameLst>
                                          <p:attrName>style.visibility</p:attrName>
                                        </p:attrNameLst>
                                      </p:cBhvr>
                                      <p:to>
                                        <p:strVal val="visible"/>
                                      </p:to>
                                    </p:set>
                                    <p:anim calcmode="lin" valueType="num">
                                      <p:cBhvr additive="base">
                                        <p:cTn id="37" dur="500" fill="hold"/>
                                        <p:tgtEl>
                                          <p:spTgt spid="41987">
                                            <p:txEl>
                                              <p:pRg st="11" end="11"/>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1987">
                                            <p:txEl>
                                              <p:pRg st="11" end="11"/>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41987">
                                            <p:txEl>
                                              <p:pRg st="12" end="12"/>
                                            </p:txEl>
                                          </p:spTgt>
                                        </p:tgtEl>
                                        <p:attrNameLst>
                                          <p:attrName>style.visibility</p:attrName>
                                        </p:attrNameLst>
                                      </p:cBhvr>
                                      <p:to>
                                        <p:strVal val="visible"/>
                                      </p:to>
                                    </p:set>
                                    <p:anim calcmode="lin" valueType="num">
                                      <p:cBhvr additive="base">
                                        <p:cTn id="41" dur="500" fill="hold"/>
                                        <p:tgtEl>
                                          <p:spTgt spid="41987">
                                            <p:txEl>
                                              <p:pRg st="12" end="12"/>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41987">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457200" y="152400"/>
            <a:ext cx="8229600" cy="576263"/>
          </a:xfrm>
        </p:spPr>
        <p:txBody>
          <a:bodyPr/>
          <a:lstStyle/>
          <a:p>
            <a:pPr eaLnBrk="1" hangingPunct="1"/>
            <a:r>
              <a:rPr lang="en-US" altLang="en-US" smtClean="0"/>
              <a:t>Free Frames</a:t>
            </a:r>
          </a:p>
        </p:txBody>
      </p:sp>
      <p:sp>
        <p:nvSpPr>
          <p:cNvPr id="43011" name="Text Box 4"/>
          <p:cNvSpPr txBox="1">
            <a:spLocks noChangeArrowheads="1"/>
          </p:cNvSpPr>
          <p:nvPr/>
        </p:nvSpPr>
        <p:spPr bwMode="auto">
          <a:xfrm>
            <a:off x="1928813" y="5721350"/>
            <a:ext cx="1901825" cy="369888"/>
          </a:xfrm>
          <a:prstGeom prst="rect">
            <a:avLst/>
          </a:prstGeom>
          <a:noFill/>
          <a:ln w="9525">
            <a:noFill/>
            <a:miter lim="800000"/>
            <a:headEnd/>
            <a:tailEnd/>
          </a:ln>
        </p:spPr>
        <p:txBody>
          <a:bodyPr wrap="none" lIns="91435" tIns="45718" rIns="91435" bIns="45718" anchor="ctr">
            <a:spAutoFit/>
          </a:bodyPr>
          <a:lstStyle/>
          <a:p>
            <a:pPr algn="ctr">
              <a:spcBef>
                <a:spcPct val="50000"/>
              </a:spcBef>
            </a:pPr>
            <a:r>
              <a:rPr lang="en-US" altLang="en-US">
                <a:latin typeface="Helvetica" pitchFamily="-84" charset="0"/>
              </a:rPr>
              <a:t>Before allocation</a:t>
            </a:r>
          </a:p>
        </p:txBody>
      </p:sp>
      <p:sp>
        <p:nvSpPr>
          <p:cNvPr id="43012" name="Text Box 5"/>
          <p:cNvSpPr txBox="1">
            <a:spLocks noChangeArrowheads="1"/>
          </p:cNvSpPr>
          <p:nvPr/>
        </p:nvSpPr>
        <p:spPr bwMode="auto">
          <a:xfrm>
            <a:off x="5343525" y="5734050"/>
            <a:ext cx="1711325" cy="369888"/>
          </a:xfrm>
          <a:prstGeom prst="rect">
            <a:avLst/>
          </a:prstGeom>
          <a:noFill/>
          <a:ln w="9525">
            <a:noFill/>
            <a:miter lim="800000"/>
            <a:headEnd/>
            <a:tailEnd/>
          </a:ln>
        </p:spPr>
        <p:txBody>
          <a:bodyPr wrap="none" lIns="91435" tIns="45718" rIns="91435" bIns="45718" anchor="ctr">
            <a:spAutoFit/>
          </a:bodyPr>
          <a:lstStyle/>
          <a:p>
            <a:pPr algn="ctr">
              <a:spcBef>
                <a:spcPct val="50000"/>
              </a:spcBef>
            </a:pPr>
            <a:r>
              <a:rPr lang="en-US" altLang="en-US">
                <a:latin typeface="Helvetica" pitchFamily="-84" charset="0"/>
              </a:rPr>
              <a:t>After allocation</a:t>
            </a:r>
          </a:p>
        </p:txBody>
      </p:sp>
      <p:pic>
        <p:nvPicPr>
          <p:cNvPr id="43013" name="Picture 7"/>
          <p:cNvPicPr>
            <a:picLocks noChangeAspect="1" noChangeArrowheads="1"/>
          </p:cNvPicPr>
          <p:nvPr/>
        </p:nvPicPr>
        <p:blipFill>
          <a:blip r:embed="rId3"/>
          <a:srcRect/>
          <a:stretch>
            <a:fillRect/>
          </a:stretch>
        </p:blipFill>
        <p:spPr bwMode="auto">
          <a:xfrm>
            <a:off x="1825625" y="1244600"/>
            <a:ext cx="5903913" cy="42354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646113" y="198438"/>
            <a:ext cx="8229600" cy="576262"/>
          </a:xfrm>
        </p:spPr>
        <p:txBody>
          <a:bodyPr/>
          <a:lstStyle/>
          <a:p>
            <a:pPr eaLnBrk="1" hangingPunct="1"/>
            <a:r>
              <a:rPr lang="en-US" altLang="en-US" smtClean="0"/>
              <a:t>Implementation of Page Table</a:t>
            </a:r>
          </a:p>
        </p:txBody>
      </p:sp>
      <p:sp>
        <p:nvSpPr>
          <p:cNvPr id="44035" name="Rectangle 3"/>
          <p:cNvSpPr>
            <a:spLocks noGrp="1" noChangeArrowheads="1"/>
          </p:cNvSpPr>
          <p:nvPr>
            <p:ph type="body" idx="1"/>
          </p:nvPr>
        </p:nvSpPr>
        <p:spPr>
          <a:xfrm>
            <a:off x="873125" y="1146175"/>
            <a:ext cx="6797675" cy="4686300"/>
          </a:xfrm>
        </p:spPr>
        <p:txBody>
          <a:bodyPr/>
          <a:lstStyle/>
          <a:p>
            <a:r>
              <a:rPr lang="en-US" altLang="en-US" smtClean="0"/>
              <a:t>Page table is kept in main memory</a:t>
            </a:r>
          </a:p>
          <a:p>
            <a:r>
              <a:rPr lang="en-US" altLang="en-US" b="1" smtClean="0">
                <a:solidFill>
                  <a:srgbClr val="3366FF"/>
                </a:solidFill>
              </a:rPr>
              <a:t>Page-table base register </a:t>
            </a:r>
            <a:r>
              <a:rPr lang="en-US" altLang="en-US" smtClean="0"/>
              <a:t>(</a:t>
            </a:r>
            <a:r>
              <a:rPr lang="en-US" altLang="en-US" b="1" smtClean="0">
                <a:solidFill>
                  <a:srgbClr val="3366FF"/>
                </a:solidFill>
              </a:rPr>
              <a:t>PTBR</a:t>
            </a:r>
            <a:r>
              <a:rPr lang="en-US" altLang="en-US" smtClean="0"/>
              <a:t>)</a:t>
            </a:r>
            <a:r>
              <a:rPr lang="en-US" altLang="en-US" smtClean="0">
                <a:solidFill>
                  <a:srgbClr val="3366FF"/>
                </a:solidFill>
              </a:rPr>
              <a:t> </a:t>
            </a:r>
            <a:r>
              <a:rPr lang="en-US" altLang="en-US" smtClean="0"/>
              <a:t>points to the page table</a:t>
            </a:r>
          </a:p>
          <a:p>
            <a:r>
              <a:rPr lang="en-US" altLang="en-US" b="1" smtClean="0">
                <a:solidFill>
                  <a:srgbClr val="3366FF"/>
                </a:solidFill>
              </a:rPr>
              <a:t>Page-table length register </a:t>
            </a:r>
            <a:r>
              <a:rPr lang="en-US" altLang="en-US" smtClean="0"/>
              <a:t>(</a:t>
            </a:r>
            <a:r>
              <a:rPr lang="en-US" altLang="en-US" b="1" smtClean="0">
                <a:solidFill>
                  <a:srgbClr val="3366FF"/>
                </a:solidFill>
              </a:rPr>
              <a:t>PTLR</a:t>
            </a:r>
            <a:r>
              <a:rPr lang="en-US" altLang="en-US" smtClean="0"/>
              <a:t>)</a:t>
            </a:r>
            <a:r>
              <a:rPr lang="en-US" altLang="en-US" smtClean="0">
                <a:solidFill>
                  <a:srgbClr val="3366FF"/>
                </a:solidFill>
              </a:rPr>
              <a:t> </a:t>
            </a:r>
            <a:r>
              <a:rPr lang="en-US" altLang="en-US" smtClean="0"/>
              <a:t>indicates size of the page table</a:t>
            </a:r>
          </a:p>
          <a:p>
            <a:r>
              <a:rPr lang="en-US" altLang="en-US" smtClean="0"/>
              <a:t>In this scheme every data/instruction access requires two memory accesses</a:t>
            </a:r>
          </a:p>
          <a:p>
            <a:pPr lvl="1"/>
            <a:r>
              <a:rPr lang="en-US" altLang="en-US" smtClean="0"/>
              <a:t>One for the page table and one for the data/instruction</a:t>
            </a:r>
          </a:p>
          <a:p>
            <a:r>
              <a:rPr lang="en-US" altLang="en-US" smtClean="0"/>
              <a:t>The two memory access problem can be solved by the use of a special fast-lookup hardware cache called </a:t>
            </a:r>
            <a:r>
              <a:rPr lang="en-US" altLang="en-US" b="1" smtClean="0">
                <a:solidFill>
                  <a:srgbClr val="3366FF"/>
                </a:solidFill>
              </a:rPr>
              <a:t>associative memory </a:t>
            </a:r>
            <a:r>
              <a:rPr lang="en-US" altLang="en-US" smtClean="0"/>
              <a:t>or </a:t>
            </a:r>
            <a:r>
              <a:rPr lang="en-US" altLang="en-US" b="1" smtClean="0">
                <a:solidFill>
                  <a:srgbClr val="3366FF"/>
                </a:solidFill>
              </a:rPr>
              <a:t>translation look-aside buffers </a:t>
            </a:r>
            <a:r>
              <a:rPr lang="en-US" altLang="en-US" smtClean="0"/>
              <a:t>(</a:t>
            </a:r>
            <a:r>
              <a:rPr lang="en-US" altLang="en-US" b="1" smtClean="0">
                <a:solidFill>
                  <a:srgbClr val="3366FF"/>
                </a:solidFill>
              </a:rPr>
              <a:t>TLBs</a:t>
            </a:r>
            <a:r>
              <a:rPr lang="en-US" altLang="en-US" smtClean="0"/>
              <a:t>)</a:t>
            </a:r>
            <a:endParaRPr lang="en-US" altLang="en-US" b="1" smtClean="0">
              <a:solidFill>
                <a:srgbClr val="3366FF"/>
              </a:solidFill>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1055688" y="166688"/>
            <a:ext cx="8229600" cy="576262"/>
          </a:xfrm>
        </p:spPr>
        <p:txBody>
          <a:bodyPr/>
          <a:lstStyle/>
          <a:p>
            <a:pPr eaLnBrk="1" hangingPunct="1"/>
            <a:r>
              <a:rPr lang="en-US" altLang="en-US" smtClean="0"/>
              <a:t>Implementation of Page Table (Cont.)</a:t>
            </a:r>
          </a:p>
        </p:txBody>
      </p:sp>
      <p:sp>
        <p:nvSpPr>
          <p:cNvPr id="45059" name="Rectangle 3"/>
          <p:cNvSpPr>
            <a:spLocks noGrp="1" noChangeArrowheads="1"/>
          </p:cNvSpPr>
          <p:nvPr>
            <p:ph type="body" idx="1"/>
          </p:nvPr>
        </p:nvSpPr>
        <p:spPr>
          <a:xfrm>
            <a:off x="873125" y="1146175"/>
            <a:ext cx="6924675" cy="4686300"/>
          </a:xfrm>
        </p:spPr>
        <p:txBody>
          <a:bodyPr/>
          <a:lstStyle/>
          <a:p>
            <a:r>
              <a:rPr lang="en-US" altLang="en-US" dirty="0" smtClean="0"/>
              <a:t>Some TLBs store</a:t>
            </a:r>
            <a:r>
              <a:rPr lang="en-US" altLang="en-US" b="1" dirty="0" smtClean="0"/>
              <a:t> </a:t>
            </a:r>
            <a:r>
              <a:rPr lang="en-US" altLang="en-US" b="1" dirty="0" smtClean="0">
                <a:solidFill>
                  <a:srgbClr val="3366FF"/>
                </a:solidFill>
              </a:rPr>
              <a:t>address-space identifiers </a:t>
            </a:r>
            <a:r>
              <a:rPr lang="en-US" altLang="en-US" dirty="0" smtClean="0"/>
              <a:t>(</a:t>
            </a:r>
            <a:r>
              <a:rPr lang="en-US" altLang="en-US" b="1" dirty="0" smtClean="0">
                <a:solidFill>
                  <a:srgbClr val="3366FF"/>
                </a:solidFill>
              </a:rPr>
              <a:t>ASIDs</a:t>
            </a:r>
            <a:r>
              <a:rPr lang="en-US" altLang="en-US" dirty="0" smtClean="0"/>
              <a:t>)</a:t>
            </a:r>
            <a:r>
              <a:rPr lang="en-US" altLang="en-US" b="1" dirty="0" smtClean="0">
                <a:solidFill>
                  <a:srgbClr val="3366FF"/>
                </a:solidFill>
              </a:rPr>
              <a:t> </a:t>
            </a:r>
            <a:r>
              <a:rPr lang="en-US" altLang="en-US" dirty="0" smtClean="0"/>
              <a:t>in each TLB entry – uniquely identifies each process to provide address-space protection for that process</a:t>
            </a:r>
          </a:p>
          <a:p>
            <a:pPr lvl="1"/>
            <a:r>
              <a:rPr lang="en-US" altLang="en-US" dirty="0" smtClean="0"/>
              <a:t>Otherwise need to flush at every context switch</a:t>
            </a:r>
          </a:p>
          <a:p>
            <a:r>
              <a:rPr lang="en-US" altLang="en-US" dirty="0" smtClean="0"/>
              <a:t>TLBs typically small (64 to 1,024 entries)</a:t>
            </a:r>
          </a:p>
          <a:p>
            <a:r>
              <a:rPr lang="en-US" altLang="en-US" dirty="0" smtClean="0"/>
              <a:t>On a TLB miss, value is loaded into the TLB for faster access next time</a:t>
            </a:r>
          </a:p>
          <a:p>
            <a:pPr lvl="1"/>
            <a:r>
              <a:rPr lang="en-US" altLang="en-US" dirty="0" smtClean="0"/>
              <a:t>Replacement policies must be considered</a:t>
            </a:r>
          </a:p>
          <a:p>
            <a:pPr lvl="1"/>
            <a:r>
              <a:rPr lang="en-US" altLang="en-US" dirty="0" smtClean="0"/>
              <a:t>Some entries can be</a:t>
            </a:r>
            <a:r>
              <a:rPr lang="en-US" altLang="en-US" b="1" dirty="0" smtClean="0">
                <a:solidFill>
                  <a:srgbClr val="3366FF"/>
                </a:solidFill>
              </a:rPr>
              <a:t> wired down </a:t>
            </a:r>
            <a:r>
              <a:rPr lang="en-US" altLang="en-US" dirty="0" smtClean="0"/>
              <a:t>for permanent fast access</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050"/>
          <p:cNvSpPr>
            <a:spLocks noGrp="1" noChangeArrowheads="1"/>
          </p:cNvSpPr>
          <p:nvPr>
            <p:ph type="title"/>
          </p:nvPr>
        </p:nvSpPr>
        <p:spPr>
          <a:xfrm>
            <a:off x="457200" y="166688"/>
            <a:ext cx="8229600" cy="576262"/>
          </a:xfrm>
        </p:spPr>
        <p:txBody>
          <a:bodyPr/>
          <a:lstStyle/>
          <a:p>
            <a:pPr eaLnBrk="1" hangingPunct="1"/>
            <a:r>
              <a:rPr lang="en-US" altLang="en-US" smtClean="0"/>
              <a:t>Associative Memory</a:t>
            </a:r>
          </a:p>
        </p:txBody>
      </p:sp>
      <p:sp>
        <p:nvSpPr>
          <p:cNvPr id="46083" name="Rectangle 2051"/>
          <p:cNvSpPr>
            <a:spLocks noGrp="1" noChangeArrowheads="1"/>
          </p:cNvSpPr>
          <p:nvPr>
            <p:ph type="body" idx="1"/>
          </p:nvPr>
        </p:nvSpPr>
        <p:spPr>
          <a:xfrm>
            <a:off x="903288" y="1211263"/>
            <a:ext cx="7351712" cy="4483100"/>
          </a:xfrm>
        </p:spPr>
        <p:txBody>
          <a:bodyPr/>
          <a:lstStyle/>
          <a:p>
            <a:r>
              <a:rPr lang="en-US" altLang="en-US" smtClean="0"/>
              <a:t>Associative memory – parallel search </a:t>
            </a:r>
          </a:p>
          <a:p>
            <a:endParaRPr lang="en-US" altLang="en-US" smtClean="0"/>
          </a:p>
          <a:p>
            <a:endParaRPr lang="en-US" altLang="en-US" smtClean="0"/>
          </a:p>
          <a:p>
            <a:endParaRPr lang="en-US" altLang="en-US" smtClean="0"/>
          </a:p>
          <a:p>
            <a:endParaRPr lang="en-US" altLang="en-US" smtClean="0"/>
          </a:p>
          <a:p>
            <a:pPr>
              <a:buFont typeface="Monotype Sorts" pitchFamily="-84" charset="2"/>
              <a:buNone/>
            </a:pPr>
            <a:endParaRPr lang="en-US" altLang="en-US" smtClean="0"/>
          </a:p>
          <a:p>
            <a:r>
              <a:rPr lang="en-US" altLang="en-US" smtClean="0"/>
              <a:t>Address translation (p, d)</a:t>
            </a:r>
          </a:p>
          <a:p>
            <a:pPr marL="627063" lvl="1"/>
            <a:r>
              <a:rPr lang="en-US" altLang="en-US" smtClean="0"/>
              <a:t>If p is in associative register, get frame # out</a:t>
            </a:r>
          </a:p>
          <a:p>
            <a:pPr marL="627063" lvl="1"/>
            <a:r>
              <a:rPr lang="en-US" altLang="en-US" smtClean="0"/>
              <a:t>Otherwise get frame # from page table in memory</a:t>
            </a:r>
          </a:p>
          <a:p>
            <a:pPr marL="627063" lvl="1"/>
            <a:endParaRPr lang="en-US" altLang="en-US" smtClean="0"/>
          </a:p>
        </p:txBody>
      </p:sp>
      <p:pic>
        <p:nvPicPr>
          <p:cNvPr id="46084" name="Picture 1"/>
          <p:cNvPicPr>
            <a:picLocks noChangeAspect="1"/>
          </p:cNvPicPr>
          <p:nvPr/>
        </p:nvPicPr>
        <p:blipFill>
          <a:blip r:embed="rId3"/>
          <a:srcRect/>
          <a:stretch>
            <a:fillRect/>
          </a:stretch>
        </p:blipFill>
        <p:spPr bwMode="auto">
          <a:xfrm>
            <a:off x="1895475" y="1693863"/>
            <a:ext cx="2943225" cy="15906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488950" y="182563"/>
            <a:ext cx="8229600" cy="576262"/>
          </a:xfrm>
        </p:spPr>
        <p:txBody>
          <a:bodyPr/>
          <a:lstStyle/>
          <a:p>
            <a:pPr eaLnBrk="1" hangingPunct="1"/>
            <a:r>
              <a:rPr lang="en-US" altLang="en-US" smtClean="0"/>
              <a:t>Paging Hardware With TLB</a:t>
            </a:r>
            <a:endParaRPr lang="en-US" altLang="en-US" sz="2400" smtClean="0"/>
          </a:p>
        </p:txBody>
      </p:sp>
      <p:pic>
        <p:nvPicPr>
          <p:cNvPr id="47107" name="Picture 5"/>
          <p:cNvPicPr>
            <a:picLocks noChangeAspect="1" noChangeArrowheads="1"/>
          </p:cNvPicPr>
          <p:nvPr/>
        </p:nvPicPr>
        <p:blipFill>
          <a:blip r:embed="rId3"/>
          <a:srcRect/>
          <a:stretch>
            <a:fillRect/>
          </a:stretch>
        </p:blipFill>
        <p:spPr bwMode="auto">
          <a:xfrm>
            <a:off x="1781175" y="1284288"/>
            <a:ext cx="5637213" cy="4260850"/>
          </a:xfrm>
          <a:prstGeom prst="rect">
            <a:avLst/>
          </a:prstGeom>
          <a:noFill/>
          <a:ln w="9525">
            <a:noFill/>
            <a:miter lim="800000"/>
            <a:headEnd/>
            <a:tailEnd/>
          </a:ln>
        </p:spPr>
      </p:pic>
      <p:sp>
        <p:nvSpPr>
          <p:cNvPr id="4" name="Rectangle 3"/>
          <p:cNvSpPr/>
          <p:nvPr/>
        </p:nvSpPr>
        <p:spPr bwMode="auto">
          <a:xfrm>
            <a:off x="3053166" y="4262034"/>
            <a:ext cx="743919" cy="263471"/>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Verdana" charset="0"/>
            </a:endParaRPr>
          </a:p>
        </p:txBody>
      </p:sp>
      <p:sp>
        <p:nvSpPr>
          <p:cNvPr id="5" name="Rectangle 4"/>
          <p:cNvSpPr/>
          <p:nvPr/>
        </p:nvSpPr>
        <p:spPr bwMode="auto">
          <a:xfrm>
            <a:off x="4460929" y="2616630"/>
            <a:ext cx="743919" cy="263471"/>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Verdana"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grpId="0" nodeType="clickEffect">
                                  <p:stCondLst>
                                    <p:cond delay="0"/>
                                  </p:stCondLst>
                                  <p:childTnLst>
                                    <p:anim calcmode="lin" valueType="num">
                                      <p:cBhvr additive="base">
                                        <p:cTn id="6" dur="500"/>
                                        <p:tgtEl>
                                          <p:spTgt spid="4"/>
                                        </p:tgtEl>
                                        <p:attrNameLst>
                                          <p:attrName>ppt_x</p:attrName>
                                        </p:attrNameLst>
                                      </p:cBhvr>
                                      <p:tavLst>
                                        <p:tav tm="0">
                                          <p:val>
                                            <p:strVal val="ppt_x"/>
                                          </p:val>
                                        </p:tav>
                                        <p:tav tm="100000">
                                          <p:val>
                                            <p:strVal val="ppt_x"/>
                                          </p:val>
                                        </p:tav>
                                      </p:tavLst>
                                    </p:anim>
                                    <p:anim calcmode="lin" valueType="num">
                                      <p:cBhvr additive="base">
                                        <p:cTn id="7" dur="500"/>
                                        <p:tgtEl>
                                          <p:spTgt spid="4"/>
                                        </p:tgtEl>
                                        <p:attrNameLst>
                                          <p:attrName>ppt_y</p:attrName>
                                        </p:attrNameLst>
                                      </p:cBhvr>
                                      <p:tavLst>
                                        <p:tav tm="0">
                                          <p:val>
                                            <p:strVal val="ppt_y"/>
                                          </p:val>
                                        </p:tav>
                                        <p:tav tm="100000">
                                          <p:val>
                                            <p:strVal val="1+ppt_h/2"/>
                                          </p:val>
                                        </p:tav>
                                      </p:tavLst>
                                    </p:anim>
                                    <p:set>
                                      <p:cBhvr>
                                        <p:cTn id="8" dur="1" fill="hold">
                                          <p:stCondLst>
                                            <p:cond delay="499"/>
                                          </p:stCondLst>
                                        </p:cTn>
                                        <p:tgtEl>
                                          <p:spTgt spid="4"/>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grpId="0" nodeType="clickEffect">
                                  <p:stCondLst>
                                    <p:cond delay="0"/>
                                  </p:stCondLst>
                                  <p:childTnLst>
                                    <p:anim calcmode="lin" valueType="num">
                                      <p:cBhvr additive="base">
                                        <p:cTn id="12" dur="500"/>
                                        <p:tgtEl>
                                          <p:spTgt spid="5"/>
                                        </p:tgtEl>
                                        <p:attrNameLst>
                                          <p:attrName>ppt_x</p:attrName>
                                        </p:attrNameLst>
                                      </p:cBhvr>
                                      <p:tavLst>
                                        <p:tav tm="0">
                                          <p:val>
                                            <p:strVal val="ppt_x"/>
                                          </p:val>
                                        </p:tav>
                                        <p:tav tm="100000">
                                          <p:val>
                                            <p:strVal val="ppt_x"/>
                                          </p:val>
                                        </p:tav>
                                      </p:tavLst>
                                    </p:anim>
                                    <p:anim calcmode="lin" valueType="num">
                                      <p:cBhvr additive="base">
                                        <p:cTn id="13" dur="500"/>
                                        <p:tgtEl>
                                          <p:spTgt spid="5"/>
                                        </p:tgtEl>
                                        <p:attrNameLst>
                                          <p:attrName>ppt_y</p:attrName>
                                        </p:attrNameLst>
                                      </p:cBhvr>
                                      <p:tavLst>
                                        <p:tav tm="0">
                                          <p:val>
                                            <p:strVal val="ppt_y"/>
                                          </p:val>
                                        </p:tav>
                                        <p:tav tm="100000">
                                          <p:val>
                                            <p:strVal val="1+ppt_h/2"/>
                                          </p:val>
                                        </p:tav>
                                      </p:tavLst>
                                    </p:anim>
                                    <p:set>
                                      <p:cBhvr>
                                        <p:cTn id="14"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457200" y="152400"/>
            <a:ext cx="8229600" cy="576263"/>
          </a:xfrm>
        </p:spPr>
        <p:txBody>
          <a:bodyPr/>
          <a:lstStyle/>
          <a:p>
            <a:pPr eaLnBrk="1" hangingPunct="1"/>
            <a:r>
              <a:rPr lang="en-US" altLang="en-US" smtClean="0"/>
              <a:t>Effective Access Time</a:t>
            </a:r>
          </a:p>
        </p:txBody>
      </p:sp>
      <p:sp>
        <p:nvSpPr>
          <p:cNvPr id="48131" name="Rectangle 3"/>
          <p:cNvSpPr>
            <a:spLocks noGrp="1" noChangeArrowheads="1"/>
          </p:cNvSpPr>
          <p:nvPr>
            <p:ph type="body" idx="1"/>
          </p:nvPr>
        </p:nvSpPr>
        <p:spPr>
          <a:xfrm>
            <a:off x="917575" y="1084263"/>
            <a:ext cx="7781925" cy="5048250"/>
          </a:xfrm>
        </p:spPr>
        <p:txBody>
          <a:bodyPr/>
          <a:lstStyle/>
          <a:p>
            <a:pPr>
              <a:lnSpc>
                <a:spcPct val="90000"/>
              </a:lnSpc>
              <a:tabLst>
                <a:tab pos="2062163" algn="l"/>
                <a:tab pos="2566988" algn="l"/>
              </a:tabLst>
            </a:pPr>
            <a:r>
              <a:rPr lang="en-US" altLang="en-US" dirty="0" smtClean="0"/>
              <a:t>Associative Lookup = </a:t>
            </a:r>
            <a:r>
              <a:rPr lang="en-US" altLang="en-US" dirty="0" smtClean="0">
                <a:sym typeface="Symbol" pitchFamily="18" charset="2"/>
              </a:rPr>
              <a:t> time unit</a:t>
            </a:r>
          </a:p>
          <a:p>
            <a:pPr lvl="1">
              <a:lnSpc>
                <a:spcPct val="90000"/>
              </a:lnSpc>
              <a:tabLst>
                <a:tab pos="2062163" algn="l"/>
                <a:tab pos="2566988" algn="l"/>
              </a:tabLst>
            </a:pPr>
            <a:r>
              <a:rPr lang="en-US" altLang="en-US" dirty="0" smtClean="0">
                <a:sym typeface="Symbol" pitchFamily="18" charset="2"/>
              </a:rPr>
              <a:t>Can be &lt; 10% of memory access time</a:t>
            </a:r>
          </a:p>
          <a:p>
            <a:pPr>
              <a:lnSpc>
                <a:spcPct val="90000"/>
              </a:lnSpc>
              <a:tabLst>
                <a:tab pos="2062163" algn="l"/>
                <a:tab pos="2566988" algn="l"/>
              </a:tabLst>
            </a:pPr>
            <a:r>
              <a:rPr lang="en-US" dirty="0" smtClean="0">
                <a:sym typeface="Symbol" pitchFamily="18" charset="2"/>
              </a:rPr>
              <a:t>Assume memory access time is 1 time unit</a:t>
            </a:r>
            <a:endParaRPr lang="en-US" altLang="en-US" dirty="0" smtClean="0">
              <a:sym typeface="Symbol" pitchFamily="18" charset="2"/>
            </a:endParaRPr>
          </a:p>
          <a:p>
            <a:pPr>
              <a:lnSpc>
                <a:spcPct val="90000"/>
              </a:lnSpc>
              <a:tabLst>
                <a:tab pos="2062163" algn="l"/>
                <a:tab pos="2566988" algn="l"/>
              </a:tabLst>
            </a:pPr>
            <a:r>
              <a:rPr lang="en-US" altLang="en-US" dirty="0" smtClean="0">
                <a:sym typeface="Symbol" pitchFamily="18" charset="2"/>
              </a:rPr>
              <a:t>Hit ratio = </a:t>
            </a:r>
          </a:p>
          <a:p>
            <a:pPr lvl="1">
              <a:lnSpc>
                <a:spcPct val="90000"/>
              </a:lnSpc>
              <a:tabLst>
                <a:tab pos="2062163" algn="l"/>
                <a:tab pos="2566988" algn="l"/>
              </a:tabLst>
            </a:pPr>
            <a:r>
              <a:rPr lang="en-US" altLang="en-US" dirty="0" smtClean="0">
                <a:sym typeface="Symbol" pitchFamily="18" charset="2"/>
              </a:rPr>
              <a:t>Hit ratio – percentage of times that a page number is found in the associative registers; ratio related to number of associative registers</a:t>
            </a:r>
          </a:p>
          <a:p>
            <a:pPr>
              <a:lnSpc>
                <a:spcPct val="90000"/>
              </a:lnSpc>
              <a:tabLst>
                <a:tab pos="2062163" algn="l"/>
                <a:tab pos="2566988" algn="l"/>
              </a:tabLst>
            </a:pPr>
            <a:r>
              <a:rPr lang="en-US" altLang="en-US" b="1" dirty="0" smtClean="0">
                <a:solidFill>
                  <a:srgbClr val="3366FF"/>
                </a:solidFill>
                <a:sym typeface="Symbol" pitchFamily="18" charset="2"/>
              </a:rPr>
              <a:t>Effective Access Time</a:t>
            </a:r>
            <a:r>
              <a:rPr lang="en-US" altLang="en-US" dirty="0" smtClean="0">
                <a:solidFill>
                  <a:srgbClr val="3366FF"/>
                </a:solidFill>
                <a:sym typeface="Symbol" pitchFamily="18" charset="2"/>
              </a:rPr>
              <a:t> </a:t>
            </a:r>
            <a:r>
              <a:rPr lang="en-US" altLang="en-US" dirty="0" smtClean="0">
                <a:sym typeface="Symbol" pitchFamily="18" charset="2"/>
              </a:rPr>
              <a:t>(</a:t>
            </a:r>
            <a:r>
              <a:rPr lang="en-US" altLang="en-US" b="1" dirty="0" smtClean="0">
                <a:solidFill>
                  <a:srgbClr val="3366FF"/>
                </a:solidFill>
                <a:sym typeface="Symbol" pitchFamily="18" charset="2"/>
              </a:rPr>
              <a:t>EAT</a:t>
            </a:r>
            <a:r>
              <a:rPr lang="en-US" altLang="en-US" dirty="0" smtClean="0">
                <a:sym typeface="Symbol" pitchFamily="18" charset="2"/>
              </a:rPr>
              <a:t>) [ (H)(TLB access time + </a:t>
            </a:r>
            <a:r>
              <a:rPr lang="en-US" altLang="en-US" dirty="0" err="1" smtClean="0">
                <a:sym typeface="Symbol" pitchFamily="18" charset="2"/>
              </a:rPr>
              <a:t>mem</a:t>
            </a:r>
            <a:r>
              <a:rPr lang="en-US" altLang="en-US" dirty="0" smtClean="0">
                <a:sym typeface="Symbol" pitchFamily="18" charset="2"/>
              </a:rPr>
              <a:t> access time) + (1-H)(TLB access + PT access + </a:t>
            </a:r>
            <a:r>
              <a:rPr lang="en-US" altLang="en-US" dirty="0" err="1" smtClean="0">
                <a:sym typeface="Symbol" pitchFamily="18" charset="2"/>
              </a:rPr>
              <a:t>mem</a:t>
            </a:r>
            <a:r>
              <a:rPr lang="en-US" altLang="en-US" dirty="0" smtClean="0">
                <a:sym typeface="Symbol" pitchFamily="18" charset="2"/>
              </a:rPr>
              <a:t> access)]</a:t>
            </a:r>
          </a:p>
          <a:p>
            <a:pPr>
              <a:lnSpc>
                <a:spcPct val="90000"/>
              </a:lnSpc>
              <a:tabLst>
                <a:tab pos="2062163" algn="l"/>
                <a:tab pos="2566988" algn="l"/>
              </a:tabLst>
            </a:pPr>
            <a:r>
              <a:rPr lang="en-US" altLang="en-US" dirty="0" smtClean="0">
                <a:latin typeface="Times New Roman" pitchFamily="18" charset="0"/>
              </a:rPr>
              <a:t>Ignored </a:t>
            </a:r>
            <a:r>
              <a:rPr lang="en-US" altLang="en-US" dirty="0" smtClean="0">
                <a:latin typeface="Times New Roman" pitchFamily="18" charset="0"/>
                <a:sym typeface="Symbol" pitchFamily="18" charset="2"/>
              </a:rPr>
              <a:t> for the numerical as it’s small</a:t>
            </a:r>
            <a:endParaRPr lang="en-US" altLang="en-US" dirty="0" smtClean="0">
              <a:sym typeface="Symbol" pitchFamily="18" charset="2"/>
            </a:endParaRPr>
          </a:p>
          <a:p>
            <a:pPr>
              <a:lnSpc>
                <a:spcPct val="90000"/>
              </a:lnSpc>
              <a:buFont typeface="Monotype Sorts" pitchFamily="-84" charset="2"/>
              <a:buNone/>
              <a:tabLst>
                <a:tab pos="2062163" algn="l"/>
                <a:tab pos="2566988" algn="l"/>
              </a:tabLst>
            </a:pPr>
            <a:r>
              <a:rPr lang="en-US" altLang="en-US" dirty="0" smtClean="0"/>
              <a:t>	</a:t>
            </a:r>
            <a:r>
              <a:rPr lang="en-US" altLang="en-US" dirty="0" smtClean="0">
                <a:sym typeface="Symbol" pitchFamily="18" charset="2"/>
              </a:rPr>
              <a:t>Consider  = 80%,  = 20ns for TLB search, 100ns for memory access</a:t>
            </a:r>
          </a:p>
          <a:p>
            <a:pPr lvl="1">
              <a:lnSpc>
                <a:spcPct val="90000"/>
              </a:lnSpc>
              <a:tabLst>
                <a:tab pos="2062163" algn="l"/>
                <a:tab pos="2566988" algn="l"/>
              </a:tabLst>
            </a:pPr>
            <a:r>
              <a:rPr lang="en-US" altLang="en-US" dirty="0" smtClean="0">
                <a:sym typeface="Symbol" pitchFamily="18" charset="2"/>
              </a:rPr>
              <a:t>EAT = 0.80 x 100 + 0.20 x 200 = 120ns</a:t>
            </a:r>
          </a:p>
          <a:p>
            <a:pPr>
              <a:lnSpc>
                <a:spcPct val="90000"/>
              </a:lnSpc>
              <a:tabLst>
                <a:tab pos="2062163" algn="l"/>
                <a:tab pos="2566988" algn="l"/>
              </a:tabLst>
            </a:pPr>
            <a:r>
              <a:rPr lang="en-US" altLang="en-US" dirty="0" smtClean="0">
                <a:sym typeface="Symbol" pitchFamily="18" charset="2"/>
              </a:rPr>
              <a:t>Consider more realistic hit ratio:   = 99%,  = 20ns for TLB search, 100ns for memory access</a:t>
            </a:r>
          </a:p>
          <a:p>
            <a:pPr lvl="1">
              <a:lnSpc>
                <a:spcPct val="90000"/>
              </a:lnSpc>
              <a:tabLst>
                <a:tab pos="2062163" algn="l"/>
                <a:tab pos="2566988" algn="l"/>
              </a:tabLst>
            </a:pPr>
            <a:r>
              <a:rPr lang="en-US" altLang="en-US" dirty="0" smtClean="0">
                <a:sym typeface="Symbol" pitchFamily="18" charset="2"/>
              </a:rPr>
              <a:t>EAT = 0.99 x 100 + 0.01 x 200 = 101ns</a:t>
            </a:r>
          </a:p>
          <a:p>
            <a:pPr lvl="1">
              <a:lnSpc>
                <a:spcPct val="90000"/>
              </a:lnSpc>
              <a:tabLst>
                <a:tab pos="2062163" algn="l"/>
                <a:tab pos="2566988" algn="l"/>
              </a:tabLst>
            </a:pPr>
            <a:endParaRPr lang="en-US" altLang="en-US" dirty="0" smtClean="0">
              <a:sym typeface="Symbol" pitchFamily="18" charset="2"/>
            </a:endParaRPr>
          </a:p>
          <a:p>
            <a:pPr>
              <a:lnSpc>
                <a:spcPct val="90000"/>
              </a:lnSpc>
              <a:buFont typeface="Monotype Sorts" pitchFamily="-84" charset="2"/>
              <a:buNone/>
              <a:tabLst>
                <a:tab pos="2062163" algn="l"/>
                <a:tab pos="2566988" algn="l"/>
              </a:tabLst>
            </a:pPr>
            <a:endParaRPr lang="en-US" altLang="en-US" dirty="0" smtClean="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050"/>
          <p:cNvSpPr>
            <a:spLocks noGrp="1" noChangeArrowheads="1"/>
          </p:cNvSpPr>
          <p:nvPr>
            <p:ph type="title"/>
          </p:nvPr>
        </p:nvSpPr>
        <p:spPr>
          <a:xfrm>
            <a:off x="457200" y="182563"/>
            <a:ext cx="8229600" cy="576262"/>
          </a:xfrm>
        </p:spPr>
        <p:txBody>
          <a:bodyPr/>
          <a:lstStyle/>
          <a:p>
            <a:pPr eaLnBrk="1" hangingPunct="1"/>
            <a:r>
              <a:rPr lang="en-US" altLang="en-US" smtClean="0"/>
              <a:t>Memory Protection</a:t>
            </a:r>
          </a:p>
        </p:txBody>
      </p:sp>
      <p:sp>
        <p:nvSpPr>
          <p:cNvPr id="49155" name="Rectangle 2051"/>
          <p:cNvSpPr>
            <a:spLocks noGrp="1" noChangeArrowheads="1"/>
          </p:cNvSpPr>
          <p:nvPr>
            <p:ph type="body" idx="1"/>
          </p:nvPr>
        </p:nvSpPr>
        <p:spPr>
          <a:xfrm>
            <a:off x="873125" y="1157288"/>
            <a:ext cx="6937375" cy="4468812"/>
          </a:xfrm>
        </p:spPr>
        <p:txBody>
          <a:bodyPr/>
          <a:lstStyle/>
          <a:p>
            <a:r>
              <a:rPr lang="en-US" altLang="en-US" dirty="0" smtClean="0"/>
              <a:t>Memory protection implemented by associating protection bit with each frame to indicate if read-only or read-write access is allowed</a:t>
            </a:r>
          </a:p>
          <a:p>
            <a:pPr lvl="1"/>
            <a:r>
              <a:rPr lang="en-US" altLang="en-US" dirty="0" smtClean="0"/>
              <a:t>Can also add more bits to indicate page execute-only, and so on</a:t>
            </a:r>
          </a:p>
          <a:p>
            <a:r>
              <a:rPr lang="en-US" altLang="en-US" b="1" dirty="0" smtClean="0">
                <a:solidFill>
                  <a:srgbClr val="3366FF"/>
                </a:solidFill>
              </a:rPr>
              <a:t>Valid-invalid</a:t>
            </a:r>
            <a:r>
              <a:rPr lang="en-US" altLang="en-US" dirty="0" smtClean="0">
                <a:solidFill>
                  <a:srgbClr val="3366FF"/>
                </a:solidFill>
              </a:rPr>
              <a:t> </a:t>
            </a:r>
            <a:r>
              <a:rPr lang="en-US" altLang="en-US" dirty="0" smtClean="0"/>
              <a:t>bit attached to each entry in the page table:</a:t>
            </a:r>
          </a:p>
          <a:p>
            <a:pPr lvl="1"/>
            <a:r>
              <a:rPr lang="ja-JP" altLang="en-US" smtClean="0"/>
              <a:t>“</a:t>
            </a:r>
            <a:r>
              <a:rPr lang="en-US" altLang="ja-JP" dirty="0" smtClean="0"/>
              <a:t>valid</a:t>
            </a:r>
            <a:r>
              <a:rPr lang="ja-JP" altLang="en-US" smtClean="0"/>
              <a:t>”</a:t>
            </a:r>
            <a:r>
              <a:rPr lang="en-US" altLang="ja-JP" dirty="0" smtClean="0"/>
              <a:t> indicates that the associated page is in the process</a:t>
            </a:r>
            <a:r>
              <a:rPr lang="ja-JP" altLang="en-US" smtClean="0"/>
              <a:t>’</a:t>
            </a:r>
            <a:r>
              <a:rPr lang="en-US" altLang="ja-JP" dirty="0" smtClean="0"/>
              <a:t> logical address space, and is thus a legal page</a:t>
            </a:r>
          </a:p>
          <a:p>
            <a:pPr lvl="1"/>
            <a:r>
              <a:rPr lang="ja-JP" altLang="en-US" smtClean="0"/>
              <a:t>“</a:t>
            </a:r>
            <a:r>
              <a:rPr lang="en-US" altLang="ja-JP" dirty="0" smtClean="0"/>
              <a:t>invalid</a:t>
            </a:r>
            <a:r>
              <a:rPr lang="ja-JP" altLang="en-US" smtClean="0"/>
              <a:t>”</a:t>
            </a:r>
            <a:r>
              <a:rPr lang="en-US" altLang="ja-JP" dirty="0" smtClean="0"/>
              <a:t> indicates that the page is not in the process</a:t>
            </a:r>
            <a:r>
              <a:rPr lang="ja-JP" altLang="en-US" smtClean="0"/>
              <a:t>’</a:t>
            </a:r>
            <a:r>
              <a:rPr lang="en-US" altLang="ja-JP" dirty="0" smtClean="0"/>
              <a:t> logical address space</a:t>
            </a:r>
          </a:p>
          <a:p>
            <a:pPr lvl="1"/>
            <a:r>
              <a:rPr lang="en-US" altLang="en-US" dirty="0" smtClean="0"/>
              <a:t>Or use </a:t>
            </a:r>
            <a:r>
              <a:rPr lang="en-US" altLang="en-US" b="1" dirty="0" smtClean="0">
                <a:solidFill>
                  <a:srgbClr val="3366FF"/>
                </a:solidFill>
              </a:rPr>
              <a:t>page-table length register </a:t>
            </a:r>
            <a:r>
              <a:rPr lang="en-US" altLang="en-US" dirty="0" smtClean="0"/>
              <a:t>(</a:t>
            </a:r>
            <a:r>
              <a:rPr lang="en-US" altLang="en-US" b="1" dirty="0" smtClean="0">
                <a:solidFill>
                  <a:srgbClr val="3366FF"/>
                </a:solidFill>
              </a:rPr>
              <a:t>PTLR</a:t>
            </a:r>
            <a:r>
              <a:rPr lang="en-US" altLang="en-US" dirty="0" smtClean="0"/>
              <a:t>)</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1709738" y="-188913"/>
            <a:ext cx="7112000" cy="903288"/>
          </a:xfrm>
        </p:spPr>
        <p:txBody>
          <a:bodyPr/>
          <a:lstStyle/>
          <a:p>
            <a:pPr eaLnBrk="1" hangingPunct="1"/>
            <a:r>
              <a:rPr lang="en-US" altLang="en-US" sz="2800" smtClean="0"/>
              <a:t>Valid (v) or Invalid (i) Bit In A Page Table</a:t>
            </a:r>
          </a:p>
        </p:txBody>
      </p:sp>
      <p:pic>
        <p:nvPicPr>
          <p:cNvPr id="50179" name="Picture 5"/>
          <p:cNvPicPr>
            <a:picLocks noChangeAspect="1" noChangeArrowheads="1"/>
          </p:cNvPicPr>
          <p:nvPr/>
        </p:nvPicPr>
        <p:blipFill>
          <a:blip r:embed="rId3"/>
          <a:srcRect/>
          <a:stretch>
            <a:fillRect/>
          </a:stretch>
        </p:blipFill>
        <p:spPr bwMode="auto">
          <a:xfrm>
            <a:off x="2222500" y="1252538"/>
            <a:ext cx="5099050" cy="44259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457200" y="182563"/>
            <a:ext cx="8229600" cy="576262"/>
          </a:xfrm>
        </p:spPr>
        <p:txBody>
          <a:bodyPr/>
          <a:lstStyle/>
          <a:p>
            <a:pPr eaLnBrk="1" hangingPunct="1"/>
            <a:r>
              <a:rPr lang="en-US" altLang="en-US" smtClean="0"/>
              <a:t>Shared Pages</a:t>
            </a:r>
          </a:p>
        </p:txBody>
      </p:sp>
      <p:sp>
        <p:nvSpPr>
          <p:cNvPr id="51203" name="Rectangle 3"/>
          <p:cNvSpPr>
            <a:spLocks noGrp="1" noChangeArrowheads="1"/>
          </p:cNvSpPr>
          <p:nvPr>
            <p:ph type="body" idx="1"/>
          </p:nvPr>
        </p:nvSpPr>
        <p:spPr>
          <a:xfrm>
            <a:off x="873125" y="1141413"/>
            <a:ext cx="6950075" cy="4483100"/>
          </a:xfrm>
        </p:spPr>
        <p:txBody>
          <a:bodyPr/>
          <a:lstStyle/>
          <a:p>
            <a:r>
              <a:rPr lang="en-US" altLang="en-US" b="1" smtClean="0">
                <a:solidFill>
                  <a:srgbClr val="3366FF"/>
                </a:solidFill>
              </a:rPr>
              <a:t>Shared code</a:t>
            </a:r>
          </a:p>
          <a:p>
            <a:pPr lvl="1"/>
            <a:r>
              <a:rPr lang="en-US" altLang="en-US" smtClean="0"/>
              <a:t>One copy of read-only (</a:t>
            </a:r>
            <a:r>
              <a:rPr lang="en-US" altLang="en-US" b="1" smtClean="0">
                <a:solidFill>
                  <a:srgbClr val="3366FF"/>
                </a:solidFill>
              </a:rPr>
              <a:t>reentrant</a:t>
            </a:r>
            <a:r>
              <a:rPr lang="en-US" altLang="en-US" smtClean="0"/>
              <a:t>) code shared among processes (i.e., text editors, compilers, window systems)</a:t>
            </a:r>
          </a:p>
          <a:p>
            <a:pPr lvl="1"/>
            <a:r>
              <a:rPr lang="en-US" altLang="en-US" smtClean="0"/>
              <a:t>Similar to multiple threads sharing the same process space</a:t>
            </a:r>
          </a:p>
          <a:p>
            <a:pPr lvl="1"/>
            <a:r>
              <a:rPr lang="en-US" altLang="en-US" smtClean="0"/>
              <a:t>Also useful for interprocess communication if sharing of read-write pages is allowed</a:t>
            </a:r>
          </a:p>
          <a:p>
            <a:r>
              <a:rPr lang="en-US" altLang="en-US" b="1" smtClean="0">
                <a:solidFill>
                  <a:srgbClr val="3366FF"/>
                </a:solidFill>
              </a:rPr>
              <a:t>Private code and data</a:t>
            </a:r>
            <a:r>
              <a:rPr lang="en-US" altLang="en-US" smtClean="0">
                <a:solidFill>
                  <a:srgbClr val="3366FF"/>
                </a:solidFill>
              </a:rPr>
              <a:t> </a:t>
            </a:r>
          </a:p>
          <a:p>
            <a:pPr lvl="1"/>
            <a:r>
              <a:rPr lang="en-US" altLang="en-US" smtClean="0"/>
              <a:t>Each process keeps a separate copy of the code and data</a:t>
            </a:r>
          </a:p>
          <a:p>
            <a:pPr lvl="1"/>
            <a:r>
              <a:rPr lang="en-US" altLang="en-US" smtClean="0"/>
              <a:t>The pages for the private code and data can appear anywhere in the logical address space</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1265238" y="112713"/>
            <a:ext cx="6559550" cy="576262"/>
          </a:xfrm>
        </p:spPr>
        <p:txBody>
          <a:bodyPr/>
          <a:lstStyle/>
          <a:p>
            <a:pPr eaLnBrk="1" hangingPunct="1"/>
            <a:r>
              <a:rPr lang="en-US" altLang="en-US" smtClean="0"/>
              <a:t>Base and Limit Registers</a:t>
            </a:r>
          </a:p>
        </p:txBody>
      </p:sp>
      <p:sp>
        <p:nvSpPr>
          <p:cNvPr id="7171" name="Rectangle 3"/>
          <p:cNvSpPr>
            <a:spLocks noGrp="1" noChangeArrowheads="1"/>
          </p:cNvSpPr>
          <p:nvPr>
            <p:ph type="body" idx="1"/>
          </p:nvPr>
        </p:nvSpPr>
        <p:spPr>
          <a:xfrm>
            <a:off x="950913" y="995363"/>
            <a:ext cx="7351712" cy="4483100"/>
          </a:xfrm>
        </p:spPr>
        <p:txBody>
          <a:bodyPr/>
          <a:lstStyle/>
          <a:p>
            <a:r>
              <a:rPr lang="en-US" altLang="en-US" dirty="0" smtClean="0"/>
              <a:t>A pair of </a:t>
            </a:r>
            <a:r>
              <a:rPr lang="en-US" altLang="en-US" b="1" dirty="0" smtClean="0">
                <a:solidFill>
                  <a:srgbClr val="3366FF"/>
                </a:solidFill>
              </a:rPr>
              <a:t>base</a:t>
            </a:r>
            <a:r>
              <a:rPr lang="en-US" altLang="en-US" dirty="0" smtClean="0">
                <a:solidFill>
                  <a:srgbClr val="3366FF"/>
                </a:solidFill>
              </a:rPr>
              <a:t> </a:t>
            </a:r>
            <a:r>
              <a:rPr lang="en-US" altLang="en-US" dirty="0" smtClean="0"/>
              <a:t>and</a:t>
            </a:r>
            <a:r>
              <a:rPr lang="en-US" altLang="en-US" b="1" dirty="0" smtClean="0">
                <a:solidFill>
                  <a:srgbClr val="FF0000"/>
                </a:solidFill>
              </a:rPr>
              <a:t> </a:t>
            </a:r>
            <a:r>
              <a:rPr lang="en-US" altLang="en-US" b="1" dirty="0" smtClean="0">
                <a:solidFill>
                  <a:srgbClr val="3366FF"/>
                </a:solidFill>
              </a:rPr>
              <a:t>limit</a:t>
            </a:r>
            <a:r>
              <a:rPr lang="en-US" altLang="en-US" dirty="0" smtClean="0">
                <a:solidFill>
                  <a:srgbClr val="3366FF"/>
                </a:solidFill>
              </a:rPr>
              <a:t> </a:t>
            </a:r>
            <a:r>
              <a:rPr lang="en-US" altLang="en-US" b="1" dirty="0" smtClean="0">
                <a:solidFill>
                  <a:srgbClr val="3366FF"/>
                </a:solidFill>
              </a:rPr>
              <a:t>registers</a:t>
            </a:r>
            <a:r>
              <a:rPr lang="en-US" altLang="en-US" dirty="0" smtClean="0"/>
              <a:t> define the addresses</a:t>
            </a:r>
          </a:p>
          <a:p>
            <a:r>
              <a:rPr lang="en-US" altLang="en-US" dirty="0" smtClean="0"/>
              <a:t>CPU must check every memory access generated in user mode to be sure it is between base and limit for that user</a:t>
            </a:r>
          </a:p>
        </p:txBody>
      </p:sp>
      <p:pic>
        <p:nvPicPr>
          <p:cNvPr id="7172" name="Picture 5"/>
          <p:cNvPicPr>
            <a:picLocks noChangeAspect="1" noChangeArrowheads="1"/>
          </p:cNvPicPr>
          <p:nvPr/>
        </p:nvPicPr>
        <p:blipFill>
          <a:blip r:embed="rId3"/>
          <a:srcRect/>
          <a:stretch>
            <a:fillRect/>
          </a:stretch>
        </p:blipFill>
        <p:spPr bwMode="auto">
          <a:xfrm>
            <a:off x="2786063" y="2128838"/>
            <a:ext cx="3273425" cy="3606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982663" y="198438"/>
            <a:ext cx="7704137" cy="576262"/>
          </a:xfrm>
        </p:spPr>
        <p:txBody>
          <a:bodyPr/>
          <a:lstStyle/>
          <a:p>
            <a:pPr eaLnBrk="1" hangingPunct="1"/>
            <a:r>
              <a:rPr lang="en-US" altLang="en-US" smtClean="0"/>
              <a:t>Shared Pages Example</a:t>
            </a:r>
            <a:endParaRPr lang="en-US" altLang="en-US" sz="2400" smtClean="0"/>
          </a:p>
        </p:txBody>
      </p:sp>
      <p:pic>
        <p:nvPicPr>
          <p:cNvPr id="52227" name="Picture 4" descr="8"/>
          <p:cNvPicPr>
            <a:picLocks noChangeAspect="1" noChangeArrowheads="1"/>
          </p:cNvPicPr>
          <p:nvPr/>
        </p:nvPicPr>
        <p:blipFill>
          <a:blip r:embed="rId3"/>
          <a:srcRect/>
          <a:stretch>
            <a:fillRect/>
          </a:stretch>
        </p:blipFill>
        <p:spPr bwMode="auto">
          <a:xfrm>
            <a:off x="2112963" y="1104900"/>
            <a:ext cx="4860925" cy="489426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extBox 1"/>
          <p:cNvSpPr txBox="1">
            <a:spLocks noChangeArrowheads="1"/>
          </p:cNvSpPr>
          <p:nvPr/>
        </p:nvSpPr>
        <p:spPr bwMode="auto">
          <a:xfrm>
            <a:off x="1423988" y="3114675"/>
            <a:ext cx="7027862" cy="461963"/>
          </a:xfrm>
          <a:prstGeom prst="rect">
            <a:avLst/>
          </a:prstGeom>
          <a:noFill/>
          <a:ln w="9525">
            <a:noFill/>
            <a:miter lim="800000"/>
            <a:headEnd/>
            <a:tailEnd/>
          </a:ln>
        </p:spPr>
        <p:txBody>
          <a:bodyPr>
            <a:spAutoFit/>
          </a:bodyPr>
          <a:lstStyle/>
          <a:p>
            <a:pPr algn="ctr"/>
            <a:r>
              <a:rPr lang="en-US" sz="2400" b="1" i="1">
                <a:solidFill>
                  <a:srgbClr val="FF0000"/>
                </a:solidFill>
              </a:rPr>
              <a:t>The slides 8.51-8.61 are for self-study</a:t>
            </a:r>
            <a:endParaRPr lang="en-GB" sz="2400" b="1" i="1">
              <a:solidFill>
                <a:srgbClr val="FF0000"/>
              </a:solidFill>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520700" y="182563"/>
            <a:ext cx="8229600" cy="576262"/>
          </a:xfrm>
        </p:spPr>
        <p:txBody>
          <a:bodyPr/>
          <a:lstStyle/>
          <a:p>
            <a:pPr eaLnBrk="1" hangingPunct="1"/>
            <a:r>
              <a:rPr lang="en-US" altLang="en-US" smtClean="0"/>
              <a:t>Structure of the Page Table</a:t>
            </a:r>
          </a:p>
        </p:txBody>
      </p:sp>
      <p:sp>
        <p:nvSpPr>
          <p:cNvPr id="54275" name="Rectangle 3"/>
          <p:cNvSpPr>
            <a:spLocks noGrp="1" noChangeArrowheads="1"/>
          </p:cNvSpPr>
          <p:nvPr>
            <p:ph type="body" idx="1"/>
          </p:nvPr>
        </p:nvSpPr>
        <p:spPr>
          <a:xfrm>
            <a:off x="857250" y="1141413"/>
            <a:ext cx="7119938" cy="4483100"/>
          </a:xfrm>
        </p:spPr>
        <p:txBody>
          <a:bodyPr/>
          <a:lstStyle/>
          <a:p>
            <a:r>
              <a:rPr lang="en-US" altLang="en-US" smtClean="0"/>
              <a:t>Memory structures for paging can get huge using straight-forward methods</a:t>
            </a:r>
          </a:p>
          <a:p>
            <a:pPr lvl="1"/>
            <a:r>
              <a:rPr lang="en-US" altLang="en-US" smtClean="0"/>
              <a:t>Consider a 32-bit logical address space as on modern computers</a:t>
            </a:r>
          </a:p>
          <a:p>
            <a:pPr lvl="1"/>
            <a:r>
              <a:rPr lang="en-US" altLang="en-US" smtClean="0"/>
              <a:t>Page size of 4 KB (2</a:t>
            </a:r>
            <a:r>
              <a:rPr lang="en-US" altLang="en-US" baseline="30000" smtClean="0"/>
              <a:t>12</a:t>
            </a:r>
            <a:r>
              <a:rPr lang="en-US" altLang="en-US" smtClean="0"/>
              <a:t>)</a:t>
            </a:r>
          </a:p>
          <a:p>
            <a:pPr lvl="1"/>
            <a:r>
              <a:rPr lang="en-US" altLang="en-US" smtClean="0"/>
              <a:t>Page table would have 1 million entries (2</a:t>
            </a:r>
            <a:r>
              <a:rPr lang="en-US" altLang="en-US" baseline="30000" smtClean="0"/>
              <a:t>32</a:t>
            </a:r>
            <a:r>
              <a:rPr lang="en-US" altLang="en-US" smtClean="0"/>
              <a:t> / 2</a:t>
            </a:r>
            <a:r>
              <a:rPr lang="en-US" altLang="en-US" baseline="30000" smtClean="0"/>
              <a:t>12</a:t>
            </a:r>
            <a:r>
              <a:rPr lang="en-US" altLang="en-US" smtClean="0"/>
              <a:t>)</a:t>
            </a:r>
          </a:p>
          <a:p>
            <a:pPr lvl="1"/>
            <a:r>
              <a:rPr lang="en-US" altLang="en-US" smtClean="0"/>
              <a:t>If each entry is 4 bytes -&gt; 4 MB of physical address space / memory for page table alone</a:t>
            </a:r>
          </a:p>
          <a:p>
            <a:pPr lvl="2"/>
            <a:r>
              <a:rPr lang="en-US" altLang="en-US" smtClean="0"/>
              <a:t>That amount of memory used to cost a lot</a:t>
            </a:r>
          </a:p>
          <a:p>
            <a:pPr lvl="2"/>
            <a:r>
              <a:rPr lang="en-US" altLang="en-US" smtClean="0"/>
              <a:t>Don’</a:t>
            </a:r>
            <a:r>
              <a:rPr lang="en-US" altLang="ja-JP" smtClean="0"/>
              <a:t>t want to allocate that contiguously in main memory</a:t>
            </a:r>
            <a:endParaRPr lang="en-US" altLang="en-US" smtClean="0"/>
          </a:p>
          <a:p>
            <a:r>
              <a:rPr lang="en-US" altLang="en-US" smtClean="0"/>
              <a:t>Hierarchical Paging</a:t>
            </a:r>
          </a:p>
          <a:p>
            <a:r>
              <a:rPr lang="en-US" altLang="en-US" smtClean="0"/>
              <a:t>Hashed Page Tables</a:t>
            </a:r>
          </a:p>
          <a:p>
            <a:r>
              <a:rPr lang="en-US" altLang="en-US" smtClean="0"/>
              <a:t>Inverted Page Tables</a:t>
            </a: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a:xfrm>
            <a:off x="473075" y="166688"/>
            <a:ext cx="8229600" cy="576262"/>
          </a:xfrm>
        </p:spPr>
        <p:txBody>
          <a:bodyPr/>
          <a:lstStyle/>
          <a:p>
            <a:pPr eaLnBrk="1" hangingPunct="1"/>
            <a:r>
              <a:rPr lang="en-US" altLang="en-US" smtClean="0"/>
              <a:t>Hierarchical Page Tables</a:t>
            </a:r>
          </a:p>
        </p:txBody>
      </p:sp>
      <p:sp>
        <p:nvSpPr>
          <p:cNvPr id="55299" name="Rectangle 3"/>
          <p:cNvSpPr>
            <a:spLocks noGrp="1" noChangeArrowheads="1"/>
          </p:cNvSpPr>
          <p:nvPr>
            <p:ph type="body" idx="1"/>
          </p:nvPr>
        </p:nvSpPr>
        <p:spPr>
          <a:xfrm>
            <a:off x="903288" y="1189038"/>
            <a:ext cx="5980112" cy="4483100"/>
          </a:xfrm>
        </p:spPr>
        <p:txBody>
          <a:bodyPr/>
          <a:lstStyle/>
          <a:p>
            <a:r>
              <a:rPr lang="en-US" altLang="en-US" smtClean="0"/>
              <a:t>Break up the logical address space into multiple page tables</a:t>
            </a:r>
          </a:p>
          <a:p>
            <a:r>
              <a:rPr lang="en-US" altLang="en-US" smtClean="0"/>
              <a:t>A simple technique is a two-level page table</a:t>
            </a:r>
          </a:p>
          <a:p>
            <a:r>
              <a:rPr lang="en-US" altLang="en-US" smtClean="0"/>
              <a:t>We then page the page table</a:t>
            </a: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xfrm>
            <a:off x="568325" y="166688"/>
            <a:ext cx="8229600" cy="576262"/>
          </a:xfrm>
        </p:spPr>
        <p:txBody>
          <a:bodyPr/>
          <a:lstStyle/>
          <a:p>
            <a:pPr eaLnBrk="1" hangingPunct="1"/>
            <a:r>
              <a:rPr lang="en-US" altLang="en-US" smtClean="0"/>
              <a:t>Two-Level Page-Table Scheme</a:t>
            </a:r>
            <a:endParaRPr lang="en-US" altLang="en-US" sz="2400" smtClean="0"/>
          </a:p>
        </p:txBody>
      </p:sp>
      <p:pic>
        <p:nvPicPr>
          <p:cNvPr id="56323" name="Picture 4" descr="8"/>
          <p:cNvPicPr>
            <a:picLocks noChangeAspect="1" noChangeArrowheads="1"/>
          </p:cNvPicPr>
          <p:nvPr/>
        </p:nvPicPr>
        <p:blipFill>
          <a:blip r:embed="rId3"/>
          <a:srcRect/>
          <a:stretch>
            <a:fillRect/>
          </a:stretch>
        </p:blipFill>
        <p:spPr bwMode="auto">
          <a:xfrm>
            <a:off x="2301875" y="1268413"/>
            <a:ext cx="4248150" cy="44926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xfrm>
            <a:off x="955675" y="152400"/>
            <a:ext cx="7762875" cy="576263"/>
          </a:xfrm>
        </p:spPr>
        <p:txBody>
          <a:bodyPr/>
          <a:lstStyle/>
          <a:p>
            <a:pPr eaLnBrk="1" hangingPunct="1"/>
            <a:r>
              <a:rPr lang="en-US" altLang="en-US" smtClean="0"/>
              <a:t>Two-Level Paging Example</a:t>
            </a:r>
          </a:p>
        </p:txBody>
      </p:sp>
      <p:sp>
        <p:nvSpPr>
          <p:cNvPr id="57347" name="Rectangle 3"/>
          <p:cNvSpPr>
            <a:spLocks noGrp="1" noChangeArrowheads="1"/>
          </p:cNvSpPr>
          <p:nvPr>
            <p:ph type="body" idx="1"/>
          </p:nvPr>
        </p:nvSpPr>
        <p:spPr>
          <a:xfrm>
            <a:off x="917575" y="1085850"/>
            <a:ext cx="7807325" cy="5146675"/>
          </a:xfrm>
        </p:spPr>
        <p:txBody>
          <a:bodyPr/>
          <a:lstStyle/>
          <a:p>
            <a:pPr>
              <a:lnSpc>
                <a:spcPct val="90000"/>
              </a:lnSpc>
            </a:pPr>
            <a:r>
              <a:rPr lang="en-US" altLang="en-US" smtClean="0"/>
              <a:t>A logical address (on 32-bit machine with 1K page size) is divided into:</a:t>
            </a:r>
          </a:p>
          <a:p>
            <a:pPr marL="627063" lvl="1">
              <a:lnSpc>
                <a:spcPct val="90000"/>
              </a:lnSpc>
            </a:pPr>
            <a:r>
              <a:rPr lang="en-US" altLang="en-US" smtClean="0"/>
              <a:t>a page number consisting of 22 bits</a:t>
            </a:r>
          </a:p>
          <a:p>
            <a:pPr marL="627063" lvl="1">
              <a:lnSpc>
                <a:spcPct val="90000"/>
              </a:lnSpc>
            </a:pPr>
            <a:r>
              <a:rPr lang="en-US" altLang="en-US" smtClean="0"/>
              <a:t>a page offset consisting of 10 bits</a:t>
            </a:r>
          </a:p>
          <a:p>
            <a:pPr marL="627063" lvl="1">
              <a:lnSpc>
                <a:spcPct val="90000"/>
              </a:lnSpc>
            </a:pPr>
            <a:endParaRPr lang="en-US" altLang="en-US" sz="800" smtClean="0"/>
          </a:p>
          <a:p>
            <a:pPr>
              <a:lnSpc>
                <a:spcPct val="90000"/>
              </a:lnSpc>
            </a:pPr>
            <a:r>
              <a:rPr lang="en-US" altLang="en-US" smtClean="0"/>
              <a:t>Since the page table is paged, the page number is further divided into:</a:t>
            </a:r>
          </a:p>
          <a:p>
            <a:pPr marL="627063" lvl="1">
              <a:lnSpc>
                <a:spcPct val="90000"/>
              </a:lnSpc>
            </a:pPr>
            <a:r>
              <a:rPr lang="en-US" altLang="en-US" smtClean="0"/>
              <a:t>a 12-bit page number </a:t>
            </a:r>
          </a:p>
          <a:p>
            <a:pPr marL="627063" lvl="1">
              <a:lnSpc>
                <a:spcPct val="90000"/>
              </a:lnSpc>
            </a:pPr>
            <a:r>
              <a:rPr lang="en-US" altLang="en-US" smtClean="0"/>
              <a:t>a 10-bit page offset</a:t>
            </a:r>
          </a:p>
          <a:p>
            <a:pPr marL="627063" lvl="1">
              <a:lnSpc>
                <a:spcPct val="90000"/>
              </a:lnSpc>
            </a:pPr>
            <a:endParaRPr lang="en-US" altLang="en-US" sz="800" smtClean="0"/>
          </a:p>
          <a:p>
            <a:pPr>
              <a:lnSpc>
                <a:spcPct val="90000"/>
              </a:lnSpc>
            </a:pPr>
            <a:r>
              <a:rPr lang="en-US" altLang="en-US" smtClean="0"/>
              <a:t>Thus, a logical address is as follows:</a:t>
            </a:r>
            <a:br>
              <a:rPr lang="en-US" altLang="en-US" smtClean="0"/>
            </a:br>
            <a:r>
              <a:rPr lang="en-US" altLang="en-US" sz="1600" smtClean="0"/>
              <a:t/>
            </a:r>
            <a:br>
              <a:rPr lang="en-US" altLang="en-US" sz="1600" smtClean="0"/>
            </a:br>
            <a:r>
              <a:rPr lang="en-US" altLang="en-US" sz="1600" smtClean="0"/>
              <a:t/>
            </a:r>
            <a:br>
              <a:rPr lang="en-US" altLang="en-US" sz="1600" smtClean="0"/>
            </a:br>
            <a:r>
              <a:rPr lang="en-US" altLang="en-US" sz="1600" smtClean="0"/>
              <a:t/>
            </a:r>
            <a:br>
              <a:rPr lang="en-US" altLang="en-US" sz="1600" smtClean="0"/>
            </a:br>
            <a:r>
              <a:rPr lang="en-US" altLang="en-US" sz="1600" smtClean="0"/>
              <a:t/>
            </a:r>
            <a:br>
              <a:rPr lang="en-US" altLang="en-US" sz="1600" smtClean="0"/>
            </a:br>
            <a:r>
              <a:rPr lang="en-US" altLang="en-US" sz="1600" smtClean="0"/>
              <a:t/>
            </a:r>
            <a:br>
              <a:rPr lang="en-US" altLang="en-US" sz="1600" smtClean="0"/>
            </a:br>
            <a:endParaRPr lang="en-US" altLang="en-US" sz="1600" smtClean="0"/>
          </a:p>
          <a:p>
            <a:pPr>
              <a:lnSpc>
                <a:spcPct val="90000"/>
              </a:lnSpc>
            </a:pPr>
            <a:r>
              <a:rPr lang="en-US" altLang="en-US" smtClean="0"/>
              <a:t>where</a:t>
            </a:r>
            <a:r>
              <a:rPr lang="en-US" altLang="en-US" i="1" smtClean="0"/>
              <a:t> p</a:t>
            </a:r>
            <a:r>
              <a:rPr lang="en-US" altLang="en-US" i="1" baseline="-25000" smtClean="0"/>
              <a:t>1</a:t>
            </a:r>
            <a:r>
              <a:rPr lang="en-US" altLang="en-US" smtClean="0"/>
              <a:t> is an index into the outer page table, and </a:t>
            </a:r>
            <a:r>
              <a:rPr lang="en-US" altLang="en-US" i="1" smtClean="0"/>
              <a:t>p</a:t>
            </a:r>
            <a:r>
              <a:rPr lang="en-US" altLang="en-US" i="1" baseline="-25000" smtClean="0"/>
              <a:t>2</a:t>
            </a:r>
            <a:r>
              <a:rPr lang="en-US" altLang="en-US" smtClean="0"/>
              <a:t> is the displacement within the page of the inner page table</a:t>
            </a:r>
          </a:p>
          <a:p>
            <a:pPr>
              <a:lnSpc>
                <a:spcPct val="90000"/>
              </a:lnSpc>
            </a:pPr>
            <a:r>
              <a:rPr lang="en-US" altLang="en-US" smtClean="0"/>
              <a:t>Known as </a:t>
            </a:r>
            <a:r>
              <a:rPr lang="en-US" altLang="en-US" b="1" smtClean="0">
                <a:solidFill>
                  <a:srgbClr val="3366FF"/>
                </a:solidFill>
              </a:rPr>
              <a:t>forward-mapped page table</a:t>
            </a:r>
          </a:p>
        </p:txBody>
      </p:sp>
      <p:pic>
        <p:nvPicPr>
          <p:cNvPr id="57348" name="Picture 4"/>
          <p:cNvPicPr>
            <a:picLocks noChangeAspect="1"/>
          </p:cNvPicPr>
          <p:nvPr/>
        </p:nvPicPr>
        <p:blipFill>
          <a:blip r:embed="rId3"/>
          <a:srcRect/>
          <a:stretch>
            <a:fillRect/>
          </a:stretch>
        </p:blipFill>
        <p:spPr bwMode="auto">
          <a:xfrm>
            <a:off x="2360613" y="3875088"/>
            <a:ext cx="3159125" cy="105568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1026"/>
          <p:cNvSpPr>
            <a:spLocks noGrp="1" noChangeArrowheads="1"/>
          </p:cNvSpPr>
          <p:nvPr>
            <p:ph type="title"/>
          </p:nvPr>
        </p:nvSpPr>
        <p:spPr>
          <a:xfrm>
            <a:off x="1128713" y="152400"/>
            <a:ext cx="7558087" cy="576263"/>
          </a:xfrm>
        </p:spPr>
        <p:txBody>
          <a:bodyPr/>
          <a:lstStyle/>
          <a:p>
            <a:pPr eaLnBrk="1" hangingPunct="1"/>
            <a:r>
              <a:rPr lang="en-US" altLang="en-US" smtClean="0"/>
              <a:t>Address-Translation Scheme</a:t>
            </a:r>
            <a:endParaRPr lang="en-US" altLang="en-US" sz="2400" smtClean="0"/>
          </a:p>
        </p:txBody>
      </p:sp>
      <p:pic>
        <p:nvPicPr>
          <p:cNvPr id="58371" name="Picture 1035"/>
          <p:cNvPicPr>
            <a:picLocks noChangeAspect="1" noChangeArrowheads="1"/>
          </p:cNvPicPr>
          <p:nvPr/>
        </p:nvPicPr>
        <p:blipFill>
          <a:blip r:embed="rId3"/>
          <a:srcRect/>
          <a:stretch>
            <a:fillRect/>
          </a:stretch>
        </p:blipFill>
        <p:spPr bwMode="auto">
          <a:xfrm>
            <a:off x="1497013" y="1258888"/>
            <a:ext cx="6389687" cy="269398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1"/>
          <p:cNvSpPr>
            <a:spLocks noGrp="1"/>
          </p:cNvSpPr>
          <p:nvPr>
            <p:ph type="title"/>
          </p:nvPr>
        </p:nvSpPr>
        <p:spPr>
          <a:xfrm>
            <a:off x="536575" y="166688"/>
            <a:ext cx="8229600" cy="576262"/>
          </a:xfrm>
        </p:spPr>
        <p:txBody>
          <a:bodyPr/>
          <a:lstStyle/>
          <a:p>
            <a:r>
              <a:rPr lang="en-US" altLang="en-US" smtClean="0"/>
              <a:t>64-bit Logical Address Space</a:t>
            </a:r>
          </a:p>
        </p:txBody>
      </p:sp>
      <p:sp>
        <p:nvSpPr>
          <p:cNvPr id="53251" name="Content Placeholder 2"/>
          <p:cNvSpPr>
            <a:spLocks noGrp="1"/>
          </p:cNvSpPr>
          <p:nvPr>
            <p:ph idx="1"/>
          </p:nvPr>
        </p:nvSpPr>
        <p:spPr>
          <a:xfrm>
            <a:off x="806450" y="1201738"/>
            <a:ext cx="8116888" cy="5087937"/>
          </a:xfrm>
        </p:spPr>
        <p:txBody>
          <a:bodyPr/>
          <a:lstStyle/>
          <a:p>
            <a:pPr>
              <a:defRPr/>
            </a:pPr>
            <a:r>
              <a:rPr lang="en-US" altLang="en-US" dirty="0" smtClean="0"/>
              <a:t>Even two-level paging scheme not sufficient</a:t>
            </a:r>
          </a:p>
          <a:p>
            <a:pPr>
              <a:defRPr/>
            </a:pPr>
            <a:r>
              <a:rPr lang="en-US" altLang="en-US" dirty="0" smtClean="0"/>
              <a:t>If page size is 4 KB (2</a:t>
            </a:r>
            <a:r>
              <a:rPr lang="en-US" altLang="en-US" baseline="30000" dirty="0" smtClean="0"/>
              <a:t>12</a:t>
            </a:r>
            <a:r>
              <a:rPr lang="en-US" altLang="en-US" dirty="0" smtClean="0"/>
              <a:t>)</a:t>
            </a:r>
          </a:p>
          <a:p>
            <a:pPr lvl="1">
              <a:defRPr/>
            </a:pPr>
            <a:r>
              <a:rPr lang="en-US" altLang="en-US" dirty="0" smtClean="0"/>
              <a:t>Then page table has 2</a:t>
            </a:r>
            <a:r>
              <a:rPr lang="en-US" altLang="en-US" baseline="30000" dirty="0" smtClean="0"/>
              <a:t>52</a:t>
            </a:r>
            <a:r>
              <a:rPr lang="en-US" altLang="en-US" dirty="0" smtClean="0"/>
              <a:t> entries</a:t>
            </a:r>
          </a:p>
          <a:p>
            <a:pPr lvl="1">
              <a:defRPr/>
            </a:pPr>
            <a:r>
              <a:rPr lang="en-US" altLang="en-US" dirty="0" smtClean="0"/>
              <a:t>If two level scheme, inner page tables could be 2</a:t>
            </a:r>
            <a:r>
              <a:rPr lang="en-US" altLang="en-US" baseline="30000" dirty="0" smtClean="0"/>
              <a:t>10</a:t>
            </a:r>
            <a:r>
              <a:rPr lang="en-US" altLang="en-US" dirty="0" smtClean="0"/>
              <a:t> 4-byte entries</a:t>
            </a:r>
          </a:p>
          <a:p>
            <a:pPr lvl="1">
              <a:defRPr/>
            </a:pPr>
            <a:r>
              <a:rPr lang="en-US" altLang="en-US" dirty="0" smtClean="0"/>
              <a:t>Address would look like</a:t>
            </a:r>
          </a:p>
          <a:p>
            <a:pPr lvl="1">
              <a:defRPr/>
            </a:pPr>
            <a:endParaRPr lang="en-US" altLang="en-US" dirty="0" smtClean="0"/>
          </a:p>
          <a:p>
            <a:pPr lvl="1">
              <a:defRPr/>
            </a:pPr>
            <a:endParaRPr lang="en-US" altLang="en-US" dirty="0" smtClean="0"/>
          </a:p>
          <a:p>
            <a:pPr marL="457200" lvl="1" indent="0">
              <a:buFont typeface="Monotype Sorts" pitchFamily="-84" charset="2"/>
              <a:buNone/>
              <a:defRPr/>
            </a:pPr>
            <a:endParaRPr lang="en-US" altLang="en-US" dirty="0" smtClean="0"/>
          </a:p>
          <a:p>
            <a:pPr lvl="1">
              <a:defRPr/>
            </a:pPr>
            <a:r>
              <a:rPr lang="en-US" altLang="en-US" dirty="0" smtClean="0"/>
              <a:t>Outer page table has 2</a:t>
            </a:r>
            <a:r>
              <a:rPr lang="en-US" altLang="en-US" baseline="30000" dirty="0" smtClean="0"/>
              <a:t>42</a:t>
            </a:r>
            <a:r>
              <a:rPr lang="en-US" altLang="en-US" dirty="0" smtClean="0"/>
              <a:t> entries or 2</a:t>
            </a:r>
            <a:r>
              <a:rPr lang="en-US" altLang="en-US" baseline="30000" dirty="0" smtClean="0"/>
              <a:t>44</a:t>
            </a:r>
            <a:r>
              <a:rPr lang="en-US" altLang="en-US" dirty="0" smtClean="0"/>
              <a:t> bytes</a:t>
            </a:r>
          </a:p>
          <a:p>
            <a:pPr lvl="1">
              <a:defRPr/>
            </a:pPr>
            <a:r>
              <a:rPr lang="en-US" altLang="en-US" dirty="0" smtClean="0"/>
              <a:t>One solution is to add a 2</a:t>
            </a:r>
            <a:r>
              <a:rPr lang="en-US" altLang="en-US" baseline="30000" dirty="0" smtClean="0"/>
              <a:t>nd</a:t>
            </a:r>
            <a:r>
              <a:rPr lang="en-US" altLang="en-US" dirty="0" smtClean="0"/>
              <a:t> outer page table</a:t>
            </a:r>
          </a:p>
          <a:p>
            <a:pPr lvl="1">
              <a:defRPr/>
            </a:pPr>
            <a:r>
              <a:rPr lang="en-US" altLang="en-US" dirty="0" smtClean="0"/>
              <a:t>But in the following example the 2</a:t>
            </a:r>
            <a:r>
              <a:rPr lang="en-US" altLang="en-US" baseline="30000" dirty="0" smtClean="0"/>
              <a:t>nd</a:t>
            </a:r>
            <a:r>
              <a:rPr lang="en-US" altLang="en-US" dirty="0" smtClean="0"/>
              <a:t> outer page table is still 2</a:t>
            </a:r>
            <a:r>
              <a:rPr lang="en-US" altLang="en-US" baseline="30000" dirty="0" smtClean="0"/>
              <a:t>34</a:t>
            </a:r>
            <a:r>
              <a:rPr lang="en-US" altLang="en-US" dirty="0" smtClean="0"/>
              <a:t> bytes in size</a:t>
            </a:r>
          </a:p>
          <a:p>
            <a:pPr lvl="2">
              <a:defRPr/>
            </a:pPr>
            <a:r>
              <a:rPr lang="en-US" altLang="en-US" dirty="0" smtClean="0"/>
              <a:t>And possibly 4 memory access to get to one physical memory location</a:t>
            </a:r>
          </a:p>
          <a:p>
            <a:pPr lvl="1">
              <a:defRPr/>
            </a:pPr>
            <a:endParaRPr lang="en-US" altLang="en-US" dirty="0" smtClean="0"/>
          </a:p>
        </p:txBody>
      </p:sp>
      <p:pic>
        <p:nvPicPr>
          <p:cNvPr id="59396" name="Picture 1"/>
          <p:cNvPicPr>
            <a:picLocks noChangeAspect="1"/>
          </p:cNvPicPr>
          <p:nvPr/>
        </p:nvPicPr>
        <p:blipFill>
          <a:blip r:embed="rId3"/>
          <a:srcRect/>
          <a:stretch>
            <a:fillRect/>
          </a:stretch>
        </p:blipFill>
        <p:spPr bwMode="auto">
          <a:xfrm>
            <a:off x="2162175" y="3000375"/>
            <a:ext cx="3246438" cy="11652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865188" y="214313"/>
            <a:ext cx="7821612" cy="576262"/>
          </a:xfrm>
        </p:spPr>
        <p:txBody>
          <a:bodyPr/>
          <a:lstStyle/>
          <a:p>
            <a:pPr eaLnBrk="1" hangingPunct="1"/>
            <a:r>
              <a:rPr lang="en-US" altLang="en-US" smtClean="0"/>
              <a:t>Three-level Paging Scheme</a:t>
            </a:r>
          </a:p>
        </p:txBody>
      </p:sp>
      <p:pic>
        <p:nvPicPr>
          <p:cNvPr id="60419" name="Picture 6"/>
          <p:cNvPicPr>
            <a:picLocks noChangeAspect="1" noChangeArrowheads="1"/>
          </p:cNvPicPr>
          <p:nvPr/>
        </p:nvPicPr>
        <p:blipFill>
          <a:blip r:embed="rId3"/>
          <a:srcRect/>
          <a:stretch>
            <a:fillRect/>
          </a:stretch>
        </p:blipFill>
        <p:spPr bwMode="auto">
          <a:xfrm>
            <a:off x="2324100" y="1293813"/>
            <a:ext cx="5241925" cy="1168400"/>
          </a:xfrm>
          <a:prstGeom prst="rect">
            <a:avLst/>
          </a:prstGeom>
          <a:noFill/>
          <a:ln w="9525">
            <a:noFill/>
            <a:miter lim="800000"/>
            <a:headEnd/>
            <a:tailEnd/>
          </a:ln>
        </p:spPr>
      </p:pic>
      <p:pic>
        <p:nvPicPr>
          <p:cNvPr id="60420" name="Picture 7"/>
          <p:cNvPicPr>
            <a:picLocks noChangeAspect="1" noChangeArrowheads="1"/>
          </p:cNvPicPr>
          <p:nvPr/>
        </p:nvPicPr>
        <p:blipFill>
          <a:blip r:embed="rId4"/>
          <a:srcRect/>
          <a:stretch>
            <a:fillRect/>
          </a:stretch>
        </p:blipFill>
        <p:spPr bwMode="auto">
          <a:xfrm>
            <a:off x="2311400" y="3130550"/>
            <a:ext cx="5486400" cy="106203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xfrm>
            <a:off x="846138" y="166688"/>
            <a:ext cx="7840662" cy="576262"/>
          </a:xfrm>
        </p:spPr>
        <p:txBody>
          <a:bodyPr/>
          <a:lstStyle/>
          <a:p>
            <a:pPr eaLnBrk="1" hangingPunct="1"/>
            <a:r>
              <a:rPr lang="en-US" altLang="en-US" smtClean="0"/>
              <a:t>Hashed Page Tables</a:t>
            </a:r>
          </a:p>
        </p:txBody>
      </p:sp>
      <p:sp>
        <p:nvSpPr>
          <p:cNvPr id="61443" name="Rectangle 3"/>
          <p:cNvSpPr>
            <a:spLocks noGrp="1" noChangeArrowheads="1"/>
          </p:cNvSpPr>
          <p:nvPr>
            <p:ph type="body" idx="1"/>
          </p:nvPr>
        </p:nvSpPr>
        <p:spPr>
          <a:xfrm>
            <a:off x="903288" y="1141413"/>
            <a:ext cx="7626350" cy="4722812"/>
          </a:xfrm>
        </p:spPr>
        <p:txBody>
          <a:bodyPr/>
          <a:lstStyle/>
          <a:p>
            <a:r>
              <a:rPr lang="en-US" altLang="en-US" smtClean="0"/>
              <a:t>Common in address spaces &gt; 32 bits</a:t>
            </a:r>
          </a:p>
          <a:p>
            <a:r>
              <a:rPr lang="en-US" altLang="en-US" smtClean="0"/>
              <a:t>The virtual page number is hashed into a page table</a:t>
            </a:r>
          </a:p>
          <a:p>
            <a:pPr lvl="1"/>
            <a:r>
              <a:rPr lang="en-US" altLang="en-US" smtClean="0"/>
              <a:t>This page table contains a chain of elements hashing to the same location</a:t>
            </a:r>
          </a:p>
          <a:p>
            <a:r>
              <a:rPr lang="en-US" altLang="en-US" smtClean="0"/>
              <a:t>Each element contains (1) the virtual page number (2) the value of the mapped page frame (3) a pointer to the next element</a:t>
            </a:r>
          </a:p>
          <a:p>
            <a:r>
              <a:rPr lang="en-US" altLang="en-US" smtClean="0"/>
              <a:t>Virtual page numbers are compared in this chain searching for a match</a:t>
            </a:r>
          </a:p>
          <a:p>
            <a:pPr lvl="1"/>
            <a:r>
              <a:rPr lang="en-US" altLang="en-US" smtClean="0"/>
              <a:t>If a match is found, the corresponding physical frame is extracted</a:t>
            </a:r>
          </a:p>
          <a:p>
            <a:r>
              <a:rPr lang="en-US" altLang="en-US" smtClean="0"/>
              <a:t>Variation for 64-bit addresses is </a:t>
            </a:r>
            <a:r>
              <a:rPr lang="en-US" altLang="en-US" b="1" smtClean="0">
                <a:solidFill>
                  <a:srgbClr val="3366FF"/>
                </a:solidFill>
              </a:rPr>
              <a:t>clustered page tables</a:t>
            </a:r>
          </a:p>
          <a:p>
            <a:pPr lvl="1"/>
            <a:r>
              <a:rPr lang="en-US" altLang="en-US" smtClean="0"/>
              <a:t>Similar to hashed but each entry refers to several pages (such as 16) rather than 1</a:t>
            </a:r>
          </a:p>
          <a:p>
            <a:pPr lvl="1"/>
            <a:r>
              <a:rPr lang="en-US" altLang="en-US" smtClean="0"/>
              <a:t>Especially useful for </a:t>
            </a:r>
            <a:r>
              <a:rPr lang="en-US" altLang="en-US" b="1" smtClean="0">
                <a:solidFill>
                  <a:srgbClr val="3366FF"/>
                </a:solidFill>
              </a:rPr>
              <a:t>sparse</a:t>
            </a:r>
            <a:r>
              <a:rPr lang="en-US" altLang="en-US" smtClean="0"/>
              <a:t> address spaces (where memory references are non-contiguous and scattered) </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941388" y="153988"/>
            <a:ext cx="7745412" cy="576262"/>
          </a:xfrm>
        </p:spPr>
        <p:txBody>
          <a:bodyPr/>
          <a:lstStyle/>
          <a:p>
            <a:r>
              <a:rPr lang="en-US" altLang="en-US" smtClean="0"/>
              <a:t>Hardware Address Protection</a:t>
            </a:r>
          </a:p>
        </p:txBody>
      </p:sp>
      <p:pic>
        <p:nvPicPr>
          <p:cNvPr id="8195" name="Content Placeholder 4" descr="8.02.pdf"/>
          <p:cNvPicPr>
            <a:picLocks noGrp="1" noChangeAspect="1"/>
          </p:cNvPicPr>
          <p:nvPr>
            <p:ph idx="1"/>
          </p:nvPr>
        </p:nvPicPr>
        <p:blipFill>
          <a:blip r:embed="rId2"/>
          <a:srcRect t="-12790" b="-12790"/>
          <a:stretch>
            <a:fillRect/>
          </a:stretch>
        </p:blipFill>
        <p:spPr>
          <a:xfrm>
            <a:off x="1576388" y="1212850"/>
            <a:ext cx="6324600" cy="3482975"/>
          </a:xfrm>
        </p:spPr>
      </p:pic>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a:xfrm>
            <a:off x="457200" y="152400"/>
            <a:ext cx="8229600" cy="576263"/>
          </a:xfrm>
        </p:spPr>
        <p:txBody>
          <a:bodyPr/>
          <a:lstStyle/>
          <a:p>
            <a:pPr eaLnBrk="1" hangingPunct="1"/>
            <a:r>
              <a:rPr lang="en-US" altLang="en-US" smtClean="0"/>
              <a:t>Hashed Page Table</a:t>
            </a:r>
            <a:endParaRPr lang="en-US" altLang="en-US" sz="2400" smtClean="0"/>
          </a:p>
        </p:txBody>
      </p:sp>
      <p:pic>
        <p:nvPicPr>
          <p:cNvPr id="62467" name="Picture 6"/>
          <p:cNvPicPr>
            <a:picLocks noChangeAspect="1" noChangeArrowheads="1"/>
          </p:cNvPicPr>
          <p:nvPr/>
        </p:nvPicPr>
        <p:blipFill>
          <a:blip r:embed="rId3"/>
          <a:srcRect/>
          <a:stretch>
            <a:fillRect/>
          </a:stretch>
        </p:blipFill>
        <p:spPr bwMode="auto">
          <a:xfrm>
            <a:off x="1512888" y="1274763"/>
            <a:ext cx="6616700" cy="38195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a:xfrm>
            <a:off x="730250" y="152400"/>
            <a:ext cx="7956550" cy="576263"/>
          </a:xfrm>
        </p:spPr>
        <p:txBody>
          <a:bodyPr/>
          <a:lstStyle/>
          <a:p>
            <a:pPr eaLnBrk="1" hangingPunct="1"/>
            <a:r>
              <a:rPr lang="en-US" altLang="en-US" smtClean="0"/>
              <a:t>Inverted Page Table</a:t>
            </a:r>
          </a:p>
        </p:txBody>
      </p:sp>
      <p:sp>
        <p:nvSpPr>
          <p:cNvPr id="63491" name="Rectangle 3"/>
          <p:cNvSpPr>
            <a:spLocks noGrp="1" noChangeArrowheads="1"/>
          </p:cNvSpPr>
          <p:nvPr>
            <p:ph type="body" idx="1"/>
          </p:nvPr>
        </p:nvSpPr>
        <p:spPr>
          <a:xfrm>
            <a:off x="939800" y="1152525"/>
            <a:ext cx="7073900" cy="4792663"/>
          </a:xfrm>
        </p:spPr>
        <p:txBody>
          <a:bodyPr/>
          <a:lstStyle/>
          <a:p>
            <a:r>
              <a:rPr lang="en-US" altLang="en-US" smtClean="0"/>
              <a:t>Rather than each process having a page table and keeping track of all possible logical pages, track all physical pages</a:t>
            </a:r>
          </a:p>
          <a:p>
            <a:r>
              <a:rPr lang="en-US" altLang="en-US" smtClean="0"/>
              <a:t>One entry for each real page of memory</a:t>
            </a:r>
          </a:p>
          <a:p>
            <a:r>
              <a:rPr lang="en-US" altLang="en-US" smtClean="0"/>
              <a:t>Entry consists of the virtual address of the page stored in that real memory location, with information about the process that owns that page</a:t>
            </a:r>
          </a:p>
          <a:p>
            <a:r>
              <a:rPr lang="en-US" altLang="en-US" smtClean="0"/>
              <a:t>Decreases memory needed to store each page table, but increases time needed to search the table when a page reference occurs</a:t>
            </a:r>
          </a:p>
          <a:p>
            <a:r>
              <a:rPr lang="en-US" altLang="en-US" smtClean="0"/>
              <a:t>Use hash table to limit the search to one — or at most a few — page-table entries</a:t>
            </a:r>
          </a:p>
          <a:p>
            <a:pPr lvl="1"/>
            <a:r>
              <a:rPr lang="en-US" altLang="en-US" smtClean="0"/>
              <a:t>TLB can accelerate access</a:t>
            </a:r>
          </a:p>
          <a:p>
            <a:r>
              <a:rPr lang="en-US" altLang="en-US" smtClean="0"/>
              <a:t>But how to implement shared memory?</a:t>
            </a:r>
          </a:p>
          <a:p>
            <a:pPr lvl="1"/>
            <a:r>
              <a:rPr lang="en-US" altLang="en-US" smtClean="0"/>
              <a:t>One mapping of a virtual address to the shared physical address</a:t>
            </a: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a:xfrm>
            <a:off x="958850" y="182563"/>
            <a:ext cx="7791450" cy="576262"/>
          </a:xfrm>
        </p:spPr>
        <p:txBody>
          <a:bodyPr/>
          <a:lstStyle/>
          <a:p>
            <a:pPr eaLnBrk="1" hangingPunct="1"/>
            <a:r>
              <a:rPr lang="en-US" altLang="en-US" smtClean="0"/>
              <a:t>Inverted Page Table Architecture</a:t>
            </a:r>
            <a:endParaRPr lang="en-US" altLang="en-US" sz="2400" smtClean="0"/>
          </a:p>
        </p:txBody>
      </p:sp>
      <p:pic>
        <p:nvPicPr>
          <p:cNvPr id="64515" name="Picture 6"/>
          <p:cNvPicPr>
            <a:picLocks noChangeAspect="1" noChangeArrowheads="1"/>
          </p:cNvPicPr>
          <p:nvPr/>
        </p:nvPicPr>
        <p:blipFill>
          <a:blip r:embed="rId3"/>
          <a:srcRect/>
          <a:stretch>
            <a:fillRect/>
          </a:stretch>
        </p:blipFill>
        <p:spPr bwMode="auto">
          <a:xfrm>
            <a:off x="1717675" y="1274763"/>
            <a:ext cx="6057900" cy="418941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ctrTitle"/>
          </p:nvPr>
        </p:nvSpPr>
        <p:spPr/>
        <p:txBody>
          <a:bodyPr/>
          <a:lstStyle/>
          <a:p>
            <a:pPr eaLnBrk="1" hangingPunct="1"/>
            <a:r>
              <a:rPr lang="en-US" altLang="en-US" smtClean="0"/>
              <a:t>End of Chapter 8</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457200" y="188913"/>
            <a:ext cx="8229600" cy="576262"/>
          </a:xfrm>
        </p:spPr>
        <p:txBody>
          <a:bodyPr/>
          <a:lstStyle/>
          <a:p>
            <a:r>
              <a:rPr lang="en-US" altLang="en-US" smtClean="0"/>
              <a:t>Address Binding</a:t>
            </a:r>
          </a:p>
        </p:txBody>
      </p:sp>
      <p:sp>
        <p:nvSpPr>
          <p:cNvPr id="9219" name="Content Placeholder 2"/>
          <p:cNvSpPr>
            <a:spLocks noGrp="1"/>
          </p:cNvSpPr>
          <p:nvPr>
            <p:ph idx="1"/>
          </p:nvPr>
        </p:nvSpPr>
        <p:spPr>
          <a:xfrm>
            <a:off x="819150" y="1144588"/>
            <a:ext cx="7448550" cy="4926012"/>
          </a:xfrm>
        </p:spPr>
        <p:txBody>
          <a:bodyPr/>
          <a:lstStyle/>
          <a:p>
            <a:r>
              <a:rPr kumimoji="0" lang="en-US" altLang="en-US" sz="1600" smtClean="0"/>
              <a:t>Programs on disk, ready to be brought into memory to execute form an </a:t>
            </a:r>
            <a:r>
              <a:rPr kumimoji="0" lang="en-US" altLang="en-US" sz="1600" b="1" smtClean="0">
                <a:solidFill>
                  <a:srgbClr val="0000FF"/>
                </a:solidFill>
              </a:rPr>
              <a:t>input queue</a:t>
            </a:r>
          </a:p>
          <a:p>
            <a:pPr lvl="1"/>
            <a:r>
              <a:rPr kumimoji="0" lang="en-US" altLang="en-US" sz="1600" smtClean="0"/>
              <a:t>Without support, must be loaded into address 0000</a:t>
            </a:r>
          </a:p>
          <a:p>
            <a:r>
              <a:rPr kumimoji="0" lang="en-US" altLang="en-US" sz="1600" smtClean="0"/>
              <a:t>Inconvenient to have first user process physical address always at 0000 </a:t>
            </a:r>
          </a:p>
          <a:p>
            <a:pPr lvl="1"/>
            <a:r>
              <a:rPr kumimoji="0" lang="en-US" altLang="en-US" sz="1600" smtClean="0"/>
              <a:t>How can it not be?</a:t>
            </a:r>
            <a:endParaRPr lang="en-US" altLang="en-US" sz="1600" smtClean="0"/>
          </a:p>
          <a:p>
            <a:r>
              <a:rPr kumimoji="0" lang="en-US" altLang="en-US" sz="1600" smtClean="0"/>
              <a:t>Further, addresses represented in different ways at different stages of a program</a:t>
            </a:r>
            <a:r>
              <a:rPr kumimoji="0" lang="ja-JP" altLang="en-US" sz="1600" smtClean="0"/>
              <a:t>’</a:t>
            </a:r>
            <a:r>
              <a:rPr kumimoji="0" lang="en-US" altLang="ja-JP" sz="1600" smtClean="0"/>
              <a:t>s life</a:t>
            </a:r>
          </a:p>
          <a:p>
            <a:pPr lvl="1"/>
            <a:r>
              <a:rPr kumimoji="0" lang="en-US" altLang="en-US" sz="1600" smtClean="0"/>
              <a:t>Source code addresses usually symbolic</a:t>
            </a:r>
          </a:p>
          <a:p>
            <a:pPr lvl="1"/>
            <a:r>
              <a:rPr kumimoji="0" lang="en-US" altLang="en-US" sz="1600" smtClean="0"/>
              <a:t>Compiled code addresses </a:t>
            </a:r>
            <a:r>
              <a:rPr kumimoji="0" lang="en-US" altLang="en-US" sz="1600" b="1" smtClean="0">
                <a:solidFill>
                  <a:srgbClr val="0000FF"/>
                </a:solidFill>
              </a:rPr>
              <a:t>bind </a:t>
            </a:r>
            <a:r>
              <a:rPr kumimoji="0" lang="en-US" altLang="en-US" sz="1600" smtClean="0"/>
              <a:t>to relocatable addresses</a:t>
            </a:r>
          </a:p>
          <a:p>
            <a:pPr lvl="2"/>
            <a:r>
              <a:rPr kumimoji="0" lang="en-US" altLang="en-US" sz="1600" smtClean="0"/>
              <a:t>i.e. </a:t>
            </a:r>
            <a:r>
              <a:rPr kumimoji="0" lang="ja-JP" altLang="en-US" sz="1600" smtClean="0"/>
              <a:t>“</a:t>
            </a:r>
            <a:r>
              <a:rPr kumimoji="0" lang="en-US" altLang="ja-JP" sz="1600" smtClean="0"/>
              <a:t>14 bytes from beginning of this module</a:t>
            </a:r>
            <a:r>
              <a:rPr kumimoji="0" lang="ja-JP" altLang="en-US" sz="1600" smtClean="0"/>
              <a:t>”</a:t>
            </a:r>
            <a:endParaRPr kumimoji="0" lang="en-US" altLang="ja-JP" sz="1600" smtClean="0"/>
          </a:p>
          <a:p>
            <a:pPr lvl="1"/>
            <a:r>
              <a:rPr kumimoji="0" lang="en-US" altLang="en-US" sz="1600" smtClean="0"/>
              <a:t>Linker or loader will bind relocatable addresses to absolute addresses</a:t>
            </a:r>
          </a:p>
          <a:p>
            <a:pPr lvl="2"/>
            <a:r>
              <a:rPr kumimoji="0" lang="en-US" altLang="en-US" sz="1600" smtClean="0"/>
              <a:t>i.e. 74014</a:t>
            </a:r>
          </a:p>
          <a:p>
            <a:pPr lvl="1"/>
            <a:r>
              <a:rPr kumimoji="0" lang="en-US" altLang="en-US" sz="1600" smtClean="0"/>
              <a:t>Each binding maps one address space to another</a:t>
            </a:r>
          </a:p>
          <a:p>
            <a:pPr>
              <a:buFont typeface="Monotype Sorts" pitchFamily="-84" charset="2"/>
              <a:buNone/>
            </a:pPr>
            <a:endParaRPr kumimoji="0" lang="en-US" altLang="en-US" smtClean="0"/>
          </a:p>
          <a:p>
            <a:pPr lvl="1"/>
            <a:endParaRPr kumimoji="0" lang="en-US" altLang="en-US"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1123950" y="290513"/>
            <a:ext cx="8134350" cy="457200"/>
          </a:xfrm>
        </p:spPr>
        <p:txBody>
          <a:bodyPr/>
          <a:lstStyle/>
          <a:p>
            <a:pPr eaLnBrk="1" hangingPunct="1"/>
            <a:r>
              <a:rPr lang="en-US" altLang="en-US" sz="2800" smtClean="0"/>
              <a:t>Binding of Instructions and Data to Memory</a:t>
            </a:r>
          </a:p>
        </p:txBody>
      </p:sp>
      <p:sp>
        <p:nvSpPr>
          <p:cNvPr id="10243" name="Rectangle 3"/>
          <p:cNvSpPr>
            <a:spLocks noGrp="1" noChangeArrowheads="1"/>
          </p:cNvSpPr>
          <p:nvPr>
            <p:ph type="body" idx="1"/>
          </p:nvPr>
        </p:nvSpPr>
        <p:spPr>
          <a:xfrm>
            <a:off x="971550" y="809625"/>
            <a:ext cx="7131050" cy="4114800"/>
          </a:xfrm>
        </p:spPr>
        <p:txBody>
          <a:bodyPr/>
          <a:lstStyle/>
          <a:p>
            <a:pPr>
              <a:buFont typeface="Monotype Sorts" pitchFamily="-84" charset="2"/>
              <a:buNone/>
            </a:pPr>
            <a:endParaRPr lang="en-US" altLang="en-US" dirty="0" smtClean="0"/>
          </a:p>
          <a:p>
            <a:r>
              <a:rPr kumimoji="0" lang="en-US" altLang="en-US" dirty="0" smtClean="0"/>
              <a:t>Address binding of instructions and data to memory addresses can happen at three different stages</a:t>
            </a:r>
          </a:p>
          <a:p>
            <a:pPr lvl="1"/>
            <a:r>
              <a:rPr lang="en-US" altLang="en-US" b="1" dirty="0" smtClean="0"/>
              <a:t>Compile time</a:t>
            </a:r>
            <a:r>
              <a:rPr lang="en-US" altLang="en-US" dirty="0" smtClean="0"/>
              <a:t>:  If memory location known a priori, </a:t>
            </a:r>
            <a:r>
              <a:rPr lang="en-US" altLang="en-US" b="1" dirty="0" smtClean="0">
                <a:solidFill>
                  <a:srgbClr val="3366FF"/>
                </a:solidFill>
              </a:rPr>
              <a:t>absolute code</a:t>
            </a:r>
            <a:r>
              <a:rPr lang="en-US" altLang="en-US" dirty="0" smtClean="0">
                <a:solidFill>
                  <a:srgbClr val="3366FF"/>
                </a:solidFill>
              </a:rPr>
              <a:t> </a:t>
            </a:r>
            <a:r>
              <a:rPr lang="en-US" altLang="en-US" dirty="0" smtClean="0"/>
              <a:t>can be generated; must recompile code if starting location changes</a:t>
            </a:r>
          </a:p>
          <a:p>
            <a:pPr lvl="1"/>
            <a:r>
              <a:rPr lang="en-US" altLang="en-US" b="1" dirty="0" smtClean="0"/>
              <a:t>Load time</a:t>
            </a:r>
            <a:r>
              <a:rPr lang="en-US" altLang="en-US" dirty="0" smtClean="0"/>
              <a:t>:  Must generate </a:t>
            </a:r>
            <a:r>
              <a:rPr lang="en-US" altLang="en-US" b="1" dirty="0" err="1" smtClean="0">
                <a:solidFill>
                  <a:srgbClr val="3366FF"/>
                </a:solidFill>
              </a:rPr>
              <a:t>relocatable</a:t>
            </a:r>
            <a:r>
              <a:rPr lang="en-US" altLang="en-US" b="1" dirty="0" smtClean="0">
                <a:solidFill>
                  <a:srgbClr val="3366FF"/>
                </a:solidFill>
              </a:rPr>
              <a:t> code</a:t>
            </a:r>
            <a:r>
              <a:rPr lang="en-US" altLang="en-US" dirty="0" smtClean="0"/>
              <a:t> if memory location is not known at compile time where the process will reside then final binding is delayed till load time</a:t>
            </a:r>
          </a:p>
          <a:p>
            <a:pPr lvl="1"/>
            <a:r>
              <a:rPr lang="en-US" altLang="en-US" b="1" dirty="0" smtClean="0"/>
              <a:t>Execution time</a:t>
            </a:r>
            <a:r>
              <a:rPr lang="en-US" altLang="en-US" dirty="0" smtClean="0"/>
              <a:t>:  Binding delayed until run time if the process can be moved during its execution from one memory segment to another</a:t>
            </a:r>
          </a:p>
          <a:p>
            <a:pPr lvl="2"/>
            <a:r>
              <a:rPr lang="en-US" altLang="en-US" dirty="0" smtClean="0"/>
              <a:t>Need hardware support for address maps (e.g., base and limit</a:t>
            </a:r>
            <a:r>
              <a:rPr lang="en-US" altLang="en-US" i="1" dirty="0" smtClean="0"/>
              <a:t> </a:t>
            </a:r>
            <a:r>
              <a:rPr lang="en-US" altLang="en-US" dirty="0" smtClean="0"/>
              <a:t>registers)</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1092200" y="100013"/>
            <a:ext cx="7956550" cy="576262"/>
          </a:xfrm>
        </p:spPr>
        <p:txBody>
          <a:bodyPr/>
          <a:lstStyle/>
          <a:p>
            <a:pPr eaLnBrk="1" hangingPunct="1"/>
            <a:r>
              <a:rPr lang="en-US" altLang="en-US" sz="2800" smtClean="0"/>
              <a:t>Multistep Processing of a User Program </a:t>
            </a:r>
          </a:p>
        </p:txBody>
      </p:sp>
      <p:pic>
        <p:nvPicPr>
          <p:cNvPr id="11267" name="Picture 4" descr="8"/>
          <p:cNvPicPr>
            <a:picLocks noChangeAspect="1" noChangeArrowheads="1"/>
          </p:cNvPicPr>
          <p:nvPr/>
        </p:nvPicPr>
        <p:blipFill>
          <a:blip r:embed="rId3"/>
          <a:srcRect/>
          <a:stretch>
            <a:fillRect/>
          </a:stretch>
        </p:blipFill>
        <p:spPr bwMode="auto">
          <a:xfrm>
            <a:off x="3360738" y="1231900"/>
            <a:ext cx="2554287" cy="47402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s-8">
  <a:themeElements>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fontScheme name="os-8">
      <a:majorFont>
        <a:latin typeface="Arial"/>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Verdana"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Verdana" charset="0"/>
          </a:defRPr>
        </a:defPPr>
      </a:lstStyle>
    </a:lnDef>
  </a:objectDefaults>
  <a:extraClrSchemeLst>
    <a:extraClrScheme>
      <a:clrScheme name="os-8 1">
        <a:dk1>
          <a:srgbClr val="006699"/>
        </a:dk1>
        <a:lt1>
          <a:srgbClr val="FFFFFF"/>
        </a:lt1>
        <a:dk2>
          <a:srgbClr val="000000"/>
        </a:dk2>
        <a:lt2>
          <a:srgbClr val="99FF99"/>
        </a:lt2>
        <a:accent1>
          <a:srgbClr val="00CC99"/>
        </a:accent1>
        <a:accent2>
          <a:srgbClr val="009999"/>
        </a:accent2>
        <a:accent3>
          <a:srgbClr val="AAAAAA"/>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os-8 2">
        <a:dk1>
          <a:srgbClr val="808000"/>
        </a:dk1>
        <a:lt1>
          <a:srgbClr val="FFFFFF"/>
        </a:lt1>
        <a:dk2>
          <a:srgbClr val="5C271E"/>
        </a:dk2>
        <a:lt2>
          <a:srgbClr val="FFDD89"/>
        </a:lt2>
        <a:accent1>
          <a:srgbClr val="CC6600"/>
        </a:accent1>
        <a:accent2>
          <a:srgbClr val="CC9900"/>
        </a:accent2>
        <a:accent3>
          <a:srgbClr val="B5ACAB"/>
        </a:accent3>
        <a:accent4>
          <a:srgbClr val="DADADA"/>
        </a:accent4>
        <a:accent5>
          <a:srgbClr val="E2B8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os-8 3">
        <a:dk1>
          <a:srgbClr val="763B00"/>
        </a:dk1>
        <a:lt1>
          <a:srgbClr val="FFFFFF"/>
        </a:lt1>
        <a:dk2>
          <a:srgbClr val="330000"/>
        </a:dk2>
        <a:lt2>
          <a:srgbClr val="CC9900"/>
        </a:lt2>
        <a:accent1>
          <a:srgbClr val="FFCC00"/>
        </a:accent1>
        <a:accent2>
          <a:srgbClr val="CC3300"/>
        </a:accent2>
        <a:accent3>
          <a:srgbClr val="ADAAAA"/>
        </a:accent3>
        <a:accent4>
          <a:srgbClr val="DADADA"/>
        </a:accent4>
        <a:accent5>
          <a:srgbClr val="FFE2AA"/>
        </a:accent5>
        <a:accent6>
          <a:srgbClr val="B92D00"/>
        </a:accent6>
        <a:hlink>
          <a:srgbClr val="666699"/>
        </a:hlink>
        <a:folHlink>
          <a:srgbClr val="999966"/>
        </a:folHlink>
      </a:clrScheme>
      <a:clrMap bg1="dk2" tx1="lt1" bg2="dk1" tx2="lt2" accent1="accent1" accent2="accent2" accent3="accent3" accent4="accent4" accent5="accent5" accent6="accent6" hlink="hlink" folHlink="folHlink"/>
    </a:extraClrScheme>
    <a:extraClrScheme>
      <a:clrScheme name="os-8 4">
        <a:dk1>
          <a:srgbClr val="6D3696"/>
        </a:dk1>
        <a:lt1>
          <a:srgbClr val="FFFFFF"/>
        </a:lt1>
        <a:dk2>
          <a:srgbClr val="51255D"/>
        </a:dk2>
        <a:lt2>
          <a:srgbClr val="FFFFCC"/>
        </a:lt2>
        <a:accent1>
          <a:srgbClr val="666699"/>
        </a:accent1>
        <a:accent2>
          <a:srgbClr val="800080"/>
        </a:accent2>
        <a:accent3>
          <a:srgbClr val="B3ACB6"/>
        </a:accent3>
        <a:accent4>
          <a:srgbClr val="DADADA"/>
        </a:accent4>
        <a:accent5>
          <a:srgbClr val="B8B8CA"/>
        </a:accent5>
        <a:accent6>
          <a:srgbClr val="730073"/>
        </a:accent6>
        <a:hlink>
          <a:srgbClr val="CCCC00"/>
        </a:hlink>
        <a:folHlink>
          <a:srgbClr val="A3A274"/>
        </a:folHlink>
      </a:clrScheme>
      <a:clrMap bg1="dk2" tx1="lt1" bg2="dk1" tx2="lt2" accent1="accent1" accent2="accent2" accent3="accent3" accent4="accent4" accent5="accent5" accent6="accent6" hlink="hlink" folHlink="folHlink"/>
    </a:extraClrScheme>
    <a:extraClrScheme>
      <a:clrScheme name="os-8 5">
        <a:dk1>
          <a:srgbClr val="CC6600"/>
        </a:dk1>
        <a:lt1>
          <a:srgbClr val="FFFFFF"/>
        </a:lt1>
        <a:dk2>
          <a:srgbClr val="4A553B"/>
        </a:dk2>
        <a:lt2>
          <a:srgbClr val="FFBF1F"/>
        </a:lt2>
        <a:accent1>
          <a:srgbClr val="FFCC00"/>
        </a:accent1>
        <a:accent2>
          <a:srgbClr val="CC9900"/>
        </a:accent2>
        <a:accent3>
          <a:srgbClr val="B1B4AF"/>
        </a:accent3>
        <a:accent4>
          <a:srgbClr val="DADADA"/>
        </a:accent4>
        <a:accent5>
          <a:srgbClr val="FFE2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os-8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os-8 7">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OS8</Template>
  <TotalTime>14067</TotalTime>
  <Words>6662</Words>
  <Application>Microsoft Office PowerPoint</Application>
  <PresentationFormat>On-screen Show (4:3)</PresentationFormat>
  <Paragraphs>612</Paragraphs>
  <Slides>63</Slides>
  <Notes>58</Notes>
  <HiddenSlides>0</HiddenSlides>
  <MMClips>0</MMClips>
  <ScaleCrop>false</ScaleCrop>
  <HeadingPairs>
    <vt:vector size="4" baseType="variant">
      <vt:variant>
        <vt:lpstr>Theme</vt:lpstr>
      </vt:variant>
      <vt:variant>
        <vt:i4>1</vt:i4>
      </vt:variant>
      <vt:variant>
        <vt:lpstr>Slide Titles</vt:lpstr>
      </vt:variant>
      <vt:variant>
        <vt:i4>63</vt:i4>
      </vt:variant>
    </vt:vector>
  </HeadingPairs>
  <TitlesOfParts>
    <vt:vector size="64" baseType="lpstr">
      <vt:lpstr>os-8</vt:lpstr>
      <vt:lpstr>Chapter 8:  Main Memory</vt:lpstr>
      <vt:lpstr>Chapter 8:  Memory Management</vt:lpstr>
      <vt:lpstr>Objectives</vt:lpstr>
      <vt:lpstr>Background</vt:lpstr>
      <vt:lpstr>Base and Limit Registers</vt:lpstr>
      <vt:lpstr>Hardware Address Protection</vt:lpstr>
      <vt:lpstr>Address Binding</vt:lpstr>
      <vt:lpstr>Binding of Instructions and Data to Memory</vt:lpstr>
      <vt:lpstr>Multistep Processing of a User Program </vt:lpstr>
      <vt:lpstr>Logical vs. Physical Address Space</vt:lpstr>
      <vt:lpstr>Memory-Management Unit (MMU)</vt:lpstr>
      <vt:lpstr>Dynamic relocation using a relocation register</vt:lpstr>
      <vt:lpstr>Dynamic Linking</vt:lpstr>
      <vt:lpstr>Swapping</vt:lpstr>
      <vt:lpstr>Swapping (Cont.)</vt:lpstr>
      <vt:lpstr>Schematic View of Swapping</vt:lpstr>
      <vt:lpstr>Context Switch Time including Swapping</vt:lpstr>
      <vt:lpstr>Context Switch Time and Swapping (Cont.)</vt:lpstr>
      <vt:lpstr>Swapping on Mobile Systems</vt:lpstr>
      <vt:lpstr>Contiguous Allocation</vt:lpstr>
      <vt:lpstr>Contiguous Allocation (Cont.)</vt:lpstr>
      <vt:lpstr>Hardware Support for Relocation and Limit Registers</vt:lpstr>
      <vt:lpstr>Multiple-partition allocation </vt:lpstr>
      <vt:lpstr>Dynamic Storage-Allocation Problem</vt:lpstr>
      <vt:lpstr>Fragmentation</vt:lpstr>
      <vt:lpstr>External Fragmentation</vt:lpstr>
      <vt:lpstr>Fragmentation (Cont.)</vt:lpstr>
      <vt:lpstr>Segmentation</vt:lpstr>
      <vt:lpstr>User’s View of a Program</vt:lpstr>
      <vt:lpstr>Logical View of Segmentation</vt:lpstr>
      <vt:lpstr>Segmentation Architecture </vt:lpstr>
      <vt:lpstr>Segmentation Architecture (Cont.)</vt:lpstr>
      <vt:lpstr>Segmentation Hardware</vt:lpstr>
      <vt:lpstr>Example of Segmentation</vt:lpstr>
      <vt:lpstr>Paging</vt:lpstr>
      <vt:lpstr>Address Translation Scheme</vt:lpstr>
      <vt:lpstr>Paging Hardware</vt:lpstr>
      <vt:lpstr>Paging Model of Logical and  Physical Memory</vt:lpstr>
      <vt:lpstr>Paging Example</vt:lpstr>
      <vt:lpstr>Paging (Cont.)</vt:lpstr>
      <vt:lpstr>Free Frames</vt:lpstr>
      <vt:lpstr>Implementation of Page Table</vt:lpstr>
      <vt:lpstr>Implementation of Page Table (Cont.)</vt:lpstr>
      <vt:lpstr>Associative Memory</vt:lpstr>
      <vt:lpstr>Paging Hardware With TLB</vt:lpstr>
      <vt:lpstr>Effective Access Time</vt:lpstr>
      <vt:lpstr>Memory Protection</vt:lpstr>
      <vt:lpstr>Valid (v) or Invalid (i) Bit In A Page Table</vt:lpstr>
      <vt:lpstr>Shared Pages</vt:lpstr>
      <vt:lpstr>Shared Pages Example</vt:lpstr>
      <vt:lpstr>Slide 51</vt:lpstr>
      <vt:lpstr>Structure of the Page Table</vt:lpstr>
      <vt:lpstr>Hierarchical Page Tables</vt:lpstr>
      <vt:lpstr>Two-Level Page-Table Scheme</vt:lpstr>
      <vt:lpstr>Two-Level Paging Example</vt:lpstr>
      <vt:lpstr>Address-Translation Scheme</vt:lpstr>
      <vt:lpstr>64-bit Logical Address Space</vt:lpstr>
      <vt:lpstr>Three-level Paging Scheme</vt:lpstr>
      <vt:lpstr>Hashed Page Tables</vt:lpstr>
      <vt:lpstr>Hashed Page Table</vt:lpstr>
      <vt:lpstr>Inverted Page Table</vt:lpstr>
      <vt:lpstr>Inverted Page Table Architecture</vt:lpstr>
      <vt:lpstr>End of Chapter 8</vt:lpstr>
    </vt:vector>
  </TitlesOfParts>
  <Company>Lucent Technologies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2.01</dc:title>
  <dc:creator>Lucent End User</dc:creator>
  <cp:lastModifiedBy>Tamoor</cp:lastModifiedBy>
  <cp:revision>305</cp:revision>
  <cp:lastPrinted>2013-09-30T19:34:56Z</cp:lastPrinted>
  <dcterms:created xsi:type="dcterms:W3CDTF">2011-01-13T23:43:38Z</dcterms:created>
  <dcterms:modified xsi:type="dcterms:W3CDTF">2015-11-20T18:25:15Z</dcterms:modified>
</cp:coreProperties>
</file>