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7"/>
  </p:notesMasterIdLst>
  <p:handoutMasterIdLst>
    <p:handoutMasterId r:id="rId48"/>
  </p:handoutMasterIdLst>
  <p:sldIdLst>
    <p:sldId id="331" r:id="rId2"/>
    <p:sldId id="332" r:id="rId3"/>
    <p:sldId id="333" r:id="rId4"/>
    <p:sldId id="334" r:id="rId5"/>
    <p:sldId id="335" r:id="rId6"/>
    <p:sldId id="407" r:id="rId7"/>
    <p:sldId id="336" r:id="rId8"/>
    <p:sldId id="338" r:id="rId9"/>
    <p:sldId id="339" r:id="rId10"/>
    <p:sldId id="340" r:id="rId11"/>
    <p:sldId id="341" r:id="rId12"/>
    <p:sldId id="342" r:id="rId13"/>
    <p:sldId id="343" r:id="rId14"/>
    <p:sldId id="344" r:id="rId15"/>
    <p:sldId id="345" r:id="rId16"/>
    <p:sldId id="348" r:id="rId17"/>
    <p:sldId id="349"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70" r:id="rId34"/>
    <p:sldId id="373" r:id="rId35"/>
    <p:sldId id="374" r:id="rId36"/>
    <p:sldId id="375" r:id="rId37"/>
    <p:sldId id="376" r:id="rId38"/>
    <p:sldId id="378" r:id="rId39"/>
    <p:sldId id="379" r:id="rId40"/>
    <p:sldId id="410" r:id="rId41"/>
    <p:sldId id="380" r:id="rId42"/>
    <p:sldId id="411" r:id="rId43"/>
    <p:sldId id="382" r:id="rId44"/>
    <p:sldId id="414" r:id="rId45"/>
    <p:sldId id="406" r:id="rId46"/>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260" autoAdjust="0"/>
    <p:restoredTop sz="86191" autoAdjust="0"/>
  </p:normalViewPr>
  <p:slideViewPr>
    <p:cSldViewPr snapToGrid="0">
      <p:cViewPr varScale="1">
        <p:scale>
          <a:sx n="62" d="100"/>
          <a:sy n="62" d="100"/>
        </p:scale>
        <p:origin x="-2046" y="-90"/>
      </p:cViewPr>
      <p:guideLst>
        <p:guide orient="horz" pos="816"/>
        <p:guide pos="440"/>
      </p:guideLst>
    </p:cSldViewPr>
  </p:slideViewPr>
  <p:outlineViewPr>
    <p:cViewPr>
      <p:scale>
        <a:sx n="33" d="100"/>
        <a:sy n="33" d="100"/>
      </p:scale>
      <p:origin x="0" y="0"/>
    </p:cViewPr>
    <p:sldLst>
      <p:sld r:id="rId1" collapse="1"/>
      <p:sld r:id="rId2" collapse="1"/>
    </p:sldLst>
  </p:outlineViewPr>
  <p:notesTextViewPr>
    <p:cViewPr>
      <p:scale>
        <a:sx n="125" d="100"/>
        <a:sy n="125" d="100"/>
      </p:scale>
      <p:origin x="0" y="0"/>
    </p:cViewPr>
  </p:notesTextViewPr>
  <p:sorterViewPr>
    <p:cViewPr>
      <p:scale>
        <a:sx n="66" d="100"/>
        <a:sy n="66" d="100"/>
      </p:scale>
      <p:origin x="0" y="2208"/>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1460">
              <a:defRPr sz="1100">
                <a:latin typeface="Helvetica" pitchFamily="-84" charset="0"/>
              </a:defRPr>
            </a:lvl1pPr>
          </a:lstStyle>
          <a:p>
            <a:pPr>
              <a:defRPr/>
            </a:pPr>
            <a:fld id="{B482290A-41E7-469A-8B80-F2EA5E81695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87044" name="Rectangle 4"/>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909">
              <a:defRPr sz="1200">
                <a:latin typeface="Times New Roman" pitchFamily="18" charset="0"/>
              </a:defRPr>
            </a:lvl1pPr>
          </a:lstStyle>
          <a:p>
            <a:pPr>
              <a:defRPr/>
            </a:pPr>
            <a:fld id="{A2B60BA0-1532-41BB-9D95-5318409E27B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39800"/>
            <a:fld id="{A207FCF1-E09E-4E40-8022-E164501A0551}" type="slidenum">
              <a:rPr lang="en-US" altLang="en-US" smtClean="0"/>
              <a:pPr defTabSz="939800"/>
              <a:t>1</a:t>
            </a:fld>
            <a:endParaRPr lang="en-US" alt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smtClean="0">
              <a:latin typeface="Times New Roman" pitchFamily="18" charset="0"/>
            </a:endParaRPr>
          </a:p>
        </p:txBody>
      </p:sp>
      <p:sp>
        <p:nvSpPr>
          <p:cNvPr id="98308" name="Slide Number Placeholder 3"/>
          <p:cNvSpPr>
            <a:spLocks noGrp="1"/>
          </p:cNvSpPr>
          <p:nvPr>
            <p:ph type="sldNum" sz="quarter" idx="5"/>
          </p:nvPr>
        </p:nvSpPr>
        <p:spPr>
          <a:noFill/>
        </p:spPr>
        <p:txBody>
          <a:bodyPr/>
          <a:lstStyle/>
          <a:p>
            <a:pPr defTabSz="939800"/>
            <a:fld id="{3044BDAC-FECA-4AF8-8393-D18F0BAA3E5B}" type="slidenum">
              <a:rPr lang="en-US" smtClean="0"/>
              <a:pPr defTabSz="939800"/>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defTabSz="939800"/>
            <a:fld id="{17D97DC3-5580-4216-9DEE-BB05DB084F20}" type="slidenum">
              <a:rPr lang="en-US" altLang="en-US" smtClean="0"/>
              <a:pPr defTabSz="939800"/>
              <a:t>11</a:t>
            </a:fld>
            <a:endParaRPr lang="en-US" alt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GB" dirty="0" smtClean="0">
                <a:latin typeface="Times New Roman" pitchFamily="18" charset="0"/>
              </a:rPr>
              <a:t>-Page numbers are implicit in the table above as they are sequential in ascending order anyway.</a:t>
            </a:r>
          </a:p>
          <a:p>
            <a:r>
              <a:rPr lang="en-GB" dirty="0" smtClean="0">
                <a:latin typeface="Times New Roman" pitchFamily="18" charset="0"/>
              </a:rPr>
              <a:t>-Same scheme as in Ch8. But this time, invalid means two things: either page not in memory, or illegal memory reference.</a:t>
            </a:r>
          </a:p>
          <a:p>
            <a:r>
              <a:rPr lang="en-GB" dirty="0" smtClean="0">
                <a:latin typeface="Times New Roman" pitchFamily="18" charset="0"/>
              </a:rPr>
              <a:t>-Instead of ‘</a:t>
            </a:r>
            <a:r>
              <a:rPr lang="en-GB" dirty="0" err="1" smtClean="0">
                <a:latin typeface="Times New Roman" pitchFamily="18" charset="0"/>
              </a:rPr>
              <a:t>i</a:t>
            </a:r>
            <a:r>
              <a:rPr lang="en-GB" dirty="0" smtClean="0">
                <a:latin typeface="Times New Roman" pitchFamily="18" charset="0"/>
              </a:rPr>
              <a:t>’, can also store the address of page on disk. </a:t>
            </a:r>
          </a:p>
          <a:p>
            <a:endParaRPr lang="en-US" altLang="en-US" dirty="0"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39800"/>
            <a:fld id="{A4351932-DB1E-429C-998F-DA26949B2DDE}" type="slidenum">
              <a:rPr lang="en-US" altLang="en-US" smtClean="0"/>
              <a:pPr defTabSz="939800"/>
              <a:t>12</a:t>
            </a:fld>
            <a:endParaRPr lang="en-US" alt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GB" smtClean="0">
                <a:latin typeface="Times New Roman" pitchFamily="18" charset="0"/>
              </a:rPr>
              <a:t>-If pages to be brought in guessed accurately, invalid pages have no effect on execution. </a:t>
            </a:r>
          </a:p>
          <a:p>
            <a:r>
              <a:rPr lang="en-GB" smtClean="0">
                <a:latin typeface="Times New Roman" pitchFamily="18" charset="0"/>
              </a:rPr>
              <a:t>-High-speed disk used as ‘swap device’. The section of disk used for swapping is called ‘swap space‘. Subject of Ch12. </a:t>
            </a:r>
          </a:p>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pPr defTabSz="939800"/>
            <a:fld id="{0592E86E-8C79-4B58-855F-4A0117726194}" type="slidenum">
              <a:rPr lang="en-US" altLang="en-US" smtClean="0"/>
              <a:pPr defTabSz="939800"/>
              <a:t>13</a:t>
            </a:fld>
            <a:endParaRPr lang="en-US" alt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GB" dirty="0" smtClean="0">
                <a:latin typeface="Times New Roman" pitchFamily="18" charset="0"/>
              </a:rPr>
              <a:t>-This ‘another table’ is kept usually in PCB for each process.</a:t>
            </a:r>
          </a:p>
          <a:p>
            <a:r>
              <a:rPr lang="en-GB" dirty="0" smtClean="0">
                <a:latin typeface="Times New Roman" pitchFamily="18" charset="0"/>
              </a:rPr>
              <a:t>-CPU can be allocated to another process, while this process waiting for disk-read into memory. Also, have to wait for disk to be free for a read.</a:t>
            </a:r>
          </a:p>
          <a:p>
            <a:endParaRPr lang="en-US" altLang="en-US" dirty="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pPr defTabSz="939800"/>
            <a:fld id="{BA193152-2A1B-48B8-954C-7F2614CEC5F7}" type="slidenum">
              <a:rPr lang="en-US" altLang="en-US" smtClean="0"/>
              <a:pPr defTabSz="939800"/>
              <a:t>14</a:t>
            </a:fld>
            <a:endParaRPr lang="en-US" alt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en-GB" smtClean="0">
              <a:latin typeface="Times New Roman" pitchFamily="18" charset="0"/>
            </a:endParaRPr>
          </a:p>
        </p:txBody>
      </p:sp>
      <p:sp>
        <p:nvSpPr>
          <p:cNvPr id="103428" name="Slide Number Placeholder 3"/>
          <p:cNvSpPr>
            <a:spLocks noGrp="1"/>
          </p:cNvSpPr>
          <p:nvPr>
            <p:ph type="sldNum" sz="quarter" idx="5"/>
          </p:nvPr>
        </p:nvSpPr>
        <p:spPr>
          <a:noFill/>
        </p:spPr>
        <p:txBody>
          <a:bodyPr/>
          <a:lstStyle/>
          <a:p>
            <a:pPr defTabSz="939800"/>
            <a:fld id="{B5B6BA02-89E2-4718-ACFB-ED9BB3079049}" type="slidenum">
              <a:rPr lang="en-US" smtClean="0"/>
              <a:pPr defTabSz="939800"/>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pPr defTabSz="939800"/>
            <a:fld id="{1BDF47E6-A5A0-4D26-8AF8-FEAF3893F8CB}" type="slidenum">
              <a:rPr lang="en-US" altLang="en-US" smtClean="0"/>
              <a:pPr defTabSz="939800"/>
              <a:t>16</a:t>
            </a:fld>
            <a:endParaRPr lang="en-US" alt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GB" smtClean="0">
                <a:latin typeface="Times New Roman" pitchFamily="18" charset="0"/>
              </a:rPr>
              <a:t>-Time to access memory. </a:t>
            </a:r>
          </a:p>
          <a:p>
            <a:r>
              <a:rPr lang="en-US" smtClean="0">
                <a:latin typeface="Times New Roman" pitchFamily="18" charset="0"/>
              </a:rPr>
              <a:t>-Page fault overhead includes accessing memory again after restarting.</a:t>
            </a:r>
            <a:endParaRPr lang="en-GB"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defTabSz="939800"/>
            <a:fld id="{7C85EF3A-18C5-4311-B705-B6C762CFE83E}" type="slidenum">
              <a:rPr lang="en-US" altLang="en-US" smtClean="0"/>
              <a:pPr defTabSz="939800"/>
              <a:t>17</a:t>
            </a:fld>
            <a:endParaRPr lang="en-US" alt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GB" dirty="0" smtClean="0">
                <a:latin typeface="Times New Roman" pitchFamily="18" charset="0"/>
              </a:rPr>
              <a:t>-One access out of 1000 is page fault, then p=1/1000 i.e. .001</a:t>
            </a:r>
          </a:p>
          <a:p>
            <a:r>
              <a:rPr lang="en-GB" dirty="0" smtClean="0">
                <a:latin typeface="Times New Roman" pitchFamily="18" charset="0"/>
              </a:rPr>
              <a:t>EAT = 200 + 7999800x0.001 = 8199.8 nanoseconds</a:t>
            </a:r>
          </a:p>
          <a:p>
            <a:r>
              <a:rPr lang="en-GB" dirty="0" smtClean="0">
                <a:latin typeface="Times New Roman" pitchFamily="18" charset="0"/>
              </a:rPr>
              <a:t>Without this page fault, memory access time was 200ns.</a:t>
            </a:r>
          </a:p>
          <a:p>
            <a:r>
              <a:rPr lang="en-GB" dirty="0" smtClean="0">
                <a:latin typeface="Times New Roman" pitchFamily="18" charset="0"/>
              </a:rPr>
              <a:t>8199.8/200 is 40.999</a:t>
            </a:r>
          </a:p>
          <a:p>
            <a:r>
              <a:rPr lang="en-GB" dirty="0" smtClean="0">
                <a:latin typeface="Times New Roman" pitchFamily="18" charset="0"/>
              </a:rPr>
              <a:t>-Important to keep page faults low to keep slowdown to a minimum. </a:t>
            </a:r>
          </a:p>
          <a:p>
            <a:r>
              <a:rPr lang="en-US" i="1" dirty="0" smtClean="0">
                <a:latin typeface="Times New Roman" pitchFamily="18" charset="0"/>
              </a:rPr>
              <a:t>[</a:t>
            </a:r>
            <a:r>
              <a:rPr lang="en-US" i="1" dirty="0" err="1" smtClean="0">
                <a:latin typeface="Times New Roman" pitchFamily="18" charset="0"/>
              </a:rPr>
              <a:t>milli</a:t>
            </a:r>
            <a:r>
              <a:rPr lang="en-US" i="1" dirty="0" smtClean="0">
                <a:latin typeface="Times New Roman" pitchFamily="18" charset="0"/>
              </a:rPr>
              <a:t> is 10^-3, </a:t>
            </a:r>
            <a:r>
              <a:rPr lang="en-US" i="1" dirty="0" err="1" smtClean="0">
                <a:latin typeface="Times New Roman" pitchFamily="18" charset="0"/>
              </a:rPr>
              <a:t>nano</a:t>
            </a:r>
            <a:r>
              <a:rPr lang="en-US" i="1" dirty="0" smtClean="0">
                <a:latin typeface="Times New Roman" pitchFamily="18" charset="0"/>
              </a:rPr>
              <a:t> is 10^-9, i.e. </a:t>
            </a:r>
            <a:r>
              <a:rPr lang="en-US" i="1" dirty="0" err="1" smtClean="0">
                <a:latin typeface="Times New Roman" pitchFamily="18" charset="0"/>
              </a:rPr>
              <a:t>milli</a:t>
            </a:r>
            <a:r>
              <a:rPr lang="en-US" i="1" dirty="0" smtClean="0">
                <a:latin typeface="Times New Roman" pitchFamily="18" charset="0"/>
              </a:rPr>
              <a:t> is 1 million times </a:t>
            </a:r>
            <a:r>
              <a:rPr lang="en-US" i="1" dirty="0" err="1" smtClean="0">
                <a:latin typeface="Times New Roman" pitchFamily="18" charset="0"/>
              </a:rPr>
              <a:t>nano</a:t>
            </a:r>
            <a:r>
              <a:rPr lang="en-US" i="1" dirty="0" smtClean="0">
                <a:latin typeface="Times New Roman" pitchFamily="18" charset="0"/>
              </a:rPr>
              <a:t>]</a:t>
            </a:r>
            <a:endParaRPr lang="en-GB" i="1"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pPr defTabSz="939800"/>
            <a:fld id="{D9F01CC2-8B60-4790-BA2F-6BAA8CAACBF7}" type="slidenum">
              <a:rPr lang="en-US" altLang="en-US" smtClean="0"/>
              <a:pPr defTabSz="939800"/>
              <a:t>18</a:t>
            </a:fld>
            <a:endParaRPr lang="en-US" alt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r>
              <a:rPr lang="en-US" altLang="en-US" dirty="0" smtClean="0">
                <a:latin typeface="Times New Roman" pitchFamily="18" charset="0"/>
              </a:rPr>
              <a:t>-The operating system has several options at this point. It could terminate the user process. However, demand paging is the operating system’s attempt to improve the computer system’s utilization and throughput. Users should not be aware that their processes are running on a paged system—paging should be logically transparent to the user. So this option is not the best choice.</a:t>
            </a:r>
          </a:p>
          <a:p>
            <a:r>
              <a:rPr lang="en-US" altLang="en-US" dirty="0" smtClean="0">
                <a:latin typeface="Times New Roman" pitchFamily="18" charset="0"/>
              </a:rPr>
              <a:t>The operating system could instead swap out a process, freeing all its frames and reducing the level of multiprogramming. This option is a good one</a:t>
            </a:r>
          </a:p>
          <a:p>
            <a:r>
              <a:rPr lang="en-US" altLang="en-US" dirty="0" smtClean="0">
                <a:latin typeface="Times New Roman" pitchFamily="18" charset="0"/>
              </a:rPr>
              <a:t>in certain circumstances, and we consider it further in Section 9.6. </a:t>
            </a:r>
          </a:p>
          <a:p>
            <a:r>
              <a:rPr lang="en-US" altLang="en-US" dirty="0" smtClean="0">
                <a:latin typeface="Times New Roman" pitchFamily="18" charset="0"/>
              </a:rPr>
              <a:t>Here, we discuss the most common solution: page replacement.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pPr defTabSz="939800"/>
            <a:fld id="{149F40C4-3C00-4E6E-93CA-A9B0FD724A7B}" type="slidenum">
              <a:rPr lang="en-US" altLang="en-US" smtClean="0"/>
              <a:pPr defTabSz="939800"/>
              <a:t>19</a:t>
            </a:fld>
            <a:endParaRPr lang="en-US" alt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r>
              <a:rPr lang="en-GB" dirty="0" smtClean="0">
                <a:latin typeface="Times New Roman" pitchFamily="18" charset="0"/>
              </a:rPr>
              <a:t>-’Over-allocation’ of memory means increasing the degree of multiprogramming. This can result in page faults and the need for page replacement as no free frames available.</a:t>
            </a:r>
          </a:p>
          <a:p>
            <a:r>
              <a:rPr lang="en-GB" dirty="0" smtClean="0">
                <a:latin typeface="Times New Roman" pitchFamily="18" charset="0"/>
              </a:rPr>
              <a:t>-Dirty bit: a bit in hardware associated with each frame which is set if the page is modified in memory. If that page needs to be evicted, we only write it back to disk if it has been modified in memory. Dirty bit scheme reduces I/O time to half. Same holds for read-only pages. </a:t>
            </a:r>
          </a:p>
          <a:p>
            <a:endParaRPr lang="en-US" alt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defTabSz="939800"/>
            <a:fld id="{DA9B43C1-1D58-4114-9159-C4BEBBB03032}" type="slidenum">
              <a:rPr lang="en-US" altLang="en-US" smtClean="0"/>
              <a:pPr defTabSz="939800"/>
              <a:t>2</a:t>
            </a:fld>
            <a:endParaRPr lang="en-US" alt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pPr defTabSz="939800"/>
            <a:fld id="{0112C1DD-2A1C-42EE-AAB1-0B0F2855C944}" type="slidenum">
              <a:rPr lang="en-US" altLang="en-US" smtClean="0"/>
              <a:pPr defTabSz="939800"/>
              <a:t>20</a:t>
            </a:fld>
            <a:endParaRPr lang="en-US" alt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r>
              <a:rPr lang="en-GB" smtClean="0">
                <a:latin typeface="Times New Roman" pitchFamily="18" charset="0"/>
              </a:rPr>
              <a:t>-load M refers to M, which is not in memory. </a:t>
            </a:r>
          </a:p>
          <a:p>
            <a:r>
              <a:rPr lang="en-US" smtClean="0">
                <a:latin typeface="Times New Roman" pitchFamily="18" charset="0"/>
              </a:rPr>
              <a:t>-No free frame available to bring in M or B.</a:t>
            </a:r>
            <a:endParaRPr lang="en-GB"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pPr defTabSz="939800"/>
            <a:fld id="{303D1C1C-3C09-4B0C-A095-E090207C5E4D}" type="slidenum">
              <a:rPr lang="en-US" altLang="en-US" smtClean="0"/>
              <a:pPr defTabSz="939800"/>
              <a:t>21</a:t>
            </a:fld>
            <a:endParaRPr lang="en-US" alt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pPr defTabSz="939800"/>
            <a:fld id="{24308BC8-72B2-47C9-AC14-E48E25BD7063}" type="slidenum">
              <a:rPr lang="en-US" altLang="en-US" smtClean="0"/>
              <a:pPr defTabSz="939800"/>
              <a:t>22</a:t>
            </a:fld>
            <a:endParaRPr lang="en-US" alt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r>
              <a:rPr lang="en-GB" smtClean="0">
                <a:latin typeface="Times New Roman" pitchFamily="18" charset="0"/>
              </a:rPr>
              <a:t>-Now frame </a:t>
            </a:r>
            <a:r>
              <a:rPr lang="en-GB" i="1" smtClean="0">
                <a:latin typeface="Times New Roman" pitchFamily="18" charset="0"/>
              </a:rPr>
              <a:t>f  </a:t>
            </a:r>
            <a:r>
              <a:rPr lang="en-GB" smtClean="0">
                <a:latin typeface="Times New Roman" pitchFamily="18" charset="0"/>
              </a:rPr>
              <a:t>will be allocated to a new page, so it will now appear in the page table against the new page that it carries. The old, evicted page now has a 0 written in front of it as frame number and the invalid bit is also set for it.</a:t>
            </a:r>
          </a:p>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defTabSz="939800"/>
            <a:fld id="{A48EDF97-7224-4447-88EF-EAC134E3AD2F}" type="slidenum">
              <a:rPr lang="en-US" altLang="en-US" smtClean="0"/>
              <a:pPr defTabSz="939800"/>
              <a:t>23</a:t>
            </a:fld>
            <a:endParaRPr lang="en-US" alt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r>
              <a:rPr lang="en-GB" dirty="0" smtClean="0">
                <a:latin typeface="Times New Roman" pitchFamily="18" charset="0"/>
              </a:rPr>
              <a:t>-Each OS has its own page-replacement scheme. </a:t>
            </a:r>
          </a:p>
          <a:p>
            <a:r>
              <a:rPr lang="en-GB" dirty="0" smtClean="0">
                <a:latin typeface="Times New Roman" pitchFamily="18" charset="0"/>
              </a:rPr>
              <a:t>-If a page is immediately referenced again, there is no page fault. Read book for obtaining reference string from a sequence of generated addresses; only changed page matters. </a:t>
            </a:r>
          </a:p>
          <a:p>
            <a:r>
              <a:rPr lang="en-US" dirty="0" smtClean="0">
                <a:latin typeface="Times New Roman" pitchFamily="18" charset="0"/>
              </a:rPr>
              <a:t>-The numbers in the reference string are page numbers.</a:t>
            </a:r>
            <a:endParaRPr lang="en-GB"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pPr defTabSz="939800"/>
            <a:fld id="{1A790B99-B817-4135-BC4F-20000294BFF2}" type="slidenum">
              <a:rPr lang="en-US" altLang="en-US" smtClean="0"/>
              <a:pPr defTabSz="939800"/>
              <a:t>24</a:t>
            </a:fld>
            <a:endParaRPr lang="en-US" alt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r>
              <a:rPr lang="en-GB" smtClean="0">
                <a:latin typeface="Times New Roman" pitchFamily="18" charset="0"/>
              </a:rPr>
              <a:t>-More memory means less page faults. Shows average number of frames. </a:t>
            </a:r>
          </a:p>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pPr defTabSz="939800"/>
            <a:fld id="{3D4706F6-CD23-4681-B21A-3A59053F2B6C}" type="slidenum">
              <a:rPr lang="en-US" altLang="en-US" smtClean="0"/>
              <a:pPr defTabSz="939800"/>
              <a:t>25</a:t>
            </a:fld>
            <a:endParaRPr lang="en-US" alt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r>
              <a:rPr lang="en-GB" smtClean="0">
                <a:latin typeface="Times New Roman" pitchFamily="18" charset="0"/>
              </a:rPr>
              <a:t>-We can create a queue of pages in memory and replace the page at head (oldest in memory) and insert new page coming into memory at tail (no need to record times for pages then). </a:t>
            </a:r>
          </a:p>
          <a:p>
            <a:r>
              <a:rPr lang="en-GB" smtClean="0">
                <a:latin typeface="Times New Roman" pitchFamily="18" charset="0"/>
              </a:rPr>
              <a:t>-Belady discovered this in 1969 for FIFO. Till then, FIFO was deemed acceptable. </a:t>
            </a:r>
          </a:p>
          <a:p>
            <a:r>
              <a:rPr lang="en-GB" u="sng" smtClean="0">
                <a:latin typeface="Times New Roman" pitchFamily="18" charset="0"/>
              </a:rPr>
              <a:t>http://portal.acm.org/citation.cfm?doid=363011.363155</a:t>
            </a:r>
          </a:p>
          <a:p>
            <a:r>
              <a:rPr lang="en-GB" smtClean="0">
                <a:latin typeface="Times New Roman" pitchFamily="18" charset="0"/>
              </a:rPr>
              <a:t>Read the abstract of this paper:</a:t>
            </a:r>
          </a:p>
          <a:p>
            <a:r>
              <a:rPr lang="en-GB" u="sng" smtClean="0">
                <a:latin typeface="Times New Roman" pitchFamily="18" charset="0"/>
              </a:rPr>
              <a:t>http://iisit.org/Vol6/IISITv6p825-836McMaster617.pdf</a:t>
            </a:r>
          </a:p>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pPr defTabSz="939800"/>
            <a:fld id="{0FA78E90-8F5A-4EC1-AF58-1F6F3D926159}" type="slidenum">
              <a:rPr lang="en-US" altLang="en-US" smtClean="0"/>
              <a:pPr defTabSz="939800"/>
              <a:t>26</a:t>
            </a:fld>
            <a:endParaRPr lang="en-US" alt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r>
              <a:rPr lang="en-GB" smtClean="0">
                <a:latin typeface="Times New Roman" pitchFamily="18" charset="0"/>
              </a:rPr>
              <a:t>-Graph for reference string </a:t>
            </a:r>
            <a:r>
              <a:rPr lang="en-US" altLang="en-US" smtClean="0">
                <a:latin typeface="Times New Roman" pitchFamily="18" charset="0"/>
              </a:rPr>
              <a:t>1,2,3,4,1,2,5,1,2,3,4,5</a:t>
            </a:r>
            <a:endParaRPr lang="en-GB"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pPr defTabSz="939800"/>
            <a:fld id="{16242CCE-E983-4F4F-809C-36D6125FF6A7}" type="slidenum">
              <a:rPr lang="en-US" altLang="en-US" smtClean="0"/>
              <a:pPr defTabSz="939800"/>
              <a:t>27</a:t>
            </a:fld>
            <a:endParaRPr lang="en-US" alt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r>
              <a:rPr lang="en-US" dirty="0" smtClean="0">
                <a:latin typeface="Times New Roman" pitchFamily="18" charset="0"/>
              </a:rPr>
              <a:t>-Guarantees lowest possible page fault rate for a fixed number of frames, and no </a:t>
            </a:r>
            <a:r>
              <a:rPr lang="en-US" dirty="0" err="1" smtClean="0">
                <a:latin typeface="Times New Roman" pitchFamily="18" charset="0"/>
              </a:rPr>
              <a:t>Belady’s</a:t>
            </a:r>
            <a:r>
              <a:rPr lang="en-US" dirty="0" smtClean="0">
                <a:latin typeface="Times New Roman" pitchFamily="18" charset="0"/>
              </a:rPr>
              <a:t> Anomaly. </a:t>
            </a:r>
            <a:endParaRPr lang="en-GB" dirty="0" smtClean="0">
              <a:latin typeface="Times New Roman" pitchFamily="18" charset="0"/>
            </a:endParaRPr>
          </a:p>
          <a:p>
            <a:r>
              <a:rPr lang="en-GB" dirty="0" smtClean="0">
                <a:latin typeface="Times New Roman" pitchFamily="18" charset="0"/>
              </a:rPr>
              <a:t>-FIFO looks at oldest page in time. OPT looks at the time when page will be used. </a:t>
            </a:r>
          </a:p>
          <a:p>
            <a:r>
              <a:rPr lang="en-GB" dirty="0" smtClean="0">
                <a:latin typeface="Times New Roman" pitchFamily="18" charset="0"/>
              </a:rPr>
              <a:t>-</a:t>
            </a:r>
            <a:r>
              <a:rPr lang="en-GB" dirty="0" err="1" smtClean="0">
                <a:latin typeface="Times New Roman" pitchFamily="18" charset="0"/>
              </a:rPr>
              <a:t>Belady’s</a:t>
            </a:r>
            <a:r>
              <a:rPr lang="en-GB" dirty="0" smtClean="0">
                <a:latin typeface="Times New Roman" pitchFamily="18" charset="0"/>
              </a:rPr>
              <a:t> anomaly led to research to find the best </a:t>
            </a:r>
            <a:r>
              <a:rPr lang="en-GB" dirty="0" err="1" smtClean="0">
                <a:latin typeface="Times New Roman" pitchFamily="18" charset="0"/>
              </a:rPr>
              <a:t>algo</a:t>
            </a:r>
            <a:r>
              <a:rPr lang="en-GB" dirty="0" smtClean="0">
                <a:latin typeface="Times New Roman" pitchFamily="18" charset="0"/>
              </a:rPr>
              <a:t>.</a:t>
            </a:r>
          </a:p>
          <a:p>
            <a:r>
              <a:rPr lang="en-GB" dirty="0" smtClean="0">
                <a:latin typeface="Times New Roman" pitchFamily="18" charset="0"/>
              </a:rPr>
              <a:t>-This best one called OPT or MIN.</a:t>
            </a:r>
          </a:p>
          <a:p>
            <a:r>
              <a:rPr lang="en-GB" dirty="0" smtClean="0">
                <a:latin typeface="Times New Roman" pitchFamily="18" charset="0"/>
              </a:rPr>
              <a:t>-Replace page with largest forward distance from present.</a:t>
            </a:r>
            <a:endParaRPr lang="en-GB" dirty="0" smtClean="0">
              <a:solidFill>
                <a:srgbClr val="FF0000"/>
              </a:solidFill>
              <a:latin typeface="Times New Roman" pitchFamily="18" charset="0"/>
            </a:endParaRPr>
          </a:p>
          <a:p>
            <a:r>
              <a:rPr lang="en-GB" dirty="0" smtClean="0">
                <a:solidFill>
                  <a:srgbClr val="FF0000"/>
                </a:solidFill>
                <a:latin typeface="Times New Roman" pitchFamily="18" charset="0"/>
              </a:rPr>
              <a:t>-How to know the future references in advance?</a:t>
            </a:r>
          </a:p>
          <a:p>
            <a:r>
              <a:rPr lang="en-GB" dirty="0" smtClean="0">
                <a:solidFill>
                  <a:srgbClr val="FF0000"/>
                </a:solidFill>
                <a:latin typeface="Times New Roman" pitchFamily="18" charset="0"/>
              </a:rPr>
              <a:t>Need to know all reference strings for all running threads in all processes. Same problem as in SJF CPU-scheduling </a:t>
            </a:r>
            <a:r>
              <a:rPr lang="en-GB" dirty="0" err="1" smtClean="0">
                <a:solidFill>
                  <a:srgbClr val="FF0000"/>
                </a:solidFill>
                <a:latin typeface="Times New Roman" pitchFamily="18" charset="0"/>
              </a:rPr>
              <a:t>algo</a:t>
            </a:r>
            <a:r>
              <a:rPr lang="en-GB" dirty="0" smtClean="0">
                <a:solidFill>
                  <a:srgbClr val="FF0000"/>
                </a:solidFill>
                <a:latin typeface="Times New Roman" pitchFamily="18" charset="0"/>
              </a:rPr>
              <a:t>. So use only for comparison (using known reference strings). </a:t>
            </a:r>
          </a:p>
          <a:p>
            <a:r>
              <a:rPr lang="en-GB" dirty="0" smtClean="0">
                <a:solidFill>
                  <a:srgbClr val="FF0000"/>
                </a:solidFill>
                <a:latin typeface="Times New Roman" pitchFamily="18" charset="0"/>
              </a:rPr>
              <a:t>-Can choose FIFO if more than one page with maximum forward </a:t>
            </a:r>
            <a:r>
              <a:rPr lang="en-GB" dirty="0" smtClean="0">
                <a:latin typeface="Times New Roman" pitchFamily="18" charset="0"/>
              </a:rPr>
              <a:t>distance e.g. while allocating frame for page 1 to page 4 at the end. </a:t>
            </a:r>
          </a:p>
          <a:p>
            <a:endParaRPr lang="en-US" altLang="en-US" dirty="0"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pPr defTabSz="939800"/>
            <a:fld id="{644BEE15-9956-42CD-BC97-3BCF4D9C81E3}" type="slidenum">
              <a:rPr lang="en-US" altLang="en-US" smtClean="0"/>
              <a:pPr defTabSz="939800"/>
              <a:t>28</a:t>
            </a:fld>
            <a:endParaRPr lang="en-US" alt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r>
              <a:rPr lang="en-US" smtClean="0">
                <a:latin typeface="Times New Roman" pitchFamily="18" charset="0"/>
              </a:rPr>
              <a:t>-This is different from FIFO. E.g. look at the behaviour when page 3 is to be accommodated (the 5</a:t>
            </a:r>
            <a:r>
              <a:rPr lang="en-US" baseline="30000" smtClean="0">
                <a:latin typeface="Times New Roman" pitchFamily="18" charset="0"/>
              </a:rPr>
              <a:t>th</a:t>
            </a:r>
            <a:r>
              <a:rPr lang="en-US" smtClean="0">
                <a:latin typeface="Times New Roman" pitchFamily="18" charset="0"/>
              </a:rPr>
              <a:t> page fault in the figure). FIFO would have replaced page 0 but it isn’t in LRU because page 0 was referenced just one reference ago and this makes page 1 the oldest referenced page, and hence page 1 is replaced with page 3. </a:t>
            </a:r>
            <a:endParaRPr lang="en-GB"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pPr defTabSz="939800"/>
            <a:fld id="{6162C9B7-1AC2-4C91-B63B-5B1D630D10BA}" type="slidenum">
              <a:rPr lang="en-US" altLang="en-US" smtClean="0"/>
              <a:pPr defTabSz="939800"/>
              <a:t>29</a:t>
            </a:fld>
            <a:endParaRPr lang="en-US" alt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r>
              <a:rPr lang="en-GB" smtClean="0">
                <a:latin typeface="Times New Roman" pitchFamily="18" charset="0"/>
              </a:rPr>
              <a:t>-</a:t>
            </a:r>
            <a:r>
              <a:rPr lang="en-GB" smtClean="0">
                <a:solidFill>
                  <a:srgbClr val="FFFF00"/>
                </a:solidFill>
                <a:latin typeface="Times New Roman" pitchFamily="18" charset="0"/>
              </a:rPr>
              <a:t>Both OPT and LRU belong to the class of algorithms called ‘stack algorithms’ for which it can be shown that the set of pages in memory for </a:t>
            </a:r>
            <a:r>
              <a:rPr lang="en-GB" i="1" smtClean="0">
                <a:solidFill>
                  <a:srgbClr val="FFFF00"/>
                </a:solidFill>
                <a:latin typeface="Times New Roman" pitchFamily="18" charset="0"/>
              </a:rPr>
              <a:t>n </a:t>
            </a:r>
            <a:r>
              <a:rPr lang="en-GB" smtClean="0">
                <a:solidFill>
                  <a:srgbClr val="FFFF00"/>
                </a:solidFill>
                <a:latin typeface="Times New Roman" pitchFamily="18" charset="0"/>
              </a:rPr>
              <a:t>frames is always a subset of pages in memory for </a:t>
            </a:r>
            <a:r>
              <a:rPr lang="en-GB" i="1" smtClean="0">
                <a:solidFill>
                  <a:srgbClr val="FFFF00"/>
                </a:solidFill>
                <a:latin typeface="Times New Roman" pitchFamily="18" charset="0"/>
              </a:rPr>
              <a:t>n </a:t>
            </a:r>
            <a:r>
              <a:rPr lang="en-GB" smtClean="0">
                <a:solidFill>
                  <a:srgbClr val="FFFF00"/>
                </a:solidFill>
                <a:latin typeface="Times New Roman" pitchFamily="18" charset="0"/>
              </a:rPr>
              <a:t>+1 frames. Read book and ponder the point that how this ensures that there won’t be Belady’s anomaly.</a:t>
            </a:r>
          </a:p>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39800"/>
            <a:fld id="{751B2EDE-E0CA-4A08-8FFD-74DAEF917EA4}" type="slidenum">
              <a:rPr lang="en-US" altLang="en-US" smtClean="0"/>
              <a:pPr defTabSz="939800"/>
              <a:t>3</a:t>
            </a:fld>
            <a:endParaRPr lang="en-US" alt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pPr defTabSz="939800"/>
            <a:fld id="{D47E696B-DC19-43AA-8D4D-02408F3DBECC}" type="slidenum">
              <a:rPr lang="en-US" altLang="en-US" smtClean="0"/>
              <a:pPr defTabSz="939800"/>
              <a:t>30</a:t>
            </a:fld>
            <a:endParaRPr lang="en-US" alt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39800"/>
            <a:fld id="{2E6DE833-22CD-4DFE-9462-BA8BA0203380}" type="slidenum">
              <a:rPr lang="en-US" altLang="en-US" smtClean="0"/>
              <a:pPr defTabSz="939800"/>
              <a:t>31</a:t>
            </a:fld>
            <a:endParaRPr lang="en-US" alt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r>
              <a:rPr lang="en-GB" smtClean="0">
                <a:latin typeface="Times New Roman" pitchFamily="18" charset="0"/>
              </a:rPr>
              <a:t>-Much hardware support needed for either of the exact implementations of LRU (counter or stack); otherwise slows system down due to amount of work done each time.</a:t>
            </a:r>
          </a:p>
          <a:p>
            <a:r>
              <a:rPr lang="en-GB" smtClean="0">
                <a:latin typeface="Times New Roman" pitchFamily="18" charset="0"/>
              </a:rPr>
              <a:t>-Few OSes provide this support. Instead, some provide a reference bit.</a:t>
            </a:r>
          </a:p>
          <a:p>
            <a:r>
              <a:rPr lang="en-GB" smtClean="0">
                <a:latin typeface="Times New Roman" pitchFamily="18" charset="0"/>
              </a:rPr>
              <a:t>-</a:t>
            </a:r>
            <a:r>
              <a:rPr lang="en-GB" b="1" smtClean="0">
                <a:latin typeface="Times New Roman" pitchFamily="18" charset="0"/>
              </a:rPr>
              <a:t>Read</a:t>
            </a:r>
            <a:r>
              <a:rPr lang="en-GB" smtClean="0">
                <a:latin typeface="Times New Roman" pitchFamily="18" charset="0"/>
              </a:rPr>
              <a:t> in book </a:t>
            </a:r>
            <a:r>
              <a:rPr lang="en-GB" b="1" i="1" smtClean="0">
                <a:latin typeface="Times New Roman" pitchFamily="18" charset="0"/>
              </a:rPr>
              <a:t>Additional-Reference-Bits Algorithm</a:t>
            </a:r>
            <a:r>
              <a:rPr lang="en-GB" smtClean="0">
                <a:latin typeface="Times New Roman" pitchFamily="18" charset="0"/>
              </a:rPr>
              <a:t>, in which a byte can be used for each page as a counter and reference bit is shifted into the highest order bit after fixed intervals and the rest shifted right.  So 1’s will denote references to the page and the page with lowest numerical value counter is the LRU page.</a:t>
            </a:r>
          </a:p>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pPr defTabSz="939800"/>
            <a:fld id="{2DAE98E1-ED27-4BB6-AC65-04C66C8E6734}" type="slidenum">
              <a:rPr lang="en-US" altLang="en-US" smtClean="0"/>
              <a:pPr defTabSz="939800"/>
              <a:t>32</a:t>
            </a:fld>
            <a:endParaRPr lang="en-US" alt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r>
              <a:rPr lang="en-GB" smtClean="0">
                <a:latin typeface="Times New Roman" pitchFamily="18" charset="0"/>
              </a:rPr>
              <a:t>-Implemented as a circular queue. </a:t>
            </a:r>
          </a:p>
          <a:p>
            <a:r>
              <a:rPr lang="en-GB" smtClean="0">
                <a:latin typeface="Times New Roman" pitchFamily="18" charset="0"/>
              </a:rPr>
              <a:t>-Pointer (clock hand) points to the next potential victim and advances.</a:t>
            </a:r>
          </a:p>
          <a:p>
            <a:r>
              <a:rPr lang="en-GB" smtClean="0">
                <a:latin typeface="Times New Roman" pitchFamily="18" charset="0"/>
              </a:rPr>
              <a:t>-When a page is given second chance, it’s arrival time is also reset to the current time (so that FIFO is maintained).</a:t>
            </a:r>
          </a:p>
          <a:p>
            <a:r>
              <a:rPr lang="en-GB" smtClean="0">
                <a:latin typeface="Times New Roman" pitchFamily="18" charset="0"/>
              </a:rPr>
              <a:t>-Degenerates to (reduces to) FIFO when?</a:t>
            </a:r>
          </a:p>
          <a:p>
            <a:r>
              <a:rPr lang="en-GB" u="sng" smtClean="0">
                <a:latin typeface="Times New Roman" pitchFamily="18" charset="0"/>
              </a:rPr>
              <a:t>http://en.wikipedia.org/wiki/Page_replacement_algorithm#Second-chance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pPr defTabSz="939800"/>
            <a:fld id="{E8524421-09C6-4D1A-AE63-B8116F908863}" type="slidenum">
              <a:rPr lang="en-US" altLang="en-US" smtClean="0"/>
              <a:pPr defTabSz="939800"/>
              <a:t>33</a:t>
            </a:fld>
            <a:endParaRPr lang="en-US" alt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r>
              <a:rPr lang="en-GB" smtClean="0">
                <a:latin typeface="Times New Roman" pitchFamily="18" charset="0"/>
              </a:rPr>
              <a:t>-LFU is different from LRU. </a:t>
            </a:r>
          </a:p>
          <a:p>
            <a:r>
              <a:rPr lang="en-GB" b="1" smtClean="0">
                <a:latin typeface="Times New Roman" pitchFamily="18" charset="0"/>
              </a:rPr>
              <a:t>Omit articles</a:t>
            </a:r>
            <a:r>
              <a:rPr lang="en-GB" smtClean="0">
                <a:latin typeface="Times New Roman" pitchFamily="18" charset="0"/>
              </a:rPr>
              <a:t> </a:t>
            </a:r>
            <a:r>
              <a:rPr lang="en-GB" i="1" smtClean="0">
                <a:latin typeface="Times New Roman" pitchFamily="18" charset="0"/>
              </a:rPr>
              <a:t>Page Buffering Algorithms </a:t>
            </a:r>
            <a:r>
              <a:rPr lang="en-GB" smtClean="0">
                <a:latin typeface="Times New Roman" pitchFamily="18" charset="0"/>
              </a:rPr>
              <a:t>and </a:t>
            </a:r>
            <a:r>
              <a:rPr lang="en-GB" i="1" smtClean="0">
                <a:latin typeface="Times New Roman" pitchFamily="18" charset="0"/>
              </a:rPr>
              <a:t>Applications &amp; Page Replacement </a:t>
            </a:r>
            <a:r>
              <a:rPr lang="en-GB" smtClean="0">
                <a:latin typeface="Times New Roman" pitchFamily="18" charset="0"/>
              </a:rPr>
              <a:t> in textbook.</a:t>
            </a:r>
            <a:endParaRPr lang="en-GB" i="1"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pPr defTabSz="939800"/>
            <a:fld id="{D7DC9C16-E438-4A4D-8624-23E227678183}" type="slidenum">
              <a:rPr lang="en-US" altLang="en-US" smtClean="0"/>
              <a:pPr defTabSz="939800"/>
              <a:t>34</a:t>
            </a:fld>
            <a:endParaRPr lang="en-US" alt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pPr defTabSz="939800"/>
            <a:fld id="{85EC4202-D6E2-4061-98B1-300582202917}" type="slidenum">
              <a:rPr lang="en-US" altLang="en-US" smtClean="0"/>
              <a:pPr defTabSz="939800"/>
              <a:t>35</a:t>
            </a:fld>
            <a:endParaRPr lang="en-US" alt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pPr defTabSz="939800"/>
            <a:fld id="{96287324-8FC4-44B6-A743-D06BD1403BC7}" type="slidenum">
              <a:rPr lang="en-US" altLang="en-US" smtClean="0"/>
              <a:pPr defTabSz="939800"/>
              <a:t>36</a:t>
            </a:fld>
            <a:endParaRPr lang="en-US" alt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pPr defTabSz="939800"/>
            <a:fld id="{F16E18F9-C068-4C48-82C3-A52A20F8D2EA}" type="slidenum">
              <a:rPr lang="en-US" altLang="en-US" smtClean="0"/>
              <a:pPr defTabSz="939800"/>
              <a:t>37</a:t>
            </a:fld>
            <a:endParaRPr lang="en-US" alt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pPr defTabSz="939800"/>
            <a:fld id="{C3386BE9-EC87-4F1D-B00A-64F31C50C442}" type="slidenum">
              <a:rPr lang="en-US" altLang="en-US" smtClean="0"/>
              <a:pPr defTabSz="939800"/>
              <a:t>38</a:t>
            </a:fld>
            <a:endParaRPr lang="en-US" alt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r>
              <a:rPr lang="en-GB" smtClean="0">
                <a:latin typeface="Times New Roman" pitchFamily="18" charset="0"/>
              </a:rPr>
              <a:t>-If a process does not have enough frames to support active pages, it has to swap out some page. But as it didn’t have enough frames, this </a:t>
            </a:r>
          </a:p>
          <a:p>
            <a:r>
              <a:rPr lang="en-GB" smtClean="0">
                <a:latin typeface="Times New Roman" pitchFamily="18" charset="0"/>
              </a:rPr>
              <a:t>swapped out page was also in active use and will be needed again immediately. Hence process will page fault again and again and again...</a:t>
            </a:r>
          </a:p>
          <a:p>
            <a:r>
              <a:rPr lang="en-GB" smtClean="0">
                <a:latin typeface="Times New Roman" pitchFamily="18" charset="0"/>
              </a:rPr>
              <a:t>-In global replacement, all processes get robbed of active pages and start thrashing. Ready queue empties and swap-device queue fills up. </a:t>
            </a:r>
          </a:p>
          <a:p>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pPr defTabSz="939800"/>
            <a:fld id="{073AB769-235B-4702-B9C0-6F884FEF75F8}" type="slidenum">
              <a:rPr lang="en-US" altLang="en-US" smtClean="0"/>
              <a:pPr defTabSz="939800"/>
              <a:t>39</a:t>
            </a:fld>
            <a:endParaRPr lang="en-US" alt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r>
              <a:rPr lang="en-GB" smtClean="0">
                <a:latin typeface="Times New Roman" pitchFamily="18" charset="0"/>
              </a:rPr>
              <a:t>-We must ‘decrease’ the degree of multiprogramming rather than increase it when CPU-utilisation starts to fall sharply. </a:t>
            </a:r>
          </a:p>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39800"/>
            <a:fld id="{B65C9592-0608-4CDB-9F78-0718634922F8}" type="slidenum">
              <a:rPr lang="en-US" altLang="en-US" smtClean="0"/>
              <a:pPr defTabSz="939800"/>
              <a:t>4</a:t>
            </a:fld>
            <a:endParaRPr lang="en-US" alt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GB" smtClean="0">
                <a:latin typeface="Times New Roman" pitchFamily="18" charset="0"/>
              </a:rPr>
              <a:t>-In previous chapter, we required the whole process to be in memory.</a:t>
            </a:r>
          </a:p>
          <a:p>
            <a:r>
              <a:rPr lang="en-GB" smtClean="0">
                <a:latin typeface="Times New Roman" pitchFamily="18" charset="0"/>
              </a:rPr>
              <a:t>-Removing this requirement increases the degree of multiprogramming. </a:t>
            </a:r>
          </a:p>
          <a:p>
            <a:r>
              <a:rPr lang="en-GB" smtClean="0">
                <a:latin typeface="Times New Roman" pitchFamily="18" charset="0"/>
              </a:rPr>
              <a:t>-No need to keep whole process in memory as it has rarely used parts:</a:t>
            </a:r>
          </a:p>
          <a:p>
            <a:r>
              <a:rPr lang="en-GB" smtClean="0">
                <a:latin typeface="Times New Roman" pitchFamily="18" charset="0"/>
              </a:rPr>
              <a:t>	-Programs have code to handle errors</a:t>
            </a:r>
          </a:p>
          <a:p>
            <a:r>
              <a:rPr lang="en-GB" smtClean="0">
                <a:latin typeface="Times New Roman" pitchFamily="18" charset="0"/>
              </a:rPr>
              <a:t>	-Arrays, lists, symbol tables etc. may be allocated more memory than they normally use</a:t>
            </a:r>
          </a:p>
          <a:p>
            <a:r>
              <a:rPr lang="en-GB" smtClean="0">
                <a:latin typeface="Times New Roman" pitchFamily="18" charset="0"/>
              </a:rPr>
              <a:t>	-Certain options and features of programs rarely used e.g. the drawing toolbar on MS Word</a:t>
            </a:r>
          </a:p>
          <a:p>
            <a:r>
              <a:rPr lang="en-GB" smtClean="0">
                <a:latin typeface="Times New Roman" pitchFamily="18" charset="0"/>
              </a:rPr>
              <a:t>Dynamic loading did the trick but needed extra work by programmer and other precautions.</a:t>
            </a:r>
          </a:p>
          <a:p>
            <a:r>
              <a:rPr lang="en-GB" smtClean="0">
                <a:latin typeface="Times New Roman" pitchFamily="18" charset="0"/>
              </a:rPr>
              <a:t>-Even if whole program needed, may not be needed at the same time.  </a:t>
            </a:r>
          </a:p>
          <a:p>
            <a:endParaRPr lang="en-GB"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r>
              <a:rPr lang="en-GB" smtClean="0">
                <a:latin typeface="Times New Roman" pitchFamily="18" charset="0"/>
              </a:rPr>
              <a:t>-Local replacement ensures that pages of other processes not taken away by the thrashing process.</a:t>
            </a:r>
          </a:p>
          <a:p>
            <a:endParaRPr lang="en-GB"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pPr defTabSz="939800"/>
            <a:fld id="{1A7394B1-7BEE-4A1C-AFB4-F44B0C7D6B74}" type="slidenum">
              <a:rPr lang="en-US" altLang="en-US" smtClean="0"/>
              <a:pPr defTabSz="939800"/>
              <a:t>41</a:t>
            </a:fld>
            <a:endParaRPr lang="en-US" alt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en-GB" smtClean="0">
                <a:latin typeface="Times New Roman" pitchFamily="18" charset="0"/>
              </a:rPr>
              <a:t>-A function defines one locality with its own sets of variables and instructions. We exit this locality when we exit the function. </a:t>
            </a:r>
          </a:p>
          <a:p>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pPr defTabSz="939800"/>
            <a:fld id="{5CB54DEF-F160-4C06-93BA-E42010333C3C}" type="slidenum">
              <a:rPr lang="en-US" smtClean="0"/>
              <a:pPr defTabSz="939800"/>
              <a:t>42</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r>
              <a:rPr lang="en-GB" smtClean="0">
                <a:latin typeface="Times New Roman" pitchFamily="18" charset="0"/>
              </a:rPr>
              <a:t>-Weather example: if it’s sunny at 1pm, it’s likely to be sunny at 2pm (temporal locality);</a:t>
            </a:r>
          </a:p>
          <a:p>
            <a:r>
              <a:rPr lang="en-US" smtClean="0">
                <a:latin typeface="Times New Roman" pitchFamily="18" charset="0"/>
              </a:rPr>
              <a:t>if it’s sunny in Mughalpura it’s likely to be sunny on Mall Road (spatial locality).</a:t>
            </a:r>
            <a:endParaRPr lang="en-GB"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pPr defTabSz="939800"/>
            <a:fld id="{50874C34-4792-4C80-8E5E-A9E523C98757}" type="slidenum">
              <a:rPr lang="en-US" altLang="en-US" smtClean="0"/>
              <a:pPr defTabSz="939800"/>
              <a:t>43</a:t>
            </a:fld>
            <a:endParaRPr lang="en-US" alt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r>
              <a:rPr lang="en-GB" dirty="0" smtClean="0">
                <a:latin typeface="Times New Roman" pitchFamily="18" charset="0"/>
              </a:rPr>
              <a:t>-A page will drop out of the working set if it is not referenced in the last ∆ (delta) time units. </a:t>
            </a:r>
          </a:p>
          <a:p>
            <a:r>
              <a:rPr lang="en-GB" dirty="0" smtClean="0">
                <a:latin typeface="Times New Roman" pitchFamily="18" charset="0"/>
              </a:rPr>
              <a:t>-Have to choose delta well. </a:t>
            </a:r>
          </a:p>
          <a:p>
            <a:r>
              <a:rPr lang="en-GB" dirty="0" smtClean="0">
                <a:latin typeface="Times New Roman" pitchFamily="18" charset="0"/>
              </a:rPr>
              <a:t>-∆ here is 10 memory references. </a:t>
            </a:r>
          </a:p>
          <a:p>
            <a:endParaRPr lang="en-US" altLang="en-US" dirty="0"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pPr defTabSz="939800"/>
            <a:fld id="{73E06504-B72E-48B1-8EF4-429A9036D853}" type="slidenum">
              <a:rPr lang="en-US" altLang="en-US" smtClean="0"/>
              <a:pPr defTabSz="939800"/>
              <a:t>44</a:t>
            </a:fld>
            <a:endParaRPr lang="en-US" alt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r>
              <a:rPr lang="en-GB" smtClean="0">
                <a:latin typeface="Times New Roman" pitchFamily="18" charset="0"/>
              </a:rPr>
              <a:t>-Min. and max. are usually 50 and 345 pages respectively. </a:t>
            </a:r>
          </a:p>
          <a:p>
            <a:r>
              <a:rPr lang="en-GB" smtClean="0">
                <a:latin typeface="Times New Roman" pitchFamily="18" charset="0"/>
              </a:rPr>
              <a:t>-If process page faults and max. is reached, local page-replacement done. </a:t>
            </a:r>
          </a:p>
          <a:p>
            <a:endParaRPr lang="en-US" alt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pPr defTabSz="939800"/>
            <a:fld id="{85F3FBA8-112D-4204-B112-B66A0905A819}" type="slidenum">
              <a:rPr lang="en-US" altLang="en-US" smtClean="0"/>
              <a:pPr defTabSz="939800"/>
              <a:t>45</a:t>
            </a:fld>
            <a:endParaRPr lang="en-US" altLang="en-US"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39800"/>
            <a:fld id="{B1DC5757-EC82-4D58-B7D2-1D15E7404093}" type="slidenum">
              <a:rPr lang="en-US" altLang="en-US" smtClean="0"/>
              <a:pPr defTabSz="939800"/>
              <a:t>5</a:t>
            </a:fld>
            <a:endParaRPr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39800"/>
            <a:fld id="{E56AB147-B991-45BB-9DF9-B84EC8E5E618}" type="slidenum">
              <a:rPr lang="en-US" altLang="en-US" smtClean="0"/>
              <a:pPr defTabSz="939800"/>
              <a:t>6</a:t>
            </a:fld>
            <a:endParaRPr lang="en-US" alt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39800"/>
            <a:fld id="{049F16C9-A6FA-43A1-83EA-8467BAEFD0DA}" type="slidenum">
              <a:rPr lang="en-US" altLang="en-US" smtClean="0"/>
              <a:pPr defTabSz="939800"/>
              <a:t>7</a:t>
            </a:fld>
            <a:endParaRPr lang="en-US" alt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39800"/>
            <a:fld id="{4A8E6E9E-FDB3-4D26-9ECC-1E998AF4DBF6}" type="slidenum">
              <a:rPr lang="en-US" altLang="en-US" smtClean="0"/>
              <a:pPr defTabSz="939800"/>
              <a:t>8</a:t>
            </a:fld>
            <a:endParaRPr lang="en-US" alt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GB" smtClean="0">
                <a:latin typeface="Times New Roman" pitchFamily="18" charset="0"/>
              </a:rPr>
              <a:t>-As studied in Ch.8, virtual memory allows sharing reentrant code. Shared pages thought to be in each sharing process’s virtual address space, but physically one copy.</a:t>
            </a:r>
          </a:p>
          <a:p>
            <a:r>
              <a:rPr lang="en-GB" smtClean="0">
                <a:latin typeface="Times New Roman" pitchFamily="18" charset="0"/>
              </a:rPr>
              <a:t>-Processes can share memory to communicate.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39800"/>
            <a:fld id="{378BA677-2905-4908-9897-89FCD3D2B40A}" type="slidenum">
              <a:rPr lang="en-US" altLang="en-US" smtClean="0"/>
              <a:pPr defTabSz="939800"/>
              <a:t>9</a:t>
            </a:fld>
            <a:endParaRPr lang="en-US" alt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GB" dirty="0" smtClean="0">
                <a:latin typeface="Times New Roman" pitchFamily="18" charset="0"/>
              </a:rPr>
              <a:t>-Demand Paging is a method of implementing Virtual Memory. </a:t>
            </a:r>
          </a:p>
          <a:p>
            <a:r>
              <a:rPr lang="en-GB" dirty="0" smtClean="0">
                <a:latin typeface="Times New Roman" pitchFamily="18" charset="0"/>
              </a:rPr>
              <a:t>-Faster response because more programs/users in memory at once and lesser context switch time too due to less eviction/admission of pages. </a:t>
            </a:r>
          </a:p>
          <a:p>
            <a:r>
              <a:rPr lang="en-GB" dirty="0" smtClean="0">
                <a:latin typeface="Times New Roman" pitchFamily="18" charset="0"/>
              </a:rPr>
              <a:t>-A </a:t>
            </a:r>
            <a:r>
              <a:rPr lang="en-GB" i="1" dirty="0" smtClean="0">
                <a:latin typeface="Times New Roman" pitchFamily="18" charset="0"/>
              </a:rPr>
              <a:t>Swapper</a:t>
            </a:r>
            <a:r>
              <a:rPr lang="en-GB" dirty="0" smtClean="0">
                <a:latin typeface="Times New Roman" pitchFamily="18" charset="0"/>
              </a:rPr>
              <a:t> manipulates entire processes, whereas a </a:t>
            </a:r>
            <a:r>
              <a:rPr lang="en-GB" i="1" dirty="0" smtClean="0">
                <a:latin typeface="Times New Roman" pitchFamily="18" charset="0"/>
              </a:rPr>
              <a:t>Pager</a:t>
            </a:r>
            <a:r>
              <a:rPr lang="en-GB" dirty="0" smtClean="0">
                <a:latin typeface="Times New Roman" pitchFamily="18" charset="0"/>
              </a:rPr>
              <a:t> only deals with individual pages of a process. Hence, ‘pager’ is the technically correct term now. </a:t>
            </a:r>
          </a:p>
          <a:p>
            <a:r>
              <a:rPr lang="en-GB" dirty="0" smtClean="0">
                <a:latin typeface="Times New Roman" pitchFamily="18" charset="0"/>
              </a:rPr>
              <a:t>-Can allocate a swap space on disk which has each process’s image (whole or part) in contiguous pages; just add disk offset to virtual address to get to page on disk. Can also be non-contiguous on disk. Then mapping needed on the fly.</a:t>
            </a:r>
          </a:p>
          <a:p>
            <a:endParaRPr lang="en-US" alt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336699"/>
                </a:solidFill>
                <a:latin typeface="Helvetica" pitchFamily="-84" charset="0"/>
              </a:rPr>
              <a:t>Operating System Concepts – 9</a:t>
            </a:r>
            <a:r>
              <a:rPr lang="en-US" altLang="en-US" sz="1000" b="1" baseline="30000" smtClean="0">
                <a:solidFill>
                  <a:srgbClr val="336699"/>
                </a:solidFill>
                <a:latin typeface="Helvetica" pitchFamily="-84" charset="0"/>
              </a:rPr>
              <a:t>th</a:t>
            </a:r>
            <a:r>
              <a:rPr lang="en-US" alt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1"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smtClean="0">
                <a:solidFill>
                  <a:srgbClr val="006699"/>
                </a:solidFill>
                <a:latin typeface="Helvetica" pitchFamily="-84" charset="0"/>
              </a:rPr>
              <a:t>9.</a:t>
            </a:r>
            <a:fld id="{699AD0E8-9A4D-4FDC-A012-B4EE17244DAD}" type="slidenum">
              <a:rPr lang="en-US" altLang="en-US" sz="1000" b="1" smtClean="0">
                <a:solidFill>
                  <a:srgbClr val="006699"/>
                </a:solidFill>
                <a:latin typeface="Helvetica" pitchFamily="-84" charset="0"/>
              </a:rPr>
              <a:pPr algn="ctr">
                <a:spcBef>
                  <a:spcPct val="50000"/>
                </a:spcBef>
                <a:defRPr/>
              </a:pPr>
              <a:t>‹#›</a:t>
            </a:fld>
            <a:endParaRPr lang="en-US" altLang="en-US" sz="1000" b="1" dirty="0" smtClean="0">
              <a:solidFill>
                <a:srgbClr val="006699"/>
              </a:solidFill>
              <a:latin typeface="Helvetica" pitchFamily="-8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006699"/>
                </a:solidFill>
                <a:latin typeface="Helvetica" pitchFamily="-84" charset="0"/>
              </a:rPr>
              <a:t>Operating System Concepts – 9</a:t>
            </a:r>
            <a:r>
              <a:rPr lang="en-US" altLang="en-US" sz="1000" b="1" baseline="30000" smtClean="0">
                <a:solidFill>
                  <a:srgbClr val="006699"/>
                </a:solidFill>
                <a:latin typeface="Helvetica" pitchFamily="-84" charset="0"/>
              </a:rPr>
              <a:t>th</a:t>
            </a:r>
            <a:r>
              <a:rPr lang="en-US" altLang="en-US" sz="1000" b="1" smtClean="0">
                <a:solidFill>
                  <a:srgbClr val="006699"/>
                </a:solidFill>
                <a:latin typeface="Helvetica" pitchFamily="-84" charset="0"/>
              </a:rPr>
              <a:t> Edition</a:t>
            </a:r>
          </a:p>
        </p:txBody>
      </p:sp>
      <p:pic>
        <p:nvPicPr>
          <p:cNvPr id="2059" name="Picture 15" descr="dinosaurs homepage"/>
          <p:cNvPicPr>
            <a:picLocks noChangeAspect="1" noChangeArrowheads="1"/>
          </p:cNvPicPr>
          <p:nvPr userDrawn="1"/>
        </p:nvPicPr>
        <p:blipFill>
          <a:blip r:embed="rId13"/>
          <a:srcRect/>
          <a:stretch>
            <a:fillRect/>
          </a:stretch>
        </p:blipFill>
        <p:spPr bwMode="auto">
          <a:xfrm>
            <a:off x="8216900" y="5829300"/>
            <a:ext cx="839788" cy="806450"/>
          </a:xfrm>
          <a:prstGeom prst="rect">
            <a:avLst/>
          </a:prstGeom>
          <a:noFill/>
          <a:ln w="9525">
            <a:noFill/>
            <a:miter lim="800000"/>
            <a:headEnd/>
            <a:tailEnd/>
          </a:ln>
        </p:spPr>
      </p:pic>
      <p:pic>
        <p:nvPicPr>
          <p:cNvPr id="2060" name="Picture 13" descr="tyrannosaurus_rex"/>
          <p:cNvPicPr>
            <a:picLocks noChangeAspect="1" noChangeArrowheads="1"/>
          </p:cNvPicPr>
          <p:nvPr userDrawn="1"/>
        </p:nvPicPr>
        <p:blipFill>
          <a:blip r:embed="rId14"/>
          <a:srcRect/>
          <a:stretch>
            <a:fillRect/>
          </a:stretch>
        </p:blipFill>
        <p:spPr bwMode="auto">
          <a:xfrm>
            <a:off x="211138" y="0"/>
            <a:ext cx="603250" cy="882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83"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Time"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806450"/>
            <a:ext cx="7772400" cy="2127250"/>
          </a:xfrm>
        </p:spPr>
        <p:txBody>
          <a:bodyPr/>
          <a:lstStyle/>
          <a:p>
            <a:pPr eaLnBrk="1" hangingPunct="1"/>
            <a:r>
              <a:rPr lang="en-US" altLang="en-US" smtClean="0"/>
              <a:t>Chapter 9:  Virtual Memory</a:t>
            </a:r>
          </a:p>
        </p:txBody>
      </p:sp>
      <p:sp>
        <p:nvSpPr>
          <p:cNvPr id="4099" name="Text Box 7"/>
          <p:cNvSpPr txBox="1">
            <a:spLocks noChangeArrowheads="1"/>
          </p:cNvSpPr>
          <p:nvPr/>
        </p:nvSpPr>
        <p:spPr bwMode="auto">
          <a:xfrm>
            <a:off x="3154363" y="6602413"/>
            <a:ext cx="2713037" cy="274637"/>
          </a:xfrm>
          <a:prstGeom prst="rect">
            <a:avLst/>
          </a:prstGeom>
          <a:noFill/>
          <a:ln w="9525">
            <a:noFill/>
            <a:miter lim="800000"/>
            <a:headEnd/>
            <a:tailEnd/>
          </a:ln>
        </p:spPr>
        <p:txBody>
          <a:bodyPr>
            <a:spAutoFit/>
          </a:bodyPr>
          <a:lstStyle/>
          <a:p>
            <a:pPr algn="ctr">
              <a:spcBef>
                <a:spcPct val="50000"/>
              </a:spcBef>
            </a:pPr>
            <a:r>
              <a:rPr lang="en-US" sz="1200" b="1" dirty="0">
                <a:solidFill>
                  <a:srgbClr val="336699"/>
                </a:solidFill>
                <a:latin typeface="Helvetica" pitchFamily="-84" charset="0"/>
              </a:rPr>
              <a:t>Modified by </a:t>
            </a:r>
            <a:r>
              <a:rPr lang="en-US" sz="1200" b="1" dirty="0" err="1" smtClean="0">
                <a:solidFill>
                  <a:srgbClr val="336699"/>
                </a:solidFill>
                <a:latin typeface="Helvetica" pitchFamily="-84" charset="0"/>
              </a:rPr>
              <a:t>maria</a:t>
            </a:r>
            <a:endParaRPr lang="en-US" sz="1200" b="1" dirty="0">
              <a:solidFill>
                <a:srgbClr val="336699"/>
              </a:solidFill>
              <a:latin typeface="Helvetica" pitchFamily="-8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01613"/>
            <a:ext cx="8229600" cy="576262"/>
          </a:xfrm>
        </p:spPr>
        <p:txBody>
          <a:bodyPr/>
          <a:lstStyle/>
          <a:p>
            <a:r>
              <a:rPr lang="en-US" altLang="en-US" smtClean="0"/>
              <a:t>Basic Concepts</a:t>
            </a:r>
          </a:p>
        </p:txBody>
      </p:sp>
      <p:sp>
        <p:nvSpPr>
          <p:cNvPr id="14339" name="Content Placeholder 2"/>
          <p:cNvSpPr>
            <a:spLocks noGrp="1"/>
          </p:cNvSpPr>
          <p:nvPr>
            <p:ph idx="1"/>
          </p:nvPr>
        </p:nvSpPr>
        <p:spPr>
          <a:xfrm>
            <a:off x="806450" y="1144588"/>
            <a:ext cx="7512050" cy="4530725"/>
          </a:xfrm>
        </p:spPr>
        <p:txBody>
          <a:bodyPr/>
          <a:lstStyle/>
          <a:p>
            <a:r>
              <a:rPr lang="en-US" altLang="en-US" dirty="0" smtClean="0"/>
              <a:t>With swapping, pager guesses which pages will be actually used of a process that is to be swapped in before it is swapped out again</a:t>
            </a:r>
          </a:p>
          <a:p>
            <a:r>
              <a:rPr lang="en-US" altLang="en-US" dirty="0" smtClean="0"/>
              <a:t>Pager brings in only those guessed pages into memory</a:t>
            </a:r>
          </a:p>
          <a:p>
            <a:r>
              <a:rPr lang="en-US" altLang="en-US" dirty="0" smtClean="0"/>
              <a:t>How to determine that set of pages?</a:t>
            </a:r>
          </a:p>
          <a:p>
            <a:pPr lvl="1"/>
            <a:r>
              <a:rPr lang="en-US" altLang="en-US" dirty="0" smtClean="0"/>
              <a:t>Need new MMU functionality to implement demand paging</a:t>
            </a:r>
          </a:p>
          <a:p>
            <a:r>
              <a:rPr lang="en-US" altLang="en-US" dirty="0" smtClean="0"/>
              <a:t>If pages needed are already </a:t>
            </a:r>
            <a:r>
              <a:rPr lang="en-US" altLang="en-US" b="1" dirty="0" smtClean="0">
                <a:solidFill>
                  <a:srgbClr val="3366FF"/>
                </a:solidFill>
              </a:rPr>
              <a:t>memory resident</a:t>
            </a:r>
          </a:p>
          <a:p>
            <a:pPr lvl="1"/>
            <a:r>
              <a:rPr lang="en-US" altLang="en-US" dirty="0" smtClean="0"/>
              <a:t>No difference from non demand-paging</a:t>
            </a:r>
          </a:p>
          <a:p>
            <a:r>
              <a:rPr lang="en-US" altLang="en-US" dirty="0" smtClean="0"/>
              <a:t>If page needed and not memory resident</a:t>
            </a:r>
          </a:p>
          <a:p>
            <a:pPr lvl="1"/>
            <a:r>
              <a:rPr lang="en-US" altLang="en-US" dirty="0" smtClean="0"/>
              <a:t>Need to detect and load the page into memory from storage</a:t>
            </a:r>
          </a:p>
          <a:p>
            <a:endParaRPr lang="en-US"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76213"/>
            <a:ext cx="8229600" cy="576262"/>
          </a:xfrm>
        </p:spPr>
        <p:txBody>
          <a:bodyPr/>
          <a:lstStyle/>
          <a:p>
            <a:pPr eaLnBrk="1" hangingPunct="1"/>
            <a:r>
              <a:rPr lang="en-US" altLang="en-US" smtClean="0"/>
              <a:t>Valid-Invalid Bit</a:t>
            </a:r>
          </a:p>
        </p:txBody>
      </p:sp>
      <p:sp>
        <p:nvSpPr>
          <p:cNvPr id="15363" name="Rectangle 3"/>
          <p:cNvSpPr>
            <a:spLocks noGrp="1" noChangeArrowheads="1"/>
          </p:cNvSpPr>
          <p:nvPr>
            <p:ph type="body" idx="1"/>
          </p:nvPr>
        </p:nvSpPr>
        <p:spPr>
          <a:xfrm>
            <a:off x="920750" y="1046163"/>
            <a:ext cx="7410450" cy="5472112"/>
          </a:xfrm>
        </p:spPr>
        <p:txBody>
          <a:bodyPr/>
          <a:lstStyle/>
          <a:p>
            <a:pPr>
              <a:lnSpc>
                <a:spcPct val="90000"/>
              </a:lnSpc>
            </a:pPr>
            <a:r>
              <a:rPr lang="en-US" altLang="en-US" smtClean="0"/>
              <a:t>With each page table entry a valid–invalid bit is associated</a:t>
            </a:r>
            <a:br>
              <a:rPr lang="en-US" altLang="en-US" smtClean="0"/>
            </a:br>
            <a:r>
              <a:rPr lang="en-US" altLang="en-US" smtClean="0"/>
              <a:t>(</a:t>
            </a:r>
            <a:r>
              <a:rPr lang="en-US" altLang="en-US" b="1" smtClean="0">
                <a:solidFill>
                  <a:srgbClr val="FF0000"/>
                </a:solidFill>
              </a:rPr>
              <a:t>v</a:t>
            </a:r>
            <a:r>
              <a:rPr lang="en-US" altLang="en-US" smtClean="0"/>
              <a:t> </a:t>
            </a:r>
            <a:r>
              <a:rPr lang="en-US" altLang="en-US" smtClean="0">
                <a:sym typeface="Symbol" pitchFamily="18" charset="2"/>
              </a:rPr>
              <a:t> in-memory – </a:t>
            </a:r>
            <a:r>
              <a:rPr lang="en-US" altLang="en-US" b="1" smtClean="0">
                <a:solidFill>
                  <a:srgbClr val="3366FF"/>
                </a:solidFill>
                <a:sym typeface="Symbol" pitchFamily="18" charset="2"/>
              </a:rPr>
              <a:t>memory resident</a:t>
            </a:r>
            <a:r>
              <a:rPr lang="en-US" altLang="en-US" smtClean="0">
                <a:sym typeface="Symbol" pitchFamily="18" charset="2"/>
              </a:rPr>
              <a:t>,</a:t>
            </a:r>
            <a:r>
              <a:rPr lang="en-US" altLang="en-US" smtClean="0">
                <a:solidFill>
                  <a:srgbClr val="FF0000"/>
                </a:solidFill>
                <a:sym typeface="Symbol" pitchFamily="18" charset="2"/>
              </a:rPr>
              <a:t> </a:t>
            </a:r>
            <a:r>
              <a:rPr lang="en-US" altLang="en-US" b="1" smtClean="0">
                <a:solidFill>
                  <a:srgbClr val="FF0000"/>
                </a:solidFill>
                <a:sym typeface="Symbol" pitchFamily="18" charset="2"/>
              </a:rPr>
              <a:t>i</a:t>
            </a:r>
            <a:r>
              <a:rPr lang="en-US" altLang="en-US" smtClean="0">
                <a:sym typeface="Symbol" pitchFamily="18" charset="2"/>
              </a:rPr>
              <a:t>  not-in-memory)</a:t>
            </a:r>
          </a:p>
          <a:p>
            <a:pPr>
              <a:lnSpc>
                <a:spcPct val="90000"/>
              </a:lnSpc>
            </a:pPr>
            <a:r>
              <a:rPr lang="en-US" altLang="en-US" smtClean="0">
                <a:sym typeface="Symbol" pitchFamily="18" charset="2"/>
              </a:rPr>
              <a:t>Initially valid–invalid bit is set to</a:t>
            </a:r>
            <a:r>
              <a:rPr lang="en-US" altLang="en-US" b="1" smtClean="0">
                <a:solidFill>
                  <a:srgbClr val="FF0000"/>
                </a:solidFill>
                <a:sym typeface="Symbol" pitchFamily="18" charset="2"/>
              </a:rPr>
              <a:t> i </a:t>
            </a:r>
            <a:r>
              <a:rPr lang="en-US" altLang="en-US" smtClean="0">
                <a:sym typeface="Symbol" pitchFamily="18" charset="2"/>
              </a:rPr>
              <a:t>on all entries</a:t>
            </a:r>
          </a:p>
          <a:p>
            <a:pPr>
              <a:lnSpc>
                <a:spcPct val="90000"/>
              </a:lnSpc>
            </a:pPr>
            <a:r>
              <a:rPr lang="en-US" altLang="en-US" smtClean="0">
                <a:sym typeface="Symbol" pitchFamily="18" charset="2"/>
              </a:rPr>
              <a:t>Example of a page table snapshot:</a:t>
            </a:r>
            <a:br>
              <a:rPr lang="en-US" altLang="en-US"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r>
              <a:rPr lang="en-US" altLang="en-US" sz="1600" smtClean="0">
                <a:sym typeface="Symbol" pitchFamily="18" charset="2"/>
              </a:rPr>
              <a:t/>
            </a:r>
            <a:br>
              <a:rPr lang="en-US" altLang="en-US" sz="1600" smtClean="0">
                <a:sym typeface="Symbol" pitchFamily="18" charset="2"/>
              </a:rPr>
            </a:br>
            <a:endParaRPr lang="en-US" altLang="en-US" sz="800" smtClean="0">
              <a:sym typeface="Symbol" pitchFamily="18" charset="2"/>
            </a:endParaRPr>
          </a:p>
          <a:p>
            <a:pPr>
              <a:lnSpc>
                <a:spcPct val="90000"/>
              </a:lnSpc>
            </a:pPr>
            <a:r>
              <a:rPr lang="en-US" altLang="en-US" smtClean="0">
                <a:sym typeface="Symbol" pitchFamily="18" charset="2"/>
              </a:rPr>
              <a:t>During MMU address translation, if valid–invalid bit in page table entry is</a:t>
            </a:r>
            <a:r>
              <a:rPr lang="en-US" altLang="en-US" b="1" smtClean="0">
                <a:solidFill>
                  <a:srgbClr val="FF0000"/>
                </a:solidFill>
                <a:sym typeface="Symbol" pitchFamily="18" charset="2"/>
              </a:rPr>
              <a:t> i</a:t>
            </a:r>
            <a:r>
              <a:rPr lang="en-US" altLang="en-US" smtClean="0">
                <a:sym typeface="Symbol" pitchFamily="18" charset="2"/>
              </a:rPr>
              <a:t>  page fault</a:t>
            </a:r>
          </a:p>
        </p:txBody>
      </p:sp>
      <p:pic>
        <p:nvPicPr>
          <p:cNvPr id="15364" name="Picture 1"/>
          <p:cNvPicPr>
            <a:picLocks noChangeAspect="1"/>
          </p:cNvPicPr>
          <p:nvPr/>
        </p:nvPicPr>
        <p:blipFill>
          <a:blip r:embed="rId3"/>
          <a:srcRect/>
          <a:stretch>
            <a:fillRect/>
          </a:stretch>
        </p:blipFill>
        <p:spPr bwMode="auto">
          <a:xfrm>
            <a:off x="2784475" y="2238375"/>
            <a:ext cx="2828925" cy="326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92200" y="139700"/>
            <a:ext cx="8296275" cy="501650"/>
          </a:xfrm>
        </p:spPr>
        <p:txBody>
          <a:bodyPr/>
          <a:lstStyle/>
          <a:p>
            <a:pPr eaLnBrk="1" hangingPunct="1"/>
            <a:r>
              <a:rPr lang="en-US" altLang="en-US" sz="2000" smtClean="0"/>
              <a:t>Page Table When Some Pages Are Not in Main Memory</a:t>
            </a:r>
          </a:p>
        </p:txBody>
      </p:sp>
      <p:pic>
        <p:nvPicPr>
          <p:cNvPr id="16387" name="Picture 4" descr="9"/>
          <p:cNvPicPr>
            <a:picLocks noChangeAspect="1" noChangeArrowheads="1"/>
          </p:cNvPicPr>
          <p:nvPr/>
        </p:nvPicPr>
        <p:blipFill>
          <a:blip r:embed="rId3"/>
          <a:srcRect/>
          <a:stretch>
            <a:fillRect/>
          </a:stretch>
        </p:blipFill>
        <p:spPr bwMode="auto">
          <a:xfrm>
            <a:off x="1917700" y="1174750"/>
            <a:ext cx="4967288" cy="481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01613"/>
            <a:ext cx="8229600" cy="576262"/>
          </a:xfrm>
        </p:spPr>
        <p:txBody>
          <a:bodyPr/>
          <a:lstStyle/>
          <a:p>
            <a:pPr eaLnBrk="1" hangingPunct="1"/>
            <a:r>
              <a:rPr lang="en-US" altLang="en-US" smtClean="0"/>
              <a:t>Page Fault</a:t>
            </a:r>
          </a:p>
        </p:txBody>
      </p:sp>
      <p:sp>
        <p:nvSpPr>
          <p:cNvPr id="17411" name="Rectangle 3"/>
          <p:cNvSpPr>
            <a:spLocks noGrp="1" noChangeArrowheads="1"/>
          </p:cNvSpPr>
          <p:nvPr>
            <p:ph type="body" idx="1"/>
          </p:nvPr>
        </p:nvSpPr>
        <p:spPr>
          <a:xfrm>
            <a:off x="887413" y="904875"/>
            <a:ext cx="7138987" cy="4210050"/>
          </a:xfrm>
        </p:spPr>
        <p:txBody>
          <a:bodyPr/>
          <a:lstStyle/>
          <a:p>
            <a:pPr>
              <a:lnSpc>
                <a:spcPct val="90000"/>
              </a:lnSpc>
              <a:buFont typeface="Monotype Sorts" pitchFamily="-84" charset="2"/>
              <a:buNone/>
            </a:pPr>
            <a:endParaRPr lang="en-US" altLang="en-US" smtClean="0"/>
          </a:p>
          <a:p>
            <a:pPr>
              <a:lnSpc>
                <a:spcPct val="90000"/>
              </a:lnSpc>
            </a:pPr>
            <a:r>
              <a:rPr lang="en-US" altLang="en-US" smtClean="0"/>
              <a:t>If there is a reference to a page, first reference to that page will trap to operating system:</a:t>
            </a:r>
          </a:p>
          <a:p>
            <a:pPr>
              <a:lnSpc>
                <a:spcPct val="90000"/>
              </a:lnSpc>
              <a:buFont typeface="Monotype Sorts" pitchFamily="-84" charset="2"/>
              <a:buNone/>
            </a:pPr>
            <a:r>
              <a:rPr lang="en-US" altLang="en-US" smtClean="0">
                <a:solidFill>
                  <a:srgbClr val="3366FF"/>
                </a:solidFill>
                <a:sym typeface="Symbol" pitchFamily="18" charset="2"/>
              </a:rPr>
              <a:t>              </a:t>
            </a:r>
            <a:r>
              <a:rPr lang="en-US" altLang="en-US" b="1" smtClean="0">
                <a:solidFill>
                  <a:srgbClr val="3366FF"/>
                </a:solidFill>
                <a:sym typeface="Symbol" pitchFamily="18" charset="2"/>
              </a:rPr>
              <a:t>page fault</a:t>
            </a:r>
          </a:p>
          <a:p>
            <a:pPr>
              <a:lnSpc>
                <a:spcPct val="90000"/>
              </a:lnSpc>
              <a:buFont typeface="Monotype Sorts" pitchFamily="-84" charset="2"/>
              <a:buAutoNum type="arabicPeriod"/>
            </a:pPr>
            <a:r>
              <a:rPr lang="en-US" altLang="en-US" smtClean="0">
                <a:sym typeface="Symbol" pitchFamily="18" charset="2"/>
              </a:rPr>
              <a:t>Operating system looks at another table to decide:</a:t>
            </a:r>
          </a:p>
          <a:p>
            <a:pPr marL="798513" lvl="1" indent="-341313">
              <a:lnSpc>
                <a:spcPct val="90000"/>
              </a:lnSpc>
            </a:pPr>
            <a:r>
              <a:rPr lang="en-US" altLang="en-US" smtClean="0"/>
              <a:t>Invalid reference </a:t>
            </a:r>
            <a:r>
              <a:rPr lang="en-US" altLang="en-US" smtClean="0">
                <a:sym typeface="Symbol" pitchFamily="18" charset="2"/>
              </a:rPr>
              <a:t> abort</a:t>
            </a:r>
          </a:p>
          <a:p>
            <a:pPr marL="798513" lvl="1" indent="-341313">
              <a:lnSpc>
                <a:spcPct val="90000"/>
              </a:lnSpc>
            </a:pPr>
            <a:r>
              <a:rPr lang="en-US" altLang="en-US" smtClean="0">
                <a:sym typeface="Symbol" pitchFamily="18" charset="2"/>
              </a:rPr>
              <a:t>Just not in memory</a:t>
            </a:r>
          </a:p>
          <a:p>
            <a:pPr>
              <a:lnSpc>
                <a:spcPct val="90000"/>
              </a:lnSpc>
              <a:buFont typeface="Monotype Sorts" pitchFamily="-84" charset="2"/>
              <a:buAutoNum type="arabicPeriod"/>
            </a:pPr>
            <a:r>
              <a:rPr lang="en-US" altLang="en-US" smtClean="0">
                <a:sym typeface="Symbol" pitchFamily="18" charset="2"/>
              </a:rPr>
              <a:t>Find free frame</a:t>
            </a:r>
          </a:p>
          <a:p>
            <a:pPr>
              <a:lnSpc>
                <a:spcPct val="90000"/>
              </a:lnSpc>
              <a:buFont typeface="Monotype Sorts" pitchFamily="-84" charset="2"/>
              <a:buAutoNum type="arabicPeriod"/>
            </a:pPr>
            <a:r>
              <a:rPr lang="en-US" altLang="en-US" smtClean="0">
                <a:sym typeface="Symbol" pitchFamily="18" charset="2"/>
              </a:rPr>
              <a:t>Swap page into frame via scheduled disk operation</a:t>
            </a:r>
          </a:p>
          <a:p>
            <a:pPr>
              <a:lnSpc>
                <a:spcPct val="90000"/>
              </a:lnSpc>
              <a:buFont typeface="Monotype Sorts" pitchFamily="-84" charset="2"/>
              <a:buAutoNum type="arabicPeriod"/>
            </a:pPr>
            <a:r>
              <a:rPr lang="en-US" altLang="en-US" smtClean="0">
                <a:sym typeface="Symbol" pitchFamily="18" charset="2"/>
              </a:rPr>
              <a:t>Reset tables to indicate page now in memory</a:t>
            </a:r>
            <a:br>
              <a:rPr lang="en-US" altLang="en-US" smtClean="0">
                <a:sym typeface="Symbol" pitchFamily="18" charset="2"/>
              </a:rPr>
            </a:br>
            <a:r>
              <a:rPr lang="en-US" altLang="en-US" smtClean="0">
                <a:sym typeface="Symbol" pitchFamily="18" charset="2"/>
              </a:rPr>
              <a:t>Set validation bit = </a:t>
            </a:r>
            <a:r>
              <a:rPr lang="en-US" altLang="en-US" b="1" smtClean="0">
                <a:solidFill>
                  <a:srgbClr val="FF0000"/>
                </a:solidFill>
                <a:sym typeface="Symbol" pitchFamily="18" charset="2"/>
              </a:rPr>
              <a:t>v</a:t>
            </a:r>
            <a:endParaRPr lang="en-US" altLang="en-US" smtClean="0">
              <a:sym typeface="Symbol" pitchFamily="18" charset="2"/>
            </a:endParaRPr>
          </a:p>
          <a:p>
            <a:pPr>
              <a:lnSpc>
                <a:spcPct val="90000"/>
              </a:lnSpc>
              <a:buFont typeface="Monotype Sorts" pitchFamily="-84" charset="2"/>
              <a:buAutoNum type="arabicPeriod"/>
            </a:pPr>
            <a:r>
              <a:rPr lang="en-US" altLang="en-US" smtClean="0">
                <a:sym typeface="Symbol" pitchFamily="18" charset="2"/>
              </a:rPr>
              <a:t>Restart the instruction that caused the page fault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90563" y="188913"/>
            <a:ext cx="7996237" cy="576262"/>
          </a:xfrm>
        </p:spPr>
        <p:txBody>
          <a:bodyPr/>
          <a:lstStyle/>
          <a:p>
            <a:pPr eaLnBrk="1" hangingPunct="1"/>
            <a:r>
              <a:rPr lang="en-US" altLang="en-US" smtClean="0"/>
              <a:t>Steps in Handling a Page Fault</a:t>
            </a:r>
          </a:p>
        </p:txBody>
      </p:sp>
      <p:pic>
        <p:nvPicPr>
          <p:cNvPr id="18435" name="Picture 4" descr="9"/>
          <p:cNvPicPr>
            <a:picLocks noChangeAspect="1" noChangeArrowheads="1"/>
          </p:cNvPicPr>
          <p:nvPr/>
        </p:nvPicPr>
        <p:blipFill>
          <a:blip r:embed="rId3"/>
          <a:srcRect/>
          <a:stretch>
            <a:fillRect/>
          </a:stretch>
        </p:blipFill>
        <p:spPr bwMode="auto">
          <a:xfrm>
            <a:off x="1739900" y="1217613"/>
            <a:ext cx="5800725" cy="4840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01613"/>
            <a:ext cx="8229600" cy="576262"/>
          </a:xfrm>
        </p:spPr>
        <p:txBody>
          <a:bodyPr/>
          <a:lstStyle/>
          <a:p>
            <a:r>
              <a:rPr lang="en-US" altLang="en-US" smtClean="0"/>
              <a:t>Aspects of Demand Paging</a:t>
            </a:r>
          </a:p>
        </p:txBody>
      </p:sp>
      <p:sp>
        <p:nvSpPr>
          <p:cNvPr id="19459" name="Content Placeholder 2"/>
          <p:cNvSpPr>
            <a:spLocks noGrp="1"/>
          </p:cNvSpPr>
          <p:nvPr>
            <p:ph idx="1"/>
          </p:nvPr>
        </p:nvSpPr>
        <p:spPr>
          <a:xfrm>
            <a:off x="857250" y="1081088"/>
            <a:ext cx="7740650" cy="4887912"/>
          </a:xfrm>
        </p:spPr>
        <p:txBody>
          <a:bodyPr/>
          <a:lstStyle/>
          <a:p>
            <a:r>
              <a:rPr lang="en-US" altLang="en-US" dirty="0" smtClean="0"/>
              <a:t>Extreme case – start process with </a:t>
            </a:r>
            <a:r>
              <a:rPr lang="en-US" altLang="en-US" i="1" dirty="0" smtClean="0"/>
              <a:t>no</a:t>
            </a:r>
            <a:r>
              <a:rPr lang="en-US" altLang="en-US" dirty="0" smtClean="0"/>
              <a:t> pages in memory</a:t>
            </a:r>
          </a:p>
          <a:p>
            <a:pPr lvl="1"/>
            <a:r>
              <a:rPr lang="en-US" altLang="en-US" dirty="0" smtClean="0"/>
              <a:t>OS sets instruction pointer to first instruction of process, non-memory-resident -&gt; page fault</a:t>
            </a:r>
          </a:p>
          <a:p>
            <a:pPr lvl="1"/>
            <a:r>
              <a:rPr lang="en-US" altLang="en-US" dirty="0" smtClean="0"/>
              <a:t>And for every other process pages on first access</a:t>
            </a:r>
          </a:p>
          <a:p>
            <a:pPr lvl="1"/>
            <a:r>
              <a:rPr lang="en-US" altLang="en-US" b="1" dirty="0" smtClean="0">
                <a:solidFill>
                  <a:srgbClr val="3366FF"/>
                </a:solidFill>
              </a:rPr>
              <a:t>Pure demand paging</a:t>
            </a:r>
          </a:p>
          <a:p>
            <a:r>
              <a:rPr lang="en-US" altLang="en-US" dirty="0" smtClean="0"/>
              <a:t>Actually, a given instruction could access multiple pages -&gt; multiple page faults</a:t>
            </a:r>
          </a:p>
          <a:p>
            <a:pPr lvl="1"/>
            <a:r>
              <a:rPr lang="en-US" altLang="en-US" dirty="0" smtClean="0"/>
              <a:t>Consider fetch and decode of instruction which adds 2 numbers from memory and stores result back to memory</a:t>
            </a:r>
            <a:endParaRPr lang="en-US" altLang="en-US" b="1" dirty="0" smtClean="0">
              <a:solidFill>
                <a:srgbClr val="3366FF"/>
              </a:solidFill>
            </a:endParaRPr>
          </a:p>
          <a:p>
            <a:r>
              <a:rPr lang="en-US" altLang="en-US" dirty="0" smtClean="0"/>
              <a:t>Hardware support needed for demand paging</a:t>
            </a:r>
          </a:p>
          <a:p>
            <a:pPr lvl="1"/>
            <a:r>
              <a:rPr lang="en-US" altLang="en-US" dirty="0" smtClean="0"/>
              <a:t>Page table with valid / invalid bit</a:t>
            </a:r>
          </a:p>
          <a:p>
            <a:pPr lvl="1"/>
            <a:r>
              <a:rPr lang="en-US" altLang="en-US" dirty="0" smtClean="0"/>
              <a:t>Secondary memory </a:t>
            </a:r>
          </a:p>
          <a:p>
            <a:pPr lvl="1"/>
            <a:r>
              <a:rPr lang="en-US" altLang="en-US" dirty="0" smtClean="0"/>
              <a:t>Instruction restart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04925" y="188913"/>
            <a:ext cx="7942263" cy="576262"/>
          </a:xfrm>
        </p:spPr>
        <p:txBody>
          <a:bodyPr/>
          <a:lstStyle/>
          <a:p>
            <a:pPr eaLnBrk="1" hangingPunct="1"/>
            <a:r>
              <a:rPr lang="en-US" altLang="en-US" smtClean="0"/>
              <a:t>Performance of Demand Paging (Cont.)</a:t>
            </a:r>
          </a:p>
        </p:txBody>
      </p:sp>
      <p:sp>
        <p:nvSpPr>
          <p:cNvPr id="22531" name="Rectangle 3"/>
          <p:cNvSpPr>
            <a:spLocks noGrp="1" noChangeArrowheads="1"/>
          </p:cNvSpPr>
          <p:nvPr>
            <p:ph type="body" idx="1"/>
          </p:nvPr>
        </p:nvSpPr>
        <p:spPr>
          <a:xfrm>
            <a:off x="844550" y="1119188"/>
            <a:ext cx="7931150" cy="4646612"/>
          </a:xfrm>
        </p:spPr>
        <p:txBody>
          <a:bodyPr/>
          <a:lstStyle/>
          <a:p>
            <a:pPr>
              <a:tabLst>
                <a:tab pos="2163763" algn="l"/>
                <a:tab pos="2855913" algn="l"/>
              </a:tabLst>
            </a:pPr>
            <a:r>
              <a:rPr lang="en-US" altLang="en-US" smtClean="0"/>
              <a:t>Three major activities</a:t>
            </a:r>
          </a:p>
          <a:p>
            <a:pPr lvl="1">
              <a:tabLst>
                <a:tab pos="2163763" algn="l"/>
                <a:tab pos="2855913" algn="l"/>
              </a:tabLst>
            </a:pPr>
            <a:r>
              <a:rPr lang="en-US" altLang="en-US" smtClean="0"/>
              <a:t>Service the interrupt – careful coding means just several hundred instructions needed (microseconds)</a:t>
            </a:r>
          </a:p>
          <a:p>
            <a:pPr lvl="1">
              <a:tabLst>
                <a:tab pos="2163763" algn="l"/>
                <a:tab pos="2855913" algn="l"/>
              </a:tabLst>
            </a:pPr>
            <a:r>
              <a:rPr lang="en-US" altLang="en-US" smtClean="0"/>
              <a:t>Read the page – lots of time (milliseconds)</a:t>
            </a:r>
          </a:p>
          <a:p>
            <a:pPr lvl="1">
              <a:tabLst>
                <a:tab pos="2163763" algn="l"/>
                <a:tab pos="2855913" algn="l"/>
              </a:tabLst>
            </a:pPr>
            <a:r>
              <a:rPr lang="en-US" altLang="en-US" smtClean="0"/>
              <a:t>Restart the process – again just a small amount of time (microseconds)</a:t>
            </a:r>
          </a:p>
          <a:p>
            <a:pPr>
              <a:tabLst>
                <a:tab pos="2163763" algn="l"/>
                <a:tab pos="2855913" algn="l"/>
              </a:tabLst>
            </a:pPr>
            <a:r>
              <a:rPr lang="en-US" altLang="en-US" smtClean="0"/>
              <a:t>Page Fault Rate 0 </a:t>
            </a:r>
            <a:r>
              <a:rPr lang="en-US" altLang="en-US" smtClean="0">
                <a:sym typeface="Symbol" pitchFamily="18" charset="2"/>
              </a:rPr>
              <a:t> </a:t>
            </a:r>
            <a:r>
              <a:rPr lang="en-US" altLang="en-US" i="1" smtClean="0">
                <a:sym typeface="Symbol" pitchFamily="18" charset="2"/>
              </a:rPr>
              <a:t>p</a:t>
            </a:r>
            <a:r>
              <a:rPr lang="en-US" altLang="en-US" smtClean="0">
                <a:sym typeface="Symbol" pitchFamily="18" charset="2"/>
              </a:rPr>
              <a:t>  1</a:t>
            </a:r>
          </a:p>
          <a:p>
            <a:pPr lvl="1">
              <a:tabLst>
                <a:tab pos="2163763" algn="l"/>
                <a:tab pos="2855913" algn="l"/>
              </a:tabLst>
            </a:pPr>
            <a:r>
              <a:rPr lang="en-US" altLang="en-US" smtClean="0">
                <a:sym typeface="Symbol" pitchFamily="18" charset="2"/>
              </a:rPr>
              <a:t>if </a:t>
            </a:r>
            <a:r>
              <a:rPr lang="en-US" altLang="en-US" i="1" smtClean="0">
                <a:sym typeface="Symbol" pitchFamily="18" charset="2"/>
              </a:rPr>
              <a:t>p</a:t>
            </a:r>
            <a:r>
              <a:rPr lang="en-US" altLang="en-US" smtClean="0">
                <a:sym typeface="Symbol" pitchFamily="18" charset="2"/>
              </a:rPr>
              <a:t> = 0 no page faults </a:t>
            </a:r>
          </a:p>
          <a:p>
            <a:pPr lvl="1">
              <a:tabLst>
                <a:tab pos="2163763" algn="l"/>
                <a:tab pos="2855913" algn="l"/>
              </a:tabLst>
            </a:pPr>
            <a:r>
              <a:rPr lang="en-US" altLang="en-US" smtClean="0">
                <a:sym typeface="Symbol" pitchFamily="18" charset="2"/>
              </a:rPr>
              <a:t>if </a:t>
            </a:r>
            <a:r>
              <a:rPr lang="en-US" altLang="en-US" i="1" smtClean="0">
                <a:sym typeface="Symbol" pitchFamily="18" charset="2"/>
              </a:rPr>
              <a:t>p</a:t>
            </a:r>
            <a:r>
              <a:rPr lang="en-US" altLang="en-US" smtClean="0">
                <a:sym typeface="Symbol" pitchFamily="18" charset="2"/>
              </a:rPr>
              <a:t> = 1, every reference is a fault</a:t>
            </a:r>
          </a:p>
          <a:p>
            <a:pPr>
              <a:tabLst>
                <a:tab pos="2163763" algn="l"/>
                <a:tab pos="2855913" algn="l"/>
              </a:tabLst>
            </a:pPr>
            <a:r>
              <a:rPr lang="en-US" altLang="en-US" smtClean="0">
                <a:sym typeface="Symbol" pitchFamily="18" charset="2"/>
              </a:rPr>
              <a:t>Effective Access Time (EAT)</a:t>
            </a:r>
          </a:p>
          <a:p>
            <a:pPr>
              <a:buFont typeface="Monotype Sorts" pitchFamily="-84" charset="2"/>
              <a:buNone/>
              <a:tabLst>
                <a:tab pos="2163763" algn="l"/>
                <a:tab pos="2855913" algn="l"/>
              </a:tabLst>
            </a:pPr>
            <a:r>
              <a:rPr lang="en-US" altLang="en-US" smtClean="0">
                <a:sym typeface="Symbol" pitchFamily="18" charset="2"/>
              </a:rPr>
              <a:t>		EAT = (1 – </a:t>
            </a:r>
            <a:r>
              <a:rPr lang="en-US" altLang="en-US" i="1" smtClean="0">
                <a:sym typeface="Symbol" pitchFamily="18" charset="2"/>
              </a:rPr>
              <a:t>p</a:t>
            </a:r>
            <a:r>
              <a:rPr lang="en-US" altLang="en-US" smtClean="0">
                <a:sym typeface="Symbol" pitchFamily="18" charset="2"/>
              </a:rPr>
              <a:t>) x memory access</a:t>
            </a:r>
          </a:p>
          <a:p>
            <a:pPr>
              <a:buFont typeface="Monotype Sorts" pitchFamily="-84" charset="2"/>
              <a:buNone/>
              <a:tabLst>
                <a:tab pos="2163763" algn="l"/>
                <a:tab pos="2855913" algn="l"/>
              </a:tabLst>
            </a:pPr>
            <a:r>
              <a:rPr lang="en-US" altLang="en-US" smtClean="0">
                <a:sym typeface="Symbol" pitchFamily="18" charset="2"/>
              </a:rPr>
              <a:t>			+ </a:t>
            </a:r>
            <a:r>
              <a:rPr lang="en-US" altLang="en-US" i="1" smtClean="0">
                <a:sym typeface="Symbol" pitchFamily="18" charset="2"/>
              </a:rPr>
              <a:t>p</a:t>
            </a:r>
            <a:r>
              <a:rPr lang="en-US" altLang="en-US" smtClean="0">
                <a:sym typeface="Symbol" pitchFamily="18" charset="2"/>
              </a:rPr>
              <a:t> (page fault overhead)</a:t>
            </a:r>
          </a:p>
          <a:p>
            <a:pPr>
              <a:buFont typeface="Monotype Sorts" pitchFamily="-84" charset="2"/>
              <a:buNone/>
              <a:tabLst>
                <a:tab pos="2163763" algn="l"/>
                <a:tab pos="2855913" algn="l"/>
              </a:tabLst>
            </a:pPr>
            <a:r>
              <a:rPr lang="en-US" altLang="en-US" smtClean="0">
                <a:sym typeface="Symbol" pitchFamily="18" charset="2"/>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35038" y="214313"/>
            <a:ext cx="7751762" cy="576262"/>
          </a:xfrm>
        </p:spPr>
        <p:txBody>
          <a:bodyPr/>
          <a:lstStyle/>
          <a:p>
            <a:pPr eaLnBrk="1" hangingPunct="1"/>
            <a:r>
              <a:rPr lang="en-US" altLang="en-US" smtClean="0"/>
              <a:t>Demand Paging Example</a:t>
            </a:r>
          </a:p>
        </p:txBody>
      </p:sp>
      <p:sp>
        <p:nvSpPr>
          <p:cNvPr id="23555" name="Rectangle 3"/>
          <p:cNvSpPr>
            <a:spLocks noGrp="1" noChangeArrowheads="1"/>
          </p:cNvSpPr>
          <p:nvPr>
            <p:ph type="body" idx="1"/>
          </p:nvPr>
        </p:nvSpPr>
        <p:spPr>
          <a:xfrm>
            <a:off x="857250" y="1068388"/>
            <a:ext cx="7715250" cy="4849812"/>
          </a:xfrm>
        </p:spPr>
        <p:txBody>
          <a:bodyPr/>
          <a:lstStyle/>
          <a:p>
            <a:pPr>
              <a:tabLst>
                <a:tab pos="1773238" algn="l"/>
                <a:tab pos="2278063" algn="l"/>
              </a:tabLst>
            </a:pPr>
            <a:endParaRPr lang="en-US" altLang="en-US" dirty="0" smtClean="0"/>
          </a:p>
          <a:p>
            <a:pPr>
              <a:tabLst>
                <a:tab pos="1773238" algn="l"/>
                <a:tab pos="2278063" algn="l"/>
              </a:tabLst>
            </a:pPr>
            <a:endParaRPr lang="en-US" altLang="en-US" dirty="0" smtClean="0"/>
          </a:p>
          <a:p>
            <a:pPr>
              <a:tabLst>
                <a:tab pos="1773238" algn="l"/>
                <a:tab pos="2278063" algn="l"/>
              </a:tabLst>
            </a:pPr>
            <a:r>
              <a:rPr lang="en-US" altLang="en-US" dirty="0" smtClean="0"/>
              <a:t>Memory access time = 200 nanoseconds</a:t>
            </a:r>
          </a:p>
          <a:p>
            <a:pPr>
              <a:tabLst>
                <a:tab pos="1773238" algn="l"/>
                <a:tab pos="2278063" algn="l"/>
              </a:tabLst>
            </a:pPr>
            <a:r>
              <a:rPr lang="en-US" altLang="en-US" dirty="0" smtClean="0"/>
              <a:t>Average page-fault service time = 8 milliseconds</a:t>
            </a:r>
          </a:p>
          <a:p>
            <a:pPr>
              <a:tabLst>
                <a:tab pos="1773238" algn="l"/>
                <a:tab pos="2278063" algn="l"/>
              </a:tabLst>
            </a:pPr>
            <a:r>
              <a:rPr lang="en-US" altLang="en-US" dirty="0" smtClean="0"/>
              <a:t>EAT = (1 – p) x 200 + p (8 milliseconds) </a:t>
            </a:r>
          </a:p>
          <a:p>
            <a:pPr>
              <a:buFont typeface="Monotype Sorts" pitchFamily="-84" charset="2"/>
              <a:buNone/>
              <a:tabLst>
                <a:tab pos="1773238" algn="l"/>
                <a:tab pos="2278063" algn="l"/>
              </a:tabLst>
            </a:pPr>
            <a:r>
              <a:rPr lang="en-US" altLang="en-US" dirty="0" smtClean="0"/>
              <a:t>	        = (1 – p)  x 200 + p x 8,000,000 </a:t>
            </a:r>
          </a:p>
          <a:p>
            <a:pPr>
              <a:buFont typeface="Monotype Sorts" pitchFamily="-84" charset="2"/>
              <a:buNone/>
              <a:tabLst>
                <a:tab pos="1773238" algn="l"/>
                <a:tab pos="2278063" algn="l"/>
              </a:tabLst>
            </a:pPr>
            <a:r>
              <a:rPr lang="en-US" altLang="en-US" dirty="0" smtClean="0"/>
              <a:t>              </a:t>
            </a:r>
          </a:p>
          <a:p>
            <a:pPr>
              <a:buNone/>
              <a:tabLst>
                <a:tab pos="1773238" algn="l"/>
                <a:tab pos="2278063" algn="l"/>
              </a:tabLst>
            </a:pPr>
            <a:r>
              <a:rPr lang="en-GB" dirty="0" smtClean="0">
                <a:latin typeface="Times New Roman" pitchFamily="18" charset="0"/>
              </a:rPr>
              <a:t>-One access out of 1000 is page fault, then p=1/1000 i.e. .001</a:t>
            </a:r>
          </a:p>
          <a:p>
            <a:pPr>
              <a:buFont typeface="Monotype Sorts" pitchFamily="-84" charset="2"/>
              <a:buNone/>
              <a:tabLst>
                <a:tab pos="1773238" algn="l"/>
                <a:tab pos="2278063" algn="l"/>
              </a:tabLst>
            </a:pPr>
            <a:endParaRPr lang="en-US" altLang="en-US" dirty="0" smtClean="0"/>
          </a:p>
          <a:p>
            <a:pPr>
              <a:buFont typeface="Monotype Sorts" pitchFamily="-84" charset="2"/>
              <a:buNone/>
              <a:tabLst>
                <a:tab pos="1773238" algn="l"/>
                <a:tab pos="2278063" algn="l"/>
              </a:tabLst>
            </a:pPr>
            <a:r>
              <a:rPr lang="en-US" altLang="en-US"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31888" y="144463"/>
            <a:ext cx="7869237" cy="576262"/>
          </a:xfrm>
        </p:spPr>
        <p:txBody>
          <a:bodyPr/>
          <a:lstStyle/>
          <a:p>
            <a:pPr eaLnBrk="1" hangingPunct="1"/>
            <a:r>
              <a:rPr lang="en-US" altLang="en-US" sz="2800" smtClean="0"/>
              <a:t>What Happens if There is no Free Frame?</a:t>
            </a:r>
          </a:p>
        </p:txBody>
      </p:sp>
      <p:sp>
        <p:nvSpPr>
          <p:cNvPr id="29699" name="Rectangle 3"/>
          <p:cNvSpPr>
            <a:spLocks noGrp="1" noChangeArrowheads="1"/>
          </p:cNvSpPr>
          <p:nvPr>
            <p:ph type="body" idx="1"/>
          </p:nvPr>
        </p:nvSpPr>
        <p:spPr>
          <a:xfrm>
            <a:off x="852488" y="1133475"/>
            <a:ext cx="7300912" cy="4511675"/>
          </a:xfrm>
        </p:spPr>
        <p:txBody>
          <a:bodyPr/>
          <a:lstStyle/>
          <a:p>
            <a:r>
              <a:rPr lang="en-US" altLang="en-US" smtClean="0"/>
              <a:t>Used up by process pages</a:t>
            </a:r>
          </a:p>
          <a:p>
            <a:r>
              <a:rPr lang="en-US" altLang="en-US" smtClean="0"/>
              <a:t>Also in demand from the kernel, I/O buffers, etc</a:t>
            </a:r>
          </a:p>
          <a:p>
            <a:r>
              <a:rPr lang="en-US" altLang="en-US" smtClean="0"/>
              <a:t>How much to allocate to each?</a:t>
            </a:r>
          </a:p>
          <a:p>
            <a:r>
              <a:rPr lang="en-US" altLang="en-US" smtClean="0"/>
              <a:t>Page replacement – find some page in memory, but not really in use, page it out</a:t>
            </a:r>
          </a:p>
          <a:p>
            <a:pPr lvl="1"/>
            <a:r>
              <a:rPr lang="en-US" altLang="en-US" smtClean="0"/>
              <a:t>Algorithm – terminate? swap out? replace the page?</a:t>
            </a:r>
          </a:p>
          <a:p>
            <a:pPr lvl="1"/>
            <a:r>
              <a:rPr lang="en-US" altLang="en-US" smtClean="0"/>
              <a:t>Performance – want an algorithm which will result in minimum number of page faults</a:t>
            </a:r>
          </a:p>
          <a:p>
            <a:r>
              <a:rPr lang="en-US" altLang="en-US" smtClean="0"/>
              <a:t>Same page may be brought into memory several times</a:t>
            </a:r>
          </a:p>
          <a:p>
            <a:pPr>
              <a:buFont typeface="Monotype Sorts" pitchFamily="-84" charset="2"/>
              <a:buNone/>
            </a:pPr>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62025" y="188913"/>
            <a:ext cx="7724775" cy="576262"/>
          </a:xfrm>
        </p:spPr>
        <p:txBody>
          <a:bodyPr/>
          <a:lstStyle/>
          <a:p>
            <a:pPr eaLnBrk="1" hangingPunct="1"/>
            <a:r>
              <a:rPr lang="en-US" altLang="en-US" smtClean="0"/>
              <a:t>Page Replacement</a:t>
            </a:r>
          </a:p>
        </p:txBody>
      </p:sp>
      <p:sp>
        <p:nvSpPr>
          <p:cNvPr id="30723" name="Rectangle 3"/>
          <p:cNvSpPr>
            <a:spLocks noGrp="1" noChangeArrowheads="1"/>
          </p:cNvSpPr>
          <p:nvPr>
            <p:ph type="body" idx="1"/>
          </p:nvPr>
        </p:nvSpPr>
        <p:spPr>
          <a:xfrm>
            <a:off x="895350" y="1233488"/>
            <a:ext cx="6508750" cy="4530725"/>
          </a:xfrm>
        </p:spPr>
        <p:txBody>
          <a:bodyPr/>
          <a:lstStyle/>
          <a:p>
            <a:r>
              <a:rPr lang="en-US" altLang="en-US" dirty="0" smtClean="0"/>
              <a:t>Prevent </a:t>
            </a:r>
            <a:r>
              <a:rPr lang="en-US" altLang="en-US" b="1" dirty="0" smtClean="0">
                <a:solidFill>
                  <a:srgbClr val="3366FF"/>
                </a:solidFill>
              </a:rPr>
              <a:t>over-allocation</a:t>
            </a:r>
            <a:r>
              <a:rPr lang="en-US" altLang="en-US" dirty="0" smtClean="0"/>
              <a:t> of memory by modifying page-fault service routine to include page replacement</a:t>
            </a:r>
          </a:p>
          <a:p>
            <a:r>
              <a:rPr lang="en-US" altLang="en-US" dirty="0" smtClean="0"/>
              <a:t>’Over-allocation’ of memory means increasing the degree of multiprogramming. This can result in page faults and the need for page replacement as no free frames available.</a:t>
            </a:r>
          </a:p>
          <a:p>
            <a:r>
              <a:rPr lang="en-US" altLang="en-US" dirty="0" smtClean="0"/>
              <a:t>Use </a:t>
            </a:r>
            <a:r>
              <a:rPr lang="en-US" altLang="en-US" b="1" dirty="0" smtClean="0">
                <a:solidFill>
                  <a:srgbClr val="3366FF"/>
                </a:solidFill>
              </a:rPr>
              <a:t>modify </a:t>
            </a:r>
            <a:r>
              <a:rPr lang="en-US" altLang="en-US" dirty="0" smtClean="0"/>
              <a:t>(</a:t>
            </a:r>
            <a:r>
              <a:rPr lang="en-US" altLang="en-US" b="1" dirty="0" smtClean="0">
                <a:solidFill>
                  <a:srgbClr val="3366FF"/>
                </a:solidFill>
              </a:rPr>
              <a:t>dirty</a:t>
            </a:r>
            <a:r>
              <a:rPr lang="en-US" altLang="en-US" dirty="0" smtClean="0"/>
              <a:t>)</a:t>
            </a:r>
            <a:r>
              <a:rPr lang="en-US" altLang="en-US" b="1" dirty="0" smtClean="0">
                <a:solidFill>
                  <a:srgbClr val="3366FF"/>
                </a:solidFill>
              </a:rPr>
              <a:t> bit </a:t>
            </a:r>
            <a:r>
              <a:rPr lang="en-US" altLang="en-US" dirty="0" smtClean="0"/>
              <a:t>to reduce overhead of page transfers – only modified pages are written to disk</a:t>
            </a:r>
          </a:p>
          <a:p>
            <a:r>
              <a:rPr lang="en-US" altLang="en-US" dirty="0" smtClean="0"/>
              <a:t>Page replacement completes separation between logical memory and physical memory – large virtual memory can be provided on a smaller physical memory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82663" y="195263"/>
            <a:ext cx="7704137" cy="576262"/>
          </a:xfrm>
        </p:spPr>
        <p:txBody>
          <a:bodyPr/>
          <a:lstStyle/>
          <a:p>
            <a:pPr eaLnBrk="1" hangingPunct="1"/>
            <a:r>
              <a:rPr lang="en-US" altLang="en-US" smtClean="0"/>
              <a:t>Chapter 9:  Virtual Memory</a:t>
            </a:r>
          </a:p>
        </p:txBody>
      </p:sp>
      <p:sp>
        <p:nvSpPr>
          <p:cNvPr id="5123" name="Rectangle 3"/>
          <p:cNvSpPr>
            <a:spLocks noGrp="1" noChangeArrowheads="1"/>
          </p:cNvSpPr>
          <p:nvPr>
            <p:ph type="body" idx="1"/>
          </p:nvPr>
        </p:nvSpPr>
        <p:spPr>
          <a:xfrm>
            <a:off x="838200" y="1123950"/>
            <a:ext cx="8229600" cy="4530725"/>
          </a:xfrm>
        </p:spPr>
        <p:txBody>
          <a:bodyPr/>
          <a:lstStyle/>
          <a:p>
            <a:r>
              <a:rPr lang="en-US" altLang="en-US" smtClean="0"/>
              <a:t>Background</a:t>
            </a:r>
          </a:p>
          <a:p>
            <a:r>
              <a:rPr lang="en-US" altLang="en-US" smtClean="0"/>
              <a:t>Demand Paging</a:t>
            </a:r>
          </a:p>
          <a:p>
            <a:r>
              <a:rPr lang="en-US" altLang="en-US" smtClean="0"/>
              <a:t>Copy-on-Write</a:t>
            </a:r>
          </a:p>
          <a:p>
            <a:r>
              <a:rPr lang="en-US" altLang="en-US" smtClean="0"/>
              <a:t>Page Replacement</a:t>
            </a:r>
          </a:p>
          <a:p>
            <a:r>
              <a:rPr lang="en-US" altLang="en-US" smtClean="0"/>
              <a:t>Allocation of Frames </a:t>
            </a:r>
          </a:p>
          <a:p>
            <a:r>
              <a:rPr lang="en-US" altLang="en-US" smtClean="0"/>
              <a:t>Thrashing</a:t>
            </a:r>
          </a:p>
          <a:p>
            <a:r>
              <a:rPr lang="en-US" altLang="en-US" smtClean="0"/>
              <a:t>Memory-Mapped Files</a:t>
            </a:r>
          </a:p>
          <a:p>
            <a:r>
              <a:rPr lang="en-US" altLang="en-US" smtClean="0"/>
              <a:t>Allocating Kernel Memory</a:t>
            </a:r>
          </a:p>
          <a:p>
            <a:r>
              <a:rPr lang="en-US" altLang="en-US" smtClean="0"/>
              <a:t>Other Considerations</a:t>
            </a:r>
          </a:p>
          <a:p>
            <a:r>
              <a:rPr lang="en-US" altLang="en-US" smtClean="0"/>
              <a:t>Operating-System Examples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3775" y="188913"/>
            <a:ext cx="7693025" cy="576262"/>
          </a:xfrm>
        </p:spPr>
        <p:txBody>
          <a:bodyPr/>
          <a:lstStyle/>
          <a:p>
            <a:pPr eaLnBrk="1" hangingPunct="1"/>
            <a:r>
              <a:rPr lang="en-US" altLang="en-US" smtClean="0"/>
              <a:t>Need For Page Replacement</a:t>
            </a:r>
          </a:p>
        </p:txBody>
      </p:sp>
      <p:pic>
        <p:nvPicPr>
          <p:cNvPr id="31747" name="Picture 4" descr="9"/>
          <p:cNvPicPr>
            <a:picLocks noChangeAspect="1" noChangeArrowheads="1"/>
          </p:cNvPicPr>
          <p:nvPr/>
        </p:nvPicPr>
        <p:blipFill>
          <a:blip r:embed="rId3"/>
          <a:srcRect/>
          <a:stretch>
            <a:fillRect/>
          </a:stretch>
        </p:blipFill>
        <p:spPr bwMode="auto">
          <a:xfrm>
            <a:off x="1727200" y="1192213"/>
            <a:ext cx="6192838" cy="451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79500" y="163513"/>
            <a:ext cx="7607300" cy="576262"/>
          </a:xfrm>
        </p:spPr>
        <p:txBody>
          <a:bodyPr/>
          <a:lstStyle/>
          <a:p>
            <a:pPr eaLnBrk="1" hangingPunct="1"/>
            <a:r>
              <a:rPr lang="en-US" altLang="en-US" smtClean="0"/>
              <a:t>Basic Page Replacement</a:t>
            </a:r>
          </a:p>
        </p:txBody>
      </p:sp>
      <p:sp>
        <p:nvSpPr>
          <p:cNvPr id="32771" name="Rectangle 3"/>
          <p:cNvSpPr>
            <a:spLocks noGrp="1" noChangeArrowheads="1"/>
          </p:cNvSpPr>
          <p:nvPr>
            <p:ph type="body" idx="1"/>
          </p:nvPr>
        </p:nvSpPr>
        <p:spPr>
          <a:xfrm>
            <a:off x="908050" y="1122363"/>
            <a:ext cx="7653338" cy="4457700"/>
          </a:xfrm>
        </p:spPr>
        <p:txBody>
          <a:bodyPr/>
          <a:lstStyle/>
          <a:p>
            <a:pPr marL="379413" indent="-379413">
              <a:buFont typeface="Monotype Sorts" pitchFamily="-84" charset="2"/>
              <a:buAutoNum type="arabicPeriod"/>
            </a:pPr>
            <a:r>
              <a:rPr lang="en-US" altLang="en-US" smtClean="0"/>
              <a:t>Find the location of the desired page on disk</a:t>
            </a:r>
            <a:br>
              <a:rPr lang="en-US" altLang="en-US" smtClean="0"/>
            </a:br>
            <a:endParaRPr lang="en-US" altLang="en-US" smtClean="0"/>
          </a:p>
          <a:p>
            <a:pPr marL="379413" indent="-379413">
              <a:buFont typeface="Monotype Sorts" pitchFamily="-84" charset="2"/>
              <a:buAutoNum type="arabicPeriod"/>
            </a:pPr>
            <a:r>
              <a:rPr lang="en-US" altLang="en-US" smtClean="0"/>
              <a:t>Find a free frame:</a:t>
            </a:r>
            <a:br>
              <a:rPr lang="en-US" altLang="en-US" smtClean="0"/>
            </a:br>
            <a:r>
              <a:rPr lang="en-US" altLang="en-US" smtClean="0"/>
              <a:t>   -  If there is a free frame, use it</a:t>
            </a:r>
            <a:br>
              <a:rPr lang="en-US" altLang="en-US" smtClean="0"/>
            </a:br>
            <a:r>
              <a:rPr lang="en-US" altLang="en-US" smtClean="0"/>
              <a:t>   -  If there is no free frame, use a page replacement algorithm to select a </a:t>
            </a:r>
            <a:r>
              <a:rPr lang="en-US" altLang="en-US" b="1" smtClean="0">
                <a:solidFill>
                  <a:srgbClr val="3366FF"/>
                </a:solidFill>
              </a:rPr>
              <a:t>victim</a:t>
            </a:r>
            <a:r>
              <a:rPr lang="en-US" altLang="en-US" smtClean="0">
                <a:solidFill>
                  <a:srgbClr val="3366FF"/>
                </a:solidFill>
              </a:rPr>
              <a:t> </a:t>
            </a:r>
            <a:r>
              <a:rPr lang="en-US" altLang="en-US" b="1" smtClean="0">
                <a:solidFill>
                  <a:srgbClr val="3366FF"/>
                </a:solidFill>
              </a:rPr>
              <a:t>frame</a:t>
            </a:r>
            <a:br>
              <a:rPr lang="en-US" altLang="en-US" b="1" smtClean="0">
                <a:solidFill>
                  <a:srgbClr val="3366FF"/>
                </a:solidFill>
              </a:rPr>
            </a:br>
            <a:r>
              <a:rPr lang="en-US" altLang="en-US" b="1" smtClean="0">
                <a:solidFill>
                  <a:srgbClr val="3366FF"/>
                </a:solidFill>
              </a:rPr>
              <a:t>	- </a:t>
            </a:r>
            <a:r>
              <a:rPr lang="en-US" altLang="en-US" smtClean="0"/>
              <a:t>Write victim frame to disk if dirty</a:t>
            </a:r>
            <a:br>
              <a:rPr lang="en-US" altLang="en-US" smtClean="0"/>
            </a:br>
            <a:endParaRPr lang="en-US" altLang="en-US" smtClean="0"/>
          </a:p>
          <a:p>
            <a:pPr marL="379413" indent="-379413">
              <a:buFont typeface="Monotype Sorts" pitchFamily="-84" charset="2"/>
              <a:buAutoNum type="arabicPeriod"/>
            </a:pPr>
            <a:r>
              <a:rPr lang="en-US" altLang="en-US" smtClean="0"/>
              <a:t>Bring  the desired page into the (newly) free frame; update the page and frame tables</a:t>
            </a:r>
            <a:br>
              <a:rPr lang="en-US" altLang="en-US" smtClean="0"/>
            </a:br>
            <a:endParaRPr lang="en-US" altLang="en-US" smtClean="0"/>
          </a:p>
          <a:p>
            <a:pPr marL="379413" indent="-379413">
              <a:buFont typeface="Monotype Sorts" pitchFamily="-84" charset="2"/>
              <a:buAutoNum type="arabicPeriod"/>
            </a:pPr>
            <a:r>
              <a:rPr lang="en-US" altLang="en-US" smtClean="0"/>
              <a:t>Continue the process by restarting the instruction that caused the trap</a:t>
            </a:r>
          </a:p>
          <a:p>
            <a:pPr marL="379413" indent="-379413">
              <a:buFont typeface="Monotype Sorts" pitchFamily="-84" charset="2"/>
              <a:buAutoNum type="arabicPeriod"/>
            </a:pPr>
            <a:endParaRPr lang="en-US" altLang="en-US" smtClean="0"/>
          </a:p>
          <a:p>
            <a:pPr marL="379413" indent="-379413">
              <a:buFont typeface="Monotype Sorts" pitchFamily="-84" charset="2"/>
              <a:buNone/>
            </a:pPr>
            <a:r>
              <a:rPr lang="en-US" altLang="en-US" smtClean="0"/>
              <a:t>Note now potentially 2 page transfers for page fault – increasing EAT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22350" y="176213"/>
            <a:ext cx="7664450" cy="576262"/>
          </a:xfrm>
        </p:spPr>
        <p:txBody>
          <a:bodyPr/>
          <a:lstStyle/>
          <a:p>
            <a:pPr eaLnBrk="1" hangingPunct="1"/>
            <a:r>
              <a:rPr lang="en-US" altLang="en-US" smtClean="0"/>
              <a:t>Page Replacement</a:t>
            </a:r>
          </a:p>
        </p:txBody>
      </p:sp>
      <p:pic>
        <p:nvPicPr>
          <p:cNvPr id="33795" name="Picture 4" descr="9"/>
          <p:cNvPicPr>
            <a:picLocks noChangeAspect="1" noChangeArrowheads="1"/>
          </p:cNvPicPr>
          <p:nvPr/>
        </p:nvPicPr>
        <p:blipFill>
          <a:blip r:embed="rId3"/>
          <a:srcRect/>
          <a:stretch>
            <a:fillRect/>
          </a:stretch>
        </p:blipFill>
        <p:spPr bwMode="auto">
          <a:xfrm>
            <a:off x="1841500" y="1223963"/>
            <a:ext cx="6267450"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39838" y="163513"/>
            <a:ext cx="7675562" cy="576262"/>
          </a:xfrm>
        </p:spPr>
        <p:txBody>
          <a:bodyPr/>
          <a:lstStyle/>
          <a:p>
            <a:pPr eaLnBrk="1" hangingPunct="1"/>
            <a:r>
              <a:rPr lang="en-US" altLang="en-US" sz="2800" smtClean="0"/>
              <a:t>Page and Frame Replacement Algorithms</a:t>
            </a:r>
          </a:p>
        </p:txBody>
      </p:sp>
      <p:sp>
        <p:nvSpPr>
          <p:cNvPr id="34819" name="Rectangle 3"/>
          <p:cNvSpPr>
            <a:spLocks noGrp="1" noChangeArrowheads="1"/>
          </p:cNvSpPr>
          <p:nvPr>
            <p:ph type="body" idx="1"/>
          </p:nvPr>
        </p:nvSpPr>
        <p:spPr>
          <a:xfrm>
            <a:off x="869950" y="1133475"/>
            <a:ext cx="7486650" cy="4899025"/>
          </a:xfrm>
        </p:spPr>
        <p:txBody>
          <a:bodyPr/>
          <a:lstStyle/>
          <a:p>
            <a:pPr>
              <a:tabLst>
                <a:tab pos="3144838" algn="ctr"/>
              </a:tabLst>
            </a:pPr>
            <a:r>
              <a:rPr lang="en-US" altLang="en-US" b="1" smtClean="0">
                <a:solidFill>
                  <a:srgbClr val="3366FF"/>
                </a:solidFill>
              </a:rPr>
              <a:t>Frame-allocation algorithm </a:t>
            </a:r>
            <a:r>
              <a:rPr lang="en-US" altLang="en-US" smtClean="0"/>
              <a:t>determines </a:t>
            </a:r>
          </a:p>
          <a:p>
            <a:pPr lvl="1">
              <a:tabLst>
                <a:tab pos="3144838" algn="ctr"/>
              </a:tabLst>
            </a:pPr>
            <a:r>
              <a:rPr lang="en-US" altLang="en-US" smtClean="0"/>
              <a:t>How many frames to give each process</a:t>
            </a:r>
          </a:p>
          <a:p>
            <a:pPr lvl="1">
              <a:tabLst>
                <a:tab pos="3144838" algn="ctr"/>
              </a:tabLst>
            </a:pPr>
            <a:r>
              <a:rPr lang="en-US" altLang="en-US" smtClean="0"/>
              <a:t>Which frames to replace</a:t>
            </a:r>
          </a:p>
          <a:p>
            <a:pPr>
              <a:tabLst>
                <a:tab pos="3144838" algn="ctr"/>
              </a:tabLst>
            </a:pPr>
            <a:r>
              <a:rPr lang="en-US" altLang="en-US" b="1" smtClean="0">
                <a:solidFill>
                  <a:srgbClr val="3366FF"/>
                </a:solidFill>
              </a:rPr>
              <a:t>Page-replacement algorithm</a:t>
            </a:r>
          </a:p>
          <a:p>
            <a:pPr lvl="1">
              <a:tabLst>
                <a:tab pos="3144838" algn="ctr"/>
              </a:tabLst>
            </a:pPr>
            <a:r>
              <a:rPr lang="en-US" altLang="en-US" smtClean="0"/>
              <a:t>Want lowest page-fault rate on both first access and re-access</a:t>
            </a:r>
          </a:p>
          <a:p>
            <a:pPr>
              <a:tabLst>
                <a:tab pos="3144838" algn="ctr"/>
              </a:tabLst>
            </a:pPr>
            <a:r>
              <a:rPr lang="en-US" altLang="en-US" smtClean="0"/>
              <a:t>Evaluate algorithm by running it on a particular string of memory references (reference string) and computing the number of page faults on that string</a:t>
            </a:r>
          </a:p>
          <a:p>
            <a:pPr lvl="1">
              <a:tabLst>
                <a:tab pos="3144838" algn="ctr"/>
              </a:tabLst>
            </a:pPr>
            <a:r>
              <a:rPr lang="en-US" altLang="en-US" smtClean="0"/>
              <a:t>String is just page numbers, not full addresses</a:t>
            </a:r>
          </a:p>
          <a:p>
            <a:pPr lvl="1">
              <a:tabLst>
                <a:tab pos="3144838" algn="ctr"/>
              </a:tabLst>
            </a:pPr>
            <a:r>
              <a:rPr lang="en-US" altLang="en-US" smtClean="0"/>
              <a:t>Repeated access to the same page does not cause a page fault</a:t>
            </a:r>
          </a:p>
          <a:p>
            <a:pPr lvl="1">
              <a:tabLst>
                <a:tab pos="3144838" algn="ctr"/>
              </a:tabLst>
            </a:pPr>
            <a:r>
              <a:rPr lang="en-US" altLang="en-US" smtClean="0"/>
              <a:t>Results depend on number of frames available</a:t>
            </a:r>
          </a:p>
          <a:p>
            <a:pPr>
              <a:tabLst>
                <a:tab pos="3144838" algn="ctr"/>
              </a:tabLst>
            </a:pPr>
            <a:r>
              <a:rPr lang="en-US" altLang="en-US" smtClean="0"/>
              <a:t>In all our examples, the </a:t>
            </a:r>
            <a:r>
              <a:rPr lang="en-US" altLang="en-US" b="1" smtClean="0">
                <a:solidFill>
                  <a:srgbClr val="3366FF"/>
                </a:solidFill>
              </a:rPr>
              <a:t>reference string </a:t>
            </a:r>
            <a:r>
              <a:rPr lang="en-US" altLang="en-US" smtClean="0"/>
              <a:t>of referenced page numbers is </a:t>
            </a:r>
          </a:p>
          <a:p>
            <a:pPr>
              <a:buFont typeface="Monotype Sorts" pitchFamily="-84" charset="2"/>
              <a:buNone/>
              <a:tabLst>
                <a:tab pos="3144838" algn="ctr"/>
              </a:tabLst>
            </a:pPr>
            <a:r>
              <a:rPr lang="en-US" altLang="en-US" smtClean="0"/>
              <a:t>	               </a:t>
            </a:r>
            <a:r>
              <a:rPr lang="en-US" altLang="en-US" b="1" smtClean="0">
                <a:solidFill>
                  <a:srgbClr val="FF0000"/>
                </a:solidFill>
              </a:rPr>
              <a:t>7,0,1,2,0,3,0,4,2,3,0,3,0,3,2,1,2,0,1,7,0,1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04900" y="98425"/>
            <a:ext cx="8229600" cy="576263"/>
          </a:xfrm>
        </p:spPr>
        <p:txBody>
          <a:bodyPr/>
          <a:lstStyle/>
          <a:p>
            <a:pPr eaLnBrk="1" hangingPunct="1"/>
            <a:r>
              <a:rPr lang="en-US" altLang="en-US" sz="2400" smtClean="0"/>
              <a:t>Graph of Page Faults Versus The Number of Frames</a:t>
            </a:r>
          </a:p>
        </p:txBody>
      </p:sp>
      <p:pic>
        <p:nvPicPr>
          <p:cNvPr id="35843" name="Picture 5"/>
          <p:cNvPicPr>
            <a:picLocks noChangeAspect="1" noChangeArrowheads="1"/>
          </p:cNvPicPr>
          <p:nvPr/>
        </p:nvPicPr>
        <p:blipFill>
          <a:blip r:embed="rId3"/>
          <a:srcRect/>
          <a:stretch>
            <a:fillRect/>
          </a:stretch>
        </p:blipFill>
        <p:spPr bwMode="auto">
          <a:xfrm>
            <a:off x="1574800" y="1238250"/>
            <a:ext cx="6045200" cy="3557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41388" y="176213"/>
            <a:ext cx="7821612" cy="576262"/>
          </a:xfrm>
        </p:spPr>
        <p:txBody>
          <a:bodyPr/>
          <a:lstStyle/>
          <a:p>
            <a:pPr eaLnBrk="1" hangingPunct="1"/>
            <a:r>
              <a:rPr lang="en-US" altLang="en-US" smtClean="0"/>
              <a:t>First-In-First-Out (FIFO) Algorithm</a:t>
            </a:r>
          </a:p>
        </p:txBody>
      </p:sp>
      <p:sp>
        <p:nvSpPr>
          <p:cNvPr id="36867" name="Rectangle 3"/>
          <p:cNvSpPr>
            <a:spLocks noGrp="1" noChangeArrowheads="1"/>
          </p:cNvSpPr>
          <p:nvPr>
            <p:ph type="body" idx="1"/>
          </p:nvPr>
        </p:nvSpPr>
        <p:spPr>
          <a:xfrm>
            <a:off x="908050" y="1052513"/>
            <a:ext cx="7283450" cy="5762625"/>
          </a:xfrm>
        </p:spPr>
        <p:txBody>
          <a:bodyPr/>
          <a:lstStyle/>
          <a:p>
            <a:r>
              <a:rPr lang="en-US" altLang="en-US" dirty="0" smtClean="0"/>
              <a:t>Reference string: </a:t>
            </a:r>
            <a:r>
              <a:rPr lang="en-US" altLang="en-US" b="1" dirty="0" smtClean="0">
                <a:solidFill>
                  <a:srgbClr val="FF0000"/>
                </a:solidFill>
              </a:rPr>
              <a:t>7,0,1,2,0,3,0,4,2,3,0,3,0,3,2,1,2,0,1,7,0,1</a:t>
            </a:r>
            <a:endParaRPr lang="en-US" altLang="en-US" dirty="0" smtClean="0"/>
          </a:p>
          <a:p>
            <a:r>
              <a:rPr lang="en-US" altLang="en-US" dirty="0" smtClean="0"/>
              <a:t>3 frames (3 pages can be in memory at a time per process)</a:t>
            </a:r>
          </a:p>
          <a:p>
            <a:pPr>
              <a:buFont typeface="Monotype Sorts" pitchFamily="-84" charset="2"/>
              <a:buNone/>
            </a:pPr>
            <a:endParaRPr lang="en-US" altLang="en-US" dirty="0" smtClean="0"/>
          </a:p>
          <a:p>
            <a:pPr>
              <a:buFont typeface="Monotype Sorts" pitchFamily="-84" charset="2"/>
              <a:buNone/>
            </a:pPr>
            <a:endParaRPr lang="en-US" altLang="en-US" dirty="0" smtClean="0"/>
          </a:p>
          <a:p>
            <a:pPr>
              <a:buFont typeface="Monotype Sorts" pitchFamily="-84" charset="2"/>
              <a:buNone/>
            </a:pPr>
            <a:r>
              <a:rPr lang="en-US" altLang="en-US" dirty="0" smtClean="0"/>
              <a:t/>
            </a:r>
            <a:br>
              <a:rPr lang="en-US" altLang="en-US" dirty="0" smtClean="0"/>
            </a:br>
            <a:endParaRPr lang="en-US" altLang="en-US" dirty="0" smtClean="0"/>
          </a:p>
          <a:p>
            <a:pPr>
              <a:buFont typeface="Monotype Sorts" pitchFamily="-84" charset="2"/>
              <a:buNone/>
            </a:pPr>
            <a:endParaRPr lang="en-US" altLang="en-US" sz="800" dirty="0" smtClean="0"/>
          </a:p>
          <a:p>
            <a:pPr>
              <a:buFont typeface="Monotype Sorts" pitchFamily="-84" charset="2"/>
              <a:buNone/>
            </a:pPr>
            <a:endParaRPr lang="en-US" altLang="en-US" sz="800" dirty="0" smtClean="0"/>
          </a:p>
          <a:p>
            <a:pPr>
              <a:buFont typeface="Monotype Sorts" pitchFamily="-84" charset="2"/>
              <a:buNone/>
            </a:pPr>
            <a:endParaRPr lang="en-US" altLang="en-US" dirty="0" smtClean="0"/>
          </a:p>
          <a:p>
            <a:r>
              <a:rPr lang="en-US" altLang="en-US" dirty="0" smtClean="0"/>
              <a:t>Can vary by reference string: consider 1,2,3,4,1,2,5,1,2,3,4,5</a:t>
            </a:r>
          </a:p>
          <a:p>
            <a:pPr lvl="1"/>
            <a:r>
              <a:rPr lang="en-US" altLang="en-US" dirty="0" smtClean="0"/>
              <a:t>Adding more frames can cause more page faults!</a:t>
            </a:r>
          </a:p>
          <a:p>
            <a:pPr lvl="2"/>
            <a:r>
              <a:rPr lang="en-US" altLang="en-US" b="1" dirty="0" err="1" smtClean="0">
                <a:solidFill>
                  <a:srgbClr val="3366FF"/>
                </a:solidFill>
              </a:rPr>
              <a:t>Belady</a:t>
            </a:r>
            <a:r>
              <a:rPr lang="ja-JP" altLang="en-US" b="1" smtClean="0">
                <a:solidFill>
                  <a:srgbClr val="3366FF"/>
                </a:solidFill>
              </a:rPr>
              <a:t>’</a:t>
            </a:r>
            <a:r>
              <a:rPr lang="en-US" altLang="ja-JP" b="1" dirty="0" smtClean="0">
                <a:solidFill>
                  <a:srgbClr val="3366FF"/>
                </a:solidFill>
              </a:rPr>
              <a:t>s Anomaly</a:t>
            </a:r>
            <a:endParaRPr lang="en-US" altLang="en-US" sz="800" dirty="0" smtClean="0"/>
          </a:p>
        </p:txBody>
      </p:sp>
      <p:sp>
        <p:nvSpPr>
          <p:cNvPr id="36868" name="Text Box 16"/>
          <p:cNvSpPr txBox="1">
            <a:spLocks noChangeArrowheads="1"/>
          </p:cNvSpPr>
          <p:nvPr/>
        </p:nvSpPr>
        <p:spPr bwMode="auto">
          <a:xfrm>
            <a:off x="1333500" y="3546475"/>
            <a:ext cx="1633538" cy="36988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a:latin typeface="Helvetica" pitchFamily="-84" charset="0"/>
              </a:rPr>
              <a:t>15 page faults</a:t>
            </a:r>
          </a:p>
        </p:txBody>
      </p:sp>
      <p:pic>
        <p:nvPicPr>
          <p:cNvPr id="36869" name="Picture 1"/>
          <p:cNvPicPr>
            <a:picLocks noChangeAspect="1"/>
          </p:cNvPicPr>
          <p:nvPr/>
        </p:nvPicPr>
        <p:blipFill>
          <a:blip r:embed="rId3"/>
          <a:srcRect/>
          <a:stretch>
            <a:fillRect/>
          </a:stretch>
        </p:blipFill>
        <p:spPr bwMode="auto">
          <a:xfrm>
            <a:off x="1684338" y="1854200"/>
            <a:ext cx="5327650" cy="1697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68400" y="214313"/>
            <a:ext cx="7734300" cy="576262"/>
          </a:xfrm>
        </p:spPr>
        <p:txBody>
          <a:bodyPr/>
          <a:lstStyle/>
          <a:p>
            <a:pPr eaLnBrk="1" hangingPunct="1"/>
            <a:r>
              <a:rPr lang="en-US" altLang="en-US" smtClean="0"/>
              <a:t>FIFO Illustrating Belady</a:t>
            </a:r>
            <a:r>
              <a:rPr lang="ja-JP" altLang="en-US" smtClean="0"/>
              <a:t>’</a:t>
            </a:r>
            <a:r>
              <a:rPr lang="en-US" altLang="ja-JP" smtClean="0"/>
              <a:t>s Anomaly</a:t>
            </a:r>
            <a:endParaRPr lang="en-US" altLang="en-US" smtClean="0"/>
          </a:p>
        </p:txBody>
      </p:sp>
      <p:pic>
        <p:nvPicPr>
          <p:cNvPr id="37891" name="Picture 1" descr="9_13.pdf"/>
          <p:cNvPicPr>
            <a:picLocks noChangeAspect="1"/>
          </p:cNvPicPr>
          <p:nvPr/>
        </p:nvPicPr>
        <p:blipFill>
          <a:blip r:embed="rId3"/>
          <a:srcRect/>
          <a:stretch>
            <a:fillRect/>
          </a:stretch>
        </p:blipFill>
        <p:spPr bwMode="auto">
          <a:xfrm>
            <a:off x="1633538" y="1303338"/>
            <a:ext cx="5676900" cy="4062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49300" y="138113"/>
            <a:ext cx="7937500" cy="576262"/>
          </a:xfrm>
        </p:spPr>
        <p:txBody>
          <a:bodyPr/>
          <a:lstStyle/>
          <a:p>
            <a:pPr eaLnBrk="1" hangingPunct="1"/>
            <a:r>
              <a:rPr lang="en-US" altLang="en-US" smtClean="0"/>
              <a:t>Optimal Algorithm</a:t>
            </a:r>
          </a:p>
        </p:txBody>
      </p:sp>
      <p:sp>
        <p:nvSpPr>
          <p:cNvPr id="38915" name="Rectangle 3"/>
          <p:cNvSpPr>
            <a:spLocks noGrp="1" noChangeArrowheads="1"/>
          </p:cNvSpPr>
          <p:nvPr>
            <p:ph type="body" idx="1"/>
          </p:nvPr>
        </p:nvSpPr>
        <p:spPr>
          <a:xfrm>
            <a:off x="895350" y="1119188"/>
            <a:ext cx="8229600" cy="4530725"/>
          </a:xfrm>
        </p:spPr>
        <p:txBody>
          <a:bodyPr/>
          <a:lstStyle/>
          <a:p>
            <a:pPr>
              <a:tabLst>
                <a:tab pos="1889125" algn="l"/>
              </a:tabLst>
            </a:pPr>
            <a:r>
              <a:rPr lang="en-US" altLang="en-US" dirty="0" smtClean="0"/>
              <a:t>Replace page that will not be used for longest period of time</a:t>
            </a:r>
          </a:p>
          <a:p>
            <a:pPr lvl="1">
              <a:buNone/>
              <a:tabLst>
                <a:tab pos="1889125" algn="l"/>
              </a:tabLst>
            </a:pPr>
            <a:endParaRPr lang="en-US" altLang="en-US" dirty="0" smtClean="0"/>
          </a:p>
          <a:p>
            <a:pPr>
              <a:tabLst>
                <a:tab pos="1889125" algn="l"/>
              </a:tabLst>
            </a:pPr>
            <a:r>
              <a:rPr lang="en-US" altLang="en-US" dirty="0" smtClean="0"/>
              <a:t>How do you know this?</a:t>
            </a:r>
          </a:p>
          <a:p>
            <a:pPr lvl="1">
              <a:tabLst>
                <a:tab pos="1889125" algn="l"/>
              </a:tabLst>
            </a:pPr>
            <a:r>
              <a:rPr lang="en-US" altLang="en-US" dirty="0" smtClean="0"/>
              <a:t>Can’</a:t>
            </a:r>
            <a:r>
              <a:rPr lang="en-US" altLang="ja-JP" dirty="0" smtClean="0"/>
              <a:t>t read the future</a:t>
            </a:r>
            <a:endParaRPr lang="en-US" altLang="en-US" dirty="0" smtClean="0"/>
          </a:p>
          <a:p>
            <a:pPr>
              <a:tabLst>
                <a:tab pos="1889125" algn="l"/>
              </a:tabLst>
            </a:pPr>
            <a:r>
              <a:rPr lang="en-US" altLang="en-US" dirty="0" smtClean="0"/>
              <a:t>Used for measuring how well your algorithm performs</a:t>
            </a:r>
          </a:p>
        </p:txBody>
      </p:sp>
      <p:pic>
        <p:nvPicPr>
          <p:cNvPr id="38916" name="Picture 3"/>
          <p:cNvPicPr>
            <a:picLocks noChangeAspect="1"/>
          </p:cNvPicPr>
          <p:nvPr/>
        </p:nvPicPr>
        <p:blipFill>
          <a:blip r:embed="rId3"/>
          <a:srcRect/>
          <a:stretch>
            <a:fillRect/>
          </a:stretch>
        </p:blipFill>
        <p:spPr bwMode="auto">
          <a:xfrm>
            <a:off x="1612900" y="3159125"/>
            <a:ext cx="6259513" cy="210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368425" y="163513"/>
            <a:ext cx="7673975" cy="576262"/>
          </a:xfrm>
        </p:spPr>
        <p:txBody>
          <a:bodyPr/>
          <a:lstStyle/>
          <a:p>
            <a:pPr eaLnBrk="1" hangingPunct="1"/>
            <a:r>
              <a:rPr lang="en-US" altLang="en-US" smtClean="0"/>
              <a:t>Least Recently Used (LRU) Algorithm</a:t>
            </a:r>
          </a:p>
        </p:txBody>
      </p:sp>
      <p:sp>
        <p:nvSpPr>
          <p:cNvPr id="36867" name="Rectangle 3"/>
          <p:cNvSpPr>
            <a:spLocks noGrp="1" noChangeArrowheads="1"/>
          </p:cNvSpPr>
          <p:nvPr>
            <p:ph type="body" idx="1"/>
          </p:nvPr>
        </p:nvSpPr>
        <p:spPr>
          <a:xfrm>
            <a:off x="889000" y="727075"/>
            <a:ext cx="7454900" cy="4835525"/>
          </a:xfrm>
        </p:spPr>
        <p:txBody>
          <a:bodyPr/>
          <a:lstStyle/>
          <a:p>
            <a:pPr>
              <a:buFont typeface="Monotype Sorts" pitchFamily="-84" charset="2"/>
              <a:buNone/>
              <a:defRPr/>
            </a:pPr>
            <a:endParaRPr lang="en-US" altLang="en-US" dirty="0" smtClean="0"/>
          </a:p>
          <a:p>
            <a:pPr>
              <a:defRPr/>
            </a:pPr>
            <a:r>
              <a:rPr lang="en-US" altLang="en-US" dirty="0" smtClean="0"/>
              <a:t>Use past knowledge rather than future</a:t>
            </a:r>
          </a:p>
          <a:p>
            <a:pPr>
              <a:defRPr/>
            </a:pPr>
            <a:r>
              <a:rPr lang="en-US" altLang="en-US" dirty="0" smtClean="0"/>
              <a:t>Replace page that has not been used in the most amount of time</a:t>
            </a:r>
          </a:p>
          <a:p>
            <a:pPr>
              <a:defRPr/>
            </a:pPr>
            <a:r>
              <a:rPr lang="en-US" altLang="en-US" dirty="0" smtClean="0"/>
              <a:t>Associate time of last use with each page</a:t>
            </a:r>
          </a:p>
          <a:p>
            <a:pPr>
              <a:buFont typeface="Monotype Sorts" pitchFamily="-84" charset="2"/>
              <a:buNone/>
              <a:defRPr/>
            </a:pPr>
            <a:endParaRPr lang="en-US" altLang="en-US" dirty="0" smtClean="0"/>
          </a:p>
          <a:p>
            <a:pPr>
              <a:buFont typeface="Monotype Sorts" pitchFamily="-84" charset="2"/>
              <a:buNone/>
              <a:defRPr/>
            </a:pPr>
            <a:endParaRPr lang="en-US" altLang="en-US" dirty="0" smtClean="0"/>
          </a:p>
          <a:p>
            <a:pPr>
              <a:defRPr/>
            </a:pPr>
            <a:endParaRPr lang="en-US" altLang="en-US" dirty="0" smtClean="0"/>
          </a:p>
          <a:p>
            <a:pPr>
              <a:defRPr/>
            </a:pPr>
            <a:endParaRPr lang="en-US" altLang="en-US" dirty="0" smtClean="0"/>
          </a:p>
          <a:p>
            <a:pPr marL="0" indent="0">
              <a:buFont typeface="Monotype Sorts" pitchFamily="-84" charset="2"/>
              <a:buNone/>
              <a:defRPr/>
            </a:pPr>
            <a:endParaRPr lang="en-US" altLang="en-US" dirty="0" smtClean="0"/>
          </a:p>
          <a:p>
            <a:pPr>
              <a:defRPr/>
            </a:pPr>
            <a:endParaRPr lang="en-US" altLang="en-US" dirty="0" smtClean="0"/>
          </a:p>
          <a:p>
            <a:pPr>
              <a:defRPr/>
            </a:pPr>
            <a:r>
              <a:rPr lang="en-US" altLang="en-US" dirty="0" smtClean="0"/>
              <a:t>12 faults – better than FIFO but worse than OPT</a:t>
            </a:r>
          </a:p>
          <a:p>
            <a:pPr>
              <a:defRPr/>
            </a:pPr>
            <a:r>
              <a:rPr lang="en-US" altLang="en-US" dirty="0" smtClean="0"/>
              <a:t>Generally good algorithm and frequently used</a:t>
            </a:r>
          </a:p>
          <a:p>
            <a:pPr>
              <a:defRPr/>
            </a:pPr>
            <a:r>
              <a:rPr lang="en-US" altLang="en-US" dirty="0" smtClean="0"/>
              <a:t>But how to implement?</a:t>
            </a:r>
          </a:p>
          <a:p>
            <a:pPr>
              <a:buFont typeface="Monotype Sorts" pitchFamily="-84" charset="2"/>
              <a:buNone/>
              <a:defRPr/>
            </a:pPr>
            <a:endParaRPr lang="en-US" altLang="en-US" dirty="0" smtClean="0"/>
          </a:p>
        </p:txBody>
      </p:sp>
      <p:pic>
        <p:nvPicPr>
          <p:cNvPr id="39940" name="Picture 4" descr="9"/>
          <p:cNvPicPr>
            <a:picLocks noChangeAspect="1" noChangeArrowheads="1"/>
          </p:cNvPicPr>
          <p:nvPr/>
        </p:nvPicPr>
        <p:blipFill>
          <a:blip r:embed="rId3"/>
          <a:srcRect/>
          <a:stretch>
            <a:fillRect/>
          </a:stretch>
        </p:blipFill>
        <p:spPr bwMode="auto">
          <a:xfrm>
            <a:off x="1525588" y="2363788"/>
            <a:ext cx="6902450" cy="1884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76213"/>
            <a:ext cx="8229600" cy="576262"/>
          </a:xfrm>
        </p:spPr>
        <p:txBody>
          <a:bodyPr/>
          <a:lstStyle/>
          <a:p>
            <a:pPr eaLnBrk="1" hangingPunct="1"/>
            <a:r>
              <a:rPr lang="en-US" altLang="en-US" smtClean="0"/>
              <a:t>LRU Algorithm (Cont.)</a:t>
            </a:r>
          </a:p>
        </p:txBody>
      </p:sp>
      <p:sp>
        <p:nvSpPr>
          <p:cNvPr id="40963" name="Rectangle 3"/>
          <p:cNvSpPr>
            <a:spLocks noGrp="1" noChangeArrowheads="1"/>
          </p:cNvSpPr>
          <p:nvPr>
            <p:ph type="body" idx="1"/>
          </p:nvPr>
        </p:nvSpPr>
        <p:spPr>
          <a:xfrm>
            <a:off x="895350" y="950913"/>
            <a:ext cx="7524750" cy="5246687"/>
          </a:xfrm>
        </p:spPr>
        <p:txBody>
          <a:bodyPr/>
          <a:lstStyle/>
          <a:p>
            <a:r>
              <a:rPr lang="en-US" altLang="en-US" dirty="0" smtClean="0"/>
              <a:t>Counter implementation</a:t>
            </a:r>
          </a:p>
          <a:p>
            <a:pPr lvl="1"/>
            <a:r>
              <a:rPr lang="en-US" altLang="en-US" dirty="0" smtClean="0"/>
              <a:t>Every page entry has a counter; every time page is referenced through this entry, copy the clock into the counter</a:t>
            </a:r>
          </a:p>
          <a:p>
            <a:pPr lvl="1"/>
            <a:r>
              <a:rPr lang="en-US" altLang="en-US" dirty="0" smtClean="0"/>
              <a:t>When a page needs to be changed, look at the counters to find smallest value</a:t>
            </a:r>
          </a:p>
          <a:p>
            <a:pPr lvl="2"/>
            <a:endParaRPr lang="en-US" altLang="en-US" dirty="0" smtClean="0"/>
          </a:p>
          <a:p>
            <a:r>
              <a:rPr lang="en-US" altLang="en-US" dirty="0" smtClean="0"/>
              <a:t>Stack implementation</a:t>
            </a:r>
          </a:p>
          <a:p>
            <a:pPr lvl="1"/>
            <a:r>
              <a:rPr lang="en-US" altLang="en-US" dirty="0" smtClean="0"/>
              <a:t>Page referenced:</a:t>
            </a:r>
          </a:p>
          <a:p>
            <a:pPr lvl="2"/>
            <a:r>
              <a:rPr lang="en-US" altLang="en-US" dirty="0" smtClean="0"/>
              <a:t>move it to the top</a:t>
            </a:r>
          </a:p>
          <a:p>
            <a:pPr lvl="1"/>
            <a:r>
              <a:rPr lang="en-US" altLang="en-US" dirty="0" smtClean="0"/>
              <a:t>No search for replacement; </a:t>
            </a:r>
            <a:r>
              <a:rPr lang="en-GB" altLang="en-US" dirty="0" smtClean="0"/>
              <a:t>bottom of stack is the LRU page</a:t>
            </a:r>
            <a:endParaRPr lang="en-US" altLang="en-US" dirty="0" smtClean="0"/>
          </a:p>
          <a:p>
            <a:r>
              <a:rPr lang="en-US" altLang="en-US" dirty="0" smtClean="0"/>
              <a:t>LRU and OPT  don’</a:t>
            </a:r>
            <a:r>
              <a:rPr lang="en-US" altLang="ja-JP" dirty="0" smtClean="0"/>
              <a:t>t have </a:t>
            </a:r>
            <a:r>
              <a:rPr lang="en-US" altLang="ja-JP" dirty="0" err="1" smtClean="0"/>
              <a:t>Belady</a:t>
            </a:r>
            <a:r>
              <a:rPr lang="ja-JP" altLang="en-US" smtClean="0"/>
              <a:t>’</a:t>
            </a:r>
            <a:r>
              <a:rPr lang="en-US" altLang="ja-JP" dirty="0" smtClean="0"/>
              <a:t>s Anomaly</a:t>
            </a:r>
            <a:endParaRPr lang="en-US"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68275"/>
            <a:ext cx="8229600" cy="576263"/>
          </a:xfrm>
        </p:spPr>
        <p:txBody>
          <a:bodyPr/>
          <a:lstStyle/>
          <a:p>
            <a:pPr eaLnBrk="1" hangingPunct="1"/>
            <a:r>
              <a:rPr lang="en-US" altLang="en-US" smtClean="0"/>
              <a:t>Objectives</a:t>
            </a:r>
          </a:p>
        </p:txBody>
      </p:sp>
      <p:sp>
        <p:nvSpPr>
          <p:cNvPr id="6147" name="Rectangle 3"/>
          <p:cNvSpPr>
            <a:spLocks noGrp="1" noChangeArrowheads="1"/>
          </p:cNvSpPr>
          <p:nvPr>
            <p:ph type="body" idx="1"/>
          </p:nvPr>
        </p:nvSpPr>
        <p:spPr>
          <a:xfrm>
            <a:off x="928688" y="1233488"/>
            <a:ext cx="6877050" cy="4530725"/>
          </a:xfrm>
        </p:spPr>
        <p:txBody>
          <a:bodyPr/>
          <a:lstStyle/>
          <a:p>
            <a:r>
              <a:rPr lang="en-US" altLang="en-US" smtClean="0"/>
              <a:t>To describe the benefits of a virtual memory system</a:t>
            </a:r>
          </a:p>
          <a:p>
            <a:r>
              <a:rPr lang="en-US" altLang="en-US" smtClean="0"/>
              <a:t>To explain the concepts of demand paging, page-replacement algorithms, and allocation of page frames</a:t>
            </a:r>
          </a:p>
          <a:p>
            <a:r>
              <a:rPr lang="en-US" altLang="en-US" smtClean="0"/>
              <a:t>To discuss the principle of the working-set model</a:t>
            </a:r>
          </a:p>
          <a:p>
            <a:r>
              <a:rPr lang="en-US" altLang="en-US" smtClean="0"/>
              <a:t>To examine the relationship between shared memory and memory-mapped files</a:t>
            </a:r>
          </a:p>
          <a:p>
            <a:r>
              <a:rPr lang="en-US" altLang="en-US" smtClean="0"/>
              <a:t>To explore how kernel memory is managed</a:t>
            </a:r>
          </a:p>
          <a:p>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63650" y="103188"/>
            <a:ext cx="7626350" cy="576262"/>
          </a:xfrm>
        </p:spPr>
        <p:txBody>
          <a:bodyPr/>
          <a:lstStyle/>
          <a:p>
            <a:pPr eaLnBrk="1" hangingPunct="1"/>
            <a:r>
              <a:rPr lang="en-US" altLang="en-US" sz="2000" smtClean="0"/>
              <a:t>Use Of A Stack to Record Most Recent Page References</a:t>
            </a:r>
          </a:p>
        </p:txBody>
      </p:sp>
      <p:pic>
        <p:nvPicPr>
          <p:cNvPr id="41987" name="Picture 1" descr="9_16.pdf"/>
          <p:cNvPicPr>
            <a:picLocks noChangeAspect="1"/>
          </p:cNvPicPr>
          <p:nvPr/>
        </p:nvPicPr>
        <p:blipFill>
          <a:blip r:embed="rId3"/>
          <a:srcRect/>
          <a:stretch>
            <a:fillRect/>
          </a:stretch>
        </p:blipFill>
        <p:spPr bwMode="auto">
          <a:xfrm>
            <a:off x="2078038" y="1141413"/>
            <a:ext cx="4702175" cy="367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14400" y="150813"/>
            <a:ext cx="7772400" cy="576262"/>
          </a:xfrm>
        </p:spPr>
        <p:txBody>
          <a:bodyPr/>
          <a:lstStyle/>
          <a:p>
            <a:pPr eaLnBrk="1" hangingPunct="1"/>
            <a:r>
              <a:rPr lang="en-US" altLang="en-US" smtClean="0"/>
              <a:t>LRU Approximation Algorithms</a:t>
            </a:r>
          </a:p>
        </p:txBody>
      </p:sp>
      <p:sp>
        <p:nvSpPr>
          <p:cNvPr id="43011" name="Rectangle 3"/>
          <p:cNvSpPr>
            <a:spLocks noGrp="1" noChangeArrowheads="1"/>
          </p:cNvSpPr>
          <p:nvPr>
            <p:ph type="body" idx="1"/>
          </p:nvPr>
        </p:nvSpPr>
        <p:spPr>
          <a:xfrm>
            <a:off x="919163" y="982663"/>
            <a:ext cx="7370762" cy="5146675"/>
          </a:xfrm>
        </p:spPr>
        <p:txBody>
          <a:bodyPr/>
          <a:lstStyle/>
          <a:p>
            <a:r>
              <a:rPr lang="en-US" altLang="en-US" smtClean="0"/>
              <a:t>LRU needs special hardware and still slow</a:t>
            </a:r>
          </a:p>
          <a:p>
            <a:r>
              <a:rPr lang="en-US" altLang="en-US" b="1" smtClean="0">
                <a:solidFill>
                  <a:srgbClr val="3366FF"/>
                </a:solidFill>
              </a:rPr>
              <a:t>Reference bit</a:t>
            </a:r>
          </a:p>
          <a:p>
            <a:pPr lvl="1"/>
            <a:r>
              <a:rPr lang="en-US" altLang="en-US" smtClean="0"/>
              <a:t>With each page associate a bit, initially = 0</a:t>
            </a:r>
          </a:p>
          <a:p>
            <a:pPr lvl="1"/>
            <a:r>
              <a:rPr lang="en-US" altLang="en-US" smtClean="0"/>
              <a:t>When page is referenced bit set to 1</a:t>
            </a:r>
          </a:p>
          <a:p>
            <a:pPr lvl="1"/>
            <a:r>
              <a:rPr lang="en-US" altLang="en-US" smtClean="0"/>
              <a:t>Replace any with reference bit = 0 (if one exists)</a:t>
            </a:r>
          </a:p>
          <a:p>
            <a:pPr lvl="2"/>
            <a:r>
              <a:rPr lang="en-US" altLang="en-US" smtClean="0"/>
              <a:t>We do not know the order, however</a:t>
            </a:r>
            <a:endParaRPr lang="en-US" altLang="en-US" sz="800" smtClean="0"/>
          </a:p>
          <a:p>
            <a:r>
              <a:rPr lang="en-US" altLang="en-US" b="1" smtClean="0">
                <a:solidFill>
                  <a:srgbClr val="3366FF"/>
                </a:solidFill>
              </a:rPr>
              <a:t>Second-chance algorithm</a:t>
            </a:r>
          </a:p>
          <a:p>
            <a:pPr lvl="1"/>
            <a:r>
              <a:rPr lang="en-US" altLang="en-US" smtClean="0"/>
              <a:t>Generally FIFO, plus hardware-provided reference bit</a:t>
            </a:r>
          </a:p>
          <a:p>
            <a:pPr lvl="1"/>
            <a:r>
              <a:rPr lang="en-US" altLang="en-US" b="1" smtClean="0">
                <a:solidFill>
                  <a:srgbClr val="3366FF"/>
                </a:solidFill>
              </a:rPr>
              <a:t>Clock</a:t>
            </a:r>
            <a:r>
              <a:rPr lang="en-US" altLang="en-US" smtClean="0"/>
              <a:t> replacement</a:t>
            </a:r>
          </a:p>
          <a:p>
            <a:pPr lvl="1"/>
            <a:r>
              <a:rPr lang="en-US" altLang="en-US" smtClean="0"/>
              <a:t>If page to be replaced has </a:t>
            </a:r>
          </a:p>
          <a:p>
            <a:pPr lvl="2"/>
            <a:r>
              <a:rPr lang="en-US" altLang="en-US" smtClean="0"/>
              <a:t>Reference bit = 0 -&gt; replace it</a:t>
            </a:r>
          </a:p>
          <a:p>
            <a:pPr lvl="2"/>
            <a:r>
              <a:rPr lang="en-US" altLang="en-US" smtClean="0"/>
              <a:t>reference bit = 1 then:</a:t>
            </a:r>
          </a:p>
          <a:p>
            <a:pPr lvl="3"/>
            <a:r>
              <a:rPr lang="en-US" altLang="en-US" smtClean="0"/>
              <a:t>set reference bit 0, leave page in memory</a:t>
            </a:r>
          </a:p>
          <a:p>
            <a:pPr lvl="3"/>
            <a:r>
              <a:rPr lang="en-US" altLang="en-US" smtClean="0"/>
              <a:t>replace next page, subject to same rules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27100" y="177800"/>
            <a:ext cx="8010525" cy="463550"/>
          </a:xfrm>
        </p:spPr>
        <p:txBody>
          <a:bodyPr/>
          <a:lstStyle/>
          <a:p>
            <a:pPr eaLnBrk="1" hangingPunct="1"/>
            <a:r>
              <a:rPr lang="en-US" altLang="en-US" sz="2000" smtClean="0"/>
              <a:t>Second-Chance (clock) Page-Replacement Algorithm</a:t>
            </a:r>
          </a:p>
        </p:txBody>
      </p:sp>
      <p:pic>
        <p:nvPicPr>
          <p:cNvPr id="44035" name="Picture 1" descr="9_17.pdf"/>
          <p:cNvPicPr>
            <a:picLocks noChangeAspect="1"/>
          </p:cNvPicPr>
          <p:nvPr/>
        </p:nvPicPr>
        <p:blipFill>
          <a:blip r:embed="rId3"/>
          <a:srcRect/>
          <a:stretch>
            <a:fillRect/>
          </a:stretch>
        </p:blipFill>
        <p:spPr bwMode="auto">
          <a:xfrm>
            <a:off x="2168525" y="1092200"/>
            <a:ext cx="4402138" cy="4443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63513"/>
            <a:ext cx="8229600" cy="576262"/>
          </a:xfrm>
        </p:spPr>
        <p:txBody>
          <a:bodyPr/>
          <a:lstStyle/>
          <a:p>
            <a:pPr eaLnBrk="1" hangingPunct="1"/>
            <a:r>
              <a:rPr lang="en-US" altLang="en-US" smtClean="0"/>
              <a:t>Counting Algorithms</a:t>
            </a:r>
          </a:p>
        </p:txBody>
      </p:sp>
      <p:sp>
        <p:nvSpPr>
          <p:cNvPr id="46083" name="Rectangle 3"/>
          <p:cNvSpPr>
            <a:spLocks noGrp="1" noChangeArrowheads="1"/>
          </p:cNvSpPr>
          <p:nvPr>
            <p:ph type="body" idx="1"/>
          </p:nvPr>
        </p:nvSpPr>
        <p:spPr>
          <a:xfrm>
            <a:off x="915988" y="1155700"/>
            <a:ext cx="7377112" cy="4551363"/>
          </a:xfrm>
        </p:spPr>
        <p:txBody>
          <a:bodyPr/>
          <a:lstStyle/>
          <a:p>
            <a:r>
              <a:rPr lang="en-US" altLang="en-US" smtClean="0"/>
              <a:t>Keep a counter of the number of references that have been made to each page</a:t>
            </a:r>
          </a:p>
          <a:p>
            <a:pPr lvl="1"/>
            <a:r>
              <a:rPr lang="en-US" altLang="en-US" smtClean="0"/>
              <a:t>Not common</a:t>
            </a:r>
            <a:br>
              <a:rPr lang="en-US" altLang="en-US" smtClean="0"/>
            </a:br>
            <a:endParaRPr lang="en-US" altLang="en-US" smtClean="0"/>
          </a:p>
          <a:p>
            <a:r>
              <a:rPr lang="en-US" altLang="en-US" b="1" smtClean="0">
                <a:solidFill>
                  <a:srgbClr val="3366FF"/>
                </a:solidFill>
              </a:rPr>
              <a:t>Lease Frequently Used </a:t>
            </a:r>
            <a:r>
              <a:rPr lang="en-US" altLang="en-US" smtClean="0"/>
              <a:t>(</a:t>
            </a:r>
            <a:r>
              <a:rPr lang="en-US" altLang="en-US" b="1" smtClean="0">
                <a:solidFill>
                  <a:srgbClr val="3366FF"/>
                </a:solidFill>
              </a:rPr>
              <a:t>LFU</a:t>
            </a:r>
            <a:r>
              <a:rPr lang="en-US" altLang="en-US" smtClean="0"/>
              <a:t>)</a:t>
            </a:r>
            <a:r>
              <a:rPr lang="en-US" altLang="en-US" b="1" smtClean="0">
                <a:solidFill>
                  <a:srgbClr val="3366FF"/>
                </a:solidFill>
              </a:rPr>
              <a:t> Algorithm</a:t>
            </a:r>
            <a:r>
              <a:rPr lang="en-US" altLang="en-US" smtClean="0"/>
              <a:t>:  replaces page with smallest count</a:t>
            </a:r>
            <a:br>
              <a:rPr lang="en-US" altLang="en-US" smtClean="0"/>
            </a:br>
            <a:endParaRPr lang="en-US" altLang="en-US" smtClean="0"/>
          </a:p>
          <a:p>
            <a:r>
              <a:rPr lang="en-US" altLang="en-US" b="1" smtClean="0">
                <a:solidFill>
                  <a:srgbClr val="3366FF"/>
                </a:solidFill>
              </a:rPr>
              <a:t>Most Frequently Used </a:t>
            </a:r>
            <a:r>
              <a:rPr lang="en-US" altLang="en-US" smtClean="0"/>
              <a:t>(</a:t>
            </a:r>
            <a:r>
              <a:rPr lang="en-US" altLang="en-US" b="1" smtClean="0">
                <a:solidFill>
                  <a:srgbClr val="3366FF"/>
                </a:solidFill>
              </a:rPr>
              <a:t>MFU</a:t>
            </a:r>
            <a:r>
              <a:rPr lang="en-US" altLang="en-US" smtClean="0"/>
              <a:t>)</a:t>
            </a:r>
            <a:r>
              <a:rPr lang="en-US" altLang="en-US" b="1" smtClean="0">
                <a:solidFill>
                  <a:srgbClr val="3366FF"/>
                </a:solidFill>
              </a:rPr>
              <a:t> Algorithm</a:t>
            </a:r>
            <a:r>
              <a:rPr lang="en-US" altLang="en-US" smtClean="0"/>
              <a:t>: based on the argument that the page with the smallest count was probably just brought in and has yet to be used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08038" y="163513"/>
            <a:ext cx="7878762" cy="576262"/>
          </a:xfrm>
        </p:spPr>
        <p:txBody>
          <a:bodyPr/>
          <a:lstStyle/>
          <a:p>
            <a:pPr eaLnBrk="1" hangingPunct="1"/>
            <a:r>
              <a:rPr lang="en-US" altLang="en-US" smtClean="0"/>
              <a:t>Allocation of Frames</a:t>
            </a:r>
          </a:p>
        </p:txBody>
      </p:sp>
      <p:sp>
        <p:nvSpPr>
          <p:cNvPr id="49155" name="Rectangle 3"/>
          <p:cNvSpPr>
            <a:spLocks noGrp="1" noChangeArrowheads="1"/>
          </p:cNvSpPr>
          <p:nvPr>
            <p:ph type="body" idx="1"/>
          </p:nvPr>
        </p:nvSpPr>
        <p:spPr>
          <a:xfrm>
            <a:off x="890588" y="1120775"/>
            <a:ext cx="7351712" cy="4483100"/>
          </a:xfrm>
        </p:spPr>
        <p:txBody>
          <a:bodyPr/>
          <a:lstStyle/>
          <a:p>
            <a:r>
              <a:rPr lang="en-US" altLang="en-US" dirty="0" smtClean="0"/>
              <a:t>Each process needs </a:t>
            </a:r>
            <a:r>
              <a:rPr lang="en-US" altLang="en-US" b="1" i="1" dirty="0" smtClean="0"/>
              <a:t>minimum</a:t>
            </a:r>
            <a:r>
              <a:rPr lang="en-US" altLang="en-US" dirty="0" smtClean="0"/>
              <a:t> number of frames</a:t>
            </a:r>
          </a:p>
          <a:p>
            <a:r>
              <a:rPr lang="en-US" altLang="en-US" b="1" i="1" dirty="0" smtClean="0"/>
              <a:t>Maximum</a:t>
            </a:r>
            <a:r>
              <a:rPr lang="en-US" altLang="en-US" i="1" dirty="0" smtClean="0"/>
              <a:t> </a:t>
            </a:r>
            <a:r>
              <a:rPr lang="en-US" altLang="en-US" dirty="0" smtClean="0"/>
              <a:t>of course is total frames in the system</a:t>
            </a:r>
          </a:p>
          <a:p>
            <a:r>
              <a:rPr lang="en-US" altLang="en-US" dirty="0" smtClean="0"/>
              <a:t>Two major allocation schemes</a:t>
            </a:r>
          </a:p>
          <a:p>
            <a:pPr lvl="1"/>
            <a:r>
              <a:rPr lang="en-US" altLang="en-US" dirty="0" smtClean="0"/>
              <a:t>fixed allocation</a:t>
            </a:r>
          </a:p>
          <a:p>
            <a:pPr lvl="1"/>
            <a:r>
              <a:rPr lang="en-US" altLang="en-US" dirty="0" smtClean="0"/>
              <a:t>priority allocation</a:t>
            </a:r>
          </a:p>
          <a:p>
            <a:r>
              <a:rPr lang="en-US" altLang="en-US" dirty="0" smtClean="0"/>
              <a:t>Many variations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738188" y="188913"/>
            <a:ext cx="7948612" cy="576262"/>
          </a:xfrm>
        </p:spPr>
        <p:txBody>
          <a:bodyPr/>
          <a:lstStyle/>
          <a:p>
            <a:pPr eaLnBrk="1" hangingPunct="1"/>
            <a:r>
              <a:rPr lang="en-US" altLang="en-US" smtClean="0"/>
              <a:t>Fixed Allocation</a:t>
            </a:r>
          </a:p>
        </p:txBody>
      </p:sp>
      <p:sp>
        <p:nvSpPr>
          <p:cNvPr id="1029" name="Rectangle 3"/>
          <p:cNvSpPr>
            <a:spLocks noGrp="1" noChangeArrowheads="1"/>
          </p:cNvSpPr>
          <p:nvPr>
            <p:ph type="body" idx="1"/>
          </p:nvPr>
        </p:nvSpPr>
        <p:spPr>
          <a:xfrm>
            <a:off x="901700" y="1082675"/>
            <a:ext cx="7226300" cy="4645025"/>
          </a:xfrm>
        </p:spPr>
        <p:txBody>
          <a:bodyPr/>
          <a:lstStyle/>
          <a:p>
            <a:r>
              <a:rPr lang="en-US" altLang="en-US" smtClean="0"/>
              <a:t>Equal allocation – For example, if there are 100 frames (after allocating frames for the OS) and 5 processes, give each process 20 frames</a:t>
            </a:r>
          </a:p>
          <a:p>
            <a:pPr lvl="1"/>
            <a:r>
              <a:rPr lang="en-US" altLang="en-US" smtClean="0"/>
              <a:t>Keep some as free frame buffer pool</a:t>
            </a:r>
          </a:p>
          <a:p>
            <a:endParaRPr lang="en-US" altLang="en-US" sz="800" smtClean="0"/>
          </a:p>
          <a:p>
            <a:r>
              <a:rPr lang="en-US" altLang="en-US" smtClean="0"/>
              <a:t>Proportional allocation – Allocate according to the size of process</a:t>
            </a:r>
          </a:p>
          <a:p>
            <a:pPr lvl="1"/>
            <a:r>
              <a:rPr lang="en-US" altLang="en-US" smtClean="0"/>
              <a:t>Dynamic as degree of multiprogramming, process sizes change</a:t>
            </a:r>
          </a:p>
          <a:p>
            <a:pPr lvl="1">
              <a:buFont typeface="Monotype Sorts" pitchFamily="-84" charset="2"/>
              <a:buNone/>
            </a:pPr>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p:txBody>
      </p:sp>
      <p:graphicFrame>
        <p:nvGraphicFramePr>
          <p:cNvPr id="1026" name="Object 2"/>
          <p:cNvGraphicFramePr>
            <a:graphicFrameLocks noChangeAspect="1"/>
          </p:cNvGraphicFramePr>
          <p:nvPr/>
        </p:nvGraphicFramePr>
        <p:xfrm>
          <a:off x="1976438" y="3630613"/>
          <a:ext cx="2857500" cy="1611312"/>
        </p:xfrm>
        <a:graphic>
          <a:graphicData uri="http://schemas.openxmlformats.org/presentationml/2006/ole">
            <p:oleObj spid="_x0000_s1026" name="Equation" r:id="rId4" imgW="2857500" imgH="1612900" progId="Equation.3">
              <p:embed/>
            </p:oleObj>
          </a:graphicData>
        </a:graphic>
      </p:graphicFrame>
      <p:sp>
        <p:nvSpPr>
          <p:cNvPr id="1030" name="Line 5"/>
          <p:cNvSpPr>
            <a:spLocks noChangeShapeType="1"/>
          </p:cNvSpPr>
          <p:nvPr/>
        </p:nvSpPr>
        <p:spPr bwMode="auto">
          <a:xfrm>
            <a:off x="1782763" y="3792538"/>
            <a:ext cx="152400" cy="0"/>
          </a:xfrm>
          <a:prstGeom prst="line">
            <a:avLst/>
          </a:prstGeom>
          <a:noFill/>
          <a:ln w="9525">
            <a:solidFill>
              <a:schemeClr val="tx1"/>
            </a:solidFill>
            <a:round/>
            <a:headEnd/>
            <a:tailEnd/>
          </a:ln>
        </p:spPr>
        <p:txBody>
          <a:bodyPr wrap="none" lIns="91435" tIns="45718" rIns="91435" bIns="45718" anchor="ctr"/>
          <a:lstStyle/>
          <a:p>
            <a:endParaRPr lang="en-US"/>
          </a:p>
        </p:txBody>
      </p:sp>
      <p:sp>
        <p:nvSpPr>
          <p:cNvPr id="1031" name="Line 6"/>
          <p:cNvSpPr>
            <a:spLocks noChangeShapeType="1"/>
          </p:cNvSpPr>
          <p:nvPr/>
        </p:nvSpPr>
        <p:spPr bwMode="auto">
          <a:xfrm>
            <a:off x="1782763" y="4129088"/>
            <a:ext cx="152400" cy="0"/>
          </a:xfrm>
          <a:prstGeom prst="line">
            <a:avLst/>
          </a:prstGeom>
          <a:noFill/>
          <a:ln w="9525">
            <a:solidFill>
              <a:schemeClr val="tx1"/>
            </a:solidFill>
            <a:round/>
            <a:headEnd/>
            <a:tailEnd/>
          </a:ln>
        </p:spPr>
        <p:txBody>
          <a:bodyPr wrap="none" lIns="91435" tIns="45718" rIns="91435" bIns="45718" anchor="ctr"/>
          <a:lstStyle/>
          <a:p>
            <a:endParaRPr lang="en-US"/>
          </a:p>
        </p:txBody>
      </p:sp>
      <p:sp>
        <p:nvSpPr>
          <p:cNvPr id="1032" name="Line 7"/>
          <p:cNvSpPr>
            <a:spLocks noChangeShapeType="1"/>
          </p:cNvSpPr>
          <p:nvPr/>
        </p:nvSpPr>
        <p:spPr bwMode="auto">
          <a:xfrm>
            <a:off x="1782763" y="4989513"/>
            <a:ext cx="152400" cy="0"/>
          </a:xfrm>
          <a:prstGeom prst="line">
            <a:avLst/>
          </a:prstGeom>
          <a:noFill/>
          <a:ln w="9525">
            <a:solidFill>
              <a:schemeClr val="tx1"/>
            </a:solidFill>
            <a:round/>
            <a:headEnd/>
            <a:tailEnd/>
          </a:ln>
        </p:spPr>
        <p:txBody>
          <a:bodyPr wrap="none" lIns="91435" tIns="45718" rIns="91435" bIns="45718" anchor="ctr"/>
          <a:lstStyle/>
          <a:p>
            <a:endParaRPr lang="en-US"/>
          </a:p>
        </p:txBody>
      </p:sp>
      <p:sp>
        <p:nvSpPr>
          <p:cNvPr id="1033" name="Line 8"/>
          <p:cNvSpPr>
            <a:spLocks noChangeShapeType="1"/>
          </p:cNvSpPr>
          <p:nvPr/>
        </p:nvSpPr>
        <p:spPr bwMode="auto">
          <a:xfrm>
            <a:off x="1776413" y="4456113"/>
            <a:ext cx="152400" cy="0"/>
          </a:xfrm>
          <a:prstGeom prst="line">
            <a:avLst/>
          </a:prstGeom>
          <a:noFill/>
          <a:ln w="9525">
            <a:solidFill>
              <a:schemeClr val="tx1"/>
            </a:solidFill>
            <a:round/>
            <a:headEnd/>
            <a:tailEnd/>
          </a:ln>
        </p:spPr>
        <p:txBody>
          <a:bodyPr wrap="none" lIns="91435" tIns="45718" rIns="91435" bIns="45718" anchor="ctr"/>
          <a:lstStyle/>
          <a:p>
            <a:endParaRPr lang="en-US"/>
          </a:p>
        </p:txBody>
      </p:sp>
      <p:graphicFrame>
        <p:nvGraphicFramePr>
          <p:cNvPr id="1027" name="Object 3"/>
          <p:cNvGraphicFramePr>
            <a:graphicFrameLocks noChangeAspect="1"/>
          </p:cNvGraphicFramePr>
          <p:nvPr/>
        </p:nvGraphicFramePr>
        <p:xfrm>
          <a:off x="6000750" y="3409950"/>
          <a:ext cx="1524000" cy="1957388"/>
        </p:xfrm>
        <a:graphic>
          <a:graphicData uri="http://schemas.openxmlformats.org/presentationml/2006/ole">
            <p:oleObj spid="_x0000_s1027" name="Equation" r:id="rId5" imgW="1155600" imgH="1485720"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66775" y="201613"/>
            <a:ext cx="7820025" cy="576262"/>
          </a:xfrm>
        </p:spPr>
        <p:txBody>
          <a:bodyPr/>
          <a:lstStyle/>
          <a:p>
            <a:pPr eaLnBrk="1" hangingPunct="1"/>
            <a:r>
              <a:rPr lang="en-US" altLang="en-US" smtClean="0"/>
              <a:t>Priority Allocation</a:t>
            </a:r>
          </a:p>
        </p:txBody>
      </p:sp>
      <p:sp>
        <p:nvSpPr>
          <p:cNvPr id="50179" name="Rectangle 3"/>
          <p:cNvSpPr>
            <a:spLocks noGrp="1" noChangeArrowheads="1"/>
          </p:cNvSpPr>
          <p:nvPr>
            <p:ph type="body" idx="1"/>
          </p:nvPr>
        </p:nvSpPr>
        <p:spPr>
          <a:xfrm>
            <a:off x="920750" y="1190625"/>
            <a:ext cx="6851650" cy="4394200"/>
          </a:xfrm>
        </p:spPr>
        <p:txBody>
          <a:bodyPr/>
          <a:lstStyle/>
          <a:p>
            <a:r>
              <a:rPr lang="en-US" altLang="en-US" smtClean="0"/>
              <a:t>Use a proportional allocation scheme using priorities rather than size</a:t>
            </a:r>
            <a:br>
              <a:rPr lang="en-US" altLang="en-US" smtClean="0"/>
            </a:br>
            <a:endParaRPr lang="en-US" altLang="en-US" smtClean="0"/>
          </a:p>
          <a:p>
            <a:r>
              <a:rPr lang="en-US" altLang="en-US" smtClean="0"/>
              <a:t>If process </a:t>
            </a:r>
            <a:r>
              <a:rPr lang="en-US" altLang="en-US" b="1" i="1" smtClean="0"/>
              <a:t>P</a:t>
            </a:r>
            <a:r>
              <a:rPr lang="en-US" altLang="en-US" b="1" i="1" baseline="-25000" smtClean="0"/>
              <a:t>i</a:t>
            </a:r>
            <a:r>
              <a:rPr lang="en-US" altLang="en-US" smtClean="0"/>
              <a:t> generates a page fault,</a:t>
            </a:r>
          </a:p>
          <a:p>
            <a:pPr lvl="1"/>
            <a:r>
              <a:rPr lang="en-US" altLang="en-US" smtClean="0"/>
              <a:t>select for replacement one of its frames</a:t>
            </a:r>
          </a:p>
          <a:p>
            <a:pPr lvl="1"/>
            <a:r>
              <a:rPr lang="en-US" altLang="en-US" smtClean="0"/>
              <a:t>select for replacement a frame from a process with lower priority number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30288" y="188913"/>
            <a:ext cx="7656512" cy="576262"/>
          </a:xfrm>
        </p:spPr>
        <p:txBody>
          <a:bodyPr/>
          <a:lstStyle/>
          <a:p>
            <a:pPr eaLnBrk="1" hangingPunct="1"/>
            <a:r>
              <a:rPr lang="en-US" altLang="en-US" smtClean="0"/>
              <a:t>Global vs. Local Allocation</a:t>
            </a:r>
          </a:p>
        </p:txBody>
      </p:sp>
      <p:sp>
        <p:nvSpPr>
          <p:cNvPr id="51203" name="Rectangle 3"/>
          <p:cNvSpPr>
            <a:spLocks noGrp="1" noChangeArrowheads="1"/>
          </p:cNvSpPr>
          <p:nvPr>
            <p:ph type="body" idx="1"/>
          </p:nvPr>
        </p:nvSpPr>
        <p:spPr>
          <a:xfrm>
            <a:off x="877888" y="1116013"/>
            <a:ext cx="6958012" cy="4470400"/>
          </a:xfrm>
        </p:spPr>
        <p:txBody>
          <a:bodyPr/>
          <a:lstStyle/>
          <a:p>
            <a:r>
              <a:rPr lang="en-US" altLang="en-US" b="1" dirty="0" smtClean="0">
                <a:solidFill>
                  <a:srgbClr val="3366FF"/>
                </a:solidFill>
              </a:rPr>
              <a:t>Global replacement</a:t>
            </a:r>
            <a:r>
              <a:rPr lang="en-US" altLang="en-US" dirty="0" smtClean="0">
                <a:solidFill>
                  <a:srgbClr val="3366FF"/>
                </a:solidFill>
              </a:rPr>
              <a:t> </a:t>
            </a:r>
            <a:r>
              <a:rPr lang="en-US" altLang="en-US" dirty="0" smtClean="0"/>
              <a:t>– process selects a replacement frame from the set of all frames; one process can take a frame from another</a:t>
            </a:r>
          </a:p>
          <a:p>
            <a:pPr lvl="1"/>
            <a:r>
              <a:rPr lang="en-US" altLang="en-US" dirty="0" smtClean="0"/>
              <a:t>But greater throughput so more common</a:t>
            </a:r>
          </a:p>
          <a:p>
            <a:pPr>
              <a:buFont typeface="Monotype Sorts" pitchFamily="-84" charset="2"/>
              <a:buNone/>
            </a:pPr>
            <a:endParaRPr lang="en-US" altLang="en-US" dirty="0" smtClean="0"/>
          </a:p>
          <a:p>
            <a:r>
              <a:rPr lang="en-US" altLang="en-US" b="1" dirty="0" smtClean="0">
                <a:solidFill>
                  <a:srgbClr val="3366FF"/>
                </a:solidFill>
              </a:rPr>
              <a:t>Local replacement</a:t>
            </a:r>
            <a:r>
              <a:rPr lang="en-US" altLang="en-US" dirty="0" smtClean="0">
                <a:solidFill>
                  <a:srgbClr val="3366FF"/>
                </a:solidFill>
              </a:rPr>
              <a:t> </a:t>
            </a:r>
            <a:r>
              <a:rPr lang="en-US" altLang="en-US" dirty="0" smtClean="0"/>
              <a:t>– each process selects from only its own set of allocated frames</a:t>
            </a:r>
          </a:p>
          <a:p>
            <a:pPr lvl="1"/>
            <a:r>
              <a:rPr lang="en-US" altLang="en-US" dirty="0" smtClean="0"/>
              <a:t>More consistent per-process performance</a:t>
            </a:r>
          </a:p>
          <a:p>
            <a:pPr lvl="1"/>
            <a:r>
              <a:rPr lang="en-US" altLang="en-US" dirty="0" smtClean="0"/>
              <a:t>But possibly underutilized memory</a:t>
            </a:r>
          </a:p>
          <a:p>
            <a:pPr lvl="1"/>
            <a:endParaRPr lang="en-US" altLang="en-US" dirty="0" smtClean="0"/>
          </a:p>
          <a:p>
            <a:pPr lvl="1"/>
            <a:endParaRPr lang="en-US"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88913"/>
            <a:ext cx="8229600" cy="576262"/>
          </a:xfrm>
        </p:spPr>
        <p:txBody>
          <a:bodyPr/>
          <a:lstStyle/>
          <a:p>
            <a:pPr eaLnBrk="1" hangingPunct="1"/>
            <a:r>
              <a:rPr lang="en-US" altLang="en-US" smtClean="0"/>
              <a:t>Thrashing</a:t>
            </a:r>
          </a:p>
        </p:txBody>
      </p:sp>
      <p:sp>
        <p:nvSpPr>
          <p:cNvPr id="53251" name="Rectangle 3"/>
          <p:cNvSpPr>
            <a:spLocks noGrp="1" noChangeArrowheads="1"/>
          </p:cNvSpPr>
          <p:nvPr>
            <p:ph type="body" idx="1"/>
          </p:nvPr>
        </p:nvSpPr>
        <p:spPr>
          <a:xfrm>
            <a:off x="889000" y="1131888"/>
            <a:ext cx="7353300" cy="4483100"/>
          </a:xfrm>
        </p:spPr>
        <p:txBody>
          <a:bodyPr/>
          <a:lstStyle/>
          <a:p>
            <a:r>
              <a:rPr lang="en-US" altLang="en-US" smtClean="0"/>
              <a:t>If a process does not have </a:t>
            </a:r>
            <a:r>
              <a:rPr lang="ja-JP" altLang="en-US" smtClean="0"/>
              <a:t>“</a:t>
            </a:r>
            <a:r>
              <a:rPr lang="en-US" altLang="ja-JP" smtClean="0"/>
              <a:t>enough</a:t>
            </a:r>
            <a:r>
              <a:rPr lang="ja-JP" altLang="en-US" smtClean="0"/>
              <a:t>”</a:t>
            </a:r>
            <a:r>
              <a:rPr lang="en-US" altLang="ja-JP" smtClean="0"/>
              <a:t> pages, the page-fault rate is very high</a:t>
            </a:r>
          </a:p>
          <a:p>
            <a:pPr lvl="1"/>
            <a:r>
              <a:rPr lang="en-US" altLang="en-US" smtClean="0"/>
              <a:t>Page fault to get page</a:t>
            </a:r>
          </a:p>
          <a:p>
            <a:pPr lvl="1"/>
            <a:r>
              <a:rPr lang="en-US" altLang="en-US" smtClean="0"/>
              <a:t>Replace existing frame</a:t>
            </a:r>
          </a:p>
          <a:p>
            <a:pPr lvl="1"/>
            <a:r>
              <a:rPr lang="en-US" altLang="en-US" smtClean="0"/>
              <a:t>But quickly need replaced frame back</a:t>
            </a:r>
          </a:p>
          <a:p>
            <a:pPr lvl="1"/>
            <a:r>
              <a:rPr lang="en-US" altLang="en-US" smtClean="0"/>
              <a:t>This leads to:</a:t>
            </a:r>
          </a:p>
          <a:p>
            <a:pPr lvl="2"/>
            <a:r>
              <a:rPr lang="en-US" altLang="en-US" smtClean="0"/>
              <a:t>Low CPU utilization</a:t>
            </a:r>
          </a:p>
          <a:p>
            <a:pPr lvl="2"/>
            <a:r>
              <a:rPr lang="en-US" altLang="en-US" smtClean="0"/>
              <a:t>Operating system thinking that it needs to increase the degree of multiprogramming</a:t>
            </a:r>
          </a:p>
          <a:p>
            <a:pPr lvl="2"/>
            <a:r>
              <a:rPr lang="en-US" altLang="en-US" smtClean="0"/>
              <a:t>Another process added to the system</a:t>
            </a:r>
            <a:br>
              <a:rPr lang="en-US" altLang="en-US" smtClean="0"/>
            </a:br>
            <a:endParaRPr lang="en-US" altLang="en-US" smtClean="0"/>
          </a:p>
          <a:p>
            <a:r>
              <a:rPr lang="en-US" altLang="en-US" b="1" smtClean="0">
                <a:solidFill>
                  <a:srgbClr val="3366FF"/>
                </a:solidFill>
              </a:rPr>
              <a:t>Thrashing</a:t>
            </a:r>
            <a:r>
              <a:rPr lang="en-US" altLang="en-US" smtClean="0">
                <a:solidFill>
                  <a:srgbClr val="3366FF"/>
                </a:solidFill>
              </a:rPr>
              <a:t> </a:t>
            </a:r>
            <a:r>
              <a:rPr lang="en-US" altLang="en-US" smtClean="0">
                <a:sym typeface="Symbol" pitchFamily="18" charset="2"/>
              </a:rPr>
              <a:t> a process is busy swapping pages in and out</a:t>
            </a:r>
            <a:endParaRPr lang="en-US"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44563" y="163513"/>
            <a:ext cx="6923087" cy="576262"/>
          </a:xfrm>
        </p:spPr>
        <p:txBody>
          <a:bodyPr/>
          <a:lstStyle/>
          <a:p>
            <a:pPr eaLnBrk="1" hangingPunct="1"/>
            <a:r>
              <a:rPr lang="en-US" altLang="en-US" smtClean="0"/>
              <a:t>Thrashing (Cont.)</a:t>
            </a:r>
            <a:endParaRPr lang="en-US" altLang="en-US" sz="2400" smtClean="0"/>
          </a:p>
        </p:txBody>
      </p:sp>
      <p:pic>
        <p:nvPicPr>
          <p:cNvPr id="54275" name="Picture 4" descr="9"/>
          <p:cNvPicPr>
            <a:picLocks noChangeAspect="1" noChangeArrowheads="1"/>
          </p:cNvPicPr>
          <p:nvPr/>
        </p:nvPicPr>
        <p:blipFill>
          <a:blip r:embed="rId3"/>
          <a:srcRect/>
          <a:stretch>
            <a:fillRect/>
          </a:stretch>
        </p:blipFill>
        <p:spPr bwMode="auto">
          <a:xfrm>
            <a:off x="1181100" y="1206500"/>
            <a:ext cx="6678613" cy="386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41288"/>
            <a:ext cx="8229600" cy="576262"/>
          </a:xfrm>
        </p:spPr>
        <p:txBody>
          <a:bodyPr/>
          <a:lstStyle/>
          <a:p>
            <a:pPr eaLnBrk="1" hangingPunct="1"/>
            <a:r>
              <a:rPr lang="en-US" altLang="en-US" smtClean="0"/>
              <a:t>Background</a:t>
            </a:r>
          </a:p>
        </p:txBody>
      </p:sp>
      <p:sp>
        <p:nvSpPr>
          <p:cNvPr id="7171" name="Rectangle 3"/>
          <p:cNvSpPr>
            <a:spLocks noGrp="1" noChangeArrowheads="1"/>
          </p:cNvSpPr>
          <p:nvPr>
            <p:ph type="body" idx="1"/>
          </p:nvPr>
        </p:nvSpPr>
        <p:spPr>
          <a:xfrm>
            <a:off x="862013" y="1111250"/>
            <a:ext cx="7213600" cy="4530725"/>
          </a:xfrm>
        </p:spPr>
        <p:txBody>
          <a:bodyPr/>
          <a:lstStyle/>
          <a:p>
            <a:r>
              <a:rPr lang="en-US" altLang="en-US" dirty="0" smtClean="0"/>
              <a:t>Code needs to be in memory to execute, but entire program rarely used</a:t>
            </a:r>
          </a:p>
          <a:p>
            <a:pPr lvl="1"/>
            <a:r>
              <a:rPr lang="en-US" altLang="en-US" dirty="0" smtClean="0"/>
              <a:t>Error code, unusual routines, large data structures</a:t>
            </a:r>
          </a:p>
          <a:p>
            <a:r>
              <a:rPr lang="en-US" altLang="en-US" dirty="0" smtClean="0"/>
              <a:t>Entire program code not needed at same time</a:t>
            </a:r>
          </a:p>
          <a:p>
            <a:r>
              <a:rPr lang="en-US" altLang="en-US" dirty="0" smtClean="0"/>
              <a:t>Consider ability to execute partially-loaded program</a:t>
            </a:r>
          </a:p>
          <a:p>
            <a:pPr lvl="1"/>
            <a:r>
              <a:rPr lang="en-US" altLang="en-US" dirty="0" smtClean="0"/>
              <a:t>Program no longer constrained by limits of physical memory</a:t>
            </a:r>
          </a:p>
          <a:p>
            <a:pPr lvl="1"/>
            <a:r>
              <a:rPr lang="en-US" altLang="en-US" dirty="0" smtClean="0"/>
              <a:t>Each program takes less memory while running -&gt; more programs run at the same time</a:t>
            </a:r>
          </a:p>
          <a:p>
            <a:pPr lvl="2"/>
            <a:r>
              <a:rPr lang="en-US" altLang="en-US" dirty="0" smtClean="0"/>
              <a:t>Increased CPU utilization and throughput</a:t>
            </a:r>
          </a:p>
          <a:p>
            <a:pPr lvl="1"/>
            <a:r>
              <a:rPr lang="en-US" altLang="en-US" dirty="0" smtClean="0"/>
              <a:t>Less I/O needed to load or swap programs into memory -&gt; each user program runs faster</a:t>
            </a:r>
          </a:p>
          <a:p>
            <a:pPr lvl="1"/>
            <a:endParaRPr lang="en-US"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sz="2800" smtClean="0"/>
              <a:t>Reducing Thrashing</a:t>
            </a:r>
          </a:p>
        </p:txBody>
      </p:sp>
      <p:sp>
        <p:nvSpPr>
          <p:cNvPr id="55299" name="Rectangle 3"/>
          <p:cNvSpPr>
            <a:spLocks noGrp="1" noChangeArrowheads="1"/>
          </p:cNvSpPr>
          <p:nvPr>
            <p:ph type="body" idx="1"/>
          </p:nvPr>
        </p:nvSpPr>
        <p:spPr/>
        <p:txBody>
          <a:bodyPr/>
          <a:lstStyle/>
          <a:p>
            <a:r>
              <a:rPr lang="en-GB" dirty="0" smtClean="0"/>
              <a:t>When thrashing occurs, use local or priority replacement algorithm</a:t>
            </a:r>
          </a:p>
          <a:p>
            <a:endParaRPr lang="en-GB" dirty="0" smtClean="0"/>
          </a:p>
          <a:p>
            <a:r>
              <a:rPr lang="en-GB" dirty="0" smtClean="0"/>
              <a:t>Must provide enough frames to a process</a:t>
            </a:r>
          </a:p>
          <a:p>
            <a:endParaRPr lang="en-GB" dirty="0" smtClean="0"/>
          </a:p>
          <a:p>
            <a:r>
              <a:rPr lang="en-GB" dirty="0" smtClean="0"/>
              <a:t>But how many are “enough”?</a:t>
            </a:r>
          </a:p>
          <a:p>
            <a:endParaRPr lang="en-GB" dirty="0" smtClean="0"/>
          </a:p>
          <a:p>
            <a:r>
              <a:rPr lang="en-GB" dirty="0" smtClean="0"/>
              <a:t>One technique to provide enough frames is the</a:t>
            </a:r>
            <a:r>
              <a:rPr lang="en-GB" b="1" dirty="0" smtClean="0">
                <a:solidFill>
                  <a:srgbClr val="3366FF"/>
                </a:solidFill>
              </a:rPr>
              <a:t> working-set</a:t>
            </a:r>
            <a:r>
              <a:rPr lang="en-GB" dirty="0" smtClean="0"/>
              <a:t> technique (discussed later) that uses the </a:t>
            </a:r>
            <a:r>
              <a:rPr lang="en-GB" b="1" dirty="0" smtClean="0">
                <a:solidFill>
                  <a:srgbClr val="3366FF"/>
                </a:solidFill>
              </a:rPr>
              <a:t>locality model</a:t>
            </a:r>
            <a:r>
              <a:rPr lang="en-GB" b="1" dirty="0" smtClean="0"/>
              <a:t> </a:t>
            </a:r>
            <a:r>
              <a:rPr lang="en-GB" dirty="0" smtClean="0"/>
              <a:t>of process execution</a:t>
            </a:r>
          </a:p>
        </p:txBody>
      </p:sp>
    </p:spTree>
  </p:cSld>
  <p:clrMapOvr>
    <a:masterClrMapping/>
  </p:clrMapOvr>
  <p:transition spd="med">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262063" y="188913"/>
            <a:ext cx="7159625" cy="576262"/>
          </a:xfrm>
        </p:spPr>
        <p:txBody>
          <a:bodyPr/>
          <a:lstStyle/>
          <a:p>
            <a:pPr eaLnBrk="1" hangingPunct="1"/>
            <a:r>
              <a:rPr lang="en-US" altLang="en-US" smtClean="0"/>
              <a:t>Demand Paging and Thrashing </a:t>
            </a:r>
            <a:endParaRPr lang="en-US" altLang="en-US" sz="2400" smtClean="0"/>
          </a:p>
        </p:txBody>
      </p:sp>
      <p:sp>
        <p:nvSpPr>
          <p:cNvPr id="56323" name="Rectangle 3"/>
          <p:cNvSpPr>
            <a:spLocks noGrp="1" noChangeArrowheads="1"/>
          </p:cNvSpPr>
          <p:nvPr>
            <p:ph type="body" idx="1"/>
          </p:nvPr>
        </p:nvSpPr>
        <p:spPr>
          <a:xfrm>
            <a:off x="938213" y="1084263"/>
            <a:ext cx="7100887" cy="3001962"/>
          </a:xfrm>
        </p:spPr>
        <p:txBody>
          <a:bodyPr/>
          <a:lstStyle/>
          <a:p>
            <a:pPr algn="just"/>
            <a:r>
              <a:rPr lang="en-US" altLang="en-US" dirty="0" smtClean="0"/>
              <a:t>Why does demand paging work?</a:t>
            </a:r>
            <a:br>
              <a:rPr lang="en-US" altLang="en-US" dirty="0" smtClean="0"/>
            </a:br>
            <a:r>
              <a:rPr lang="en-US" altLang="en-US" b="1" dirty="0" smtClean="0">
                <a:solidFill>
                  <a:srgbClr val="3366FF"/>
                </a:solidFill>
              </a:rPr>
              <a:t>Locality model</a:t>
            </a:r>
          </a:p>
          <a:p>
            <a:pPr lvl="1" algn="just"/>
            <a:r>
              <a:rPr lang="en-US" sz="2000" dirty="0" smtClean="0">
                <a:hlinkClick r:id="rId3" tooltip="Time"/>
              </a:rPr>
              <a:t>Temporal</a:t>
            </a:r>
            <a:r>
              <a:rPr lang="en-US" sz="2000" dirty="0" smtClean="0"/>
              <a:t> locality If at one point in time a particular memory location is referenced, then it is likely that the same location will be referenced again in the near future.</a:t>
            </a:r>
          </a:p>
          <a:p>
            <a:pPr lvl="1" algn="just"/>
            <a:r>
              <a:rPr lang="en-US" sz="2000" dirty="0" smtClean="0"/>
              <a:t>Spatial </a:t>
            </a:r>
            <a:r>
              <a:rPr lang="en-US" sz="2000" dirty="0" err="1" smtClean="0"/>
              <a:t>localityIf</a:t>
            </a:r>
            <a:r>
              <a:rPr lang="en-US" sz="2000" dirty="0" smtClean="0"/>
              <a:t> a particular memory location is referenced at a particular time, then it is likely that nearby memory locations will be referenced in the near future</a:t>
            </a:r>
            <a:r>
              <a:rPr lang="en-US" sz="2000" dirty="0" smtClean="0"/>
              <a:t>.</a:t>
            </a:r>
            <a:endParaRPr lang="en-US" altLang="en-US"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09650" y="277813"/>
            <a:ext cx="7412038" cy="576262"/>
          </a:xfrm>
        </p:spPr>
        <p:txBody>
          <a:bodyPr/>
          <a:lstStyle/>
          <a:p>
            <a:pPr eaLnBrk="1" hangingPunct="1"/>
            <a:r>
              <a:rPr lang="en-US" smtClean="0"/>
              <a:t>Locality of Reference </a:t>
            </a:r>
            <a:endParaRPr lang="en-US" sz="2400" smtClean="0"/>
          </a:p>
        </p:txBody>
      </p:sp>
      <p:sp>
        <p:nvSpPr>
          <p:cNvPr id="57347" name="Rectangle 3"/>
          <p:cNvSpPr>
            <a:spLocks noGrp="1" noChangeArrowheads="1"/>
          </p:cNvSpPr>
          <p:nvPr>
            <p:ph type="body" idx="1"/>
          </p:nvPr>
        </p:nvSpPr>
        <p:spPr>
          <a:xfrm>
            <a:off x="769938" y="1163638"/>
            <a:ext cx="7869237" cy="5059362"/>
          </a:xfrm>
        </p:spPr>
        <p:txBody>
          <a:bodyPr/>
          <a:lstStyle/>
          <a:p>
            <a:r>
              <a:rPr lang="en-US" dirty="0" smtClean="0"/>
              <a:t>Temporal and spatial locality in storage</a:t>
            </a:r>
          </a:p>
          <a:p>
            <a:endParaRPr lang="en-US" dirty="0" smtClean="0"/>
          </a:p>
          <a:p>
            <a:r>
              <a:rPr lang="en-US" dirty="0" smtClean="0"/>
              <a:t>Temporal: storage locations referenced recently are referenced again</a:t>
            </a:r>
          </a:p>
          <a:p>
            <a:pPr lvl="1"/>
            <a:r>
              <a:rPr lang="en-US" dirty="0" smtClean="0"/>
              <a:t>Looping</a:t>
            </a:r>
          </a:p>
          <a:p>
            <a:pPr lvl="1"/>
            <a:r>
              <a:rPr lang="en-US" dirty="0" smtClean="0"/>
              <a:t>Subroutines</a:t>
            </a:r>
          </a:p>
          <a:p>
            <a:pPr lvl="1"/>
            <a:r>
              <a:rPr lang="en-US" dirty="0" smtClean="0"/>
              <a:t>Variables </a:t>
            </a:r>
            <a:r>
              <a:rPr lang="en-US" dirty="0" smtClean="0"/>
              <a:t>used for counting and </a:t>
            </a:r>
            <a:r>
              <a:rPr lang="en-US" dirty="0" smtClean="0"/>
              <a:t>totaling</a:t>
            </a:r>
            <a:endParaRPr lang="en-US" dirty="0" smtClean="0"/>
          </a:p>
          <a:p>
            <a:pPr lvl="1"/>
            <a:endParaRPr lang="en-US" dirty="0" smtClean="0"/>
          </a:p>
          <a:p>
            <a:r>
              <a:rPr lang="en-US" dirty="0" smtClean="0"/>
              <a:t>Spatial: storage references usually clustered; hence, nearby ones referenced more</a:t>
            </a:r>
          </a:p>
          <a:p>
            <a:pPr lvl="1"/>
            <a:r>
              <a:rPr lang="en-US" dirty="0" smtClean="0"/>
              <a:t>Array traversals</a:t>
            </a:r>
          </a:p>
          <a:p>
            <a:pPr lvl="1"/>
            <a:r>
              <a:rPr lang="en-US" dirty="0" smtClean="0"/>
              <a:t>Sequential code execution</a:t>
            </a:r>
          </a:p>
          <a:p>
            <a:pPr lvl="1"/>
            <a:r>
              <a:rPr lang="en-US" dirty="0" smtClean="0"/>
              <a:t>Programmers’ tendency to place related variable definitions near one another</a:t>
            </a:r>
          </a:p>
        </p:txBody>
      </p:sp>
    </p:spTree>
  </p:cSld>
  <p:clrMapOvr>
    <a:masterClrMapping/>
  </p:clrMapOvr>
  <p:transition spd="med">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50813"/>
            <a:ext cx="8229600" cy="576262"/>
          </a:xfrm>
        </p:spPr>
        <p:txBody>
          <a:bodyPr/>
          <a:lstStyle/>
          <a:p>
            <a:pPr eaLnBrk="1" hangingPunct="1"/>
            <a:r>
              <a:rPr lang="en-US" altLang="en-US" smtClean="0"/>
              <a:t>Working-Set Model</a:t>
            </a:r>
          </a:p>
        </p:txBody>
      </p:sp>
      <p:sp>
        <p:nvSpPr>
          <p:cNvPr id="59395" name="Rectangle 3"/>
          <p:cNvSpPr>
            <a:spLocks noGrp="1" noChangeArrowheads="1"/>
          </p:cNvSpPr>
          <p:nvPr>
            <p:ph type="body" idx="1"/>
          </p:nvPr>
        </p:nvSpPr>
        <p:spPr>
          <a:xfrm>
            <a:off x="908050" y="979488"/>
            <a:ext cx="7573963" cy="4881562"/>
          </a:xfrm>
        </p:spPr>
        <p:txBody>
          <a:bodyPr/>
          <a:lstStyle/>
          <a:p>
            <a:r>
              <a:rPr lang="en-US" sz="1600" dirty="0" smtClean="0"/>
              <a:t>Informal definition: the collection of pages a process is using actively, and which must thus be memory-resident to prevent this process from thrashing.</a:t>
            </a:r>
          </a:p>
          <a:p>
            <a:r>
              <a:rPr lang="en-US" altLang="en-US" sz="1600" dirty="0" smtClean="0">
                <a:sym typeface="Symbol" pitchFamily="18" charset="2"/>
              </a:rPr>
              <a:t>  working-set window  a fixed number of page references </a:t>
            </a:r>
            <a:br>
              <a:rPr lang="en-US" altLang="en-US" sz="1600" dirty="0" smtClean="0">
                <a:sym typeface="Symbol" pitchFamily="18" charset="2"/>
              </a:rPr>
            </a:br>
            <a:r>
              <a:rPr lang="en-US" altLang="en-US" sz="1600" dirty="0" smtClean="0">
                <a:sym typeface="Symbol" pitchFamily="18" charset="2"/>
              </a:rPr>
              <a:t>Example:  10,000 instructions</a:t>
            </a:r>
          </a:p>
          <a:p>
            <a:r>
              <a:rPr lang="en-US" altLang="en-US" sz="1600" i="1" dirty="0" err="1" smtClean="0">
                <a:sym typeface="Symbol" pitchFamily="18" charset="2"/>
              </a:rPr>
              <a:t>WSS</a:t>
            </a:r>
            <a:r>
              <a:rPr lang="en-US" altLang="en-US" sz="1600" i="1" baseline="-25000" dirty="0" err="1" smtClean="0">
                <a:sym typeface="Symbol" pitchFamily="18" charset="2"/>
              </a:rPr>
              <a:t>i</a:t>
            </a:r>
            <a:r>
              <a:rPr lang="en-US" altLang="en-US" sz="1600" dirty="0" smtClean="0">
                <a:sym typeface="Symbol" pitchFamily="18" charset="2"/>
              </a:rPr>
              <a:t> (working set of Process </a:t>
            </a:r>
            <a:r>
              <a:rPr lang="en-US" altLang="en-US" sz="1600" i="1" dirty="0" smtClean="0">
                <a:sym typeface="Symbol" pitchFamily="18" charset="2"/>
              </a:rPr>
              <a:t>P</a:t>
            </a:r>
            <a:r>
              <a:rPr lang="en-US" altLang="en-US" sz="1600" i="1" baseline="-25000" dirty="0" smtClean="0">
                <a:sym typeface="Symbol" pitchFamily="18" charset="2"/>
              </a:rPr>
              <a:t>i</a:t>
            </a:r>
            <a:r>
              <a:rPr lang="en-US" altLang="en-US" sz="1600" dirty="0" smtClean="0">
                <a:sym typeface="Symbol" pitchFamily="18" charset="2"/>
              </a:rPr>
              <a:t>) =</a:t>
            </a:r>
            <a:br>
              <a:rPr lang="en-US" altLang="en-US" sz="1600" dirty="0" smtClean="0">
                <a:sym typeface="Symbol" pitchFamily="18" charset="2"/>
              </a:rPr>
            </a:br>
            <a:r>
              <a:rPr lang="en-US" altLang="en-US" sz="1600" dirty="0" smtClean="0">
                <a:sym typeface="Symbol" pitchFamily="18" charset="2"/>
              </a:rPr>
              <a:t>total number of pages referenced in the most recent  (varies in time)</a:t>
            </a:r>
          </a:p>
          <a:p>
            <a:r>
              <a:rPr lang="en-GB" dirty="0" smtClean="0">
                <a:latin typeface="Times New Roman" pitchFamily="18" charset="0"/>
              </a:rPr>
              <a:t>A page will drop out of the working set if it is not referenced in the last ∆ (delta) time units. </a:t>
            </a:r>
          </a:p>
          <a:p>
            <a:r>
              <a:rPr lang="en-GB" dirty="0" smtClean="0">
                <a:latin typeface="Times New Roman" pitchFamily="18" charset="0"/>
              </a:rPr>
              <a:t>Have to choose delta well. </a:t>
            </a:r>
          </a:p>
          <a:p>
            <a:r>
              <a:rPr lang="en-GB" dirty="0" smtClean="0">
                <a:latin typeface="Times New Roman" pitchFamily="18" charset="0"/>
              </a:rPr>
              <a:t>∆ here is 10 memory references. </a:t>
            </a:r>
          </a:p>
          <a:p>
            <a:r>
              <a:rPr lang="en-US" altLang="en-US" sz="1600" i="1" dirty="0" smtClean="0">
                <a:sym typeface="Symbol" pitchFamily="18" charset="2"/>
              </a:rPr>
              <a:t>D</a:t>
            </a:r>
            <a:r>
              <a:rPr lang="en-US" altLang="en-US" sz="1600" dirty="0" smtClean="0">
                <a:sym typeface="Symbol" pitchFamily="18" charset="2"/>
              </a:rPr>
              <a:t> =  </a:t>
            </a:r>
            <a:r>
              <a:rPr lang="en-US" altLang="en-US" sz="1600" i="1" dirty="0" err="1" smtClean="0">
                <a:sym typeface="Symbol" pitchFamily="18" charset="2"/>
              </a:rPr>
              <a:t>WSS</a:t>
            </a:r>
            <a:r>
              <a:rPr lang="en-US" altLang="en-US" sz="1600" i="1" baseline="-25000" dirty="0" err="1" smtClean="0">
                <a:sym typeface="Symbol" pitchFamily="18" charset="2"/>
              </a:rPr>
              <a:t>i</a:t>
            </a:r>
            <a:r>
              <a:rPr lang="en-US" altLang="en-US" sz="1600" dirty="0" smtClean="0">
                <a:sym typeface="Symbol" pitchFamily="18" charset="2"/>
              </a:rPr>
              <a:t>  total demand frames </a:t>
            </a:r>
          </a:p>
          <a:p>
            <a:pPr lvl="1"/>
            <a:r>
              <a:rPr lang="en-US" altLang="en-US" sz="1600" dirty="0" smtClean="0">
                <a:sym typeface="Symbol" pitchFamily="18" charset="2"/>
              </a:rPr>
              <a:t>Approximation of locality</a:t>
            </a:r>
          </a:p>
          <a:p>
            <a:r>
              <a:rPr lang="en-US" altLang="en-US" sz="1600" dirty="0" smtClean="0">
                <a:sym typeface="Symbol" pitchFamily="18" charset="2"/>
              </a:rPr>
              <a:t>if </a:t>
            </a:r>
            <a:r>
              <a:rPr lang="en-US" altLang="en-US" sz="1600" i="1" dirty="0" smtClean="0">
                <a:sym typeface="Symbol" pitchFamily="18" charset="2"/>
              </a:rPr>
              <a:t>D</a:t>
            </a:r>
            <a:r>
              <a:rPr lang="en-US" altLang="en-US" sz="1600" dirty="0" smtClean="0">
                <a:sym typeface="Symbol" pitchFamily="18" charset="2"/>
              </a:rPr>
              <a:t> &gt; </a:t>
            </a:r>
            <a:r>
              <a:rPr lang="en-US" altLang="en-US" sz="1600" i="1" dirty="0" smtClean="0">
                <a:sym typeface="Symbol" pitchFamily="18" charset="2"/>
              </a:rPr>
              <a:t>m</a:t>
            </a:r>
            <a:r>
              <a:rPr lang="en-US" altLang="en-US" sz="1600" dirty="0" smtClean="0">
                <a:sym typeface="Symbol" pitchFamily="18" charset="2"/>
              </a:rPr>
              <a:t>  Thrashing</a:t>
            </a:r>
          </a:p>
          <a:p>
            <a:r>
              <a:rPr lang="en-US" altLang="en-US" sz="1600" dirty="0" smtClean="0">
                <a:sym typeface="Symbol" pitchFamily="18" charset="2"/>
              </a:rPr>
              <a:t>Policy if </a:t>
            </a:r>
            <a:r>
              <a:rPr lang="en-US" altLang="en-US" sz="1600" i="1" dirty="0" smtClean="0">
                <a:sym typeface="Symbol" pitchFamily="18" charset="2"/>
              </a:rPr>
              <a:t>D</a:t>
            </a:r>
            <a:r>
              <a:rPr lang="en-US" altLang="en-US" sz="1600" dirty="0" smtClean="0">
                <a:sym typeface="Symbol" pitchFamily="18" charset="2"/>
              </a:rPr>
              <a:t> &gt; m, then suspe</a:t>
            </a:r>
            <a:r>
              <a:rPr lang="en-US" altLang="en-US" dirty="0" smtClean="0">
                <a:sym typeface="Symbol" pitchFamily="18" charset="2"/>
              </a:rPr>
              <a:t>nd or swap out one of the processes </a:t>
            </a:r>
          </a:p>
        </p:txBody>
      </p:sp>
      <p:pic>
        <p:nvPicPr>
          <p:cNvPr id="59396" name="Picture 5"/>
          <p:cNvPicPr>
            <a:picLocks noChangeAspect="1" noChangeArrowheads="1"/>
          </p:cNvPicPr>
          <p:nvPr/>
        </p:nvPicPr>
        <p:blipFill>
          <a:blip r:embed="rId3"/>
          <a:srcRect/>
          <a:stretch>
            <a:fillRect/>
          </a:stretch>
        </p:blipFill>
        <p:spPr bwMode="auto">
          <a:xfrm>
            <a:off x="2936875" y="5400040"/>
            <a:ext cx="6707188" cy="178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150813"/>
            <a:ext cx="8229600" cy="576262"/>
          </a:xfrm>
        </p:spPr>
        <p:txBody>
          <a:bodyPr/>
          <a:lstStyle/>
          <a:p>
            <a:pPr eaLnBrk="1" hangingPunct="1"/>
            <a:r>
              <a:rPr lang="en-US" altLang="en-US" smtClean="0"/>
              <a:t>Windows</a:t>
            </a:r>
          </a:p>
        </p:txBody>
      </p:sp>
      <p:sp>
        <p:nvSpPr>
          <p:cNvPr id="64515" name="Rectangle 3"/>
          <p:cNvSpPr>
            <a:spLocks noGrp="1" noChangeArrowheads="1"/>
          </p:cNvSpPr>
          <p:nvPr>
            <p:ph type="body" idx="1"/>
          </p:nvPr>
        </p:nvSpPr>
        <p:spPr>
          <a:xfrm>
            <a:off x="882650" y="1017588"/>
            <a:ext cx="7296150" cy="5299075"/>
          </a:xfrm>
        </p:spPr>
        <p:txBody>
          <a:bodyPr/>
          <a:lstStyle/>
          <a:p>
            <a:r>
              <a:rPr lang="en-US" altLang="en-US" dirty="0" smtClean="0"/>
              <a:t>Uses demand paging with </a:t>
            </a:r>
            <a:r>
              <a:rPr lang="en-US" altLang="en-US" b="1" dirty="0" smtClean="0">
                <a:solidFill>
                  <a:srgbClr val="3366FF"/>
                </a:solidFill>
              </a:rPr>
              <a:t>clustering</a:t>
            </a:r>
            <a:r>
              <a:rPr lang="en-US" altLang="en-US" dirty="0" smtClean="0"/>
              <a:t>. Clustering brings in pages surrounding the faulting page</a:t>
            </a:r>
            <a:endParaRPr lang="en-US" altLang="en-US" sz="800" dirty="0" smtClean="0"/>
          </a:p>
          <a:p>
            <a:r>
              <a:rPr lang="en-US" altLang="en-US" dirty="0" smtClean="0"/>
              <a:t>Processes are assigned </a:t>
            </a:r>
            <a:r>
              <a:rPr lang="en-US" altLang="en-US" b="1" dirty="0" smtClean="0">
                <a:solidFill>
                  <a:srgbClr val="3366FF"/>
                </a:solidFill>
              </a:rPr>
              <a:t>working set minimum</a:t>
            </a:r>
            <a:r>
              <a:rPr lang="en-US" altLang="en-US" dirty="0" smtClean="0">
                <a:solidFill>
                  <a:srgbClr val="3366FF"/>
                </a:solidFill>
              </a:rPr>
              <a:t> </a:t>
            </a:r>
            <a:r>
              <a:rPr lang="en-US" altLang="en-US" dirty="0" smtClean="0"/>
              <a:t>and </a:t>
            </a:r>
            <a:r>
              <a:rPr lang="en-US" altLang="en-US" b="1" dirty="0" smtClean="0">
                <a:solidFill>
                  <a:srgbClr val="3366FF"/>
                </a:solidFill>
              </a:rPr>
              <a:t>working set maximum</a:t>
            </a:r>
            <a:endParaRPr lang="en-US" altLang="en-US" sz="800" dirty="0" smtClean="0">
              <a:solidFill>
                <a:srgbClr val="3366FF"/>
              </a:solidFill>
            </a:endParaRPr>
          </a:p>
          <a:p>
            <a:r>
              <a:rPr lang="en-US" altLang="en-US" dirty="0" smtClean="0"/>
              <a:t>Working set minimum is the minimum number of pages the process is guaranteed to have in memory</a:t>
            </a:r>
            <a:endParaRPr lang="en-US" altLang="en-US" sz="800" dirty="0" smtClean="0"/>
          </a:p>
          <a:p>
            <a:r>
              <a:rPr lang="en-US" altLang="en-US" dirty="0" smtClean="0"/>
              <a:t>A process may be assigned as many pages up to its working set </a:t>
            </a:r>
            <a:r>
              <a:rPr lang="en-US" altLang="en-US" dirty="0" smtClean="0"/>
              <a:t>maximum</a:t>
            </a:r>
            <a:endParaRPr lang="en-US" altLang="en-US" sz="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p:txBody>
          <a:bodyPr/>
          <a:lstStyle/>
          <a:p>
            <a:pPr eaLnBrk="1" hangingPunct="1"/>
            <a:r>
              <a:rPr lang="en-US" altLang="en-US" smtClean="0"/>
              <a:t>End of Chapter 9</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0813"/>
            <a:ext cx="8229600" cy="576262"/>
          </a:xfrm>
        </p:spPr>
        <p:txBody>
          <a:bodyPr/>
          <a:lstStyle/>
          <a:p>
            <a:pPr eaLnBrk="1" hangingPunct="1"/>
            <a:r>
              <a:rPr lang="en-US" altLang="en-US" smtClean="0"/>
              <a:t>Background (Cont.)</a:t>
            </a:r>
          </a:p>
        </p:txBody>
      </p:sp>
      <p:sp>
        <p:nvSpPr>
          <p:cNvPr id="8195" name="Rectangle 3"/>
          <p:cNvSpPr>
            <a:spLocks noGrp="1" noChangeArrowheads="1"/>
          </p:cNvSpPr>
          <p:nvPr>
            <p:ph type="body" idx="1"/>
          </p:nvPr>
        </p:nvSpPr>
        <p:spPr>
          <a:xfrm>
            <a:off x="849313" y="1063625"/>
            <a:ext cx="7177087" cy="4529138"/>
          </a:xfrm>
        </p:spPr>
        <p:txBody>
          <a:bodyPr/>
          <a:lstStyle/>
          <a:p>
            <a:r>
              <a:rPr lang="en-US" altLang="en-US" b="1" smtClean="0">
                <a:solidFill>
                  <a:srgbClr val="3366FF"/>
                </a:solidFill>
              </a:rPr>
              <a:t>Virtual memory</a:t>
            </a:r>
            <a:r>
              <a:rPr lang="en-US" altLang="en-US" smtClean="0">
                <a:solidFill>
                  <a:srgbClr val="3366FF"/>
                </a:solidFill>
              </a:rPr>
              <a:t> </a:t>
            </a:r>
            <a:r>
              <a:rPr lang="en-US" altLang="en-US" smtClean="0"/>
              <a:t>– separation of user logical memory from physical memory</a:t>
            </a:r>
          </a:p>
          <a:p>
            <a:pPr lvl="1"/>
            <a:r>
              <a:rPr lang="en-US" altLang="en-US" sz="1600" smtClean="0"/>
              <a:t>Only part of the program needs to be in memory for execution</a:t>
            </a:r>
          </a:p>
          <a:p>
            <a:pPr lvl="1"/>
            <a:r>
              <a:rPr lang="en-US" altLang="en-US" sz="1600" smtClean="0"/>
              <a:t>Logical address space can therefore be much larger than physical address space</a:t>
            </a:r>
          </a:p>
          <a:p>
            <a:pPr lvl="1"/>
            <a:r>
              <a:rPr lang="en-US" altLang="en-US" sz="1600" smtClean="0"/>
              <a:t>Allows address spaces to be shared by several processes</a:t>
            </a:r>
          </a:p>
          <a:p>
            <a:pPr lvl="1"/>
            <a:r>
              <a:rPr lang="en-US" altLang="en-US" sz="1600" smtClean="0"/>
              <a:t>Allows for more efficient process creation</a:t>
            </a:r>
          </a:p>
          <a:p>
            <a:pPr lvl="1"/>
            <a:r>
              <a:rPr lang="en-US" altLang="en-US" sz="1600" smtClean="0"/>
              <a:t>More programs running concurrently</a:t>
            </a:r>
          </a:p>
          <a:p>
            <a:pPr lvl="1"/>
            <a:r>
              <a:rPr lang="en-US" altLang="en-US" sz="1600" smtClean="0"/>
              <a:t>Less I/O needed to load or swap processes</a:t>
            </a:r>
          </a:p>
          <a:p>
            <a:endParaRPr lang="en-US" altLang="en-US" sz="16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0813"/>
            <a:ext cx="8229600" cy="576262"/>
          </a:xfrm>
        </p:spPr>
        <p:txBody>
          <a:bodyPr/>
          <a:lstStyle/>
          <a:p>
            <a:pPr eaLnBrk="1" hangingPunct="1"/>
            <a:r>
              <a:rPr lang="en-US" altLang="en-US" smtClean="0"/>
              <a:t>Background (Cont.)</a:t>
            </a:r>
          </a:p>
        </p:txBody>
      </p:sp>
      <p:sp>
        <p:nvSpPr>
          <p:cNvPr id="9219" name="Rectangle 3"/>
          <p:cNvSpPr>
            <a:spLocks noGrp="1" noChangeArrowheads="1"/>
          </p:cNvSpPr>
          <p:nvPr>
            <p:ph type="body" idx="1"/>
          </p:nvPr>
        </p:nvSpPr>
        <p:spPr>
          <a:xfrm>
            <a:off x="874713" y="1038225"/>
            <a:ext cx="6834187" cy="4529138"/>
          </a:xfrm>
        </p:spPr>
        <p:txBody>
          <a:bodyPr/>
          <a:lstStyle/>
          <a:p>
            <a:r>
              <a:rPr lang="en-US" altLang="en-US" b="1" smtClean="0">
                <a:solidFill>
                  <a:srgbClr val="3366FF"/>
                </a:solidFill>
              </a:rPr>
              <a:t>Virtual address space</a:t>
            </a:r>
            <a:r>
              <a:rPr lang="en-US" altLang="en-US" smtClean="0"/>
              <a:t> – logical view of how process is stored in memory</a:t>
            </a:r>
          </a:p>
          <a:p>
            <a:pPr lvl="1"/>
            <a:r>
              <a:rPr lang="en-US" altLang="en-US" sz="1600" smtClean="0"/>
              <a:t>Usually start at address 0, contiguous addresses until end of space</a:t>
            </a:r>
          </a:p>
          <a:p>
            <a:pPr lvl="1"/>
            <a:r>
              <a:rPr lang="en-US" altLang="en-US" sz="1600" smtClean="0"/>
              <a:t>Meanwhile, physical memory organized in page frames</a:t>
            </a:r>
          </a:p>
          <a:p>
            <a:pPr lvl="1"/>
            <a:r>
              <a:rPr lang="en-US" altLang="en-US" sz="1600" smtClean="0"/>
              <a:t>MMU must map logical to physical</a:t>
            </a:r>
            <a:endParaRPr lang="en-US" altLang="en-US" smtClean="0"/>
          </a:p>
          <a:p>
            <a:r>
              <a:rPr lang="en-US" altLang="en-US" smtClean="0"/>
              <a:t>Virtual memory can be implemented via:</a:t>
            </a:r>
          </a:p>
          <a:p>
            <a:pPr lvl="1"/>
            <a:r>
              <a:rPr lang="en-US" altLang="en-US" sz="1600" smtClean="0"/>
              <a:t>Demand paging </a:t>
            </a:r>
          </a:p>
          <a:p>
            <a:pPr lvl="1"/>
            <a:r>
              <a:rPr lang="en-US" altLang="en-US" sz="1600" smtClean="0"/>
              <a:t>Demand segmentation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43000" y="76200"/>
            <a:ext cx="8080375" cy="608013"/>
          </a:xfrm>
        </p:spPr>
        <p:txBody>
          <a:bodyPr/>
          <a:lstStyle/>
          <a:p>
            <a:pPr eaLnBrk="1" hangingPunct="1"/>
            <a:r>
              <a:rPr lang="en-US" altLang="en-US" sz="2400" smtClean="0"/>
              <a:t>Virtual Memory That is Larger Than Physical Memory</a:t>
            </a:r>
          </a:p>
        </p:txBody>
      </p:sp>
      <p:pic>
        <p:nvPicPr>
          <p:cNvPr id="10243" name="Picture 5" descr="9"/>
          <p:cNvPicPr>
            <a:picLocks noChangeAspect="1" noChangeArrowheads="1"/>
          </p:cNvPicPr>
          <p:nvPr/>
        </p:nvPicPr>
        <p:blipFill>
          <a:blip r:embed="rId3"/>
          <a:srcRect/>
          <a:stretch>
            <a:fillRect/>
          </a:stretch>
        </p:blipFill>
        <p:spPr bwMode="auto">
          <a:xfrm>
            <a:off x="2171700" y="1185863"/>
            <a:ext cx="5360988" cy="4249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92238" y="188913"/>
            <a:ext cx="7561262" cy="576262"/>
          </a:xfrm>
        </p:spPr>
        <p:txBody>
          <a:bodyPr/>
          <a:lstStyle/>
          <a:p>
            <a:pPr eaLnBrk="1" hangingPunct="1"/>
            <a:r>
              <a:rPr lang="en-US" altLang="en-US" smtClean="0"/>
              <a:t>Shared Library Using Virtual Memory</a:t>
            </a:r>
          </a:p>
        </p:txBody>
      </p:sp>
      <p:pic>
        <p:nvPicPr>
          <p:cNvPr id="12291" name="Picture 6"/>
          <p:cNvPicPr>
            <a:picLocks noChangeAspect="1" noChangeArrowheads="1"/>
          </p:cNvPicPr>
          <p:nvPr/>
        </p:nvPicPr>
        <p:blipFill>
          <a:blip r:embed="rId3"/>
          <a:srcRect/>
          <a:stretch>
            <a:fillRect/>
          </a:stretch>
        </p:blipFill>
        <p:spPr bwMode="auto">
          <a:xfrm>
            <a:off x="1574800" y="1255713"/>
            <a:ext cx="6296025" cy="4157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25413"/>
            <a:ext cx="8229600" cy="576262"/>
          </a:xfrm>
        </p:spPr>
        <p:txBody>
          <a:bodyPr/>
          <a:lstStyle/>
          <a:p>
            <a:pPr eaLnBrk="1" hangingPunct="1"/>
            <a:r>
              <a:rPr lang="en-US" altLang="en-US" smtClean="0"/>
              <a:t>Demand Paging</a:t>
            </a:r>
          </a:p>
        </p:txBody>
      </p:sp>
      <p:sp>
        <p:nvSpPr>
          <p:cNvPr id="13315" name="Rectangle 3"/>
          <p:cNvSpPr>
            <a:spLocks noGrp="1" noChangeArrowheads="1"/>
          </p:cNvSpPr>
          <p:nvPr>
            <p:ph type="body" idx="1"/>
          </p:nvPr>
        </p:nvSpPr>
        <p:spPr>
          <a:xfrm>
            <a:off x="704850" y="960438"/>
            <a:ext cx="4184650" cy="5351462"/>
          </a:xfrm>
        </p:spPr>
        <p:txBody>
          <a:bodyPr/>
          <a:lstStyle/>
          <a:p>
            <a:pPr>
              <a:lnSpc>
                <a:spcPct val="90000"/>
              </a:lnSpc>
            </a:pPr>
            <a:r>
              <a:rPr lang="en-US" altLang="en-US" sz="1600" dirty="0" smtClean="0"/>
              <a:t>Could bring entire process into memory at load time</a:t>
            </a:r>
          </a:p>
          <a:p>
            <a:pPr>
              <a:lnSpc>
                <a:spcPct val="90000"/>
              </a:lnSpc>
            </a:pPr>
            <a:r>
              <a:rPr lang="en-US" altLang="en-US" sz="1600" dirty="0" smtClean="0"/>
              <a:t>Or bring a page into memory only when it is needed</a:t>
            </a:r>
          </a:p>
          <a:p>
            <a:pPr lvl="1">
              <a:lnSpc>
                <a:spcPct val="90000"/>
              </a:lnSpc>
            </a:pPr>
            <a:r>
              <a:rPr lang="en-US" altLang="en-US" sz="1600" dirty="0" smtClean="0"/>
              <a:t>Less I/O needed</a:t>
            </a:r>
          </a:p>
          <a:p>
            <a:pPr lvl="1">
              <a:lnSpc>
                <a:spcPct val="90000"/>
              </a:lnSpc>
            </a:pPr>
            <a:r>
              <a:rPr lang="en-US" altLang="en-US" sz="1600" dirty="0" smtClean="0"/>
              <a:t>Less memory needed </a:t>
            </a:r>
          </a:p>
          <a:p>
            <a:pPr lvl="1">
              <a:lnSpc>
                <a:spcPct val="90000"/>
              </a:lnSpc>
            </a:pPr>
            <a:r>
              <a:rPr lang="en-US" altLang="en-US" sz="1600" dirty="0" smtClean="0"/>
              <a:t>Faster response</a:t>
            </a:r>
          </a:p>
          <a:p>
            <a:pPr lvl="1">
              <a:lnSpc>
                <a:spcPct val="90000"/>
              </a:lnSpc>
            </a:pPr>
            <a:r>
              <a:rPr lang="en-US" altLang="en-US" sz="1600" dirty="0" smtClean="0"/>
              <a:t>More users</a:t>
            </a:r>
          </a:p>
          <a:p>
            <a:pPr>
              <a:lnSpc>
                <a:spcPct val="90000"/>
              </a:lnSpc>
            </a:pPr>
            <a:r>
              <a:rPr lang="en-US" altLang="en-US" sz="1600" dirty="0" smtClean="0"/>
              <a:t>Similar to paging system with swapping (diagram on right)</a:t>
            </a:r>
          </a:p>
          <a:p>
            <a:pPr>
              <a:lnSpc>
                <a:spcPct val="90000"/>
              </a:lnSpc>
            </a:pPr>
            <a:r>
              <a:rPr lang="en-US" altLang="en-US" sz="1600" dirty="0" smtClean="0"/>
              <a:t>Page is needed </a:t>
            </a:r>
            <a:r>
              <a:rPr lang="en-US" altLang="en-US" sz="1600" dirty="0" smtClean="0">
                <a:sym typeface="Symbol" pitchFamily="18" charset="2"/>
              </a:rPr>
              <a:t> reference to it</a:t>
            </a:r>
          </a:p>
          <a:p>
            <a:pPr lvl="1">
              <a:lnSpc>
                <a:spcPct val="90000"/>
              </a:lnSpc>
            </a:pPr>
            <a:r>
              <a:rPr lang="en-US" altLang="en-US" sz="1600" dirty="0" smtClean="0"/>
              <a:t>invalid reference </a:t>
            </a:r>
            <a:r>
              <a:rPr lang="en-US" altLang="en-US" sz="1600" dirty="0" smtClean="0">
                <a:sym typeface="Symbol" pitchFamily="18" charset="2"/>
              </a:rPr>
              <a:t> abort</a:t>
            </a:r>
          </a:p>
          <a:p>
            <a:pPr lvl="1">
              <a:lnSpc>
                <a:spcPct val="90000"/>
              </a:lnSpc>
            </a:pPr>
            <a:r>
              <a:rPr lang="en-US" altLang="en-US" sz="1600" dirty="0" smtClean="0">
                <a:sym typeface="Symbol" pitchFamily="18" charset="2"/>
              </a:rPr>
              <a:t>not-in-memory  bring to memory</a:t>
            </a:r>
          </a:p>
          <a:p>
            <a:pPr>
              <a:lnSpc>
                <a:spcPct val="90000"/>
              </a:lnSpc>
            </a:pPr>
            <a:r>
              <a:rPr lang="en-US" altLang="en-US" sz="1600" b="1" dirty="0" smtClean="0">
                <a:solidFill>
                  <a:srgbClr val="3366FF"/>
                </a:solidFill>
                <a:sym typeface="Symbol" pitchFamily="18" charset="2"/>
              </a:rPr>
              <a:t>Lazy swapper</a:t>
            </a:r>
            <a:r>
              <a:rPr lang="en-US" altLang="en-US" sz="1600" dirty="0" smtClean="0">
                <a:solidFill>
                  <a:srgbClr val="3366FF"/>
                </a:solidFill>
                <a:sym typeface="Symbol" pitchFamily="18" charset="2"/>
              </a:rPr>
              <a:t> </a:t>
            </a:r>
            <a:r>
              <a:rPr lang="en-US" altLang="en-US" sz="1600" dirty="0" smtClean="0">
                <a:sym typeface="Symbol" pitchFamily="18" charset="2"/>
              </a:rPr>
              <a:t>– never swaps a page into memory unless page will be needed</a:t>
            </a:r>
          </a:p>
          <a:p>
            <a:pPr lvl="1">
              <a:lnSpc>
                <a:spcPct val="90000"/>
              </a:lnSpc>
            </a:pPr>
            <a:r>
              <a:rPr lang="en-US" altLang="en-US" sz="1600" dirty="0" smtClean="0">
                <a:sym typeface="Symbol" pitchFamily="18" charset="2"/>
              </a:rPr>
              <a:t>Swapper that deals with pages is a </a:t>
            </a:r>
            <a:r>
              <a:rPr lang="en-US" altLang="en-US" sz="1600" b="1" dirty="0" smtClean="0">
                <a:solidFill>
                  <a:srgbClr val="3366FF"/>
                </a:solidFill>
                <a:sym typeface="Symbol" pitchFamily="18" charset="2"/>
              </a:rPr>
              <a:t>pager</a:t>
            </a:r>
          </a:p>
          <a:p>
            <a:pPr lvl="1">
              <a:lnSpc>
                <a:spcPct val="90000"/>
              </a:lnSpc>
              <a:buFont typeface="Monotype Sorts" pitchFamily="-84" charset="2"/>
              <a:buNone/>
            </a:pPr>
            <a:endParaRPr lang="en-US" altLang="en-US" dirty="0" smtClean="0">
              <a:sym typeface="Symbol" pitchFamily="18" charset="2"/>
            </a:endParaRPr>
          </a:p>
        </p:txBody>
      </p:sp>
      <p:pic>
        <p:nvPicPr>
          <p:cNvPr id="13316" name="Picture 4" descr="9"/>
          <p:cNvPicPr>
            <a:picLocks noChangeAspect="1" noChangeArrowheads="1"/>
          </p:cNvPicPr>
          <p:nvPr/>
        </p:nvPicPr>
        <p:blipFill>
          <a:blip r:embed="rId3"/>
          <a:srcRect/>
          <a:stretch>
            <a:fillRect/>
          </a:stretch>
        </p:blipFill>
        <p:spPr bwMode="auto">
          <a:xfrm>
            <a:off x="4892675" y="1701800"/>
            <a:ext cx="3878263" cy="3551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13597</TotalTime>
  <Words>3428</Words>
  <Application>Microsoft Office PowerPoint</Application>
  <PresentationFormat>On-screen Show (4:3)</PresentationFormat>
  <Paragraphs>426</Paragraphs>
  <Slides>45</Slides>
  <Notes>45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os-8</vt:lpstr>
      <vt:lpstr>Equation</vt:lpstr>
      <vt:lpstr>Chapter 9:  Virtual Memory</vt:lpstr>
      <vt:lpstr>Chapter 9:  Virtual Memory</vt:lpstr>
      <vt:lpstr>Objectives</vt:lpstr>
      <vt:lpstr>Background</vt:lpstr>
      <vt:lpstr>Background (Cont.)</vt:lpstr>
      <vt:lpstr>Background (Cont.)</vt:lpstr>
      <vt:lpstr>Virtual Memory That is Larger Than Physical Memory</vt:lpstr>
      <vt:lpstr>Shared Library Using Virtual Memory</vt:lpstr>
      <vt:lpstr>Demand Paging</vt:lpstr>
      <vt:lpstr>Basic Concepts</vt:lpstr>
      <vt:lpstr>Valid-Invalid Bit</vt:lpstr>
      <vt:lpstr>Page Table When Some Pages Are Not in Main Memory</vt:lpstr>
      <vt:lpstr>Page Fault</vt:lpstr>
      <vt:lpstr>Steps in Handling a Page Fault</vt:lpstr>
      <vt:lpstr>Aspects of Demand Paging</vt:lpstr>
      <vt:lpstr>Performance of Demand Paging (Cont.)</vt:lpstr>
      <vt:lpstr>Demand Paging Example</vt:lpstr>
      <vt:lpstr>What Happens if There is no Free Frame?</vt:lpstr>
      <vt:lpstr>Page Replacement</vt:lpstr>
      <vt:lpstr>Need For Page Replacement</vt:lpstr>
      <vt:lpstr>Basic Page Replacement</vt:lpstr>
      <vt:lpstr>Page Replacement</vt:lpstr>
      <vt:lpstr>Page and Frame Replacement Algorithms</vt:lpstr>
      <vt:lpstr>Graph of Page Faults Versus The Number of Frames</vt:lpstr>
      <vt:lpstr>First-In-First-Out (FIFO) Algorithm</vt:lpstr>
      <vt:lpstr>FIFO Illustrating Belady’s Anomaly</vt:lpstr>
      <vt:lpstr>Optimal Algorithm</vt:lpstr>
      <vt:lpstr>Least Recently Used (LRU) Algorithm</vt:lpstr>
      <vt:lpstr>LRU Algorithm (Cont.)</vt:lpstr>
      <vt:lpstr>Use Of A Stack to Record Most Recent Page References</vt:lpstr>
      <vt:lpstr>LRU Approximation Algorithms</vt:lpstr>
      <vt:lpstr>Second-Chance (clock) Page-Replacement Algorithm</vt:lpstr>
      <vt:lpstr>Counting Algorithms</vt:lpstr>
      <vt:lpstr>Allocation of Frames</vt:lpstr>
      <vt:lpstr>Fixed Allocation</vt:lpstr>
      <vt:lpstr>Priority Allocation</vt:lpstr>
      <vt:lpstr>Global vs. Local Allocation</vt:lpstr>
      <vt:lpstr>Thrashing</vt:lpstr>
      <vt:lpstr>Thrashing (Cont.)</vt:lpstr>
      <vt:lpstr>Reducing Thrashing</vt:lpstr>
      <vt:lpstr>Demand Paging and Thrashing </vt:lpstr>
      <vt:lpstr>Locality of Reference </vt:lpstr>
      <vt:lpstr>Working-Set Model</vt:lpstr>
      <vt:lpstr>Windows</vt:lpstr>
      <vt:lpstr>End of Chapter 9</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Tamoor</cp:lastModifiedBy>
  <cp:revision>231</cp:revision>
  <cp:lastPrinted>2013-09-10T17:57:57Z</cp:lastPrinted>
  <dcterms:created xsi:type="dcterms:W3CDTF">2011-01-13T23:43:38Z</dcterms:created>
  <dcterms:modified xsi:type="dcterms:W3CDTF">2015-11-30T05:31:04Z</dcterms:modified>
</cp:coreProperties>
</file>