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72" r:id="rId3"/>
    <p:sldId id="273" r:id="rId4"/>
    <p:sldId id="274" r:id="rId5"/>
    <p:sldId id="275" r:id="rId6"/>
    <p:sldId id="267" r:id="rId7"/>
    <p:sldId id="268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D98D2-D73C-4E5A-AE44-51014F587697}">
  <a:tblStyle styleId="{D9BD98D2-D73C-4E5A-AE44-51014F587697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8:54:2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96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0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7836310" y="0"/>
            <a:ext cx="4355689" cy="6857999"/>
          </a:xfrm>
          <a:prstGeom prst="rect">
            <a:avLst/>
          </a:prstGeom>
          <a:blipFill rotWithShape="1">
            <a:blip r:embed="rId3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9458965" y="2624327"/>
            <a:ext cx="2682692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sz="4800" dirty="0"/>
              <a:t>PAGING</a:t>
            </a:r>
            <a:r>
              <a:rPr lang="en-US" sz="3200" dirty="0"/>
              <a:t> </a:t>
            </a:r>
            <a:endParaRPr sz="3200" b="1" dirty="0"/>
          </a:p>
        </p:txBody>
      </p:sp>
      <p:pic>
        <p:nvPicPr>
          <p:cNvPr id="235" name="Google Shape;235;p23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268516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7" name="Google Shape;237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5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1069848" y="858129"/>
            <a:ext cx="10058400" cy="53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9431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Char char="▪"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en-US" b="1" dirty="0"/>
              <a:t>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endParaRPr lang="en-US" b="1" dirty="0"/>
          </a:p>
          <a:p>
            <a:pPr marL="182880" lvl="0" indent="-19431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Char char="▪"/>
            </a:pPr>
            <a:r>
              <a:rPr lang="en-US" dirty="0"/>
              <a:t>If we have </a:t>
            </a:r>
            <a:r>
              <a:rPr lang="en-US" b="1" i="1" dirty="0"/>
              <a:t>M </a:t>
            </a:r>
            <a:r>
              <a:rPr lang="en-US" dirty="0"/>
              <a:t>bit processor, then logical address will also of </a:t>
            </a:r>
            <a:r>
              <a:rPr lang="en-US" b="1" i="1" dirty="0"/>
              <a:t>M </a:t>
            </a:r>
            <a:r>
              <a:rPr lang="en-US" dirty="0"/>
              <a:t>bits long.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endParaRPr lang="en-US" dirty="0"/>
          </a:p>
          <a:p>
            <a:pPr marL="182880" lvl="0" indent="-19431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Char char="▪"/>
            </a:pPr>
            <a:r>
              <a:rPr lang="en-US" dirty="0"/>
              <a:t>Let the size of logical address space is </a:t>
            </a:r>
            <a:r>
              <a:rPr lang="en-US" b="1" i="1" dirty="0"/>
              <a:t>2^m</a:t>
            </a:r>
            <a:r>
              <a:rPr lang="en-US" dirty="0"/>
              <a:t> and page size is </a:t>
            </a:r>
            <a:r>
              <a:rPr lang="en-US" b="1" i="1" dirty="0"/>
              <a:t>2^n</a:t>
            </a:r>
            <a:r>
              <a:rPr lang="en-US" dirty="0"/>
              <a:t> (bytes or words), then the high order (</a:t>
            </a:r>
            <a:r>
              <a:rPr lang="en-US" b="1" dirty="0"/>
              <a:t>m-n</a:t>
            </a:r>
            <a:r>
              <a:rPr lang="en-US" dirty="0"/>
              <a:t>) bits of logical address designate the page number (</a:t>
            </a:r>
            <a:r>
              <a:rPr lang="en-US" b="1" dirty="0"/>
              <a:t>p</a:t>
            </a:r>
            <a:r>
              <a:rPr lang="en-US" dirty="0"/>
              <a:t>) and lower order bits (</a:t>
            </a:r>
            <a:r>
              <a:rPr lang="en-US" b="1" dirty="0"/>
              <a:t>n</a:t>
            </a:r>
            <a:r>
              <a:rPr lang="en-US" dirty="0"/>
              <a:t>) designate the page of offset.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endParaRPr lang="en-US"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249E38-B838-BF2F-E8C9-F2017B7DE762}"/>
              </a:ext>
            </a:extLst>
          </p:cNvPr>
          <p:cNvSpPr/>
          <p:nvPr/>
        </p:nvSpPr>
        <p:spPr>
          <a:xfrm>
            <a:off x="3604260" y="3977640"/>
            <a:ext cx="498348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Number                             Page Offset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175F5-CFFE-0301-F019-419DAF528E7F}"/>
              </a:ext>
            </a:extLst>
          </p:cNvPr>
          <p:cNvCxnSpPr>
            <a:cxnSpLocks/>
          </p:cNvCxnSpPr>
          <p:nvPr/>
        </p:nvCxnSpPr>
        <p:spPr>
          <a:xfrm>
            <a:off x="6096000" y="4020756"/>
            <a:ext cx="0" cy="891540"/>
          </a:xfrm>
          <a:prstGeom prst="lin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BC07EB-4B4B-BC27-2708-54FD4FF3E061}"/>
              </a:ext>
            </a:extLst>
          </p:cNvPr>
          <p:cNvCxnSpPr/>
          <p:nvPr/>
        </p:nvCxnSpPr>
        <p:spPr>
          <a:xfrm>
            <a:off x="6096000" y="4274820"/>
            <a:ext cx="1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C8520F-40F0-6BCD-AB82-17B78C65A7D8}"/>
                  </a:ext>
                </a:extLst>
              </p14:cNvPr>
              <p14:cNvContentPartPr/>
              <p14:nvPr/>
            </p14:nvContentPartPr>
            <p14:xfrm>
              <a:off x="3743920" y="317980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C8520F-40F0-6BCD-AB82-17B78C65A7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4920" y="317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Minus Sign 10">
            <a:extLst>
              <a:ext uri="{FF2B5EF4-FFF2-40B4-BE49-F238E27FC236}">
                <a16:creationId xmlns:a16="http://schemas.microsoft.com/office/drawing/2014/main" id="{60A779FE-8F6F-6666-B0F7-DF735227FF5F}"/>
              </a:ext>
            </a:extLst>
          </p:cNvPr>
          <p:cNvSpPr/>
          <p:nvPr/>
        </p:nvSpPr>
        <p:spPr>
          <a:xfrm>
            <a:off x="5994400" y="2760494"/>
            <a:ext cx="120650" cy="3341813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F2BD5-127A-CF6E-515A-D35BFF2D0035}"/>
              </a:ext>
            </a:extLst>
          </p:cNvPr>
          <p:cNvCxnSpPr/>
          <p:nvPr/>
        </p:nvCxnSpPr>
        <p:spPr>
          <a:xfrm>
            <a:off x="3604260" y="3810000"/>
            <a:ext cx="4983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85F5C-9ED2-99D5-6DCD-B72FA4E5AF45}"/>
              </a:ext>
            </a:extLst>
          </p:cNvPr>
          <p:cNvSpPr txBox="1"/>
          <p:nvPr/>
        </p:nvSpPr>
        <p:spPr>
          <a:xfrm>
            <a:off x="5825067" y="345589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 bits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DB19A-3642-CF06-0C3A-B05CE21E34C1}"/>
              </a:ext>
            </a:extLst>
          </p:cNvPr>
          <p:cNvSpPr txBox="1"/>
          <p:nvPr/>
        </p:nvSpPr>
        <p:spPr>
          <a:xfrm>
            <a:off x="4622800" y="4935551"/>
            <a:ext cx="92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 -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8CF31-3ECF-FAB4-1BB2-D172962B9643}"/>
              </a:ext>
            </a:extLst>
          </p:cNvPr>
          <p:cNvSpPr txBox="1"/>
          <p:nvPr/>
        </p:nvSpPr>
        <p:spPr>
          <a:xfrm>
            <a:off x="7308801" y="4912296"/>
            <a:ext cx="49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24343-9612-AB94-F841-13C7512DE5AC}"/>
              </a:ext>
            </a:extLst>
          </p:cNvPr>
          <p:cNvSpPr txBox="1"/>
          <p:nvPr/>
        </p:nvSpPr>
        <p:spPr>
          <a:xfrm>
            <a:off x="4453467" y="5450595"/>
            <a:ext cx="351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Logical Address</a:t>
            </a:r>
          </a:p>
        </p:txBody>
      </p:sp>
    </p:spTree>
    <p:extLst>
      <p:ext uri="{BB962C8B-B14F-4D97-AF65-F5344CB8AC3E}">
        <p14:creationId xmlns:p14="http://schemas.microsoft.com/office/powerpoint/2010/main" val="35320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7E52A-9AB2-D4E1-6508-4405BC0566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5790" y="697230"/>
            <a:ext cx="10881360" cy="533781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marL="120650" indent="0">
              <a:buNone/>
            </a:pPr>
            <a:endParaRPr lang="en-US" b="1" dirty="0"/>
          </a:p>
          <a:p>
            <a:r>
              <a:rPr lang="en-US" dirty="0"/>
              <a:t>Consider the logical address space of </a:t>
            </a:r>
            <a:r>
              <a:rPr lang="en-US" b="1" dirty="0"/>
              <a:t>8</a:t>
            </a:r>
            <a:r>
              <a:rPr lang="en-US" dirty="0"/>
              <a:t> pages of </a:t>
            </a:r>
            <a:r>
              <a:rPr lang="en-US" b="1" dirty="0"/>
              <a:t>1024</a:t>
            </a:r>
            <a:r>
              <a:rPr lang="en-US" dirty="0"/>
              <a:t> words mapped onto physical memory of </a:t>
            </a:r>
            <a:r>
              <a:rPr lang="en-US" b="1" dirty="0"/>
              <a:t>32</a:t>
            </a:r>
            <a:r>
              <a:rPr lang="en-US" dirty="0"/>
              <a:t> frames</a:t>
            </a:r>
          </a:p>
          <a:p>
            <a:pPr marL="120650" indent="0">
              <a:buNone/>
            </a:pPr>
            <a:endParaRPr lang="en-US" dirty="0"/>
          </a:p>
          <a:p>
            <a:r>
              <a:rPr lang="en-US" b="1" dirty="0"/>
              <a:t>1. How many bits are there in logical address:</a:t>
            </a:r>
          </a:p>
          <a:p>
            <a:pPr marL="120650" indent="0">
              <a:buNone/>
            </a:pPr>
            <a:r>
              <a:rPr lang="en-US" i="1" dirty="0"/>
              <a:t>Given page size = 1024 words = 1k</a:t>
            </a:r>
          </a:p>
          <a:p>
            <a:pPr marL="120650" indent="0">
              <a:buNone/>
            </a:pPr>
            <a:r>
              <a:rPr lang="en-US" i="1" dirty="0"/>
              <a:t>Page size = 2^10 </a:t>
            </a:r>
            <a:r>
              <a:rPr lang="en-US" i="1" dirty="0">
                <a:sym typeface="Wingdings" panose="05000000000000000000" pitchFamily="2" charset="2"/>
              </a:rPr>
              <a:t> 2^n   so, </a:t>
            </a:r>
            <a:r>
              <a:rPr lang="en-US" b="1" i="1" dirty="0">
                <a:sym typeface="Wingdings" panose="05000000000000000000" pitchFamily="2" charset="2"/>
              </a:rPr>
              <a:t>n = 10</a:t>
            </a:r>
          </a:p>
          <a:p>
            <a:pPr marL="120650" indent="0">
              <a:buNone/>
            </a:pPr>
            <a:r>
              <a:rPr lang="en-US" b="1" dirty="0">
                <a:sym typeface="Wingdings" panose="05000000000000000000" pitchFamily="2" charset="2"/>
              </a:rPr>
              <a:t>Logical Address space = </a:t>
            </a:r>
            <a:r>
              <a:rPr lang="en-US" dirty="0">
                <a:sym typeface="Wingdings" panose="05000000000000000000" pitchFamily="2" charset="2"/>
              </a:rPr>
              <a:t>8 x 1K = 8K = 2^3 x 2^10 = 2^13   so, </a:t>
            </a:r>
            <a:r>
              <a:rPr lang="en-US" b="1" dirty="0">
                <a:sym typeface="Wingdings" panose="05000000000000000000" pitchFamily="2" charset="2"/>
              </a:rPr>
              <a:t>m = 13</a:t>
            </a:r>
          </a:p>
          <a:p>
            <a:pPr marL="120650" indent="0">
              <a:buNone/>
            </a:pPr>
            <a:r>
              <a:rPr lang="en-US" b="1" dirty="0">
                <a:sym typeface="Wingdings" panose="05000000000000000000" pitchFamily="2" charset="2"/>
              </a:rPr>
              <a:t>p = 3 (m – n)</a:t>
            </a:r>
          </a:p>
          <a:p>
            <a:pPr marL="120650" indent="0">
              <a:buNone/>
            </a:pPr>
            <a:r>
              <a:rPr lang="en-US" b="1" dirty="0">
                <a:sym typeface="Wingdings" panose="05000000000000000000" pitchFamily="2" charset="2"/>
              </a:rPr>
              <a:t>d = 10 (n)</a:t>
            </a:r>
          </a:p>
          <a:p>
            <a:pPr marL="120650" indent="0">
              <a:buNone/>
            </a:pPr>
            <a:r>
              <a:rPr lang="en-US" dirty="0">
                <a:sym typeface="Wingdings" panose="05000000000000000000" pitchFamily="2" charset="2"/>
              </a:rPr>
              <a:t>There are </a:t>
            </a:r>
            <a:r>
              <a:rPr lang="en-US" b="1" dirty="0">
                <a:sym typeface="Wingdings" panose="05000000000000000000" pitchFamily="2" charset="2"/>
              </a:rPr>
              <a:t>13 bits</a:t>
            </a:r>
            <a:r>
              <a:rPr lang="en-US" dirty="0">
                <a:sym typeface="Wingdings" panose="05000000000000000000" pitchFamily="2" charset="2"/>
              </a:rPr>
              <a:t> in logical address space.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5481-AC5C-BB9F-E3E6-910561ACB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CB865-D732-1F16-05C3-232250CD3F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6533" y="626533"/>
            <a:ext cx="10481733" cy="5408507"/>
          </a:xfrm>
        </p:spPr>
        <p:txBody>
          <a:bodyPr/>
          <a:lstStyle/>
          <a:p>
            <a:r>
              <a:rPr lang="en-US" b="1" dirty="0"/>
              <a:t>2. How many bits are there in physical address</a:t>
            </a:r>
          </a:p>
          <a:p>
            <a:pPr marL="120650" indent="0">
              <a:buNone/>
            </a:pPr>
            <a:r>
              <a:rPr lang="en-US" dirty="0"/>
              <a:t>Physical address space = 32 x 1K = 32K = 2^5 x 2^10 = 2^15</a:t>
            </a:r>
          </a:p>
          <a:p>
            <a:pPr marL="120650" indent="0">
              <a:buNone/>
            </a:pPr>
            <a:r>
              <a:rPr lang="en-US" dirty="0"/>
              <a:t>There are </a:t>
            </a:r>
            <a:r>
              <a:rPr lang="en-US" b="1" dirty="0"/>
              <a:t>15 bits </a:t>
            </a:r>
            <a:r>
              <a:rPr lang="en-US" dirty="0"/>
              <a:t>in physical address.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7F3-CCC5-5256-FB1A-538599E8F0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CB865-D732-1F16-05C3-232250CD3F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8940800" cy="68579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Given </a:t>
            </a:r>
            <a:r>
              <a:rPr lang="en-US" b="1" dirty="0"/>
              <a:t>32-bit </a:t>
            </a:r>
            <a:r>
              <a:rPr lang="en-US" dirty="0"/>
              <a:t>processor, page size = 1024 bytes</a:t>
            </a:r>
          </a:p>
          <a:p>
            <a:r>
              <a:rPr lang="en-US" b="1" dirty="0"/>
              <a:t>Find:</a:t>
            </a:r>
          </a:p>
          <a:p>
            <a:r>
              <a:rPr lang="en-US" b="1" dirty="0"/>
              <a:t>1. size of logical address :</a:t>
            </a:r>
          </a:p>
          <a:p>
            <a:pPr marL="120650" indent="0">
              <a:buNone/>
            </a:pPr>
            <a:r>
              <a:rPr lang="en-US" b="1" dirty="0"/>
              <a:t> </a:t>
            </a:r>
            <a:r>
              <a:rPr lang="en-US" dirty="0"/>
              <a:t>32 bits (as 32-bit processor)</a:t>
            </a:r>
          </a:p>
          <a:p>
            <a:pPr marL="120650" indent="0">
              <a:buNone/>
            </a:pPr>
            <a:endParaRPr lang="en-US" dirty="0"/>
          </a:p>
          <a:p>
            <a:r>
              <a:rPr lang="en-US" b="1" dirty="0"/>
              <a:t>2. No. of bits to represent page number and offset:</a:t>
            </a:r>
          </a:p>
          <a:p>
            <a:pPr marL="120650" indent="0">
              <a:buNone/>
            </a:pPr>
            <a:r>
              <a:rPr lang="en-US" dirty="0"/>
              <a:t>As page size = 1024 bytes = 2^10 (2^n)  so, </a:t>
            </a:r>
            <a:r>
              <a:rPr lang="en-US" b="1" dirty="0"/>
              <a:t>n = 10</a:t>
            </a:r>
          </a:p>
          <a:p>
            <a:pPr marL="120650" indent="0">
              <a:buNone/>
            </a:pPr>
            <a:r>
              <a:rPr lang="en-US" dirty="0"/>
              <a:t>No. of bits used to represent page no. = m – n = 32 – 10 = </a:t>
            </a:r>
            <a:r>
              <a:rPr lang="en-US" b="1" dirty="0"/>
              <a:t>22 bits</a:t>
            </a:r>
          </a:p>
          <a:p>
            <a:pPr marL="120650" indent="0">
              <a:buNone/>
            </a:pPr>
            <a:endParaRPr lang="en-US" b="1" dirty="0"/>
          </a:p>
          <a:p>
            <a:r>
              <a:rPr lang="en-US" b="1" dirty="0"/>
              <a:t>3. Max size of logical address space:</a:t>
            </a:r>
          </a:p>
          <a:p>
            <a:pPr marL="120650" indent="0">
              <a:buNone/>
            </a:pPr>
            <a:r>
              <a:rPr lang="en-US" dirty="0"/>
              <a:t>2^32 bytes = 2^2 x 2^30 = 4GBytes</a:t>
            </a:r>
          </a:p>
          <a:p>
            <a:pPr marL="120650" indent="0">
              <a:buNone/>
            </a:pPr>
            <a:endParaRPr lang="en-US" dirty="0"/>
          </a:p>
          <a:p>
            <a:r>
              <a:rPr lang="en-US" b="1" dirty="0"/>
              <a:t>4. Max number of pages in logical address space:</a:t>
            </a:r>
          </a:p>
          <a:p>
            <a:pPr marL="120650" indent="0">
              <a:buNone/>
            </a:pPr>
            <a:r>
              <a:rPr lang="en-US" b="1" dirty="0"/>
              <a:t>Space = </a:t>
            </a:r>
            <a:r>
              <a:rPr lang="en-US" dirty="0"/>
              <a:t>2^m-n</a:t>
            </a:r>
            <a:r>
              <a:rPr lang="en-US" b="1" dirty="0"/>
              <a:t> = </a:t>
            </a:r>
            <a:r>
              <a:rPr lang="en-US" dirty="0"/>
              <a:t>2^22</a:t>
            </a:r>
            <a:r>
              <a:rPr lang="en-US" b="1" dirty="0"/>
              <a:t> = </a:t>
            </a:r>
            <a:r>
              <a:rPr lang="en-US" dirty="0"/>
              <a:t>2^2 x 2^20 = 4MBytes = 4 Million</a:t>
            </a:r>
          </a:p>
          <a:p>
            <a:pPr marL="120650" indent="0">
              <a:buNone/>
            </a:pPr>
            <a:endParaRPr lang="en-US" dirty="0"/>
          </a:p>
          <a:p>
            <a:r>
              <a:rPr lang="en-US" b="1" dirty="0"/>
              <a:t>5. Max length of page table of a process :</a:t>
            </a:r>
          </a:p>
          <a:p>
            <a:pPr marL="120650" indent="0">
              <a:buNone/>
            </a:pPr>
            <a:r>
              <a:rPr lang="en-US" dirty="0"/>
              <a:t>4 M entries (max no. of pages in process)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7F3-CCC5-5256-FB1A-538599E8F0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05E5901-EAF3-5AB9-ACF7-4F0D51EA1AF2}"/>
              </a:ext>
            </a:extLst>
          </p:cNvPr>
          <p:cNvSpPr txBox="1">
            <a:spLocks/>
          </p:cNvSpPr>
          <p:nvPr/>
        </p:nvSpPr>
        <p:spPr>
          <a:xfrm>
            <a:off x="8940800" y="2861733"/>
            <a:ext cx="2810934" cy="342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b="1" i="1" dirty="0"/>
              <a:t>Note to remember:</a:t>
            </a:r>
          </a:p>
          <a:p>
            <a:r>
              <a:rPr lang="en-US" i="1" dirty="0"/>
              <a:t>1K = 2^10 Bytes</a:t>
            </a:r>
          </a:p>
          <a:p>
            <a:r>
              <a:rPr lang="en-US" i="1" dirty="0"/>
              <a:t>1MB = 1024KB</a:t>
            </a:r>
          </a:p>
          <a:p>
            <a:pPr marL="120650" indent="0">
              <a:buNone/>
            </a:pPr>
            <a:r>
              <a:rPr lang="en-US" i="1" dirty="0"/>
              <a:t>= 2^10 x 2^10 </a:t>
            </a:r>
          </a:p>
          <a:p>
            <a:pPr marL="120650" indent="0">
              <a:buNone/>
            </a:pPr>
            <a:r>
              <a:rPr lang="en-US" i="1" dirty="0"/>
              <a:t>= 2^20 Bytes</a:t>
            </a:r>
          </a:p>
          <a:p>
            <a:endParaRPr lang="en-US" i="1" dirty="0"/>
          </a:p>
          <a:p>
            <a:r>
              <a:rPr lang="en-US" i="1" dirty="0"/>
              <a:t>1 GB = 1024 MB</a:t>
            </a:r>
          </a:p>
          <a:p>
            <a:pPr marL="120650" indent="0">
              <a:buNone/>
            </a:pPr>
            <a:r>
              <a:rPr lang="en-US" i="1" dirty="0"/>
              <a:t>= 2^30 Bytes</a:t>
            </a:r>
          </a:p>
        </p:txBody>
      </p:sp>
    </p:spTree>
    <p:extLst>
      <p:ext uri="{BB962C8B-B14F-4D97-AF65-F5344CB8AC3E}">
        <p14:creationId xmlns:p14="http://schemas.microsoft.com/office/powerpoint/2010/main" val="252291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1069848" y="858129"/>
            <a:ext cx="10058400" cy="53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Assume a logical address space of 16 pages of 1024 words, each mapped into a physical memory of 32 frames.</a:t>
            </a:r>
            <a:endParaRPr dirty="0"/>
          </a:p>
          <a:p>
            <a:pPr marL="182880" lvl="0" indent="-74929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No. of bits needed for p =ceiling[ log16] 2^4=4bits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No. of bits needed for f = ceiling[ log32] 2^5=5bits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No. of bits needed for d = 2048bytes =2^11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Logical address size = |p|+|d|=4+11=15bits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Physical address size =|f|+|d|=5+11=16bits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Symbols"/>
              <a:buChar char="❑"/>
            </a:pPr>
            <a:r>
              <a:rPr lang="en-US" b="1" dirty="0">
                <a:solidFill>
                  <a:srgbClr val="C00000"/>
                </a:solidFill>
              </a:rPr>
              <a:t>Page Table Size</a:t>
            </a:r>
            <a:r>
              <a:rPr lang="en-US" dirty="0"/>
              <a:t>—Page table size = NP * PTES, (assuming a byte size page table entry)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where NP is the number of pages in the process address space and PTES is the page table entry size (equal to |f|)</a:t>
            </a:r>
            <a:endParaRPr dirty="0"/>
          </a:p>
          <a:p>
            <a:pPr marL="182880" lvl="0" indent="-74929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45" name="Google Shape;245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1069848" y="858129"/>
            <a:ext cx="10058400" cy="53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9431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16-bit logical address </a:t>
            </a:r>
            <a:endParaRPr/>
          </a:p>
          <a:p>
            <a:pPr marL="182880" lvl="0" indent="-19431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2^16</a:t>
            </a:r>
            <a:endParaRPr/>
          </a:p>
          <a:p>
            <a:pPr marL="182880" lvl="0" indent="-19431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8K page size </a:t>
            </a:r>
            <a:endParaRPr/>
          </a:p>
          <a:p>
            <a:pPr marL="182880" lvl="0" indent="-19431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Maximum pages in a process address space =</a:t>
            </a:r>
            <a:endParaRPr/>
          </a:p>
          <a:p>
            <a:pPr marL="182880" lvl="0" indent="-19431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2^16/8K=8pages </a:t>
            </a:r>
            <a:endParaRPr/>
          </a:p>
          <a:p>
            <a:pPr marL="182880" lvl="0" indent="-19431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|d| = log2 8K =13bits</a:t>
            </a:r>
            <a:endParaRPr/>
          </a:p>
          <a:p>
            <a:pPr marL="182880" lvl="0" indent="-19431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60"/>
              <a:buChar char="▪"/>
            </a:pPr>
            <a:r>
              <a:rPr lang="en-US" sz="3600"/>
              <a:t>|p| = 16-13=3bits </a:t>
            </a: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1069848" y="858129"/>
            <a:ext cx="10058400" cy="53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b="1" dirty="0">
                <a:solidFill>
                  <a:srgbClr val="C00000"/>
                </a:solidFill>
              </a:rPr>
              <a:t>Example</a:t>
            </a:r>
            <a:r>
              <a:rPr lang="en-US" sz="2400" dirty="0"/>
              <a:t>: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Logical address = 32-bit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Process address space = 2</a:t>
            </a:r>
            <a:r>
              <a:rPr lang="en-US" sz="2400" baseline="30000" dirty="0"/>
              <a:t>32</a:t>
            </a:r>
            <a:r>
              <a:rPr lang="en-US" sz="2400" dirty="0"/>
              <a:t> B = 4 GB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Main memory = RAM = 512 MB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Page size = 4K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Maximum pages in a process address space = 2^32/4K=1M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|d| =32-20=12bits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|p| = ceiling[log1M]=20bits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No. of frames = 512MB/4K =128K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|f| = ceiling[log128K]=17bits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Physical address = |f|+|d|=17+12=29bits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632</Words>
  <Application>Microsoft Office PowerPoint</Application>
  <PresentationFormat>Widescreen</PresentationFormat>
  <Paragraphs>86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Rockwell</vt:lpstr>
      <vt:lpstr>Wood Type</vt:lpstr>
      <vt:lpstr>PAGING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M Saifullah Tanvir</cp:lastModifiedBy>
  <cp:revision>42</cp:revision>
  <dcterms:modified xsi:type="dcterms:W3CDTF">2023-05-16T20:09:00Z</dcterms:modified>
</cp:coreProperties>
</file>