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6" d="100"/>
          <a:sy n="56" d="100"/>
        </p:scale>
        <p:origin x="97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t>
            </a: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3" name="Google Shape;223;p2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27" name="Google Shape;227;p2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28" name="Google Shape;228;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229" name="Google Shape;229;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30" name="Google Shape;230;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182880" lvl="0" indent="-74929" algn="just" rtl="0">
              <a:lnSpc>
                <a:spcPct val="90000"/>
              </a:lnSpc>
              <a:spcBef>
                <a:spcPts val="0"/>
              </a:spcBef>
              <a:spcAft>
                <a:spcPts val="0"/>
              </a:spcAft>
              <a:buSzPts val="1700"/>
              <a:buNone/>
            </a:pPr>
            <a:endParaRPr/>
          </a:p>
          <a:p>
            <a:pPr marL="457200" lvl="0" indent="-457200" algn="just" rtl="0">
              <a:lnSpc>
                <a:spcPct val="90000"/>
              </a:lnSpc>
              <a:spcBef>
                <a:spcPts val="1200"/>
              </a:spcBef>
              <a:spcAft>
                <a:spcPts val="0"/>
              </a:spcAft>
              <a:buSzPts val="1700"/>
              <a:buFont typeface="Rockwell"/>
              <a:buAutoNum type="arabicPeriod" startAt="3"/>
            </a:pPr>
            <a:r>
              <a:rPr lang="en-US"/>
              <a:t>We find a free frame (by taking one from the free-frame list, for example) </a:t>
            </a:r>
            <a:endParaRPr/>
          </a:p>
          <a:p>
            <a:pPr marL="457200" lvl="0" indent="-457200" algn="just" rtl="0">
              <a:lnSpc>
                <a:spcPct val="90000"/>
              </a:lnSpc>
              <a:spcBef>
                <a:spcPts val="1200"/>
              </a:spcBef>
              <a:spcAft>
                <a:spcPts val="0"/>
              </a:spcAft>
              <a:buSzPts val="1700"/>
              <a:buFont typeface="Rockwell"/>
              <a:buAutoNum type="arabicPeriod" startAt="3"/>
            </a:pPr>
            <a:r>
              <a:rPr lang="en-US"/>
              <a:t>We schedule a disk operation to read the desired page into the newly allocated frame. </a:t>
            </a:r>
            <a:endParaRPr/>
          </a:p>
          <a:p>
            <a:pPr marL="457200" lvl="0" indent="-457200" algn="just" rtl="0">
              <a:lnSpc>
                <a:spcPct val="90000"/>
              </a:lnSpc>
              <a:spcBef>
                <a:spcPts val="1200"/>
              </a:spcBef>
              <a:spcAft>
                <a:spcPts val="0"/>
              </a:spcAft>
              <a:buSzPts val="1700"/>
              <a:buFont typeface="Rockwell"/>
              <a:buAutoNum type="arabicPeriod" startAt="3"/>
            </a:pPr>
            <a:r>
              <a:rPr lang="en-US"/>
              <a:t>When the disk read is complete, we modify the internal table kept with the process and the page table to indicate that the page is now in memory. </a:t>
            </a:r>
            <a:endParaRPr/>
          </a:p>
          <a:p>
            <a:pPr marL="457200" lvl="0" indent="-457200" algn="just" rtl="0">
              <a:lnSpc>
                <a:spcPct val="90000"/>
              </a:lnSpc>
              <a:spcBef>
                <a:spcPts val="1200"/>
              </a:spcBef>
              <a:spcAft>
                <a:spcPts val="0"/>
              </a:spcAft>
              <a:buSzPts val="1700"/>
              <a:buFont typeface="Rockwell"/>
              <a:buAutoNum type="arabicPeriod" startAt="3"/>
            </a:pPr>
            <a:r>
              <a:rPr lang="en-US"/>
              <a:t>We restart the instruction that was interrupted by the illegal address trap. </a:t>
            </a:r>
            <a:endParaRPr/>
          </a:p>
          <a:p>
            <a:pPr marL="182880" lvl="0" indent="-182880" algn="just" rtl="0">
              <a:lnSpc>
                <a:spcPct val="90000"/>
              </a:lnSpc>
              <a:spcBef>
                <a:spcPts val="1200"/>
              </a:spcBef>
              <a:spcAft>
                <a:spcPts val="0"/>
              </a:spcAft>
              <a:buSzPts val="1700"/>
              <a:buChar char="▪"/>
            </a:pPr>
            <a:r>
              <a:rPr lang="en-US"/>
              <a:t>The process can now access the page as though it had always been in memory.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6" name="Google Shape;236;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0" name="Google Shape;240;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1" name="Google Shape;241;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242" name="Google Shape;242;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pic>
        <p:nvPicPr>
          <p:cNvPr id="243" name="Google Shape;243;p23" descr="Diagram&#10;&#10;Description automatically generated"/>
          <p:cNvPicPr preferRelativeResize="0">
            <a:picLocks noGrp="1"/>
          </p:cNvPicPr>
          <p:nvPr>
            <p:ph type="body" idx="1"/>
          </p:nvPr>
        </p:nvPicPr>
        <p:blipFill rotWithShape="1">
          <a:blip r:embed="rId5">
            <a:alphaModFix/>
          </a:blip>
          <a:srcRect/>
          <a:stretch/>
        </p:blipFill>
        <p:spPr>
          <a:xfrm>
            <a:off x="2138516" y="2144805"/>
            <a:ext cx="8023123" cy="47131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9" name="Google Shape;249;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3" name="Google Shape;253;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54" name="Google Shape;254;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55" name="Google Shape;255;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56" name="Google Shape;256;p2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A crucial requirement for demand paging is the ability to restart any instruction after a page fault. </a:t>
            </a:r>
            <a:endParaRPr/>
          </a:p>
          <a:p>
            <a:pPr marL="182880" lvl="0" indent="-182880" algn="just" rtl="0">
              <a:lnSpc>
                <a:spcPct val="90000"/>
              </a:lnSpc>
              <a:spcBef>
                <a:spcPts val="1200"/>
              </a:spcBef>
              <a:spcAft>
                <a:spcPts val="0"/>
              </a:spcAft>
              <a:buSzPts val="1700"/>
              <a:buChar char="▪"/>
            </a:pPr>
            <a:r>
              <a:rPr lang="en-US"/>
              <a:t>Since we save the state (registers, condition code, instruction counter) of the interrupted process when the page fault occurs, we can restart the process in exactly the same place and state except that the desired page is now in memory and is accessible. </a:t>
            </a:r>
            <a:endParaRPr/>
          </a:p>
          <a:p>
            <a:pPr marL="182880" lvl="0" indent="-182880" algn="just" rtl="0">
              <a:lnSpc>
                <a:spcPct val="90000"/>
              </a:lnSpc>
              <a:spcBef>
                <a:spcPts val="1200"/>
              </a:spcBef>
              <a:spcAft>
                <a:spcPts val="0"/>
              </a:spcAft>
              <a:buSzPts val="1700"/>
              <a:buChar char="▪"/>
            </a:pPr>
            <a:r>
              <a:rPr lang="en-US"/>
              <a:t>In this way we are able to execute a process even though portions of it are not yet in memory. </a:t>
            </a:r>
            <a:endParaRPr/>
          </a:p>
          <a:p>
            <a:pPr marL="182880" lvl="0" indent="-182880" algn="just" rtl="0">
              <a:lnSpc>
                <a:spcPct val="90000"/>
              </a:lnSpc>
              <a:spcBef>
                <a:spcPts val="1200"/>
              </a:spcBef>
              <a:spcAft>
                <a:spcPts val="0"/>
              </a:spcAft>
              <a:buSzPts val="1700"/>
              <a:buChar char="▪"/>
            </a:pPr>
            <a:r>
              <a:rPr lang="en-US"/>
              <a:t>When the process tries to access locations that are not in memory, the hardware traps the operating system (page fault). </a:t>
            </a:r>
            <a:endParaRPr/>
          </a:p>
          <a:p>
            <a:pPr marL="182880" lvl="0" indent="-182880" algn="just" rtl="0">
              <a:lnSpc>
                <a:spcPct val="90000"/>
              </a:lnSpc>
              <a:spcBef>
                <a:spcPts val="1200"/>
              </a:spcBef>
              <a:spcAft>
                <a:spcPts val="0"/>
              </a:spcAft>
              <a:buSzPts val="1700"/>
              <a:buChar char="▪"/>
            </a:pPr>
            <a:r>
              <a:rPr lang="en-US"/>
              <a:t>The operating system reads the desired into memory and restarts the process as though the page had always been in memory.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62" name="Google Shape;262;p2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6" name="Google Shape;266;p2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67" name="Google Shape;267;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268" name="Google Shape;268;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69" name="Google Shape;269;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In the extreme case, we could start executing a process with no pages in memory.</a:t>
            </a:r>
            <a:endParaRPr/>
          </a:p>
          <a:p>
            <a:pPr marL="182880" lvl="0" indent="-182880" algn="just" rtl="0">
              <a:lnSpc>
                <a:spcPct val="90000"/>
              </a:lnSpc>
              <a:spcBef>
                <a:spcPts val="1200"/>
              </a:spcBef>
              <a:spcAft>
                <a:spcPts val="0"/>
              </a:spcAft>
              <a:buSzPts val="1700"/>
              <a:buChar char="▪"/>
            </a:pPr>
            <a:r>
              <a:rPr lang="en-US"/>
              <a:t>When the operating system sets the instruction pointer to the first instruction of the process, which is on a non-memory resident page, the process immediately faults for the page. </a:t>
            </a:r>
            <a:endParaRPr/>
          </a:p>
          <a:p>
            <a:pPr marL="182880" lvl="0" indent="-182880" algn="just" rtl="0">
              <a:lnSpc>
                <a:spcPct val="90000"/>
              </a:lnSpc>
              <a:spcBef>
                <a:spcPts val="1200"/>
              </a:spcBef>
              <a:spcAft>
                <a:spcPts val="0"/>
              </a:spcAft>
              <a:buSzPts val="1700"/>
              <a:buChar char="▪"/>
            </a:pPr>
            <a:r>
              <a:rPr lang="en-US"/>
              <a:t>After this page is brought into memory, the process continues to execute faulting as necessary until every page that it needs is in memory. </a:t>
            </a:r>
            <a:endParaRPr/>
          </a:p>
          <a:p>
            <a:pPr marL="182880" lvl="0" indent="-182880" algn="just" rtl="0">
              <a:lnSpc>
                <a:spcPct val="90000"/>
              </a:lnSpc>
              <a:spcBef>
                <a:spcPts val="1200"/>
              </a:spcBef>
              <a:spcAft>
                <a:spcPts val="0"/>
              </a:spcAft>
              <a:buSzPts val="1700"/>
              <a:buChar char="▪"/>
            </a:pPr>
            <a:r>
              <a:rPr lang="en-US"/>
              <a:t>At that point, it can execute with no more faults. </a:t>
            </a:r>
            <a:endParaRPr/>
          </a:p>
          <a:p>
            <a:pPr marL="182880" lvl="0" indent="-182880" algn="just" rtl="0">
              <a:lnSpc>
                <a:spcPct val="90000"/>
              </a:lnSpc>
              <a:spcBef>
                <a:spcPts val="1200"/>
              </a:spcBef>
              <a:spcAft>
                <a:spcPts val="0"/>
              </a:spcAft>
              <a:buSzPts val="1700"/>
              <a:buChar char="▪"/>
            </a:pPr>
            <a:r>
              <a:rPr lang="en-US"/>
              <a:t>This scheme is called pure demand paging: never bring a page into memory until it is required.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75" name="Google Shape;275;p2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79" name="Google Shape;279;p2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0" name="Google Shape;280;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281" name="Google Shape;28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82" name="Google Shape;282;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hardware needed to support demand paging is the same as the hardware for paging and swapping: </a:t>
            </a:r>
            <a:endParaRPr/>
          </a:p>
          <a:p>
            <a:pPr marL="182880" lvl="0" indent="-182880" algn="just" rtl="0">
              <a:lnSpc>
                <a:spcPct val="90000"/>
              </a:lnSpc>
              <a:spcBef>
                <a:spcPts val="1200"/>
              </a:spcBef>
              <a:spcAft>
                <a:spcPts val="0"/>
              </a:spcAft>
              <a:buSzPts val="1700"/>
              <a:buFont typeface="Noto Sans Symbols"/>
              <a:buChar char="❑"/>
            </a:pPr>
            <a:r>
              <a:rPr lang="en-US"/>
              <a:t> Page table—This table has the ability to mark an entry invalid through a valid invalid bit or special value of protection bits. </a:t>
            </a:r>
            <a:endParaRPr/>
          </a:p>
          <a:p>
            <a:pPr marL="182880" lvl="0" indent="-182880" algn="just" rtl="0">
              <a:lnSpc>
                <a:spcPct val="90000"/>
              </a:lnSpc>
              <a:spcBef>
                <a:spcPts val="1200"/>
              </a:spcBef>
              <a:spcAft>
                <a:spcPts val="0"/>
              </a:spcAft>
              <a:buSzPts val="1700"/>
              <a:buFont typeface="Noto Sans Symbols"/>
              <a:buChar char="❑"/>
            </a:pPr>
            <a:r>
              <a:rPr lang="en-US"/>
              <a:t>Secondary memory—This memory holds those pages that are not present in the main memory. </a:t>
            </a:r>
            <a:endParaRPr/>
          </a:p>
          <a:p>
            <a:pPr marL="182880" lvl="0" indent="-182880" algn="just" rtl="0">
              <a:lnSpc>
                <a:spcPct val="90000"/>
              </a:lnSpc>
              <a:spcBef>
                <a:spcPts val="1200"/>
              </a:spcBef>
              <a:spcAft>
                <a:spcPts val="0"/>
              </a:spcAft>
              <a:buSzPts val="1700"/>
              <a:buChar char="▪"/>
            </a:pPr>
            <a:r>
              <a:rPr lang="en-US"/>
              <a:t>The secondary memory is usually a high-speed disk. </a:t>
            </a:r>
            <a:endParaRPr/>
          </a:p>
          <a:p>
            <a:pPr marL="182880" lvl="0" indent="-182880" algn="just" rtl="0">
              <a:lnSpc>
                <a:spcPct val="90000"/>
              </a:lnSpc>
              <a:spcBef>
                <a:spcPts val="1200"/>
              </a:spcBef>
              <a:spcAft>
                <a:spcPts val="0"/>
              </a:spcAft>
              <a:buSzPts val="1700"/>
              <a:buChar char="▪"/>
            </a:pPr>
            <a:r>
              <a:rPr lang="en-US"/>
              <a:t>It is known as the swap device, and the section of disk used for this purpose is called the swap space.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88" name="Google Shape;288;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2" name="Google Shape;292;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3" name="Google Shape;293;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294" name="Google Shape;294;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sp>
        <p:nvSpPr>
          <p:cNvPr id="295" name="Google Shape;295;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While a user process is executing, a page fault occurs. </a:t>
            </a:r>
            <a:endParaRPr/>
          </a:p>
          <a:p>
            <a:pPr marL="182880" lvl="0" indent="-182880" algn="just" rtl="0">
              <a:lnSpc>
                <a:spcPct val="90000"/>
              </a:lnSpc>
              <a:spcBef>
                <a:spcPts val="1200"/>
              </a:spcBef>
              <a:spcAft>
                <a:spcPts val="0"/>
              </a:spcAft>
              <a:buSzPts val="1700"/>
              <a:buChar char="▪"/>
            </a:pPr>
            <a:r>
              <a:rPr lang="en-US"/>
              <a:t>The hardware traps to the operating system, which checks its internal tables to see that this page is a genuine one rather than an illegal memory access. </a:t>
            </a:r>
            <a:endParaRPr/>
          </a:p>
          <a:p>
            <a:pPr marL="182880" lvl="0" indent="-182880" algn="just" rtl="0">
              <a:lnSpc>
                <a:spcPct val="90000"/>
              </a:lnSpc>
              <a:spcBef>
                <a:spcPts val="1200"/>
              </a:spcBef>
              <a:spcAft>
                <a:spcPts val="0"/>
              </a:spcAft>
              <a:buSzPts val="1700"/>
              <a:buChar char="▪"/>
            </a:pPr>
            <a:r>
              <a:rPr lang="en-US"/>
              <a:t>The operating system determines where the desired page is residing on the disk, but then finds that there are no free frames on the free frame list.</a:t>
            </a:r>
            <a:endParaRPr/>
          </a:p>
          <a:p>
            <a:pPr marL="182880" lvl="0" indent="-182880" algn="just" rtl="0">
              <a:lnSpc>
                <a:spcPct val="90000"/>
              </a:lnSpc>
              <a:spcBef>
                <a:spcPts val="1200"/>
              </a:spcBef>
              <a:spcAft>
                <a:spcPts val="0"/>
              </a:spcAft>
              <a:buSzPts val="1700"/>
              <a:buChar char="▪"/>
            </a:pPr>
            <a:r>
              <a:rPr lang="en-US"/>
              <a:t>All memory is in use.</a:t>
            </a:r>
            <a:endParaRPr/>
          </a:p>
          <a:p>
            <a:pPr marL="182880" lvl="0" indent="-182880" algn="just" rtl="0">
              <a:lnSpc>
                <a:spcPct val="90000"/>
              </a:lnSpc>
              <a:spcBef>
                <a:spcPts val="1200"/>
              </a:spcBef>
              <a:spcAft>
                <a:spcPts val="0"/>
              </a:spcAft>
              <a:buSzPts val="1700"/>
              <a:buChar char="▪"/>
            </a:pPr>
            <a:r>
              <a:rPr lang="en-US"/>
              <a:t>The operating system has several options at his point.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01" name="Google Shape;301;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5" name="Google Shape;305;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06" name="Google Shape;30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307" name="Google Shape;307;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sp>
        <p:nvSpPr>
          <p:cNvPr id="308" name="Google Shape;308;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It could terminate the user process. </a:t>
            </a:r>
            <a:endParaRPr/>
          </a:p>
          <a:p>
            <a:pPr marL="182880" lvl="0" indent="-182880" algn="just" rtl="0">
              <a:lnSpc>
                <a:spcPct val="90000"/>
              </a:lnSpc>
              <a:spcBef>
                <a:spcPts val="1200"/>
              </a:spcBef>
              <a:spcAft>
                <a:spcPts val="0"/>
              </a:spcAft>
              <a:buSzPct val="85000"/>
              <a:buChar char="▪"/>
            </a:pPr>
            <a:r>
              <a:rPr lang="en-US"/>
              <a:t>However, demand paging is the operating system’s attempt to improve the computer system’s utilization and throughput. </a:t>
            </a:r>
            <a:endParaRPr/>
          </a:p>
          <a:p>
            <a:pPr marL="182880" lvl="0" indent="-182880" algn="just" rtl="0">
              <a:lnSpc>
                <a:spcPct val="90000"/>
              </a:lnSpc>
              <a:spcBef>
                <a:spcPts val="1200"/>
              </a:spcBef>
              <a:spcAft>
                <a:spcPts val="0"/>
              </a:spcAft>
              <a:buSzPct val="85000"/>
              <a:buChar char="▪"/>
            </a:pPr>
            <a:r>
              <a:rPr lang="en-US"/>
              <a:t>Users’ should not be aware that their processes are running on a paged system – paging should be logically transparent to the user. </a:t>
            </a:r>
            <a:endParaRPr/>
          </a:p>
          <a:p>
            <a:pPr marL="182880" lvl="0" indent="-182880" algn="just" rtl="0">
              <a:lnSpc>
                <a:spcPct val="90000"/>
              </a:lnSpc>
              <a:spcBef>
                <a:spcPts val="1200"/>
              </a:spcBef>
              <a:spcAft>
                <a:spcPts val="0"/>
              </a:spcAft>
              <a:buSzPct val="85000"/>
              <a:buChar char="▪"/>
            </a:pPr>
            <a:r>
              <a:rPr lang="en-US"/>
              <a:t>So this option is not the best choice. </a:t>
            </a:r>
            <a:endParaRPr/>
          </a:p>
          <a:p>
            <a:pPr marL="182880" lvl="0" indent="-182880" algn="just" rtl="0">
              <a:lnSpc>
                <a:spcPct val="90000"/>
              </a:lnSpc>
              <a:spcBef>
                <a:spcPts val="1200"/>
              </a:spcBef>
              <a:spcAft>
                <a:spcPts val="0"/>
              </a:spcAft>
              <a:buSzPct val="85000"/>
              <a:buChar char="▪"/>
            </a:pPr>
            <a:r>
              <a:rPr lang="en-US"/>
              <a:t>The operating system could swap out a process, but that would reduce the level of multiprogramming. </a:t>
            </a:r>
            <a:endParaRPr/>
          </a:p>
          <a:p>
            <a:pPr marL="182880" lvl="0" indent="-182880" algn="just" rtl="0">
              <a:lnSpc>
                <a:spcPct val="90000"/>
              </a:lnSpc>
              <a:spcBef>
                <a:spcPts val="1200"/>
              </a:spcBef>
              <a:spcAft>
                <a:spcPts val="0"/>
              </a:spcAft>
              <a:buSzPct val="85000"/>
              <a:buChar char="▪"/>
            </a:pPr>
            <a:r>
              <a:rPr lang="en-US"/>
              <a:t>So we explore page replacement. </a:t>
            </a:r>
            <a:endParaRPr/>
          </a:p>
          <a:p>
            <a:pPr marL="182880" lvl="0" indent="-182880" algn="just" rtl="0">
              <a:lnSpc>
                <a:spcPct val="90000"/>
              </a:lnSpc>
              <a:spcBef>
                <a:spcPts val="1200"/>
              </a:spcBef>
              <a:spcAft>
                <a:spcPts val="0"/>
              </a:spcAft>
              <a:buSzPct val="85000"/>
              <a:buChar char="▪"/>
            </a:pPr>
            <a:r>
              <a:rPr lang="en-US"/>
              <a:t>This means that if no free frame is available on a page fault, we replace a page in memory to load the desired page. The page-fault service routine is modified to include page replacement. We can free a frame by writing its contents to swap space, and changing the page table to indicate that the page is no longer in memory.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14" name="Google Shape;314;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8" name="Google Shape;318;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19" name="Google Shape;319;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320" name="Google Shape;320;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sp>
        <p:nvSpPr>
          <p:cNvPr id="321" name="Google Shape;321;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modified page fault service routine is: </a:t>
            </a:r>
            <a:endParaRPr/>
          </a:p>
          <a:p>
            <a:pPr marL="457200" lvl="0" indent="-457200" algn="just" rtl="0">
              <a:lnSpc>
                <a:spcPct val="90000"/>
              </a:lnSpc>
              <a:spcBef>
                <a:spcPts val="1200"/>
              </a:spcBef>
              <a:spcAft>
                <a:spcPts val="0"/>
              </a:spcAft>
              <a:buSzPts val="1700"/>
              <a:buFont typeface="Rockwell"/>
              <a:buAutoNum type="arabicPeriod"/>
            </a:pPr>
            <a:r>
              <a:rPr lang="en-US"/>
              <a:t>Find the location of the desired page on the disk </a:t>
            </a:r>
            <a:endParaRPr/>
          </a:p>
          <a:p>
            <a:pPr marL="457200" lvl="0" indent="-457200" algn="just" rtl="0">
              <a:lnSpc>
                <a:spcPct val="90000"/>
              </a:lnSpc>
              <a:spcBef>
                <a:spcPts val="1200"/>
              </a:spcBef>
              <a:spcAft>
                <a:spcPts val="0"/>
              </a:spcAft>
              <a:buSzPts val="1700"/>
              <a:buFont typeface="Rockwell"/>
              <a:buAutoNum type="arabicPeriod"/>
            </a:pPr>
            <a:r>
              <a:rPr lang="en-US"/>
              <a:t>Find a free frame.</a:t>
            </a:r>
            <a:endParaRPr/>
          </a:p>
          <a:p>
            <a:pPr marL="457200" lvl="0" indent="-457200" algn="just" rtl="0">
              <a:lnSpc>
                <a:spcPct val="90000"/>
              </a:lnSpc>
              <a:spcBef>
                <a:spcPts val="1200"/>
              </a:spcBef>
              <a:spcAft>
                <a:spcPts val="0"/>
              </a:spcAft>
              <a:buSzPts val="1700"/>
              <a:buFont typeface="Rockwell"/>
              <a:buAutoNum type="alphaLcParenR"/>
            </a:pPr>
            <a:r>
              <a:rPr lang="en-US"/>
              <a:t>If there is a free frame use it. </a:t>
            </a:r>
            <a:endParaRPr/>
          </a:p>
          <a:p>
            <a:pPr marL="457200" lvl="0" indent="-457200" algn="just" rtl="0">
              <a:lnSpc>
                <a:spcPct val="90000"/>
              </a:lnSpc>
              <a:spcBef>
                <a:spcPts val="1200"/>
              </a:spcBef>
              <a:spcAft>
                <a:spcPts val="0"/>
              </a:spcAft>
              <a:buSzPts val="1700"/>
              <a:buFont typeface="Rockwell"/>
              <a:buAutoNum type="alphaLcParenR"/>
            </a:pPr>
            <a:r>
              <a:rPr lang="en-US"/>
              <a:t>If there is no free frame, use a page replacement algorithm to select a victim frame. </a:t>
            </a:r>
            <a:endParaRPr/>
          </a:p>
          <a:p>
            <a:pPr marL="457200" lvl="0" indent="-457200" algn="just" rtl="0">
              <a:lnSpc>
                <a:spcPct val="90000"/>
              </a:lnSpc>
              <a:spcBef>
                <a:spcPts val="1200"/>
              </a:spcBef>
              <a:spcAft>
                <a:spcPts val="0"/>
              </a:spcAft>
              <a:buSzPts val="1700"/>
              <a:buFont typeface="Rockwell"/>
              <a:buAutoNum type="arabicPeriod" startAt="3"/>
            </a:pPr>
            <a:r>
              <a:rPr lang="en-US"/>
              <a:t>Read the desired page into the newly freed frame; change the page and frame tables. </a:t>
            </a:r>
            <a:endParaRPr/>
          </a:p>
          <a:p>
            <a:pPr marL="457200" lvl="0" indent="-457200" algn="just" rtl="0">
              <a:lnSpc>
                <a:spcPct val="90000"/>
              </a:lnSpc>
              <a:spcBef>
                <a:spcPts val="1200"/>
              </a:spcBef>
              <a:spcAft>
                <a:spcPts val="0"/>
              </a:spcAft>
              <a:buSzPts val="1700"/>
              <a:buFont typeface="Rockwell"/>
              <a:buAutoNum type="arabicPeriod" startAt="3"/>
            </a:pPr>
            <a:r>
              <a:rPr lang="en-US"/>
              <a:t>Continue the process from where the page fault occurred..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27" name="Google Shape;327;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1" name="Google Shape;331;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2" name="Google Shape;332;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333" name="Google Shape;333;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pic>
        <p:nvPicPr>
          <p:cNvPr id="334" name="Google Shape;334;p30" descr="Diagram&#10;&#10;Description automatically generated"/>
          <p:cNvPicPr preferRelativeResize="0">
            <a:picLocks noGrp="1"/>
          </p:cNvPicPr>
          <p:nvPr>
            <p:ph type="body" idx="1"/>
          </p:nvPr>
        </p:nvPicPr>
        <p:blipFill rotWithShape="1">
          <a:blip r:embed="rId5">
            <a:alphaModFix/>
          </a:blip>
          <a:srcRect/>
          <a:stretch/>
        </p:blipFill>
        <p:spPr>
          <a:xfrm>
            <a:off x="2082019" y="2170167"/>
            <a:ext cx="8356209" cy="47386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0" name="Google Shape;340;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4" name="Google Shape;344;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45" name="Google Shape;345;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346" name="Google Shape;346;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sp>
        <p:nvSpPr>
          <p:cNvPr id="347" name="Google Shape;347;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We can reduce overhead by using a modify bit (or dirty bit). </a:t>
            </a:r>
            <a:endParaRPr/>
          </a:p>
          <a:p>
            <a:pPr marL="182880" lvl="0" indent="-182880" algn="just" rtl="0">
              <a:lnSpc>
                <a:spcPct val="90000"/>
              </a:lnSpc>
              <a:spcBef>
                <a:spcPts val="1200"/>
              </a:spcBef>
              <a:spcAft>
                <a:spcPts val="0"/>
              </a:spcAft>
              <a:buSzPts val="1700"/>
              <a:buChar char="▪"/>
            </a:pPr>
            <a:r>
              <a:rPr lang="en-US"/>
              <a:t>Each page or frame may have a modify bit associated with it in hardware. </a:t>
            </a:r>
            <a:endParaRPr/>
          </a:p>
          <a:p>
            <a:pPr marL="182880" lvl="0" indent="-182880" algn="just" rtl="0">
              <a:lnSpc>
                <a:spcPct val="90000"/>
              </a:lnSpc>
              <a:spcBef>
                <a:spcPts val="1200"/>
              </a:spcBef>
              <a:spcAft>
                <a:spcPts val="0"/>
              </a:spcAft>
              <a:buSzPts val="1700"/>
              <a:buChar char="▪"/>
            </a:pPr>
            <a:r>
              <a:rPr lang="en-US"/>
              <a:t>The modify bit is set by the hardware whenever any word or byte in the page is written into, indicating that the page has been modified. </a:t>
            </a:r>
            <a:endParaRPr/>
          </a:p>
          <a:p>
            <a:pPr marL="182880" lvl="0" indent="-182880" algn="just" rtl="0">
              <a:lnSpc>
                <a:spcPct val="90000"/>
              </a:lnSpc>
              <a:spcBef>
                <a:spcPts val="1200"/>
              </a:spcBef>
              <a:spcAft>
                <a:spcPts val="0"/>
              </a:spcAft>
              <a:buSzPts val="1700"/>
              <a:buChar char="▪"/>
            </a:pPr>
            <a:r>
              <a:rPr lang="en-US"/>
              <a:t>When we select a page for replacement we examine it’s modify bit. </a:t>
            </a:r>
            <a:endParaRPr/>
          </a:p>
          <a:p>
            <a:pPr marL="182880" lvl="0" indent="-182880" algn="just" rtl="0">
              <a:lnSpc>
                <a:spcPct val="90000"/>
              </a:lnSpc>
              <a:spcBef>
                <a:spcPts val="1200"/>
              </a:spcBef>
              <a:spcAft>
                <a:spcPts val="0"/>
              </a:spcAft>
              <a:buSzPts val="1700"/>
              <a:buChar char="▪"/>
            </a:pPr>
            <a:r>
              <a:rPr lang="en-US"/>
              <a:t>If the bit is set, we know that the page has been modified since it was read in from the disk. </a:t>
            </a:r>
            <a:endParaRPr/>
          </a:p>
          <a:p>
            <a:pPr marL="182880" lvl="0" indent="-182880" algn="just" rtl="0">
              <a:lnSpc>
                <a:spcPct val="90000"/>
              </a:lnSpc>
              <a:spcBef>
                <a:spcPts val="1200"/>
              </a:spcBef>
              <a:spcAft>
                <a:spcPts val="0"/>
              </a:spcAft>
              <a:buSzPts val="1700"/>
              <a:buChar char="▪"/>
            </a:pPr>
            <a:r>
              <a:rPr lang="en-US"/>
              <a:t>In this case we must write that page to the disk. </a:t>
            </a:r>
            <a:endParaRPr/>
          </a:p>
          <a:p>
            <a:pPr marL="182880" lvl="0" indent="-182880" algn="just" rtl="0">
              <a:lnSpc>
                <a:spcPct val="90000"/>
              </a:lnSpc>
              <a:spcBef>
                <a:spcPts val="1200"/>
              </a:spcBef>
              <a:spcAft>
                <a:spcPts val="0"/>
              </a:spcAft>
              <a:buSzPts val="1700"/>
              <a:buChar char="▪"/>
            </a:pPr>
            <a:r>
              <a:rPr lang="en-US"/>
              <a:t>If the modify bit is not set, however, the page has not been modified since it was read into memory, and hence we can avoid writing that page to disk.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1" name="Google Shape;121;p14" descr="A computer circuit board"/>
          <p:cNvPicPr preferRelativeResize="0"/>
          <p:nvPr/>
        </p:nvPicPr>
        <p:blipFill rotWithShape="1">
          <a:blip r:embed="rId5">
            <a:alphaModFix/>
          </a:blip>
          <a:srcRect t="7381" b="8348"/>
          <a:stretch/>
        </p:blipFill>
        <p:spPr>
          <a:xfrm>
            <a:off x="0" y="10"/>
            <a:ext cx="12191999" cy="6857990"/>
          </a:xfrm>
          <a:prstGeom prst="rect">
            <a:avLst/>
          </a:prstGeom>
          <a:noFill/>
          <a:ln>
            <a:noFill/>
          </a:ln>
        </p:spPr>
      </p:pic>
      <p:sp>
        <p:nvSpPr>
          <p:cNvPr id="122" name="Google Shape;122;p14"/>
          <p:cNvSpPr/>
          <p:nvPr/>
        </p:nvSpPr>
        <p:spPr>
          <a:xfrm>
            <a:off x="984504" y="383745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984504" y="3981573"/>
            <a:ext cx="10222992" cy="2078335"/>
          </a:xfrm>
          <a:prstGeom prst="rect">
            <a:avLst/>
          </a:prstGeom>
          <a:blipFill rotWithShape="1">
            <a:blip r:embed="rId3">
              <a:alphaModFix amt="9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984504" y="6128670"/>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txBox="1">
            <a:spLocks noGrp="1"/>
          </p:cNvSpPr>
          <p:nvPr>
            <p:ph type="sldNum" idx="12"/>
          </p:nvPr>
        </p:nvSpPr>
        <p:spPr>
          <a:xfrm>
            <a:off x="11237976" y="6132125"/>
            <a:ext cx="792347" cy="60587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000"/>
              <a:t>2</a:t>
            </a:fld>
            <a:endParaRPr sz="2000"/>
          </a:p>
        </p:txBody>
      </p:sp>
      <p:sp>
        <p:nvSpPr>
          <p:cNvPr id="126" name="Google Shape;126;p14"/>
          <p:cNvSpPr/>
          <p:nvPr/>
        </p:nvSpPr>
        <p:spPr>
          <a:xfrm>
            <a:off x="2327851" y="4380379"/>
            <a:ext cx="7769692"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i="0" u="none" strike="noStrike" cap="none">
                <a:solidFill>
                  <a:srgbClr val="E99A92"/>
                </a:solidFill>
                <a:latin typeface="Rockwell"/>
                <a:ea typeface="Rockwell"/>
                <a:cs typeface="Rockwell"/>
                <a:sym typeface="Rockwell"/>
              </a:rPr>
              <a:t>Virtual Memory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53" name="Google Shape;353;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7" name="Google Shape;357;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58" name="Google Shape;358;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
        <p:nvSpPr>
          <p:cNvPr id="359" name="Google Shape;359;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pic>
        <p:nvPicPr>
          <p:cNvPr id="360" name="Google Shape;360;p32" descr="Diagram, schematic&#10;&#10;Description automatically generated"/>
          <p:cNvPicPr preferRelativeResize="0">
            <a:picLocks noGrp="1"/>
          </p:cNvPicPr>
          <p:nvPr>
            <p:ph type="body" idx="1"/>
          </p:nvPr>
        </p:nvPicPr>
        <p:blipFill rotWithShape="1">
          <a:blip r:embed="rId5">
            <a:alphaModFix/>
          </a:blip>
          <a:srcRect/>
          <a:stretch/>
        </p:blipFill>
        <p:spPr>
          <a:xfrm>
            <a:off x="1983545" y="2170167"/>
            <a:ext cx="8342141" cy="45167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4"/>
        <p:cNvGrpSpPr/>
        <p:nvPr/>
      </p:nvGrpSpPr>
      <p:grpSpPr>
        <a:xfrm>
          <a:off x="0" y="0"/>
          <a:ext cx="0" cy="0"/>
          <a:chOff x="0" y="0"/>
          <a:chExt cx="0" cy="0"/>
        </a:xfrm>
      </p:grpSpPr>
      <p:sp>
        <p:nvSpPr>
          <p:cNvPr id="365" name="Google Shape;365;p33"/>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3"/>
          <p:cNvGrpSpPr/>
          <p:nvPr/>
        </p:nvGrpSpPr>
        <p:grpSpPr>
          <a:xfrm>
            <a:off x="9649215" y="4068923"/>
            <a:ext cx="1080904" cy="1080902"/>
            <a:chOff x="9685338" y="4460675"/>
            <a:chExt cx="1080904" cy="1080902"/>
          </a:xfrm>
        </p:grpSpPr>
        <p:sp>
          <p:nvSpPr>
            <p:cNvPr id="369" name="Google Shape;369;p33"/>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3"/>
          <p:cNvSpPr/>
          <p:nvPr/>
        </p:nvSpPr>
        <p:spPr>
          <a:xfrm>
            <a:off x="0"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372" name="Google Shape;372;p33"/>
          <p:cNvPicPr preferRelativeResize="0"/>
          <p:nvPr/>
        </p:nvPicPr>
        <p:blipFill rotWithShape="1">
          <a:blip r:embed="rId5">
            <a:alphaModFix/>
          </a:blip>
          <a:srcRect t="11409" b="4321"/>
          <a:stretch/>
        </p:blipFill>
        <p:spPr>
          <a:xfrm>
            <a:off x="-1504" y="-2"/>
            <a:ext cx="12191980" cy="6857989"/>
          </a:xfrm>
          <a:prstGeom prst="rect">
            <a:avLst/>
          </a:prstGeom>
          <a:noFill/>
          <a:ln>
            <a:noFill/>
          </a:ln>
        </p:spPr>
      </p:pic>
      <p:sp>
        <p:nvSpPr>
          <p:cNvPr id="373" name="Google Shape;373;p33"/>
          <p:cNvSpPr/>
          <p:nvPr/>
        </p:nvSpPr>
        <p:spPr>
          <a:xfrm>
            <a:off x="0" y="1"/>
            <a:ext cx="12192000" cy="6857999"/>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74" name="Google Shape;374;p33"/>
          <p:cNvSpPr/>
          <p:nvPr/>
        </p:nvSpPr>
        <p:spPr>
          <a:xfrm>
            <a:off x="1524" y="0"/>
            <a:ext cx="12188952" cy="6858000"/>
          </a:xfrm>
          <a:prstGeom prst="rect">
            <a:avLst/>
          </a:prstGeom>
          <a:blipFill rotWithShape="1">
            <a:blip r:embed="rId6">
              <a:alphaModFix amt="30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75" name="Google Shape;375;p33"/>
          <p:cNvSpPr txBox="1">
            <a:spLocks noGrp="1"/>
          </p:cNvSpPr>
          <p:nvPr>
            <p:ph type="title"/>
          </p:nvPr>
        </p:nvSpPr>
        <p:spPr>
          <a:xfrm>
            <a:off x="1304206" y="1911088"/>
            <a:ext cx="9966960" cy="3035808"/>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9600"/>
              <a:buFont typeface="Rockwell"/>
              <a:buNone/>
            </a:pPr>
            <a:r>
              <a:rPr lang="en-US" sz="9600">
                <a:solidFill>
                  <a:srgbClr val="FFFFFF"/>
                </a:solidFill>
              </a:rPr>
              <a:t>PAGE REPLACEMENT ALGORITHMS </a:t>
            </a:r>
            <a:endParaRPr sz="9600" b="1">
              <a:solidFill>
                <a:srgbClr val="FFFFFF"/>
              </a:solidFill>
            </a:endParaRPr>
          </a:p>
        </p:txBody>
      </p:sp>
      <p:sp>
        <p:nvSpPr>
          <p:cNvPr id="376" name="Google Shape;376;p33"/>
          <p:cNvSpPr txBox="1">
            <a:spLocks noGrp="1"/>
          </p:cNvSpPr>
          <p:nvPr>
            <p:ph type="sldNum" idx="12"/>
          </p:nvPr>
        </p:nvSpPr>
        <p:spPr>
          <a:xfrm>
            <a:off x="10456496" y="6121179"/>
            <a:ext cx="967408" cy="64008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2800"/>
              <a:t>21</a:t>
            </a:fld>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4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
        <p:cNvGrpSpPr/>
        <p:nvPr/>
      </p:nvGrpSpPr>
      <p:grpSpPr>
        <a:xfrm>
          <a:off x="0" y="0"/>
          <a:ext cx="0" cy="0"/>
          <a:chOff x="0" y="0"/>
          <a:chExt cx="0" cy="0"/>
        </a:xfrm>
      </p:grpSpPr>
      <p:sp>
        <p:nvSpPr>
          <p:cNvPr id="381" name="Google Shape;381;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82" name="Google Shape;382;p3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6" name="Google Shape;386;p3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87" name="Google Shape;387;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
        <p:nvSpPr>
          <p:cNvPr id="388" name="Google Shape;388;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sp>
        <p:nvSpPr>
          <p:cNvPr id="389" name="Google Shape;389;p3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simplest page-replacement algorithm is a FIFO algorithm. </a:t>
            </a:r>
            <a:endParaRPr/>
          </a:p>
          <a:p>
            <a:pPr marL="182880" lvl="0" indent="-182880" algn="just" rtl="0">
              <a:lnSpc>
                <a:spcPct val="90000"/>
              </a:lnSpc>
              <a:spcBef>
                <a:spcPts val="1200"/>
              </a:spcBef>
              <a:spcAft>
                <a:spcPts val="0"/>
              </a:spcAft>
              <a:buSzPts val="1700"/>
              <a:buChar char="▪"/>
            </a:pPr>
            <a:r>
              <a:rPr lang="en-US"/>
              <a:t>A FIFO replacement algorithm associates with each page the time when that page was brought into memory. </a:t>
            </a:r>
            <a:endParaRPr/>
          </a:p>
          <a:p>
            <a:pPr marL="182880" lvl="0" indent="-182880" algn="just" rtl="0">
              <a:lnSpc>
                <a:spcPct val="90000"/>
              </a:lnSpc>
              <a:spcBef>
                <a:spcPts val="1200"/>
              </a:spcBef>
              <a:spcAft>
                <a:spcPts val="0"/>
              </a:spcAft>
              <a:buSzPts val="1700"/>
              <a:buChar char="▪"/>
            </a:pPr>
            <a:r>
              <a:rPr lang="en-US"/>
              <a:t>When a page must be replaced, the oldest page is chosen. </a:t>
            </a:r>
            <a:endParaRPr/>
          </a:p>
          <a:p>
            <a:pPr marL="182880" lvl="0" indent="-182880" algn="just" rtl="0">
              <a:lnSpc>
                <a:spcPct val="90000"/>
              </a:lnSpc>
              <a:spcBef>
                <a:spcPts val="1200"/>
              </a:spcBef>
              <a:spcAft>
                <a:spcPts val="0"/>
              </a:spcAft>
              <a:buSzPts val="1700"/>
              <a:buChar char="▪"/>
            </a:pPr>
            <a:r>
              <a:rPr lang="en-US"/>
              <a:t>Notice that it is not strictly necessary to record the time when a page is brought in.</a:t>
            </a:r>
            <a:endParaRPr/>
          </a:p>
          <a:p>
            <a:pPr marL="182880" lvl="0" indent="-182880" algn="just" rtl="0">
              <a:lnSpc>
                <a:spcPct val="90000"/>
              </a:lnSpc>
              <a:spcBef>
                <a:spcPts val="1200"/>
              </a:spcBef>
              <a:spcAft>
                <a:spcPts val="0"/>
              </a:spcAft>
              <a:buSzPts val="1700"/>
              <a:buChar char="▪"/>
            </a:pPr>
            <a:r>
              <a:rPr lang="en-US"/>
              <a:t>We can create a FIFO queue to hold all pages in memory. </a:t>
            </a:r>
            <a:endParaRPr/>
          </a:p>
          <a:p>
            <a:pPr marL="182880" lvl="0" indent="-182880" algn="just" rtl="0">
              <a:lnSpc>
                <a:spcPct val="90000"/>
              </a:lnSpc>
              <a:spcBef>
                <a:spcPts val="1200"/>
              </a:spcBef>
              <a:spcAft>
                <a:spcPts val="0"/>
              </a:spcAft>
              <a:buSzPts val="1700"/>
              <a:buChar char="▪"/>
            </a:pPr>
            <a:r>
              <a:rPr lang="en-US"/>
              <a:t>We replace the page at the head of the queue. </a:t>
            </a:r>
            <a:endParaRPr/>
          </a:p>
          <a:p>
            <a:pPr marL="182880" lvl="0" indent="-182880" algn="just" rtl="0">
              <a:lnSpc>
                <a:spcPct val="90000"/>
              </a:lnSpc>
              <a:spcBef>
                <a:spcPts val="1200"/>
              </a:spcBef>
              <a:spcAft>
                <a:spcPts val="0"/>
              </a:spcAft>
              <a:buSzPts val="1700"/>
              <a:buChar char="▪"/>
            </a:pPr>
            <a:r>
              <a:rPr lang="en-US"/>
              <a:t>When a page is brought into memory we insert t at the tail of the queue.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3"/>
        <p:cNvGrpSpPr/>
        <p:nvPr/>
      </p:nvGrpSpPr>
      <p:grpSpPr>
        <a:xfrm>
          <a:off x="0" y="0"/>
          <a:ext cx="0" cy="0"/>
          <a:chOff x="0" y="0"/>
          <a:chExt cx="0" cy="0"/>
        </a:xfrm>
      </p:grpSpPr>
      <p:sp>
        <p:nvSpPr>
          <p:cNvPr id="394" name="Google Shape;394;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95" name="Google Shape;395;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99" name="Google Shape;399;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0" name="Google Shape;400;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
        <p:nvSpPr>
          <p:cNvPr id="401" name="Google Shape;401;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pic>
        <p:nvPicPr>
          <p:cNvPr id="402" name="Google Shape;402;p35" descr="Graphical user interface, text&#10;&#10;Description automatically generated"/>
          <p:cNvPicPr preferRelativeResize="0">
            <a:picLocks noGrp="1"/>
          </p:cNvPicPr>
          <p:nvPr>
            <p:ph type="body" idx="1"/>
          </p:nvPr>
        </p:nvPicPr>
        <p:blipFill rotWithShape="1">
          <a:blip r:embed="rId5">
            <a:alphaModFix/>
          </a:blip>
          <a:srcRect/>
          <a:stretch/>
        </p:blipFill>
        <p:spPr>
          <a:xfrm>
            <a:off x="1631852" y="2532185"/>
            <a:ext cx="9087729" cy="3616813"/>
          </a:xfrm>
          <a:prstGeom prst="rect">
            <a:avLst/>
          </a:prstGeom>
          <a:noFill/>
          <a:ln>
            <a:noFill/>
          </a:ln>
        </p:spPr>
      </p:pic>
      <p:sp>
        <p:nvSpPr>
          <p:cNvPr id="403" name="Google Shape;403;p35"/>
          <p:cNvSpPr txBox="1"/>
          <p:nvPr/>
        </p:nvSpPr>
        <p:spPr>
          <a:xfrm>
            <a:off x="4543864" y="5637952"/>
            <a:ext cx="3996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Rockwell"/>
                <a:ea typeface="Rockwell"/>
                <a:cs typeface="Rockwell"/>
                <a:sym typeface="Rockwell"/>
              </a:rPr>
              <a:t>There are fifteen faults altogether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7"/>
        <p:cNvGrpSpPr/>
        <p:nvPr/>
      </p:nvGrpSpPr>
      <p:grpSpPr>
        <a:xfrm>
          <a:off x="0" y="0"/>
          <a:ext cx="0" cy="0"/>
          <a:chOff x="0" y="0"/>
          <a:chExt cx="0" cy="0"/>
        </a:xfrm>
      </p:grpSpPr>
      <p:sp>
        <p:nvSpPr>
          <p:cNvPr id="408" name="Google Shape;408;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09" name="Google Shape;409;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13" name="Google Shape;413;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14" name="Google Shape;414;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
        <p:nvSpPr>
          <p:cNvPr id="415" name="Google Shape;415;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sp>
        <p:nvSpPr>
          <p:cNvPr id="416" name="Google Shape;416;p3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FIFO page-replacement algorithm is easy to understand and program.</a:t>
            </a:r>
            <a:endParaRPr/>
          </a:p>
          <a:p>
            <a:pPr marL="182880" lvl="0" indent="-182880" algn="just" rtl="0">
              <a:lnSpc>
                <a:spcPct val="90000"/>
              </a:lnSpc>
              <a:spcBef>
                <a:spcPts val="1200"/>
              </a:spcBef>
              <a:spcAft>
                <a:spcPts val="0"/>
              </a:spcAft>
              <a:buSzPts val="1700"/>
              <a:buChar char="▪"/>
            </a:pPr>
            <a:r>
              <a:rPr lang="en-US"/>
              <a:t>However, its performance is not always good.</a:t>
            </a:r>
            <a:endParaRPr/>
          </a:p>
          <a:p>
            <a:pPr marL="182880" lvl="0" indent="-182880" algn="just" rtl="0">
              <a:lnSpc>
                <a:spcPct val="90000"/>
              </a:lnSpc>
              <a:spcBef>
                <a:spcPts val="1200"/>
              </a:spcBef>
              <a:spcAft>
                <a:spcPts val="0"/>
              </a:spcAft>
              <a:buSzPts val="1700"/>
              <a:buChar char="▪"/>
            </a:pPr>
            <a:r>
              <a:rPr lang="en-US"/>
              <a:t>If we select for replacement a page that is in active use, everything still works correctly. </a:t>
            </a:r>
            <a:endParaRPr/>
          </a:p>
          <a:p>
            <a:pPr marL="182880" lvl="0" indent="-182880" algn="just" rtl="0">
              <a:lnSpc>
                <a:spcPct val="90000"/>
              </a:lnSpc>
              <a:spcBef>
                <a:spcPts val="1200"/>
              </a:spcBef>
              <a:spcAft>
                <a:spcPts val="0"/>
              </a:spcAft>
              <a:buSzPts val="1700"/>
              <a:buChar char="▪"/>
            </a:pPr>
            <a:r>
              <a:rPr lang="en-US"/>
              <a:t>After we replace an active page with a new one, a fault occurs almost immediately to retrieve the active page.</a:t>
            </a:r>
            <a:endParaRPr/>
          </a:p>
          <a:p>
            <a:pPr marL="182880" lvl="0" indent="-182880" algn="just" rtl="0">
              <a:lnSpc>
                <a:spcPct val="90000"/>
              </a:lnSpc>
              <a:spcBef>
                <a:spcPts val="1200"/>
              </a:spcBef>
              <a:spcAft>
                <a:spcPts val="0"/>
              </a:spcAft>
              <a:buSzPts val="1700"/>
              <a:buChar char="▪"/>
            </a:pPr>
            <a:r>
              <a:rPr lang="en-US"/>
              <a:t>Some other page must be replaced to bring the active page back into memory.</a:t>
            </a:r>
            <a:endParaRPr/>
          </a:p>
          <a:p>
            <a:pPr marL="182880" lvl="0" indent="-182880" algn="just" rtl="0">
              <a:lnSpc>
                <a:spcPct val="90000"/>
              </a:lnSpc>
              <a:spcBef>
                <a:spcPts val="1200"/>
              </a:spcBef>
              <a:spcAft>
                <a:spcPts val="0"/>
              </a:spcAft>
              <a:buSzPts val="1700"/>
              <a:buChar char="▪"/>
            </a:pPr>
            <a:r>
              <a:rPr lang="en-US"/>
              <a:t>Thus, a bad replacement choice increases the page-fault rate and slows process execution. </a:t>
            </a:r>
            <a:endParaRPr/>
          </a:p>
          <a:p>
            <a:pPr marL="182880" lvl="0" indent="-182880" algn="just" rtl="0">
              <a:lnSpc>
                <a:spcPct val="90000"/>
              </a:lnSpc>
              <a:spcBef>
                <a:spcPts val="1200"/>
              </a:spcBef>
              <a:spcAft>
                <a:spcPts val="0"/>
              </a:spcAft>
              <a:buSzPts val="1700"/>
              <a:buChar char="▪"/>
            </a:pPr>
            <a:r>
              <a:rPr lang="en-US"/>
              <a:t>It does not, however, cause incorrect execution.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0"/>
        <p:cNvGrpSpPr/>
        <p:nvPr/>
      </p:nvGrpSpPr>
      <p:grpSpPr>
        <a:xfrm>
          <a:off x="0" y="0"/>
          <a:ext cx="0" cy="0"/>
          <a:chOff x="0" y="0"/>
          <a:chExt cx="0" cy="0"/>
        </a:xfrm>
      </p:grpSpPr>
      <p:sp>
        <p:nvSpPr>
          <p:cNvPr id="421" name="Google Shape;421;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22" name="Google Shape;422;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26" name="Google Shape;426;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27" name="Google Shape;427;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
        <p:nvSpPr>
          <p:cNvPr id="428" name="Google Shape;428;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pic>
        <p:nvPicPr>
          <p:cNvPr id="429" name="Google Shape;429;p37" descr="Chart, line chart&#10;&#10;Description automatically generated"/>
          <p:cNvPicPr preferRelativeResize="0">
            <a:picLocks noGrp="1"/>
          </p:cNvPicPr>
          <p:nvPr>
            <p:ph type="body" idx="1"/>
          </p:nvPr>
        </p:nvPicPr>
        <p:blipFill rotWithShape="1">
          <a:blip r:embed="rId5">
            <a:alphaModFix/>
          </a:blip>
          <a:srcRect/>
          <a:stretch/>
        </p:blipFill>
        <p:spPr>
          <a:xfrm>
            <a:off x="2475915" y="2170168"/>
            <a:ext cx="7160454" cy="46878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3"/>
        <p:cNvGrpSpPr/>
        <p:nvPr/>
      </p:nvGrpSpPr>
      <p:grpSpPr>
        <a:xfrm>
          <a:off x="0" y="0"/>
          <a:ext cx="0" cy="0"/>
          <a:chOff x="0" y="0"/>
          <a:chExt cx="0" cy="0"/>
        </a:xfrm>
      </p:grpSpPr>
      <p:sp>
        <p:nvSpPr>
          <p:cNvPr id="434" name="Google Shape;434;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35" name="Google Shape;435;p3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39" name="Google Shape;439;p3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40" name="Google Shape;440;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sp>
        <p:nvSpPr>
          <p:cNvPr id="441" name="Google Shape;441;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sp>
        <p:nvSpPr>
          <p:cNvPr id="442" name="Google Shape;442;p3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Notice that the number of faults for four frames (ten) is greater than the number of faults for three frames (nine)! </a:t>
            </a:r>
            <a:endParaRPr/>
          </a:p>
          <a:p>
            <a:pPr marL="182880" lvl="0" indent="-182880" algn="just" rtl="0">
              <a:lnSpc>
                <a:spcPct val="90000"/>
              </a:lnSpc>
              <a:spcBef>
                <a:spcPts val="1200"/>
              </a:spcBef>
              <a:spcAft>
                <a:spcPts val="0"/>
              </a:spcAft>
              <a:buSzPts val="1700"/>
              <a:buChar char="▪"/>
            </a:pPr>
            <a:r>
              <a:rPr lang="en-US"/>
              <a:t>This most unexpected result is known as Belady’s anomaly: for some page-replacement algorithms, the page-fault rate may increase as the number of allocated frames increases. </a:t>
            </a:r>
            <a:endParaRPr/>
          </a:p>
          <a:p>
            <a:pPr marL="182880" lvl="0" indent="-182880" algn="just" rtl="0">
              <a:lnSpc>
                <a:spcPct val="90000"/>
              </a:lnSpc>
              <a:spcBef>
                <a:spcPts val="1200"/>
              </a:spcBef>
              <a:spcAft>
                <a:spcPts val="0"/>
              </a:spcAft>
              <a:buSzPts val="1700"/>
              <a:buChar char="▪"/>
            </a:pPr>
            <a:r>
              <a:rPr lang="en-US"/>
              <a:t>We would expect that giving more memory to a process would improve its performance. </a:t>
            </a:r>
            <a:endParaRPr/>
          </a:p>
          <a:p>
            <a:pPr marL="182880" lvl="0" indent="-182880" algn="just" rtl="0">
              <a:lnSpc>
                <a:spcPct val="90000"/>
              </a:lnSpc>
              <a:spcBef>
                <a:spcPts val="1200"/>
              </a:spcBef>
              <a:spcAft>
                <a:spcPts val="0"/>
              </a:spcAft>
              <a:buSzPts val="1700"/>
              <a:buChar char="▪"/>
            </a:pPr>
            <a:r>
              <a:rPr lang="en-US"/>
              <a:t>In some early research, investigators noticed that this assumption was not always true. </a:t>
            </a:r>
            <a:endParaRPr/>
          </a:p>
          <a:p>
            <a:pPr marL="182880" lvl="0" indent="-182880" algn="just" rtl="0">
              <a:lnSpc>
                <a:spcPct val="90000"/>
              </a:lnSpc>
              <a:spcBef>
                <a:spcPts val="1200"/>
              </a:spcBef>
              <a:spcAft>
                <a:spcPts val="0"/>
              </a:spcAft>
              <a:buSzPts val="1700"/>
              <a:buChar char="▪"/>
            </a:pPr>
            <a:r>
              <a:rPr lang="en-US"/>
              <a:t>Belady’s anomaly was discovered as a result.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6"/>
        <p:cNvGrpSpPr/>
        <p:nvPr/>
      </p:nvGrpSpPr>
      <p:grpSpPr>
        <a:xfrm>
          <a:off x="0" y="0"/>
          <a:ext cx="0" cy="0"/>
          <a:chOff x="0" y="0"/>
          <a:chExt cx="0" cy="0"/>
        </a:xfrm>
      </p:grpSpPr>
      <p:sp>
        <p:nvSpPr>
          <p:cNvPr id="447" name="Google Shape;447;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48" name="Google Shape;448;p3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52" name="Google Shape;452;p3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53" name="Google Shape;453;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27</a:t>
            </a:fld>
            <a:endParaRPr/>
          </a:p>
        </p:txBody>
      </p:sp>
      <p:sp>
        <p:nvSpPr>
          <p:cNvPr id="454" name="Google Shape;454;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OPTIMAL PAGE REPLACEMENT</a:t>
            </a:r>
            <a:endParaRPr b="1"/>
          </a:p>
        </p:txBody>
      </p:sp>
      <p:sp>
        <p:nvSpPr>
          <p:cNvPr id="455" name="Google Shape;455;p3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One result of the discovery of Belady’s anomaly was the search for an optimal page-replacement algorithm.</a:t>
            </a:r>
            <a:endParaRPr/>
          </a:p>
          <a:p>
            <a:pPr marL="182880" lvl="0" indent="-182880" algn="just" rtl="0">
              <a:lnSpc>
                <a:spcPct val="90000"/>
              </a:lnSpc>
              <a:spcBef>
                <a:spcPts val="1200"/>
              </a:spcBef>
              <a:spcAft>
                <a:spcPts val="0"/>
              </a:spcAft>
              <a:buSzPts val="1700"/>
              <a:buChar char="▪"/>
            </a:pPr>
            <a:r>
              <a:rPr lang="en-US"/>
              <a:t>The algorithm that has the lowest page-fault rate of all algorithms and will never suffer from Belady’s anomaly. </a:t>
            </a:r>
            <a:endParaRPr/>
          </a:p>
          <a:p>
            <a:pPr marL="182880" lvl="0" indent="-182880" algn="just" rtl="0">
              <a:lnSpc>
                <a:spcPct val="90000"/>
              </a:lnSpc>
              <a:spcBef>
                <a:spcPts val="1200"/>
              </a:spcBef>
              <a:spcAft>
                <a:spcPts val="0"/>
              </a:spcAft>
              <a:buSzPts val="1700"/>
              <a:buChar char="▪"/>
            </a:pPr>
            <a:r>
              <a:rPr lang="en-US"/>
              <a:t>Such an algorithm does exist and has been called OPT.</a:t>
            </a:r>
            <a:endParaRPr/>
          </a:p>
          <a:p>
            <a:pPr marL="182880" lvl="0" indent="-182880" algn="just" rtl="0">
              <a:lnSpc>
                <a:spcPct val="90000"/>
              </a:lnSpc>
              <a:spcBef>
                <a:spcPts val="1200"/>
              </a:spcBef>
              <a:spcAft>
                <a:spcPts val="0"/>
              </a:spcAft>
              <a:buSzPts val="1700"/>
              <a:buChar char="▪"/>
            </a:pPr>
            <a:r>
              <a:rPr lang="en-US"/>
              <a:t>It is simply said: </a:t>
            </a:r>
            <a:endParaRPr/>
          </a:p>
          <a:p>
            <a:pPr marL="182880" lvl="0" indent="-182880" algn="just" rtl="0">
              <a:lnSpc>
                <a:spcPct val="90000"/>
              </a:lnSpc>
              <a:spcBef>
                <a:spcPts val="1200"/>
              </a:spcBef>
              <a:spcAft>
                <a:spcPts val="0"/>
              </a:spcAft>
              <a:buSzPts val="1700"/>
              <a:buChar char="▪"/>
            </a:pPr>
            <a:r>
              <a:rPr lang="en-US" b="1">
                <a:solidFill>
                  <a:srgbClr val="C00000"/>
                </a:solidFill>
              </a:rPr>
              <a:t>Replace the page that will not be used for the longest period of time.</a:t>
            </a:r>
            <a:endParaRPr/>
          </a:p>
          <a:p>
            <a:pPr marL="182880" lvl="0" indent="-182880" algn="just" rtl="0">
              <a:lnSpc>
                <a:spcPct val="90000"/>
              </a:lnSpc>
              <a:spcBef>
                <a:spcPts val="1200"/>
              </a:spcBef>
              <a:spcAft>
                <a:spcPts val="0"/>
              </a:spcAft>
              <a:buSzPts val="1700"/>
              <a:buChar char="▪"/>
            </a:pPr>
            <a:r>
              <a:rPr lang="en-US"/>
              <a:t>Use of this page-replacement algorithm guarantees the lowest possible page-fault rate for a fixed number of frames.</a:t>
            </a:r>
            <a:endParaRPr b="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9"/>
        <p:cNvGrpSpPr/>
        <p:nvPr/>
      </p:nvGrpSpPr>
      <p:grpSpPr>
        <a:xfrm>
          <a:off x="0" y="0"/>
          <a:ext cx="0" cy="0"/>
          <a:chOff x="0" y="0"/>
          <a:chExt cx="0" cy="0"/>
        </a:xfrm>
      </p:grpSpPr>
      <p:sp>
        <p:nvSpPr>
          <p:cNvPr id="460" name="Google Shape;460;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61" name="Google Shape;461;p4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65" name="Google Shape;465;p4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66" name="Google Shape;466;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28</a:t>
            </a:fld>
            <a:endParaRPr/>
          </a:p>
        </p:txBody>
      </p:sp>
      <p:sp>
        <p:nvSpPr>
          <p:cNvPr id="467" name="Google Shape;467;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OPTIMAL PAGE REPLACEMENT</a:t>
            </a:r>
            <a:endParaRPr b="1"/>
          </a:p>
        </p:txBody>
      </p:sp>
      <p:pic>
        <p:nvPicPr>
          <p:cNvPr id="468" name="Google Shape;468;p40" descr="Graphical user interface, text&#10;&#10;Description automatically generated"/>
          <p:cNvPicPr preferRelativeResize="0">
            <a:picLocks noGrp="1"/>
          </p:cNvPicPr>
          <p:nvPr>
            <p:ph type="body" idx="1"/>
          </p:nvPr>
        </p:nvPicPr>
        <p:blipFill rotWithShape="1">
          <a:blip r:embed="rId5">
            <a:alphaModFix/>
          </a:blip>
          <a:srcRect/>
          <a:stretch/>
        </p:blipFill>
        <p:spPr>
          <a:xfrm>
            <a:off x="1024128" y="2760092"/>
            <a:ext cx="10143744" cy="3754523"/>
          </a:xfrm>
          <a:prstGeom prst="rect">
            <a:avLst/>
          </a:prstGeom>
          <a:noFill/>
          <a:ln>
            <a:noFill/>
          </a:ln>
        </p:spPr>
      </p:pic>
      <p:sp>
        <p:nvSpPr>
          <p:cNvPr id="469" name="Google Shape;469;p40"/>
          <p:cNvSpPr txBox="1"/>
          <p:nvPr/>
        </p:nvSpPr>
        <p:spPr>
          <a:xfrm>
            <a:off x="4455941" y="5674528"/>
            <a:ext cx="60983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There are nine faults altogether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3"/>
        <p:cNvGrpSpPr/>
        <p:nvPr/>
      </p:nvGrpSpPr>
      <p:grpSpPr>
        <a:xfrm>
          <a:off x="0" y="0"/>
          <a:ext cx="0" cy="0"/>
          <a:chOff x="0" y="0"/>
          <a:chExt cx="0" cy="0"/>
        </a:xfrm>
      </p:grpSpPr>
      <p:sp>
        <p:nvSpPr>
          <p:cNvPr id="474" name="Google Shape;474;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75" name="Google Shape;475;p4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79" name="Google Shape;479;p4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80" name="Google Shape;480;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29</a:t>
            </a:fld>
            <a:endParaRPr/>
          </a:p>
        </p:txBody>
      </p:sp>
      <p:sp>
        <p:nvSpPr>
          <p:cNvPr id="481" name="Google Shape;481;p4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OPTIMAL PAGE REPLACEMENT</a:t>
            </a:r>
            <a:endParaRPr b="1"/>
          </a:p>
        </p:txBody>
      </p:sp>
      <p:sp>
        <p:nvSpPr>
          <p:cNvPr id="482" name="Google Shape;482;p4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With only nine page-faults, optimal replacement is much better than a FIFO algorithm, which results in fifteen faults. </a:t>
            </a:r>
            <a:endParaRPr/>
          </a:p>
          <a:p>
            <a:pPr marL="182880" lvl="0" indent="-182880" algn="just" rtl="0">
              <a:lnSpc>
                <a:spcPct val="90000"/>
              </a:lnSpc>
              <a:spcBef>
                <a:spcPts val="1200"/>
              </a:spcBef>
              <a:spcAft>
                <a:spcPts val="0"/>
              </a:spcAft>
              <a:buSzPts val="1700"/>
              <a:buChar char="▪"/>
            </a:pPr>
            <a:r>
              <a:rPr lang="en-US"/>
              <a:t>(If we ignore the first three, which all algorithms must suffer, then optimal replacement is twice as good as FIFO replacement.) </a:t>
            </a:r>
            <a:endParaRPr/>
          </a:p>
          <a:p>
            <a:pPr marL="182880" lvl="0" indent="-182880" algn="just" rtl="0">
              <a:lnSpc>
                <a:spcPct val="90000"/>
              </a:lnSpc>
              <a:spcBef>
                <a:spcPts val="1200"/>
              </a:spcBef>
              <a:spcAft>
                <a:spcPts val="0"/>
              </a:spcAft>
              <a:buSzPts val="1700"/>
              <a:buChar char="▪"/>
            </a:pPr>
            <a:r>
              <a:rPr lang="en-US"/>
              <a:t>In fact, no replacement algorithm can process this reference string in three frames with fewer than nine faults.</a:t>
            </a:r>
            <a:endParaRPr/>
          </a:p>
          <a:p>
            <a:pPr marL="182880" lvl="0" indent="-182880" algn="just" rtl="0">
              <a:lnSpc>
                <a:spcPct val="90000"/>
              </a:lnSpc>
              <a:spcBef>
                <a:spcPts val="1200"/>
              </a:spcBef>
              <a:spcAft>
                <a:spcPts val="0"/>
              </a:spcAft>
              <a:buSzPts val="1700"/>
              <a:buChar char="▪"/>
            </a:pPr>
            <a:r>
              <a:rPr lang="en-US"/>
              <a:t>Unfortunately, the optimal page-replacement algorithm is difficult to implement, because it requires future knowledge of the reference string. </a:t>
            </a:r>
            <a:endParaRPr/>
          </a:p>
          <a:p>
            <a:pPr marL="182880" lvl="0" indent="-182880" algn="just" rtl="0">
              <a:lnSpc>
                <a:spcPct val="90000"/>
              </a:lnSpc>
              <a:spcBef>
                <a:spcPts val="1200"/>
              </a:spcBef>
              <a:spcAft>
                <a:spcPts val="0"/>
              </a:spcAft>
              <a:buSzPts val="1700"/>
              <a:buChar char="▪"/>
            </a:pPr>
            <a:r>
              <a:rPr lang="en-US"/>
              <a:t>(We encountered a similar situation with the SJF CPU-scheduling algorithm.) </a:t>
            </a:r>
            <a:endParaRPr/>
          </a:p>
          <a:p>
            <a:pPr marL="182880" lvl="0" indent="-182880" algn="just" rtl="0">
              <a:lnSpc>
                <a:spcPct val="90000"/>
              </a:lnSpc>
              <a:spcBef>
                <a:spcPts val="1200"/>
              </a:spcBef>
              <a:spcAft>
                <a:spcPts val="0"/>
              </a:spcAft>
              <a:buSzPts val="1700"/>
              <a:buChar char="▪"/>
            </a:pPr>
            <a:r>
              <a:rPr lang="en-US"/>
              <a:t>As a result, the optimal algorithm is used mainly for comparison studies.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VIRTUAL MEMORY </a:t>
            </a:r>
            <a:endParaRPr b="1"/>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Virtual Memory is the separation of user logical memory from physical memory.</a:t>
            </a:r>
            <a:endParaRPr/>
          </a:p>
          <a:p>
            <a:pPr marL="182880" lvl="0" indent="-182880" algn="just" rtl="0">
              <a:lnSpc>
                <a:spcPct val="90000"/>
              </a:lnSpc>
              <a:spcBef>
                <a:spcPts val="1200"/>
              </a:spcBef>
              <a:spcAft>
                <a:spcPts val="0"/>
              </a:spcAft>
              <a:buSzPct val="85000"/>
              <a:buChar char="▪"/>
            </a:pPr>
            <a:r>
              <a:rPr lang="en-US"/>
              <a:t>This separation allows an extremely large virtual memory to be provided for programmers when only a smaller physical memory is available. </a:t>
            </a:r>
            <a:endParaRPr/>
          </a:p>
          <a:p>
            <a:pPr marL="182880" lvl="0" indent="-182880" algn="just" rtl="0">
              <a:lnSpc>
                <a:spcPct val="90000"/>
              </a:lnSpc>
              <a:spcBef>
                <a:spcPts val="1200"/>
              </a:spcBef>
              <a:spcAft>
                <a:spcPts val="0"/>
              </a:spcAft>
              <a:buSzPct val="85000"/>
              <a:buChar char="▪"/>
            </a:pPr>
            <a:r>
              <a:rPr lang="en-US"/>
              <a:t>Virtual memory makes the task of programming easier because the programmer need not worry about the amount of physical memory, or about what code can be placed in overlays; she can concentrate instead on the problem to be programmed.</a:t>
            </a:r>
            <a:endParaRPr/>
          </a:p>
          <a:p>
            <a:pPr marL="182880" lvl="0" indent="-182880" algn="just" rtl="0">
              <a:lnSpc>
                <a:spcPct val="90000"/>
              </a:lnSpc>
              <a:spcBef>
                <a:spcPts val="1200"/>
              </a:spcBef>
              <a:spcAft>
                <a:spcPts val="0"/>
              </a:spcAft>
              <a:buSzPct val="85000"/>
              <a:buChar char="▪"/>
            </a:pPr>
            <a:r>
              <a:rPr lang="en-US"/>
              <a:t>Virtual memory also allows files and memory to be shared by several different processes through page sharing. </a:t>
            </a:r>
            <a:endParaRPr/>
          </a:p>
          <a:p>
            <a:pPr marL="182880" lvl="0" indent="-182880" algn="just" rtl="0">
              <a:lnSpc>
                <a:spcPct val="90000"/>
              </a:lnSpc>
              <a:spcBef>
                <a:spcPts val="1200"/>
              </a:spcBef>
              <a:spcAft>
                <a:spcPts val="0"/>
              </a:spcAft>
              <a:buSzPct val="85000"/>
              <a:buChar char="▪"/>
            </a:pPr>
            <a:r>
              <a:rPr lang="en-US"/>
              <a:t>The sharing of pages further allows performance improvements during process creation. </a:t>
            </a:r>
            <a:endParaRPr/>
          </a:p>
          <a:p>
            <a:pPr marL="182880" lvl="0" indent="-182880" algn="just" rtl="0">
              <a:lnSpc>
                <a:spcPct val="90000"/>
              </a:lnSpc>
              <a:spcBef>
                <a:spcPts val="1200"/>
              </a:spcBef>
              <a:spcAft>
                <a:spcPts val="0"/>
              </a:spcAft>
              <a:buSzPct val="85000"/>
              <a:buChar char="▪"/>
            </a:pPr>
            <a:r>
              <a:rPr lang="en-US" b="1"/>
              <a:t>Virtual memory is commonly implemented as demand paging.</a:t>
            </a:r>
            <a:r>
              <a:rPr lang="en-US"/>
              <a:t> </a:t>
            </a:r>
            <a:endParaRPr/>
          </a:p>
          <a:p>
            <a:pPr marL="182880" lvl="0" indent="-182880" algn="just" rtl="0">
              <a:lnSpc>
                <a:spcPct val="90000"/>
              </a:lnSpc>
              <a:spcBef>
                <a:spcPts val="1200"/>
              </a:spcBef>
              <a:spcAft>
                <a:spcPts val="0"/>
              </a:spcAft>
              <a:buSzPct val="85000"/>
              <a:buChar char="▪"/>
            </a:pPr>
            <a:r>
              <a:rPr lang="en-US"/>
              <a:t>It can also be implemented in a segmentation system. </a:t>
            </a:r>
            <a:endParaRPr/>
          </a:p>
          <a:p>
            <a:pPr marL="182880" lvl="0" indent="-182880" algn="just" rtl="0">
              <a:lnSpc>
                <a:spcPct val="90000"/>
              </a:lnSpc>
              <a:spcBef>
                <a:spcPts val="1200"/>
              </a:spcBef>
              <a:spcAft>
                <a:spcPts val="0"/>
              </a:spcAft>
              <a:buSzPct val="85000"/>
              <a:buChar char="▪"/>
            </a:pPr>
            <a:r>
              <a:rPr lang="en-US"/>
              <a:t>One benefit of virtual memory is efficient process creation. </a:t>
            </a:r>
            <a:endParaRPr/>
          </a:p>
          <a:p>
            <a:pPr marL="182880" lvl="0" indent="-182880" algn="just" rtl="0">
              <a:lnSpc>
                <a:spcPct val="90000"/>
              </a:lnSpc>
              <a:spcBef>
                <a:spcPts val="1200"/>
              </a:spcBef>
              <a:spcAft>
                <a:spcPts val="0"/>
              </a:spcAft>
              <a:buSzPct val="85000"/>
              <a:buChar char="▪"/>
            </a:pPr>
            <a:r>
              <a:rPr lang="en-US"/>
              <a:t>Yet another is the concept of memory-mapped files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6"/>
        <p:cNvGrpSpPr/>
        <p:nvPr/>
      </p:nvGrpSpPr>
      <p:grpSpPr>
        <a:xfrm>
          <a:off x="0" y="0"/>
          <a:ext cx="0" cy="0"/>
          <a:chOff x="0" y="0"/>
          <a:chExt cx="0" cy="0"/>
        </a:xfrm>
      </p:grpSpPr>
      <p:sp>
        <p:nvSpPr>
          <p:cNvPr id="487" name="Google Shape;487;p4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88" name="Google Shape;488;p4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92" name="Google Shape;492;p4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93" name="Google Shape;493;p4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30</a:t>
            </a:fld>
            <a:endParaRPr/>
          </a:p>
        </p:txBody>
      </p:sp>
      <p:sp>
        <p:nvSpPr>
          <p:cNvPr id="494" name="Google Shape;494;p4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LRU PAGE REPLACEMENT</a:t>
            </a:r>
            <a:endParaRPr b="1"/>
          </a:p>
        </p:txBody>
      </p:sp>
      <p:sp>
        <p:nvSpPr>
          <p:cNvPr id="495" name="Google Shape;495;p4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If the optimal algorithm is not feasible, perhaps an approximation of the optimal algorithm is possible. </a:t>
            </a:r>
            <a:endParaRPr/>
          </a:p>
          <a:p>
            <a:pPr marL="182880" lvl="0" indent="-182880" algn="just" rtl="0">
              <a:lnSpc>
                <a:spcPct val="90000"/>
              </a:lnSpc>
              <a:spcBef>
                <a:spcPts val="1200"/>
              </a:spcBef>
              <a:spcAft>
                <a:spcPts val="0"/>
              </a:spcAft>
              <a:buSzPts val="1700"/>
              <a:buChar char="▪"/>
            </a:pPr>
            <a:r>
              <a:rPr lang="en-US"/>
              <a:t>The key distinction between the FIFO and OPT algorithms (other than looking backward versus forward in time) is that the FIFO algorithm uses the time when a page was brought into memory, whereas the OPT algorithm uses the time when a page is to be used. </a:t>
            </a:r>
            <a:endParaRPr/>
          </a:p>
          <a:p>
            <a:pPr marL="182880" lvl="0" indent="-182880" algn="just" rtl="0">
              <a:lnSpc>
                <a:spcPct val="90000"/>
              </a:lnSpc>
              <a:spcBef>
                <a:spcPts val="1200"/>
              </a:spcBef>
              <a:spcAft>
                <a:spcPts val="0"/>
              </a:spcAft>
              <a:buSzPts val="1700"/>
              <a:buChar char="▪"/>
            </a:pPr>
            <a:r>
              <a:rPr lang="en-US"/>
              <a:t>If we use the recent past as an approximation of the near future, then we can replace the page that has not been used for the longest period of time. </a:t>
            </a:r>
            <a:endParaRPr/>
          </a:p>
          <a:p>
            <a:pPr marL="182880" lvl="0" indent="-182880" algn="just" rtl="0">
              <a:lnSpc>
                <a:spcPct val="90000"/>
              </a:lnSpc>
              <a:spcBef>
                <a:spcPts val="1200"/>
              </a:spcBef>
              <a:spcAft>
                <a:spcPts val="0"/>
              </a:spcAft>
              <a:buSzPts val="1700"/>
              <a:buChar char="▪"/>
            </a:pPr>
            <a:r>
              <a:rPr lang="en-US"/>
              <a:t>This approach is the least recently used (LRU) algorithm.</a:t>
            </a:r>
            <a:endParaRPr/>
          </a:p>
          <a:p>
            <a:pPr marL="182880" lvl="0" indent="-182880" algn="just" rtl="0">
              <a:lnSpc>
                <a:spcPct val="90000"/>
              </a:lnSpc>
              <a:spcBef>
                <a:spcPts val="1200"/>
              </a:spcBef>
              <a:spcAft>
                <a:spcPts val="0"/>
              </a:spcAft>
              <a:buSzPts val="1700"/>
              <a:buChar char="▪"/>
            </a:pPr>
            <a:r>
              <a:rPr lang="en-US" b="1">
                <a:solidFill>
                  <a:srgbClr val="C00000"/>
                </a:solidFill>
              </a:rPr>
              <a:t>LRU replacement associates with each page the time of that page’s last use.</a:t>
            </a:r>
            <a:endParaRPr/>
          </a:p>
          <a:p>
            <a:pPr marL="182880" lvl="0" indent="-182880" algn="just" rtl="0">
              <a:lnSpc>
                <a:spcPct val="90000"/>
              </a:lnSpc>
              <a:spcBef>
                <a:spcPts val="1200"/>
              </a:spcBef>
              <a:spcAft>
                <a:spcPts val="0"/>
              </a:spcAft>
              <a:buSzPts val="1700"/>
              <a:buChar char="▪"/>
            </a:pPr>
            <a:r>
              <a:rPr lang="en-US" b="1">
                <a:solidFill>
                  <a:srgbClr val="C00000"/>
                </a:solidFill>
              </a:rPr>
              <a:t>When a page must be replaced, LRU chooses the page that has not been used for the longest period of 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9"/>
        <p:cNvGrpSpPr/>
        <p:nvPr/>
      </p:nvGrpSpPr>
      <p:grpSpPr>
        <a:xfrm>
          <a:off x="0" y="0"/>
          <a:ext cx="0" cy="0"/>
          <a:chOff x="0" y="0"/>
          <a:chExt cx="0" cy="0"/>
        </a:xfrm>
      </p:grpSpPr>
      <p:sp>
        <p:nvSpPr>
          <p:cNvPr id="500" name="Google Shape;500;p4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501" name="Google Shape;501;p4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05" name="Google Shape;505;p4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06" name="Google Shape;506;p4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31</a:t>
            </a:fld>
            <a:endParaRPr/>
          </a:p>
        </p:txBody>
      </p:sp>
      <p:sp>
        <p:nvSpPr>
          <p:cNvPr id="507" name="Google Shape;507;p4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LRU PAGE REPLACEMENT</a:t>
            </a:r>
            <a:endParaRPr b="1"/>
          </a:p>
        </p:txBody>
      </p:sp>
      <p:pic>
        <p:nvPicPr>
          <p:cNvPr id="508" name="Google Shape;508;p43" descr="Graphical user interface, diagram, text&#10;&#10;Description automatically generated"/>
          <p:cNvPicPr preferRelativeResize="0">
            <a:picLocks noGrp="1"/>
          </p:cNvPicPr>
          <p:nvPr>
            <p:ph type="body" idx="1"/>
          </p:nvPr>
        </p:nvPicPr>
        <p:blipFill rotWithShape="1">
          <a:blip r:embed="rId5">
            <a:alphaModFix/>
          </a:blip>
          <a:srcRect/>
          <a:stretch/>
        </p:blipFill>
        <p:spPr>
          <a:xfrm>
            <a:off x="984504" y="2335238"/>
            <a:ext cx="10143744" cy="3703524"/>
          </a:xfrm>
          <a:prstGeom prst="rect">
            <a:avLst/>
          </a:prstGeom>
          <a:noFill/>
          <a:ln>
            <a:noFill/>
          </a:ln>
        </p:spPr>
      </p:pic>
      <p:sp>
        <p:nvSpPr>
          <p:cNvPr id="509" name="Google Shape;509;p43"/>
          <p:cNvSpPr txBox="1"/>
          <p:nvPr/>
        </p:nvSpPr>
        <p:spPr>
          <a:xfrm>
            <a:off x="4455941" y="5463513"/>
            <a:ext cx="60983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There are twelve faults altogether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5" name="Google Shape;145;p1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49" name="Google Shape;149;p1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50" name="Google Shape;150;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51" name="Google Shape;151;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VIRTUAL MEMORY </a:t>
            </a:r>
            <a:endParaRPr b="1"/>
          </a:p>
        </p:txBody>
      </p:sp>
      <p:pic>
        <p:nvPicPr>
          <p:cNvPr id="152" name="Google Shape;152;p16" descr="Diagram&#10;&#10;Description automatically generated"/>
          <p:cNvPicPr preferRelativeResize="0">
            <a:picLocks noGrp="1"/>
          </p:cNvPicPr>
          <p:nvPr>
            <p:ph type="body" idx="1"/>
          </p:nvPr>
        </p:nvPicPr>
        <p:blipFill rotWithShape="1">
          <a:blip r:embed="rId5">
            <a:alphaModFix/>
          </a:blip>
          <a:srcRect/>
          <a:stretch/>
        </p:blipFill>
        <p:spPr>
          <a:xfrm>
            <a:off x="2005782" y="2144805"/>
            <a:ext cx="7654412" cy="4542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8" name="Google Shape;158;p1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2" name="Google Shape;162;p1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63" name="Google Shape;16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64" name="Google Shape;164;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sp>
        <p:nvSpPr>
          <p:cNvPr id="165" name="Google Shape;165;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 demand paging system is similar to a paging system with swapping. </a:t>
            </a:r>
            <a:endParaRPr/>
          </a:p>
          <a:p>
            <a:pPr marL="182880" lvl="0" indent="-182880" algn="just" rtl="0">
              <a:lnSpc>
                <a:spcPct val="90000"/>
              </a:lnSpc>
              <a:spcBef>
                <a:spcPts val="1200"/>
              </a:spcBef>
              <a:spcAft>
                <a:spcPts val="0"/>
              </a:spcAft>
              <a:buSzPts val="1700"/>
              <a:buChar char="▪"/>
            </a:pPr>
            <a:r>
              <a:rPr lang="en-US"/>
              <a:t>Processes reside on secondary memory (which is usually a disk). </a:t>
            </a:r>
            <a:endParaRPr/>
          </a:p>
          <a:p>
            <a:pPr marL="182880" lvl="0" indent="-182880" algn="just" rtl="0">
              <a:lnSpc>
                <a:spcPct val="90000"/>
              </a:lnSpc>
              <a:spcBef>
                <a:spcPts val="1200"/>
              </a:spcBef>
              <a:spcAft>
                <a:spcPts val="0"/>
              </a:spcAft>
              <a:buSzPts val="1700"/>
              <a:buChar char="▪"/>
            </a:pPr>
            <a:r>
              <a:rPr lang="en-US"/>
              <a:t>When we want to execute a process, we swap it into memory. </a:t>
            </a:r>
            <a:endParaRPr/>
          </a:p>
          <a:p>
            <a:pPr marL="182880" lvl="0" indent="-182880" algn="just" rtl="0">
              <a:lnSpc>
                <a:spcPct val="90000"/>
              </a:lnSpc>
              <a:spcBef>
                <a:spcPts val="1200"/>
              </a:spcBef>
              <a:spcAft>
                <a:spcPts val="0"/>
              </a:spcAft>
              <a:buSzPts val="1700"/>
              <a:buChar char="▪"/>
            </a:pPr>
            <a:r>
              <a:rPr lang="en-US"/>
              <a:t>Rather than swapping the entire process into memory, however, we use a lazy swapper. </a:t>
            </a:r>
            <a:endParaRPr/>
          </a:p>
          <a:p>
            <a:pPr marL="182880" lvl="0" indent="-182880" algn="just" rtl="0">
              <a:lnSpc>
                <a:spcPct val="90000"/>
              </a:lnSpc>
              <a:spcBef>
                <a:spcPts val="1200"/>
              </a:spcBef>
              <a:spcAft>
                <a:spcPts val="0"/>
              </a:spcAft>
              <a:buSzPts val="1700"/>
              <a:buChar char="▪"/>
            </a:pPr>
            <a:r>
              <a:rPr lang="en-US"/>
              <a:t>A lazy swapper never swaps a page into memory unless that page will be needed.</a:t>
            </a:r>
            <a:endParaRPr/>
          </a:p>
          <a:p>
            <a:pPr marL="182880" lvl="0" indent="-182880" algn="just" rtl="0">
              <a:lnSpc>
                <a:spcPct val="90000"/>
              </a:lnSpc>
              <a:spcBef>
                <a:spcPts val="1200"/>
              </a:spcBef>
              <a:spcAft>
                <a:spcPts val="0"/>
              </a:spcAft>
              <a:buSzPts val="1700"/>
              <a:buChar char="▪"/>
            </a:pPr>
            <a:r>
              <a:rPr lang="en-US"/>
              <a:t>Since we are now viewing a process as a sequence of pages rather than as one large contiguous address space, use of swap is technically incorrect. </a:t>
            </a:r>
            <a:endParaRPr/>
          </a:p>
          <a:p>
            <a:pPr marL="182880" lvl="0" indent="-182880" algn="just" rtl="0">
              <a:lnSpc>
                <a:spcPct val="90000"/>
              </a:lnSpc>
              <a:spcBef>
                <a:spcPts val="1200"/>
              </a:spcBef>
              <a:spcAft>
                <a:spcPts val="0"/>
              </a:spcAft>
              <a:buSzPts val="1700"/>
              <a:buChar char="▪"/>
            </a:pPr>
            <a:r>
              <a:rPr lang="en-US"/>
              <a:t>A swapper manipulates entire processes, whereas a pager is concerned with the individual pages of a process. </a:t>
            </a:r>
            <a:endParaRPr/>
          </a:p>
          <a:p>
            <a:pPr marL="182880" lvl="0" indent="-182880" algn="just" rtl="0">
              <a:lnSpc>
                <a:spcPct val="90000"/>
              </a:lnSpc>
              <a:spcBef>
                <a:spcPts val="1200"/>
              </a:spcBef>
              <a:spcAft>
                <a:spcPts val="0"/>
              </a:spcAft>
              <a:buSzPts val="1700"/>
              <a:buChar char="▪"/>
            </a:pPr>
            <a:r>
              <a:rPr lang="en-US"/>
              <a:t>Thus the term pager is used in connection with demand paging.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1" name="Google Shape;171;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5" name="Google Shape;175;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6" name="Google Shape;176;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77" name="Google Shape;177;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sp>
        <p:nvSpPr>
          <p:cNvPr id="178" name="Google Shape;178;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When a process is to be swapped in, the paging software guesses which pages would be used before the process is swapped out again. </a:t>
            </a:r>
            <a:endParaRPr/>
          </a:p>
          <a:p>
            <a:pPr marL="182880" lvl="0" indent="-182880" algn="just" rtl="0">
              <a:lnSpc>
                <a:spcPct val="90000"/>
              </a:lnSpc>
              <a:spcBef>
                <a:spcPts val="1200"/>
              </a:spcBef>
              <a:spcAft>
                <a:spcPts val="0"/>
              </a:spcAft>
              <a:buSzPts val="1700"/>
              <a:buChar char="▪"/>
            </a:pPr>
            <a:r>
              <a:rPr lang="en-US"/>
              <a:t>Instead of swapping in a whole process, the pager brings only those necessary pages into memory. </a:t>
            </a:r>
            <a:endParaRPr/>
          </a:p>
          <a:p>
            <a:pPr marL="182880" lvl="0" indent="-182880" algn="just" rtl="0">
              <a:lnSpc>
                <a:spcPct val="90000"/>
              </a:lnSpc>
              <a:spcBef>
                <a:spcPts val="1200"/>
              </a:spcBef>
              <a:spcAft>
                <a:spcPts val="0"/>
              </a:spcAft>
              <a:buSzPts val="1700"/>
              <a:buChar char="▪"/>
            </a:pPr>
            <a:r>
              <a:rPr lang="en-US"/>
              <a:t>Thus it avoids reading into memory pages that will not be used anyway, decreasing the swap time and the amount of physical memory needed. </a:t>
            </a:r>
            <a:endParaRPr/>
          </a:p>
          <a:p>
            <a:pPr marL="182880" lvl="0" indent="-182880" algn="just" rtl="0">
              <a:lnSpc>
                <a:spcPct val="90000"/>
              </a:lnSpc>
              <a:spcBef>
                <a:spcPts val="1200"/>
              </a:spcBef>
              <a:spcAft>
                <a:spcPts val="0"/>
              </a:spcAft>
              <a:buSzPts val="1700"/>
              <a:buChar char="▪"/>
            </a:pPr>
            <a:r>
              <a:rPr lang="en-US"/>
              <a:t>With this scheme, we need some form of hardware support to distinguish which pages are in memory and which are on disk.</a:t>
            </a:r>
            <a:endParaRPr/>
          </a:p>
          <a:p>
            <a:pPr marL="182880" lvl="0" indent="-182880" algn="just" rtl="0">
              <a:lnSpc>
                <a:spcPct val="90000"/>
              </a:lnSpc>
              <a:spcBef>
                <a:spcPts val="1200"/>
              </a:spcBef>
              <a:spcAft>
                <a:spcPts val="0"/>
              </a:spcAft>
              <a:buSzPts val="1700"/>
              <a:buChar char="▪"/>
            </a:pPr>
            <a:r>
              <a:rPr lang="en-US"/>
              <a:t>Valid-invalid bit can be used for this purpose.</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4" name="Google Shape;184;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8" name="Google Shape;188;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89" name="Google Shape;189;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90" name="Google Shape;190;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sp>
        <p:nvSpPr>
          <p:cNvPr id="191" name="Google Shape;191;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This time however when the bit is set to valid, this value indicates that the associated page is both legal and in memory. </a:t>
            </a:r>
            <a:endParaRPr/>
          </a:p>
          <a:p>
            <a:pPr marL="182880" lvl="0" indent="-182880" algn="just" rtl="0">
              <a:lnSpc>
                <a:spcPct val="90000"/>
              </a:lnSpc>
              <a:spcBef>
                <a:spcPts val="1200"/>
              </a:spcBef>
              <a:spcAft>
                <a:spcPts val="0"/>
              </a:spcAft>
              <a:buSzPts val="1700"/>
              <a:buChar char="▪"/>
            </a:pPr>
            <a:r>
              <a:rPr lang="en-US"/>
              <a:t>If the bit is set to invalid this value indicates that the page either is invalid (that is, not in the logical address space of the process) or valid but currently on the disk. </a:t>
            </a:r>
            <a:endParaRPr/>
          </a:p>
          <a:p>
            <a:pPr marL="182880" lvl="0" indent="-182880" algn="just" rtl="0">
              <a:lnSpc>
                <a:spcPct val="90000"/>
              </a:lnSpc>
              <a:spcBef>
                <a:spcPts val="1200"/>
              </a:spcBef>
              <a:spcAft>
                <a:spcPts val="0"/>
              </a:spcAft>
              <a:buSzPts val="1700"/>
              <a:buChar char="▪"/>
            </a:pPr>
            <a:r>
              <a:rPr lang="en-US"/>
              <a:t>The page table entry for a page that is brought into memory is set as usual but the page table entry for a page that is currently not in memory is simply marked invalid or contains the address of the page on disk. </a:t>
            </a:r>
            <a:endParaRPr/>
          </a:p>
          <a:p>
            <a:pPr marL="182880" lvl="0" indent="-182880" algn="just" rtl="0">
              <a:lnSpc>
                <a:spcPct val="90000"/>
              </a:lnSpc>
              <a:spcBef>
                <a:spcPts val="1200"/>
              </a:spcBef>
              <a:spcAft>
                <a:spcPts val="0"/>
              </a:spcAft>
              <a:buSzPts val="1700"/>
              <a:buChar char="▪"/>
            </a:pPr>
            <a:r>
              <a:rPr lang="en-US"/>
              <a:t>Notice that marking a page invalid will have no effect if the process never attempts to access that page.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7" name="Google Shape;197;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1" name="Google Shape;201;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2" name="Google Shape;202;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203" name="Google Shape;203;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pic>
        <p:nvPicPr>
          <p:cNvPr id="204" name="Google Shape;204;p20" descr="Diagram, table&#10;&#10;Description automatically generated"/>
          <p:cNvPicPr preferRelativeResize="0">
            <a:picLocks noGrp="1"/>
          </p:cNvPicPr>
          <p:nvPr>
            <p:ph type="body" idx="1"/>
          </p:nvPr>
        </p:nvPicPr>
        <p:blipFill rotWithShape="1">
          <a:blip r:embed="rId5">
            <a:alphaModFix/>
          </a:blip>
          <a:srcRect/>
          <a:stretch/>
        </p:blipFill>
        <p:spPr>
          <a:xfrm>
            <a:off x="1814053" y="2174874"/>
            <a:ext cx="8141108" cy="468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0" name="Google Shape;210;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4" name="Google Shape;214;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15" name="Google Shape;215;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16" name="Google Shape;216;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17" name="Google Shape;217;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What happens if the process tries to access a page that was not brought into memory? </a:t>
            </a:r>
            <a:endParaRPr/>
          </a:p>
          <a:p>
            <a:pPr marL="182880" lvl="0" indent="-182880" algn="just" rtl="0">
              <a:lnSpc>
                <a:spcPct val="90000"/>
              </a:lnSpc>
              <a:spcBef>
                <a:spcPts val="1200"/>
              </a:spcBef>
              <a:spcAft>
                <a:spcPts val="0"/>
              </a:spcAft>
              <a:buSzPts val="1700"/>
              <a:buChar char="▪"/>
            </a:pPr>
            <a:r>
              <a:rPr lang="en-US"/>
              <a:t>Access to a page marked invalid causes a page fault trap. </a:t>
            </a:r>
            <a:endParaRPr/>
          </a:p>
          <a:p>
            <a:pPr marL="182880" lvl="0" indent="-182880" algn="just" rtl="0">
              <a:lnSpc>
                <a:spcPct val="90000"/>
              </a:lnSpc>
              <a:spcBef>
                <a:spcPts val="1200"/>
              </a:spcBef>
              <a:spcAft>
                <a:spcPts val="0"/>
              </a:spcAft>
              <a:buSzPts val="1700"/>
              <a:buChar char="▪"/>
            </a:pPr>
            <a:r>
              <a:rPr lang="en-US"/>
              <a:t>The paging hardware in translating the address through the page table will notice that the invalid bit is set, causing a trap to the operating system.</a:t>
            </a:r>
            <a:endParaRPr/>
          </a:p>
          <a:p>
            <a:pPr marL="182880" lvl="0" indent="-182880" algn="just" rtl="0">
              <a:lnSpc>
                <a:spcPct val="90000"/>
              </a:lnSpc>
              <a:spcBef>
                <a:spcPts val="1200"/>
              </a:spcBef>
              <a:spcAft>
                <a:spcPts val="0"/>
              </a:spcAft>
              <a:buSzPts val="1700"/>
              <a:buChar char="▪"/>
            </a:pPr>
            <a:r>
              <a:rPr lang="en-US"/>
              <a:t>The procedure for handling a page fault is straightforward: </a:t>
            </a:r>
            <a:endParaRPr/>
          </a:p>
          <a:p>
            <a:pPr marL="457200" lvl="0" indent="-457200" algn="just" rtl="0">
              <a:lnSpc>
                <a:spcPct val="90000"/>
              </a:lnSpc>
              <a:spcBef>
                <a:spcPts val="1200"/>
              </a:spcBef>
              <a:spcAft>
                <a:spcPts val="0"/>
              </a:spcAft>
              <a:buSzPts val="1700"/>
              <a:buFont typeface="Rockwell"/>
              <a:buAutoNum type="arabicPeriod"/>
            </a:pPr>
            <a:r>
              <a:rPr lang="en-US"/>
              <a:t>We check an internal table (usually kept with the process control block) for this process to determine whether the reference was valid or invalid memory access. </a:t>
            </a:r>
            <a:endParaRPr/>
          </a:p>
          <a:p>
            <a:pPr marL="457200" lvl="0" indent="-457200" algn="just" rtl="0">
              <a:lnSpc>
                <a:spcPct val="90000"/>
              </a:lnSpc>
              <a:spcBef>
                <a:spcPts val="1200"/>
              </a:spcBef>
              <a:spcAft>
                <a:spcPts val="0"/>
              </a:spcAft>
              <a:buSzPts val="1700"/>
              <a:buFont typeface="Rockwell"/>
              <a:buAutoNum type="arabicPeriod"/>
            </a:pPr>
            <a:r>
              <a:rPr lang="en-US"/>
              <a:t>If the reference was invalid we terminate the process. If it was valid, but we have not yet brought in that page, we now page it in. </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2264</Words>
  <Application>Microsoft Office PowerPoint</Application>
  <PresentationFormat>Widescreen</PresentationFormat>
  <Paragraphs>184</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Noto Sans Symbols</vt:lpstr>
      <vt:lpstr>Rockwell</vt:lpstr>
      <vt:lpstr>Wood Type</vt:lpstr>
      <vt:lpstr>OPERATING SYSTEMS</vt:lpstr>
      <vt:lpstr>PowerPoint Presentation</vt:lpstr>
      <vt:lpstr>VIRTUAL MEMORY </vt:lpstr>
      <vt:lpstr>VIRTUAL MEMORY </vt:lpstr>
      <vt:lpstr>DEMAND PAGING</vt:lpstr>
      <vt:lpstr>DEMAND PAGING</vt:lpstr>
      <vt:lpstr>DEMAND PAGING</vt:lpstr>
      <vt:lpstr>DEMAND PAGING</vt:lpstr>
      <vt:lpstr>PAGE FAULT </vt:lpstr>
      <vt:lpstr>PAGE FAULT </vt:lpstr>
      <vt:lpstr>PAGE FAULT </vt:lpstr>
      <vt:lpstr>PAGE FAULT </vt:lpstr>
      <vt:lpstr>PAGE FAULT </vt:lpstr>
      <vt:lpstr>PAGE FAULT </vt:lpstr>
      <vt:lpstr>PAGE REPLACEMENT </vt:lpstr>
      <vt:lpstr>PAGE REPLACEMENT </vt:lpstr>
      <vt:lpstr>PAGE REPLACEMENT </vt:lpstr>
      <vt:lpstr>PAGE REPLACEMENT </vt:lpstr>
      <vt:lpstr>PAGE REPLACEMENT </vt:lpstr>
      <vt:lpstr>PAGE REPLACEMENT </vt:lpstr>
      <vt:lpstr>PAGE REPLACEMENT ALGORITHMS </vt:lpstr>
      <vt:lpstr>FIFO PAGE REPLACEMENT</vt:lpstr>
      <vt:lpstr>FIFO PAGE REPLACEMENT</vt:lpstr>
      <vt:lpstr>FIFO PAGE REPLACEMENT</vt:lpstr>
      <vt:lpstr>FIFO PAGE REPLACEMENT</vt:lpstr>
      <vt:lpstr>FIFO PAGE REPLACEMENT</vt:lpstr>
      <vt:lpstr>OPTIMAL PAGE REPLACEMENT</vt:lpstr>
      <vt:lpstr>OPTIMAL PAGE REPLACEMENT</vt:lpstr>
      <vt:lpstr>OPTIMAL PAGE REPLACEMENT</vt:lpstr>
      <vt:lpstr>LRU PAGE REPLACEMENT</vt:lpstr>
      <vt:lpstr>LRU PAGE REPLACEMENT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3</cp:revision>
  <dcterms:modified xsi:type="dcterms:W3CDTF">2023-05-16T20:11:11Z</dcterms:modified>
</cp:coreProperties>
</file>