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6" d="100"/>
          <a:sy n="56" d="100"/>
        </p:scale>
        <p:origin x="97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520760A9-5E0E-91D8-B5FF-D182DCA45DC0}"/>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3" name="Google Shape;223;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7" name="Google Shape;227;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8" name="Google Shape;22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29" name="Google Shape;229;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MAPPED FILES</a:t>
            </a:r>
            <a:endParaRPr b="1"/>
          </a:p>
        </p:txBody>
      </p:sp>
      <p:pic>
        <p:nvPicPr>
          <p:cNvPr id="230" name="Google Shape;230;p22" descr="Diagram, engineering drawing&#10;&#10;Description automatically generated"/>
          <p:cNvPicPr preferRelativeResize="0">
            <a:picLocks noGrp="1"/>
          </p:cNvPicPr>
          <p:nvPr>
            <p:ph type="body" idx="1"/>
          </p:nvPr>
        </p:nvPicPr>
        <p:blipFill rotWithShape="1">
          <a:blip r:embed="rId5">
            <a:alphaModFix/>
          </a:blip>
          <a:srcRect/>
          <a:stretch/>
        </p:blipFill>
        <p:spPr>
          <a:xfrm>
            <a:off x="2053884" y="2170169"/>
            <a:ext cx="8426547" cy="460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6" name="Google Shape;236;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0" name="Google Shape;240;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1" name="Google Shape;241;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42" name="Google Shape;242;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MAPPED FILES</a:t>
            </a:r>
            <a:endParaRPr b="1"/>
          </a:p>
        </p:txBody>
      </p:sp>
      <p:sp>
        <p:nvSpPr>
          <p:cNvPr id="243" name="Google Shape;243;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Multiple processes may be allowed to map the same file into the virtual memory of each to allow sharing of data. </a:t>
            </a:r>
            <a:endParaRPr/>
          </a:p>
          <a:p>
            <a:pPr marL="182880" lvl="0" indent="-182880" algn="just" rtl="0">
              <a:lnSpc>
                <a:spcPct val="90000"/>
              </a:lnSpc>
              <a:spcBef>
                <a:spcPts val="1200"/>
              </a:spcBef>
              <a:spcAft>
                <a:spcPts val="0"/>
              </a:spcAft>
              <a:buSzPts val="1700"/>
              <a:buChar char="▪"/>
            </a:pPr>
            <a:r>
              <a:rPr lang="en-US"/>
              <a:t>Writes by any of the processes modify the data in virtual memory and can be seen by all others that map the same section of the file.</a:t>
            </a:r>
            <a:endParaRPr/>
          </a:p>
          <a:p>
            <a:pPr marL="182880" lvl="0" indent="-182880" algn="just" rtl="0">
              <a:lnSpc>
                <a:spcPct val="90000"/>
              </a:lnSpc>
              <a:spcBef>
                <a:spcPts val="1200"/>
              </a:spcBef>
              <a:spcAft>
                <a:spcPts val="0"/>
              </a:spcAft>
              <a:buSzPts val="1700"/>
              <a:buChar char="▪"/>
            </a:pPr>
            <a:r>
              <a:rPr lang="en-US"/>
              <a:t>The memory mapping system calls can only support copy-on-write functionality allowing processes to share a file in read-only mode, but to have their own copies of any data they modify. </a:t>
            </a:r>
            <a:endParaRPr/>
          </a:p>
          <a:p>
            <a:pPr marL="182880" lvl="0" indent="-182880" algn="just" rtl="0">
              <a:lnSpc>
                <a:spcPct val="90000"/>
              </a:lnSpc>
              <a:spcBef>
                <a:spcPts val="1200"/>
              </a:spcBef>
              <a:spcAft>
                <a:spcPts val="0"/>
              </a:spcAft>
              <a:buSzPts val="1700"/>
              <a:buChar char="▪"/>
            </a:pPr>
            <a:r>
              <a:rPr lang="en-US"/>
              <a:t>So that access to the shared data is coordinated, the processes involved might use one of the mechanisms for achieving mutual exclusion.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 name="Google Shape;121;p14" descr="A computer circuit board"/>
          <p:cNvPicPr preferRelativeResize="0"/>
          <p:nvPr/>
        </p:nvPicPr>
        <p:blipFill rotWithShape="1">
          <a:blip r:embed="rId5">
            <a:alphaModFix/>
          </a:blip>
          <a:srcRect t="7381" b="8348"/>
          <a:stretch/>
        </p:blipFill>
        <p:spPr>
          <a:xfrm>
            <a:off x="0" y="10"/>
            <a:ext cx="12191999" cy="6857990"/>
          </a:xfrm>
          <a:prstGeom prst="rect">
            <a:avLst/>
          </a:prstGeom>
          <a:noFill/>
          <a:ln>
            <a:noFill/>
          </a:ln>
        </p:spPr>
      </p:pic>
      <p:sp>
        <p:nvSpPr>
          <p:cNvPr id="122" name="Google Shape;122;p14"/>
          <p:cNvSpPr/>
          <p:nvPr/>
        </p:nvSpPr>
        <p:spPr>
          <a:xfrm>
            <a:off x="984504" y="383745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984504" y="3981573"/>
            <a:ext cx="10222992" cy="2078335"/>
          </a:xfrm>
          <a:prstGeom prst="rect">
            <a:avLst/>
          </a:prstGeom>
          <a:blipFill rotWithShape="1">
            <a:blip r:embed="rId3">
              <a:alphaModFix amt="9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984504" y="6128670"/>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txBox="1">
            <a:spLocks noGrp="1"/>
          </p:cNvSpPr>
          <p:nvPr>
            <p:ph type="sldNum" idx="12"/>
          </p:nvPr>
        </p:nvSpPr>
        <p:spPr>
          <a:xfrm>
            <a:off x="11237976" y="6132125"/>
            <a:ext cx="792347" cy="60587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000"/>
              <a:t>2</a:t>
            </a:fld>
            <a:endParaRPr sz="2000"/>
          </a:p>
        </p:txBody>
      </p:sp>
      <p:sp>
        <p:nvSpPr>
          <p:cNvPr id="126" name="Google Shape;126;p14"/>
          <p:cNvSpPr/>
          <p:nvPr/>
        </p:nvSpPr>
        <p:spPr>
          <a:xfrm>
            <a:off x="2327851" y="4380379"/>
            <a:ext cx="7769692"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i="0" u="none" strike="noStrike" cap="none">
                <a:solidFill>
                  <a:srgbClr val="E99A92"/>
                </a:solidFill>
                <a:latin typeface="Rockwell"/>
                <a:ea typeface="Rockwell"/>
                <a:cs typeface="Rockwell"/>
                <a:sym typeface="Rockwell"/>
              </a:rPr>
              <a:t>Virtual Memory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COPY-ON-WRITE</a:t>
            </a:r>
            <a:endParaRPr b="1"/>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fork() system call creates a child process that is a duplicate of its parent.</a:t>
            </a:r>
            <a:endParaRPr/>
          </a:p>
          <a:p>
            <a:pPr marL="182880" lvl="0" indent="-182880" algn="just" rtl="0">
              <a:lnSpc>
                <a:spcPct val="90000"/>
              </a:lnSpc>
              <a:spcBef>
                <a:spcPts val="1200"/>
              </a:spcBef>
              <a:spcAft>
                <a:spcPts val="0"/>
              </a:spcAft>
              <a:buSzPts val="1700"/>
              <a:buChar char="▪"/>
            </a:pPr>
            <a:r>
              <a:rPr lang="en-US"/>
              <a:t>Traditionally, fork() worked by creating a copy of the parent’s address space for the child, duplicating the pages belonging to the parent. </a:t>
            </a:r>
            <a:endParaRPr/>
          </a:p>
          <a:p>
            <a:pPr marL="182880" lvl="0" indent="-182880" algn="just" rtl="0">
              <a:lnSpc>
                <a:spcPct val="90000"/>
              </a:lnSpc>
              <a:spcBef>
                <a:spcPts val="1200"/>
              </a:spcBef>
              <a:spcAft>
                <a:spcPts val="0"/>
              </a:spcAft>
              <a:buSzPts val="1700"/>
              <a:buChar char="▪"/>
            </a:pPr>
            <a:r>
              <a:rPr lang="en-US"/>
              <a:t>However, considering that many child processes invoke the exec() system call immediately after creation, the copying of the parent’s address space may be unnecessary. </a:t>
            </a:r>
            <a:endParaRPr/>
          </a:p>
          <a:p>
            <a:pPr marL="182880" lvl="0" indent="-182880" algn="just" rtl="0">
              <a:lnSpc>
                <a:spcPct val="90000"/>
              </a:lnSpc>
              <a:spcBef>
                <a:spcPts val="1200"/>
              </a:spcBef>
              <a:spcAft>
                <a:spcPts val="0"/>
              </a:spcAft>
              <a:buSzPts val="1700"/>
              <a:buChar char="▪"/>
            </a:pPr>
            <a:r>
              <a:rPr lang="en-US"/>
              <a:t>Instead, we can use a technique known as copy-on-write, which works by allowing the parent and child processes initially to share the same pages. </a:t>
            </a:r>
            <a:endParaRPr/>
          </a:p>
          <a:p>
            <a:pPr marL="182880" lvl="0" indent="-182880" algn="just" rtl="0">
              <a:lnSpc>
                <a:spcPct val="90000"/>
              </a:lnSpc>
              <a:spcBef>
                <a:spcPts val="1200"/>
              </a:spcBef>
              <a:spcAft>
                <a:spcPts val="0"/>
              </a:spcAft>
              <a:buSzPts val="1700"/>
              <a:buChar char="▪"/>
            </a:pPr>
            <a:r>
              <a:rPr lang="en-US"/>
              <a:t>These shared pages are marked as copy-on-write pages, meaning that if either process writes to a shared page, a copy of the shared page is created.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5" name="Google Shape;145;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9" name="Google Shape;149;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50" name="Google Shape;150;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51" name="Google Shape;151;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COPY-ON-WRITE</a:t>
            </a:r>
            <a:endParaRPr b="1"/>
          </a:p>
        </p:txBody>
      </p:sp>
      <p:pic>
        <p:nvPicPr>
          <p:cNvPr id="152" name="Google Shape;152;p16" descr="Diagram&#10;&#10;Description automatically generated"/>
          <p:cNvPicPr preferRelativeResize="0">
            <a:picLocks noGrp="1"/>
          </p:cNvPicPr>
          <p:nvPr>
            <p:ph type="body" idx="1"/>
          </p:nvPr>
        </p:nvPicPr>
        <p:blipFill rotWithShape="1">
          <a:blip r:embed="rId5">
            <a:alphaModFix/>
          </a:blip>
          <a:srcRect/>
          <a:stretch/>
        </p:blipFill>
        <p:spPr>
          <a:xfrm>
            <a:off x="1871003" y="2170167"/>
            <a:ext cx="8609428" cy="45167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8" name="Google Shape;158;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2" name="Google Shape;162;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3" name="Google Shape;16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64" name="Google Shape;16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COPY-ON-WRITE</a:t>
            </a:r>
            <a:endParaRPr b="1"/>
          </a:p>
        </p:txBody>
      </p:sp>
      <p:pic>
        <p:nvPicPr>
          <p:cNvPr id="165" name="Google Shape;165;p17" descr="Diagram&#10;&#10;Description automatically generated"/>
          <p:cNvPicPr preferRelativeResize="0">
            <a:picLocks noGrp="1"/>
          </p:cNvPicPr>
          <p:nvPr>
            <p:ph type="body" idx="1"/>
          </p:nvPr>
        </p:nvPicPr>
        <p:blipFill rotWithShape="1">
          <a:blip r:embed="rId5">
            <a:alphaModFix/>
          </a:blip>
          <a:srcRect/>
          <a:stretch/>
        </p:blipFill>
        <p:spPr>
          <a:xfrm>
            <a:off x="2180493" y="2170167"/>
            <a:ext cx="8046720" cy="4687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1" name="Google Shape;171;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5" name="Google Shape;175;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6" name="Google Shape;17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7" name="Google Shape;177;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COPY-ON-WRITE</a:t>
            </a:r>
            <a:endParaRPr b="1"/>
          </a:p>
        </p:txBody>
      </p:sp>
      <p:sp>
        <p:nvSpPr>
          <p:cNvPr id="178" name="Google Shape;178;p18"/>
          <p:cNvSpPr txBox="1">
            <a:spLocks noGrp="1"/>
          </p:cNvSpPr>
          <p:nvPr>
            <p:ph type="body" idx="1"/>
          </p:nvPr>
        </p:nvSpPr>
        <p:spPr>
          <a:xfrm>
            <a:off x="1069848" y="2121407"/>
            <a:ext cx="10058400" cy="4565473"/>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For example, assume that the child process attempts to modify a page containing portions of the stack, with the pages set to be copy-on-write. </a:t>
            </a:r>
            <a:endParaRPr/>
          </a:p>
          <a:p>
            <a:pPr marL="182880" lvl="0" indent="-182880" algn="just" rtl="0">
              <a:lnSpc>
                <a:spcPct val="90000"/>
              </a:lnSpc>
              <a:spcBef>
                <a:spcPts val="1200"/>
              </a:spcBef>
              <a:spcAft>
                <a:spcPts val="0"/>
              </a:spcAft>
              <a:buSzPct val="85000"/>
              <a:buChar char="▪"/>
            </a:pPr>
            <a:r>
              <a:rPr lang="en-US"/>
              <a:t>The operating system will obtain a frame from the free-frame list and create a copy of this page, mapping it to the address space of the child process. </a:t>
            </a:r>
            <a:endParaRPr/>
          </a:p>
          <a:p>
            <a:pPr marL="182880" lvl="0" indent="-182880" algn="just" rtl="0">
              <a:lnSpc>
                <a:spcPct val="90000"/>
              </a:lnSpc>
              <a:spcBef>
                <a:spcPts val="1200"/>
              </a:spcBef>
              <a:spcAft>
                <a:spcPts val="0"/>
              </a:spcAft>
              <a:buSzPct val="85000"/>
              <a:buChar char="▪"/>
            </a:pPr>
            <a:r>
              <a:rPr lang="en-US"/>
              <a:t>The child process will then modify its copied page and not the page belonging to the parent process. </a:t>
            </a:r>
            <a:endParaRPr/>
          </a:p>
          <a:p>
            <a:pPr marL="182880" lvl="0" indent="-182880" algn="just" rtl="0">
              <a:lnSpc>
                <a:spcPct val="90000"/>
              </a:lnSpc>
              <a:spcBef>
                <a:spcPts val="1200"/>
              </a:spcBef>
              <a:spcAft>
                <a:spcPts val="0"/>
              </a:spcAft>
              <a:buSzPct val="85000"/>
              <a:buChar char="▪"/>
            </a:pPr>
            <a:r>
              <a:rPr lang="en-US"/>
              <a:t>Obviously, when the copy-on-write technique is used, only the pages that are modified by either process are copied; all unmodified pages can be shared by the parent and child processes. </a:t>
            </a:r>
            <a:endParaRPr/>
          </a:p>
          <a:p>
            <a:pPr marL="182880" lvl="0" indent="-182880" algn="just" rtl="0">
              <a:lnSpc>
                <a:spcPct val="90000"/>
              </a:lnSpc>
              <a:spcBef>
                <a:spcPts val="1200"/>
              </a:spcBef>
              <a:spcAft>
                <a:spcPts val="0"/>
              </a:spcAft>
              <a:buSzPct val="85000"/>
              <a:buChar char="▪"/>
            </a:pPr>
            <a:r>
              <a:rPr lang="en-US"/>
              <a:t>Note, too, that only pages that can be modified need be marked as copy-on-write.</a:t>
            </a:r>
            <a:endParaRPr/>
          </a:p>
          <a:p>
            <a:pPr marL="182880" lvl="0" indent="-182880" algn="just" rtl="0">
              <a:lnSpc>
                <a:spcPct val="90000"/>
              </a:lnSpc>
              <a:spcBef>
                <a:spcPts val="1200"/>
              </a:spcBef>
              <a:spcAft>
                <a:spcPts val="0"/>
              </a:spcAft>
              <a:buSzPct val="85000"/>
              <a:buChar char="▪"/>
            </a:pPr>
            <a:r>
              <a:rPr lang="en-US"/>
              <a:t>Pages that cannot be modified (pages containing executable code) can be shared by the parent and child.</a:t>
            </a:r>
            <a:endParaRPr/>
          </a:p>
          <a:p>
            <a:pPr marL="182880" lvl="0" indent="-182880" algn="just" rtl="0">
              <a:lnSpc>
                <a:spcPct val="90000"/>
              </a:lnSpc>
              <a:spcBef>
                <a:spcPts val="1200"/>
              </a:spcBef>
              <a:spcAft>
                <a:spcPts val="0"/>
              </a:spcAft>
              <a:buSzPct val="85000"/>
              <a:buChar char="▪"/>
            </a:pPr>
            <a:r>
              <a:rPr lang="en-US"/>
              <a:t> Copy-on-write is a common technique used by several operating systems, including Windows, Linux, and macOS.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4" name="Google Shape;184;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8" name="Google Shape;188;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9" name="Google Shape;18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90" name="Google Shape;190;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VFORK()</a:t>
            </a:r>
            <a:endParaRPr b="1"/>
          </a:p>
        </p:txBody>
      </p:sp>
      <p:sp>
        <p:nvSpPr>
          <p:cNvPr id="191" name="Google Shape;191;p19"/>
          <p:cNvSpPr txBox="1">
            <a:spLocks noGrp="1"/>
          </p:cNvSpPr>
          <p:nvPr>
            <p:ph type="body" idx="1"/>
          </p:nvPr>
        </p:nvSpPr>
        <p:spPr>
          <a:xfrm>
            <a:off x="1069848" y="2121407"/>
            <a:ext cx="10058400" cy="4565473"/>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Several versions of UNIX (including Linux, macOS, and BSD UNIX) provide a variation of the fork() system call—vfork() (for virtual memory fork)— that operates differently from fork() with copy-on-write</a:t>
            </a:r>
            <a:endParaRPr/>
          </a:p>
          <a:p>
            <a:pPr marL="182880" lvl="0" indent="-182880" algn="just" rtl="0">
              <a:lnSpc>
                <a:spcPct val="90000"/>
              </a:lnSpc>
              <a:spcBef>
                <a:spcPts val="1200"/>
              </a:spcBef>
              <a:spcAft>
                <a:spcPts val="0"/>
              </a:spcAft>
              <a:buSzPts val="1700"/>
              <a:buChar char="▪"/>
            </a:pPr>
            <a:r>
              <a:rPr lang="en-US"/>
              <a:t>With vfork(), the parent process is suspended, and the child process uses the address space of the parent. </a:t>
            </a:r>
            <a:endParaRPr/>
          </a:p>
          <a:p>
            <a:pPr marL="182880" lvl="0" indent="-182880" algn="just" rtl="0">
              <a:lnSpc>
                <a:spcPct val="90000"/>
              </a:lnSpc>
              <a:spcBef>
                <a:spcPts val="1200"/>
              </a:spcBef>
              <a:spcAft>
                <a:spcPts val="0"/>
              </a:spcAft>
              <a:buSzPts val="1700"/>
              <a:buChar char="▪"/>
            </a:pPr>
            <a:r>
              <a:rPr lang="en-US"/>
              <a:t>Because vfork() does not use copy-on-write, if the child process changes any pages of the parent’s address space, the altered pages will be visible to the parent once it resumes. </a:t>
            </a:r>
            <a:endParaRPr/>
          </a:p>
          <a:p>
            <a:pPr marL="182880" lvl="0" indent="-182880" algn="just" rtl="0">
              <a:lnSpc>
                <a:spcPct val="90000"/>
              </a:lnSpc>
              <a:spcBef>
                <a:spcPts val="1200"/>
              </a:spcBef>
              <a:spcAft>
                <a:spcPts val="0"/>
              </a:spcAft>
              <a:buSzPts val="1700"/>
              <a:buChar char="▪"/>
            </a:pPr>
            <a:r>
              <a:rPr lang="en-US"/>
              <a:t>Therefore, vfork() must be used with caution to ensure that the child process does not modify the address space of the parent. </a:t>
            </a:r>
            <a:endParaRPr/>
          </a:p>
          <a:p>
            <a:pPr marL="182880" lvl="0" indent="-182880" algn="just" rtl="0">
              <a:lnSpc>
                <a:spcPct val="90000"/>
              </a:lnSpc>
              <a:spcBef>
                <a:spcPts val="1200"/>
              </a:spcBef>
              <a:spcAft>
                <a:spcPts val="0"/>
              </a:spcAft>
              <a:buSzPts val="1700"/>
              <a:buChar char="▪"/>
            </a:pPr>
            <a:r>
              <a:rPr lang="en-US"/>
              <a:t>vfork() is intended to be used when the child process calls exec() immediately after creation. </a:t>
            </a:r>
            <a:endParaRPr/>
          </a:p>
          <a:p>
            <a:pPr marL="182880" lvl="0" indent="-182880" algn="just" rtl="0">
              <a:lnSpc>
                <a:spcPct val="90000"/>
              </a:lnSpc>
              <a:spcBef>
                <a:spcPts val="1200"/>
              </a:spcBef>
              <a:spcAft>
                <a:spcPts val="0"/>
              </a:spcAft>
              <a:buSzPts val="1700"/>
              <a:buChar char="▪"/>
            </a:pPr>
            <a:r>
              <a:rPr lang="en-US"/>
              <a:t>Because no copying of pages takes place, vfork() is an extremely efficient method of process creation and is sometimes used to implement UNIX command-line shell interfaces.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7" name="Google Shape;197;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1" name="Google Shape;201;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2" name="Google Shape;20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203" name="Google Shape;203;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MAPPED FILES</a:t>
            </a:r>
            <a:endParaRPr b="1"/>
          </a:p>
        </p:txBody>
      </p:sp>
      <p:sp>
        <p:nvSpPr>
          <p:cNvPr id="204" name="Google Shape;204;p20"/>
          <p:cNvSpPr txBox="1">
            <a:spLocks noGrp="1"/>
          </p:cNvSpPr>
          <p:nvPr>
            <p:ph type="body" idx="1"/>
          </p:nvPr>
        </p:nvSpPr>
        <p:spPr>
          <a:xfrm>
            <a:off x="1069848" y="2121407"/>
            <a:ext cx="10058400" cy="4565473"/>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Consider a sequential read of a file on disk using the standard system calls open(), read(), write(). </a:t>
            </a:r>
            <a:endParaRPr/>
          </a:p>
          <a:p>
            <a:pPr marL="182880" lvl="0" indent="-182880" algn="just" rtl="0">
              <a:lnSpc>
                <a:spcPct val="90000"/>
              </a:lnSpc>
              <a:spcBef>
                <a:spcPts val="1200"/>
              </a:spcBef>
              <a:spcAft>
                <a:spcPts val="0"/>
              </a:spcAft>
              <a:buSzPts val="1700"/>
              <a:buChar char="▪"/>
            </a:pPr>
            <a:r>
              <a:rPr lang="en-US"/>
              <a:t>Every time the file is accessed requires a system call and disk access. </a:t>
            </a:r>
            <a:endParaRPr/>
          </a:p>
          <a:p>
            <a:pPr marL="182880" lvl="0" indent="-182880" algn="just" rtl="0">
              <a:lnSpc>
                <a:spcPct val="90000"/>
              </a:lnSpc>
              <a:spcBef>
                <a:spcPts val="1200"/>
              </a:spcBef>
              <a:spcAft>
                <a:spcPts val="0"/>
              </a:spcAft>
              <a:buSzPts val="1700"/>
              <a:buChar char="▪"/>
            </a:pPr>
            <a:r>
              <a:rPr lang="en-US"/>
              <a:t>Alternatively, we can use the virtual memory techniques discussed so far to treat file I/O as routine memory accesses. </a:t>
            </a:r>
            <a:endParaRPr/>
          </a:p>
          <a:p>
            <a:pPr marL="182880" lvl="0" indent="-182880" algn="just" rtl="0">
              <a:lnSpc>
                <a:spcPct val="90000"/>
              </a:lnSpc>
              <a:spcBef>
                <a:spcPts val="1200"/>
              </a:spcBef>
              <a:spcAft>
                <a:spcPts val="0"/>
              </a:spcAft>
              <a:buSzPts val="1700"/>
              <a:buChar char="▪"/>
            </a:pPr>
            <a:r>
              <a:rPr lang="en-US"/>
              <a:t>This approach is known as memory mapping a file, allowing a part of the virtual address space to be logically associated with a file. </a:t>
            </a:r>
            <a:endParaRPr/>
          </a:p>
          <a:p>
            <a:pPr marL="182880" lvl="0" indent="-182880" algn="just" rtl="0">
              <a:lnSpc>
                <a:spcPct val="90000"/>
              </a:lnSpc>
              <a:spcBef>
                <a:spcPts val="1200"/>
              </a:spcBef>
              <a:spcAft>
                <a:spcPts val="0"/>
              </a:spcAft>
              <a:buSzPts val="1700"/>
              <a:buChar char="▪"/>
            </a:pPr>
            <a:r>
              <a:rPr lang="en-US"/>
              <a:t>Memory mapping a file is possible by mapping a disk block to a page (or pages) in memory. </a:t>
            </a:r>
            <a:endParaRPr/>
          </a:p>
          <a:p>
            <a:pPr marL="182880" lvl="0" indent="-182880" algn="just" rtl="0">
              <a:lnSpc>
                <a:spcPct val="90000"/>
              </a:lnSpc>
              <a:spcBef>
                <a:spcPts val="1200"/>
              </a:spcBef>
              <a:spcAft>
                <a:spcPts val="0"/>
              </a:spcAft>
              <a:buSzPts val="1700"/>
              <a:buChar char="▪"/>
            </a:pPr>
            <a:r>
              <a:rPr lang="en-US"/>
              <a:t>Initial access to the file proceeds using ordinary demand paging resulting in a page fault. </a:t>
            </a:r>
            <a:endParaRPr/>
          </a:p>
          <a:p>
            <a:pPr marL="182880" lvl="0" indent="-182880" algn="just" rtl="0">
              <a:lnSpc>
                <a:spcPct val="90000"/>
              </a:lnSpc>
              <a:spcBef>
                <a:spcPts val="1200"/>
              </a:spcBef>
              <a:spcAft>
                <a:spcPts val="0"/>
              </a:spcAft>
              <a:buSzPts val="1700"/>
              <a:buChar char="▪"/>
            </a:pPr>
            <a:r>
              <a:rPr lang="en-US"/>
              <a:t>However, a page sized portion of the file is read from the file system into a physical page.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0" name="Google Shape;210;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4" name="Google Shape;214;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5" name="Google Shape;21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6" name="Google Shape;21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MAPPED FILES</a:t>
            </a:r>
            <a:endParaRPr b="1"/>
          </a:p>
        </p:txBody>
      </p:sp>
      <p:sp>
        <p:nvSpPr>
          <p:cNvPr id="217" name="Google Shape;217;p21"/>
          <p:cNvSpPr txBox="1">
            <a:spLocks noGrp="1"/>
          </p:cNvSpPr>
          <p:nvPr>
            <p:ph type="body" idx="1"/>
          </p:nvPr>
        </p:nvSpPr>
        <p:spPr>
          <a:xfrm>
            <a:off x="1069848" y="2121407"/>
            <a:ext cx="10058400" cy="4565473"/>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Subsequent reads and writes to the file are handled as routine memory accesses, thereby simplifying file access and usage by allowing file manipulation through memory rather than the overhead of using the read() and write() system calls. </a:t>
            </a:r>
            <a:endParaRPr/>
          </a:p>
          <a:p>
            <a:pPr marL="182880" lvl="0" indent="-182880" algn="just" rtl="0">
              <a:lnSpc>
                <a:spcPct val="90000"/>
              </a:lnSpc>
              <a:spcBef>
                <a:spcPts val="1200"/>
              </a:spcBef>
              <a:spcAft>
                <a:spcPts val="0"/>
              </a:spcAft>
              <a:buSzPts val="1700"/>
              <a:buChar char="▪"/>
            </a:pPr>
            <a:r>
              <a:rPr lang="en-US"/>
              <a:t>Note that writes to the file mapped in memory may not be immediate writes to the file on disk. </a:t>
            </a:r>
            <a:endParaRPr/>
          </a:p>
          <a:p>
            <a:pPr marL="182880" lvl="0" indent="-182880" algn="just" rtl="0">
              <a:lnSpc>
                <a:spcPct val="90000"/>
              </a:lnSpc>
              <a:spcBef>
                <a:spcPts val="1200"/>
              </a:spcBef>
              <a:spcAft>
                <a:spcPts val="0"/>
              </a:spcAft>
              <a:buSzPts val="1700"/>
              <a:buChar char="▪"/>
            </a:pPr>
            <a:r>
              <a:rPr lang="en-US"/>
              <a:t>Some systems may choose to update the physical file when the operating system periodically checks if the page in memory mapping the file has been modified.</a:t>
            </a:r>
            <a:endParaRPr/>
          </a:p>
          <a:p>
            <a:pPr marL="182880" lvl="0" indent="-182880" algn="just" rtl="0">
              <a:lnSpc>
                <a:spcPct val="90000"/>
              </a:lnSpc>
              <a:spcBef>
                <a:spcPts val="1200"/>
              </a:spcBef>
              <a:spcAft>
                <a:spcPts val="0"/>
              </a:spcAft>
              <a:buSzPts val="1700"/>
              <a:buChar char="▪"/>
            </a:pPr>
            <a:r>
              <a:rPr lang="en-US"/>
              <a:t>Closing the file results in all the memory mapped data being written back to disk and removed from the virtual memory of the process.</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Noto Sans Symbols</vt:lpstr>
      <vt:lpstr>Rockwell</vt:lpstr>
      <vt:lpstr>Wood Type</vt:lpstr>
      <vt:lpstr>OPERATING SYSTEMS</vt:lpstr>
      <vt:lpstr>PowerPoint Presentation</vt:lpstr>
      <vt:lpstr>COPY-ON-WRITE</vt:lpstr>
      <vt:lpstr>COPY-ON-WRITE</vt:lpstr>
      <vt:lpstr>COPY-ON-WRITE</vt:lpstr>
      <vt:lpstr>COPY-ON-WRITE</vt:lpstr>
      <vt:lpstr>VFORK()</vt:lpstr>
      <vt:lpstr>MEMORY MAPPED FILES</vt:lpstr>
      <vt:lpstr>MEMORY MAPPED FILES</vt:lpstr>
      <vt:lpstr>MEMORY MAPPED FILES</vt:lpstr>
      <vt:lpstr>MEMORY MAPPED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1</cp:revision>
  <dcterms:modified xsi:type="dcterms:W3CDTF">2023-05-15T03:58:26Z</dcterms:modified>
</cp:coreProperties>
</file>