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78" r:id="rId3"/>
    <p:sldId id="279" r:id="rId4"/>
    <p:sldId id="280" r:id="rId5"/>
    <p:sldId id="281" r:id="rId6"/>
    <p:sldId id="282" r:id="rId7"/>
    <p:sldId id="283" r:id="rId8"/>
    <p:sldId id="284" r:id="rId9"/>
    <p:sldId id="269" r:id="rId10"/>
    <p:sldId id="270" r:id="rId11"/>
    <p:sldId id="271" r:id="rId12"/>
    <p:sldId id="272" r:id="rId13"/>
    <p:sldId id="273" r:id="rId14"/>
    <p:sldId id="274" r:id="rId15"/>
    <p:sldId id="275" r:id="rId16"/>
    <p:sldId id="276" r:id="rId17"/>
    <p:sldId id="277" r:id="rId18"/>
    <p:sldId id="285" r:id="rId19"/>
    <p:sldId id="286" r:id="rId20"/>
    <p:sldId id="287" r:id="rId21"/>
    <p:sldId id="288" r:id="rId22"/>
    <p:sldId id="289" r:id="rId23"/>
    <p:sldId id="290" r:id="rId24"/>
    <p:sldId id="291" r:id="rId25"/>
    <p:sldId id="29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303C1E-3484-69BD-43D0-68F8534BB62C}" name="Mr.Razi-uddin" initials="Mu" userId="S::razi.uddin@nu.edu.pk::d7d1c73b-ca12-4be2-a8cb-990354b1337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7407" autoAdjust="0"/>
  </p:normalViewPr>
  <p:slideViewPr>
    <p:cSldViewPr snapToGrid="0">
      <p:cViewPr varScale="1">
        <p:scale>
          <a:sx n="33" d="100"/>
          <a:sy n="33" d="100"/>
        </p:scale>
        <p:origin x="1880"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8ED09-49A1-4526-B1BA-F9F5FE5CAEFE}" type="datetimeFigureOut">
              <a:rPr lang="en-US" smtClean="0"/>
              <a:t>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6FDC4-0BDF-4AE5-BDAC-2884AF70D762}" type="slidenum">
              <a:rPr lang="en-US" smtClean="0"/>
              <a:t>‹#›</a:t>
            </a:fld>
            <a:endParaRPr lang="en-US"/>
          </a:p>
        </p:txBody>
      </p:sp>
    </p:spTree>
    <p:extLst>
      <p:ext uri="{BB962C8B-B14F-4D97-AF65-F5344CB8AC3E}">
        <p14:creationId xmlns:p14="http://schemas.microsoft.com/office/powerpoint/2010/main" val="145876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Slide Number Placeholder 3"/>
          <p:cNvSpPr>
            <a:spLocks noGrp="1"/>
          </p:cNvSpPr>
          <p:nvPr>
            <p:ph type="sldNum" sz="quarter" idx="5"/>
          </p:nvPr>
        </p:nvSpPr>
        <p:spPr/>
        <p:txBody>
          <a:bodyPr/>
          <a:lstStyle/>
          <a:p>
            <a:fld id="{A156FDC4-0BDF-4AE5-BDAC-2884AF70D762}" type="slidenum">
              <a:rPr lang="en-US" smtClean="0"/>
              <a:t>1</a:t>
            </a:fld>
            <a:endParaRPr lang="en-US"/>
          </a:p>
        </p:txBody>
      </p:sp>
    </p:spTree>
    <p:extLst>
      <p:ext uri="{BB962C8B-B14F-4D97-AF65-F5344CB8AC3E}">
        <p14:creationId xmlns:p14="http://schemas.microsoft.com/office/powerpoint/2010/main" val="1383099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A156FDC4-0BDF-4AE5-BDAC-2884AF70D762}" type="slidenum">
              <a:rPr lang="en-US" smtClean="0"/>
              <a:t>18</a:t>
            </a:fld>
            <a:endParaRPr lang="en-US"/>
          </a:p>
        </p:txBody>
      </p:sp>
    </p:spTree>
    <p:extLst>
      <p:ext uri="{BB962C8B-B14F-4D97-AF65-F5344CB8AC3E}">
        <p14:creationId xmlns:p14="http://schemas.microsoft.com/office/powerpoint/2010/main" val="4013918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1" dirty="0"/>
            </a:br>
            <a:br>
              <a:rPr lang="en-US" b="1" dirty="0"/>
            </a:br>
            <a:r>
              <a:rPr lang="en-US" b="1" dirty="0"/>
              <a:t> </a:t>
            </a:r>
          </a:p>
        </p:txBody>
      </p:sp>
      <p:sp>
        <p:nvSpPr>
          <p:cNvPr id="4" name="Slide Number Placeholder 3"/>
          <p:cNvSpPr>
            <a:spLocks noGrp="1"/>
          </p:cNvSpPr>
          <p:nvPr>
            <p:ph type="sldNum" sz="quarter" idx="5"/>
          </p:nvPr>
        </p:nvSpPr>
        <p:spPr/>
        <p:txBody>
          <a:bodyPr/>
          <a:lstStyle/>
          <a:p>
            <a:fld id="{A156FDC4-0BDF-4AE5-BDAC-2884AF70D762}" type="slidenum">
              <a:rPr lang="en-US" smtClean="0"/>
              <a:t>22</a:t>
            </a:fld>
            <a:endParaRPr lang="en-US"/>
          </a:p>
        </p:txBody>
      </p:sp>
    </p:spTree>
    <p:extLst>
      <p:ext uri="{BB962C8B-B14F-4D97-AF65-F5344CB8AC3E}">
        <p14:creationId xmlns:p14="http://schemas.microsoft.com/office/powerpoint/2010/main" val="243859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156FDC4-0BDF-4AE5-BDAC-2884AF70D762}" type="slidenum">
              <a:rPr lang="en-US" smtClean="0"/>
              <a:t>2</a:t>
            </a:fld>
            <a:endParaRPr lang="en-US"/>
          </a:p>
        </p:txBody>
      </p:sp>
    </p:spTree>
    <p:extLst>
      <p:ext uri="{BB962C8B-B14F-4D97-AF65-F5344CB8AC3E}">
        <p14:creationId xmlns:p14="http://schemas.microsoft.com/office/powerpoint/2010/main" val="65529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6FDC4-0BDF-4AE5-BDAC-2884AF70D762}" type="slidenum">
              <a:rPr lang="en-US" smtClean="0"/>
              <a:t>3</a:t>
            </a:fld>
            <a:endParaRPr lang="en-US"/>
          </a:p>
        </p:txBody>
      </p:sp>
    </p:spTree>
    <p:extLst>
      <p:ext uri="{BB962C8B-B14F-4D97-AF65-F5344CB8AC3E}">
        <p14:creationId xmlns:p14="http://schemas.microsoft.com/office/powerpoint/2010/main" val="3088453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dirty="0"/>
          </a:p>
        </p:txBody>
      </p:sp>
      <p:sp>
        <p:nvSpPr>
          <p:cNvPr id="4" name="Slide Number Placeholder 3"/>
          <p:cNvSpPr>
            <a:spLocks noGrp="1"/>
          </p:cNvSpPr>
          <p:nvPr>
            <p:ph type="sldNum" sz="quarter" idx="5"/>
          </p:nvPr>
        </p:nvSpPr>
        <p:spPr/>
        <p:txBody>
          <a:bodyPr/>
          <a:lstStyle/>
          <a:p>
            <a:fld id="{A156FDC4-0BDF-4AE5-BDAC-2884AF70D762}" type="slidenum">
              <a:rPr lang="en-US" smtClean="0"/>
              <a:t>9</a:t>
            </a:fld>
            <a:endParaRPr lang="en-US"/>
          </a:p>
        </p:txBody>
      </p:sp>
    </p:spTree>
    <p:extLst>
      <p:ext uri="{BB962C8B-B14F-4D97-AF65-F5344CB8AC3E}">
        <p14:creationId xmlns:p14="http://schemas.microsoft.com/office/powerpoint/2010/main" val="2274269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endParaRPr lang="en-US" b="1" dirty="0"/>
          </a:p>
        </p:txBody>
      </p:sp>
      <p:sp>
        <p:nvSpPr>
          <p:cNvPr id="4" name="Slide Number Placeholder 3"/>
          <p:cNvSpPr>
            <a:spLocks noGrp="1"/>
          </p:cNvSpPr>
          <p:nvPr>
            <p:ph type="sldNum" sz="quarter" idx="5"/>
          </p:nvPr>
        </p:nvSpPr>
        <p:spPr/>
        <p:txBody>
          <a:bodyPr/>
          <a:lstStyle/>
          <a:p>
            <a:fld id="{A156FDC4-0BDF-4AE5-BDAC-2884AF70D762}" type="slidenum">
              <a:rPr lang="en-US" smtClean="0"/>
              <a:t>10</a:t>
            </a:fld>
            <a:endParaRPr lang="en-US"/>
          </a:p>
        </p:txBody>
      </p:sp>
    </p:spTree>
    <p:extLst>
      <p:ext uri="{BB962C8B-B14F-4D97-AF65-F5344CB8AC3E}">
        <p14:creationId xmlns:p14="http://schemas.microsoft.com/office/powerpoint/2010/main" val="146924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A156FDC4-0BDF-4AE5-BDAC-2884AF70D762}" type="slidenum">
              <a:rPr lang="en-US" smtClean="0"/>
              <a:t>11</a:t>
            </a:fld>
            <a:endParaRPr lang="en-US"/>
          </a:p>
        </p:txBody>
      </p:sp>
    </p:spTree>
    <p:extLst>
      <p:ext uri="{BB962C8B-B14F-4D97-AF65-F5344CB8AC3E}">
        <p14:creationId xmlns:p14="http://schemas.microsoft.com/office/powerpoint/2010/main" val="375754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A156FDC4-0BDF-4AE5-BDAC-2884AF70D762}" type="slidenum">
              <a:rPr lang="en-US" smtClean="0"/>
              <a:t>12</a:t>
            </a:fld>
            <a:endParaRPr lang="en-US"/>
          </a:p>
        </p:txBody>
      </p:sp>
    </p:spTree>
    <p:extLst>
      <p:ext uri="{BB962C8B-B14F-4D97-AF65-F5344CB8AC3E}">
        <p14:creationId xmlns:p14="http://schemas.microsoft.com/office/powerpoint/2010/main" val="4260514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dirty="0"/>
            </a:br>
            <a:endParaRPr lang="en-US" b="1" dirty="0"/>
          </a:p>
        </p:txBody>
      </p:sp>
      <p:sp>
        <p:nvSpPr>
          <p:cNvPr id="4" name="Slide Number Placeholder 3"/>
          <p:cNvSpPr>
            <a:spLocks noGrp="1"/>
          </p:cNvSpPr>
          <p:nvPr>
            <p:ph type="sldNum" sz="quarter" idx="5"/>
          </p:nvPr>
        </p:nvSpPr>
        <p:spPr/>
        <p:txBody>
          <a:bodyPr/>
          <a:lstStyle/>
          <a:p>
            <a:fld id="{A156FDC4-0BDF-4AE5-BDAC-2884AF70D762}" type="slidenum">
              <a:rPr lang="en-US" smtClean="0"/>
              <a:t>13</a:t>
            </a:fld>
            <a:endParaRPr lang="en-US"/>
          </a:p>
        </p:txBody>
      </p:sp>
    </p:spTree>
    <p:extLst>
      <p:ext uri="{BB962C8B-B14F-4D97-AF65-F5344CB8AC3E}">
        <p14:creationId xmlns:p14="http://schemas.microsoft.com/office/powerpoint/2010/main" val="2459546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Main(int </a:t>
            </a:r>
            <a:r>
              <a:rPr lang="en-US" dirty="0" err="1"/>
              <a:t>argc</a:t>
            </a:r>
            <a:r>
              <a:rPr lang="en-US" dirty="0"/>
              <a:t>, char ** </a:t>
            </a:r>
            <a:r>
              <a:rPr lang="en-US" dirty="0" err="1"/>
              <a:t>argv</a:t>
            </a:r>
            <a:r>
              <a:rPr lang="en-US" dirty="0"/>
              <a:t>){</a:t>
            </a:r>
          </a:p>
          <a:p>
            <a:r>
              <a:rPr lang="en-US" dirty="0"/>
              <a:t>Exit(0);</a:t>
            </a:r>
          </a:p>
          <a:p>
            <a:r>
              <a:rPr lang="en-US" dirty="0"/>
              <a:t>}</a:t>
            </a:r>
          </a:p>
          <a:p>
            <a:endParaRPr lang="en-US" dirty="0"/>
          </a:p>
        </p:txBody>
      </p:sp>
      <p:sp>
        <p:nvSpPr>
          <p:cNvPr id="4" name="Slide Number Placeholder 3"/>
          <p:cNvSpPr>
            <a:spLocks noGrp="1"/>
          </p:cNvSpPr>
          <p:nvPr>
            <p:ph type="sldNum" sz="quarter" idx="5"/>
          </p:nvPr>
        </p:nvSpPr>
        <p:spPr/>
        <p:txBody>
          <a:bodyPr/>
          <a:lstStyle/>
          <a:p>
            <a:fld id="{A156FDC4-0BDF-4AE5-BDAC-2884AF70D762}" type="slidenum">
              <a:rPr lang="en-US" smtClean="0"/>
              <a:t>14</a:t>
            </a:fld>
            <a:endParaRPr lang="en-US"/>
          </a:p>
        </p:txBody>
      </p:sp>
    </p:spTree>
    <p:extLst>
      <p:ext uri="{BB962C8B-B14F-4D97-AF65-F5344CB8AC3E}">
        <p14:creationId xmlns:p14="http://schemas.microsoft.com/office/powerpoint/2010/main" val="247696824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119573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84088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28489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23365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0EFA87C-0092-4F09-9D0A-04B17106C707}" type="datetimeFigureOut">
              <a:rPr lang="en-US" smtClean="0"/>
              <a:t>2/12/2023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335066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FA87C-0092-4F09-9D0A-04B17106C707}"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6502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FA87C-0092-4F09-9D0A-04B17106C707}"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9040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FA87C-0092-4F09-9D0A-04B17106C707}" type="datetimeFigureOut">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7821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FA87C-0092-4F09-9D0A-04B17106C707}" type="datetimeFigureOut">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9099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FA87C-0092-4F09-9D0A-04B17106C707}"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88898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FA87C-0092-4F09-9D0A-04B17106C707}" type="datetimeFigureOut">
              <a:rPr lang="en-US" smtClean="0"/>
              <a:t>2/12/2023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0239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0EFA87C-0092-4F09-9D0A-04B17106C707}" type="datetimeFigureOut">
              <a:rPr lang="en-US" smtClean="0"/>
              <a:t>2/12/2023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6527ED-2F94-480A-A05E-823B7676D801}" type="slidenum">
              <a:rPr lang="en-US" smtClean="0"/>
              <a:t>‹#›</a:t>
            </a:fld>
            <a:endParaRPr lang="en-US"/>
          </a:p>
        </p:txBody>
      </p:sp>
    </p:spTree>
    <p:extLst>
      <p:ext uri="{BB962C8B-B14F-4D97-AF65-F5344CB8AC3E}">
        <p14:creationId xmlns:p14="http://schemas.microsoft.com/office/powerpoint/2010/main" val="779406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A81A-7DC3-4592-934D-20AED0FC1D28}"/>
              </a:ext>
            </a:extLst>
          </p:cNvPr>
          <p:cNvSpPr>
            <a:spLocks noGrp="1"/>
          </p:cNvSpPr>
          <p:nvPr>
            <p:ph type="ctrTitle"/>
          </p:nvPr>
        </p:nvSpPr>
        <p:spPr/>
        <p:txBody>
          <a:bodyPr/>
          <a:lstStyle/>
          <a:p>
            <a:r>
              <a:rPr lang="en-US" dirty="0"/>
              <a:t>Operating Systems</a:t>
            </a:r>
          </a:p>
        </p:txBody>
      </p:sp>
      <p:sp>
        <p:nvSpPr>
          <p:cNvPr id="3" name="Subtitle 2">
            <a:extLst>
              <a:ext uri="{FF2B5EF4-FFF2-40B4-BE49-F238E27FC236}">
                <a16:creationId xmlns:a16="http://schemas.microsoft.com/office/drawing/2014/main" id="{7BA8CF11-4A32-491D-AF73-15B12BFFC8CA}"/>
              </a:ext>
            </a:extLst>
          </p:cNvPr>
          <p:cNvSpPr>
            <a:spLocks noGrp="1"/>
          </p:cNvSpPr>
          <p:nvPr>
            <p:ph type="subTitle" idx="1"/>
          </p:nvPr>
        </p:nvSpPr>
        <p:spPr>
          <a:xfrm>
            <a:off x="1904735" y="4468031"/>
            <a:ext cx="7891272" cy="1069848"/>
          </a:xfrm>
        </p:spPr>
        <p:txBody>
          <a:bodyPr>
            <a:normAutofit/>
          </a:bodyPr>
          <a:lstStyle/>
          <a:p>
            <a:pPr algn="ctr"/>
            <a:r>
              <a:rPr lang="en-US" sz="2800" b="1" dirty="0"/>
              <a:t>Lecture # 4</a:t>
            </a:r>
          </a:p>
        </p:txBody>
      </p:sp>
    </p:spTree>
    <p:extLst>
      <p:ext uri="{BB962C8B-B14F-4D97-AF65-F5344CB8AC3E}">
        <p14:creationId xmlns:p14="http://schemas.microsoft.com/office/powerpoint/2010/main" val="344050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dirty="0"/>
              <a:t>Process Creation</a:t>
            </a:r>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a:bodyPr>
          <a:lstStyle/>
          <a:p>
            <a:pPr algn="just"/>
            <a:r>
              <a:rPr lang="en-US" dirty="0"/>
              <a:t>A process will need certain resources (such as CPU time, memory files, I/O devices) to accomplish its task. </a:t>
            </a:r>
          </a:p>
          <a:p>
            <a:pPr algn="just"/>
            <a:r>
              <a:rPr lang="en-US" dirty="0"/>
              <a:t>When a process creates a subprocess, also known as a child, that subprocess may be able to obtain its resources directly from the operating system or maybe constrained to a subset of the resources of the parent process. </a:t>
            </a:r>
          </a:p>
          <a:p>
            <a:pPr algn="just"/>
            <a:r>
              <a:rPr lang="en-US" dirty="0"/>
              <a:t>The parent may have to partition its resources among several of its children. Restricting a process to a subset of the parent’s resources prevents a process from overloading the system by creating too many sub processes. </a:t>
            </a:r>
          </a:p>
          <a:p>
            <a:pPr algn="just"/>
            <a:r>
              <a:rPr lang="en-US" dirty="0"/>
              <a:t>When a process is created it obtains in addition to various physical and logical resources, initialization data that may be passed along from the parent process to the child process</a:t>
            </a:r>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10</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72119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dirty="0"/>
              <a:t>Process Creation</a:t>
            </a:r>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a:bodyPr>
          <a:lstStyle/>
          <a:p>
            <a:pPr algn="just"/>
            <a:r>
              <a:rPr lang="en-US" sz="2400" dirty="0"/>
              <a:t>When a process creates a new process, two possibilities exist in terms of execution:</a:t>
            </a:r>
          </a:p>
          <a:p>
            <a:pPr marL="457200" indent="-457200" algn="just">
              <a:buFont typeface="+mj-lt"/>
              <a:buAutoNum type="arabicPeriod"/>
            </a:pPr>
            <a:r>
              <a:rPr lang="en-US" sz="2400" dirty="0"/>
              <a:t>The parent continues to execute concurrently with its children. </a:t>
            </a:r>
          </a:p>
          <a:p>
            <a:pPr marL="457200" indent="-457200" algn="just">
              <a:buFont typeface="+mj-lt"/>
              <a:buAutoNum type="arabicPeriod"/>
            </a:pPr>
            <a:r>
              <a:rPr lang="en-US" sz="2400" dirty="0"/>
              <a:t>The parent waits until some or all of its children have terminated. </a:t>
            </a:r>
          </a:p>
          <a:p>
            <a:pPr algn="just"/>
            <a:r>
              <a:rPr lang="en-US" sz="2400" dirty="0"/>
              <a:t>There are also two possibilities in terms of the address space of the new process: </a:t>
            </a:r>
          </a:p>
          <a:p>
            <a:pPr marL="457200" indent="-457200" algn="just">
              <a:buFont typeface="+mj-lt"/>
              <a:buAutoNum type="arabicPeriod"/>
            </a:pPr>
            <a:r>
              <a:rPr lang="en-US" sz="2400" dirty="0"/>
              <a:t>The child process is a duplicate of the parent process. </a:t>
            </a:r>
          </a:p>
          <a:p>
            <a:pPr marL="457200" indent="-457200" algn="just">
              <a:buFont typeface="+mj-lt"/>
              <a:buAutoNum type="arabicPeriod"/>
            </a:pPr>
            <a:r>
              <a:rPr lang="en-US" sz="2400" dirty="0"/>
              <a:t>The child process has a program loaded into it. </a:t>
            </a:r>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11</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031526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dirty="0"/>
              <a:t>Process Creation</a:t>
            </a:r>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a:bodyPr>
          <a:lstStyle/>
          <a:p>
            <a:pPr algn="just"/>
            <a:r>
              <a:rPr lang="en-US" sz="2000" dirty="0"/>
              <a:t>In UNIX its process identifier identifies a process, which is a unique integer. </a:t>
            </a:r>
          </a:p>
          <a:p>
            <a:pPr algn="just"/>
            <a:r>
              <a:rPr lang="en-US" sz="2000" dirty="0"/>
              <a:t>A new process is created by the fork system call. </a:t>
            </a:r>
          </a:p>
          <a:p>
            <a:pPr algn="just"/>
            <a:r>
              <a:rPr lang="en-US" sz="2000" dirty="0"/>
              <a:t>The new process consists of a copy of the address space of the parent. </a:t>
            </a:r>
          </a:p>
          <a:p>
            <a:pPr algn="just"/>
            <a:r>
              <a:rPr lang="en-US" sz="2000" dirty="0"/>
              <a:t>This mechanism allows the parent process to communicate easily with the child process. </a:t>
            </a:r>
          </a:p>
          <a:p>
            <a:pPr algn="just"/>
            <a:r>
              <a:rPr lang="en-US" sz="2000" dirty="0"/>
              <a:t>Both processes continue execution at the instruction after the fork call, with one difference, the return code for the fork system call is zero for the child process,</a:t>
            </a:r>
          </a:p>
          <a:p>
            <a:pPr algn="just"/>
            <a:r>
              <a:rPr lang="en-US" dirty="0"/>
              <a:t>W</a:t>
            </a:r>
            <a:r>
              <a:rPr lang="en-US" sz="2000" dirty="0"/>
              <a:t>hile the process identifier of the child is returned to the parent process</a:t>
            </a:r>
            <a:endParaRPr lang="en-US" sz="2400" dirty="0"/>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12</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07860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dirty="0"/>
              <a:t>Process Creation</a:t>
            </a:r>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a:bodyPr>
          <a:lstStyle/>
          <a:p>
            <a:pPr algn="just"/>
            <a:r>
              <a:rPr lang="en-US" dirty="0"/>
              <a:t>T</a:t>
            </a:r>
            <a:r>
              <a:rPr lang="en-US" sz="2000" dirty="0"/>
              <a:t>he </a:t>
            </a:r>
            <a:r>
              <a:rPr lang="en-US" sz="2000" dirty="0" err="1"/>
              <a:t>execlp</a:t>
            </a:r>
            <a:r>
              <a:rPr lang="en-US" sz="2000" dirty="0"/>
              <a:t> system call is used after a fork system call by one of the two processes to replace the process’ memory space with a new program. </a:t>
            </a:r>
          </a:p>
          <a:p>
            <a:pPr algn="just"/>
            <a:r>
              <a:rPr lang="en-US" sz="2000" dirty="0"/>
              <a:t>The </a:t>
            </a:r>
            <a:r>
              <a:rPr lang="en-US" sz="2000" dirty="0" err="1"/>
              <a:t>execlp</a:t>
            </a:r>
            <a:r>
              <a:rPr lang="en-US" sz="2000" dirty="0"/>
              <a:t> system call loads a binary file in memory (destroying the memory image of the program containing the </a:t>
            </a:r>
            <a:r>
              <a:rPr lang="en-US" sz="2000" dirty="0" err="1"/>
              <a:t>execlp</a:t>
            </a:r>
            <a:r>
              <a:rPr lang="en-US" sz="2000" dirty="0"/>
              <a:t> system call) and starts its execution. </a:t>
            </a:r>
          </a:p>
          <a:p>
            <a:pPr algn="just"/>
            <a:r>
              <a:rPr lang="en-US" sz="2000" dirty="0"/>
              <a:t>In this manner, the two processes are able to communicate and then go their separate ways. </a:t>
            </a:r>
          </a:p>
          <a:p>
            <a:pPr algn="just"/>
            <a:r>
              <a:rPr lang="en-US" sz="2000" dirty="0"/>
              <a:t>The parent can then create more children, or if it has nothing else to do while the child runs, it can issue a wait system call to move itself off the ready queue until the termination of the child. </a:t>
            </a:r>
          </a:p>
          <a:p>
            <a:pPr algn="just"/>
            <a:r>
              <a:rPr lang="en-US" sz="2000" dirty="0"/>
              <a:t>The parent waits for the child process to terminate, and then it resumes from the call to wait where it completes using the exit system call. </a:t>
            </a:r>
            <a:endParaRPr lang="en-US" sz="2400" dirty="0"/>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13</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42254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dirty="0"/>
              <a:t>Process termination</a:t>
            </a:r>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fontScale="92500" lnSpcReduction="20000"/>
          </a:bodyPr>
          <a:lstStyle/>
          <a:p>
            <a:pPr algn="just"/>
            <a:r>
              <a:rPr lang="en-US" sz="2000" dirty="0"/>
              <a:t>A process terminates when it finishes executing its final statement and asks the operating system to delete it by calling the exit system call. </a:t>
            </a:r>
          </a:p>
          <a:p>
            <a:pPr marL="0" indent="0" algn="ctr">
              <a:buNone/>
            </a:pPr>
            <a:r>
              <a:rPr lang="en-US" dirty="0">
                <a:solidFill>
                  <a:srgbClr val="C00000"/>
                </a:solidFill>
              </a:rPr>
              <a:t>v</a:t>
            </a:r>
            <a:r>
              <a:rPr lang="en-US" sz="2000" dirty="0">
                <a:solidFill>
                  <a:srgbClr val="C00000"/>
                </a:solidFill>
              </a:rPr>
              <a:t>oid </a:t>
            </a:r>
            <a:r>
              <a:rPr lang="en-US" dirty="0">
                <a:solidFill>
                  <a:srgbClr val="C00000"/>
                </a:solidFill>
              </a:rPr>
              <a:t>e</a:t>
            </a:r>
            <a:r>
              <a:rPr lang="en-US" sz="2000" dirty="0">
                <a:solidFill>
                  <a:srgbClr val="C00000"/>
                </a:solidFill>
              </a:rPr>
              <a:t>xit(int status)</a:t>
            </a:r>
          </a:p>
          <a:p>
            <a:pPr algn="just"/>
            <a:r>
              <a:rPr lang="en-US" sz="2000" dirty="0"/>
              <a:t>At that point, the process may return data to its parent process. </a:t>
            </a:r>
          </a:p>
          <a:p>
            <a:pPr algn="just"/>
            <a:r>
              <a:rPr lang="en-US" sz="2000" dirty="0"/>
              <a:t>All the resources of the process including (physical and virtual memory, open files and I/O buffers) are deallocated by the operating system. </a:t>
            </a:r>
          </a:p>
          <a:p>
            <a:pPr algn="just"/>
            <a:r>
              <a:rPr lang="en-US" sz="2000" dirty="0"/>
              <a:t>Termination occurs under additional circumstances. </a:t>
            </a:r>
          </a:p>
          <a:p>
            <a:pPr algn="just"/>
            <a:r>
              <a:rPr lang="en-US" sz="2000" dirty="0"/>
              <a:t>A process can cause the termination of another via an appropriate system call (such as abort).</a:t>
            </a:r>
          </a:p>
          <a:p>
            <a:pPr algn="just"/>
            <a:r>
              <a:rPr lang="en-US" sz="2000" dirty="0"/>
              <a:t>Usually only the parent of the process that is to be terminated can invoke this system call. </a:t>
            </a:r>
          </a:p>
          <a:p>
            <a:pPr algn="just"/>
            <a:r>
              <a:rPr lang="en-US" sz="2000" dirty="0"/>
              <a:t>Therefore parents need to know the identities of their children, and thus when one process creates another process, the identity of the newly created process is passed to the parent. </a:t>
            </a:r>
            <a:endParaRPr lang="en-US" sz="2400" dirty="0"/>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14</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6" name="Footer Placeholder 5">
            <a:extLst>
              <a:ext uri="{FF2B5EF4-FFF2-40B4-BE49-F238E27FC236}">
                <a16:creationId xmlns:a16="http://schemas.microsoft.com/office/drawing/2014/main" id="{507D4D74-220A-40E8-BD37-06AC1DE7C03D}"/>
              </a:ext>
            </a:extLst>
          </p:cNvPr>
          <p:cNvSpPr>
            <a:spLocks noGrp="1"/>
          </p:cNvSpPr>
          <p:nvPr>
            <p:ph type="ftr" sz="quarter" idx="11"/>
          </p:nvPr>
        </p:nvSpPr>
        <p:spPr>
          <a:xfrm>
            <a:off x="1069848" y="6904155"/>
            <a:ext cx="6327648" cy="365125"/>
          </a:xfrm>
        </p:spPr>
        <p:txBody>
          <a:bodyPr/>
          <a:lstStyle/>
          <a:p>
            <a:endParaRPr lang="en-US" dirty="0">
              <a:solidFill>
                <a:srgbClr val="273239"/>
              </a:solidFill>
              <a:latin typeface="urw-din"/>
            </a:endParaRPr>
          </a:p>
          <a:p>
            <a:endParaRPr lang="en-US" b="0" i="0" dirty="0">
              <a:solidFill>
                <a:srgbClr val="273239"/>
              </a:solidFill>
              <a:effectLst/>
              <a:latin typeface="urw-din"/>
            </a:endParaRPr>
          </a:p>
          <a:p>
            <a:endParaRPr lang="en-US" b="0" i="0" dirty="0">
              <a:solidFill>
                <a:srgbClr val="273239"/>
              </a:solidFill>
              <a:effectLst/>
              <a:latin typeface="urw-din"/>
            </a:endParaRPr>
          </a:p>
          <a:p>
            <a:r>
              <a:rPr lang="en-US" b="0" i="0" dirty="0">
                <a:solidFill>
                  <a:srgbClr val="273239"/>
                </a:solidFill>
                <a:effectLst/>
                <a:latin typeface="urw-din"/>
              </a:rPr>
              <a:t>exit() performs following operations.</a:t>
            </a:r>
            <a:br>
              <a:rPr lang="en-US" dirty="0"/>
            </a:br>
            <a:r>
              <a:rPr lang="en-US" b="0" i="0" dirty="0">
                <a:solidFill>
                  <a:srgbClr val="273239"/>
                </a:solidFill>
                <a:effectLst/>
                <a:latin typeface="urw-din"/>
              </a:rPr>
              <a:t>* Flushes unwritten buffered data.</a:t>
            </a:r>
            <a:br>
              <a:rPr lang="en-US" dirty="0"/>
            </a:br>
            <a:r>
              <a:rPr lang="en-US" b="0" i="0" dirty="0">
                <a:solidFill>
                  <a:srgbClr val="273239"/>
                </a:solidFill>
                <a:effectLst/>
                <a:latin typeface="urw-din"/>
              </a:rPr>
              <a:t>* Closes all open files.</a:t>
            </a:r>
            <a:br>
              <a:rPr lang="en-US" dirty="0"/>
            </a:br>
            <a:r>
              <a:rPr lang="en-US" b="0" i="0" dirty="0">
                <a:solidFill>
                  <a:srgbClr val="273239"/>
                </a:solidFill>
                <a:effectLst/>
                <a:latin typeface="urw-din"/>
              </a:rPr>
              <a:t>* Removes temporary files.</a:t>
            </a:r>
            <a:br>
              <a:rPr lang="en-US" dirty="0"/>
            </a:br>
            <a:r>
              <a:rPr lang="en-US" b="0" i="0" dirty="0">
                <a:solidFill>
                  <a:srgbClr val="273239"/>
                </a:solidFill>
                <a:effectLst/>
                <a:latin typeface="urw-din"/>
              </a:rPr>
              <a:t>* Returns an integer exit status to the operating system.</a:t>
            </a:r>
            <a:endParaRPr lang="en-US" dirty="0"/>
          </a:p>
        </p:txBody>
      </p:sp>
    </p:spTree>
    <p:extLst>
      <p:ext uri="{BB962C8B-B14F-4D97-AF65-F5344CB8AC3E}">
        <p14:creationId xmlns:p14="http://schemas.microsoft.com/office/powerpoint/2010/main" val="357199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dirty="0"/>
              <a:t>Process termination</a:t>
            </a:r>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a:bodyPr>
          <a:lstStyle/>
          <a:p>
            <a:pPr algn="just"/>
            <a:r>
              <a:rPr lang="en-US" sz="2000" dirty="0"/>
              <a:t>A parent may terminate the execution of one of its children for a variety of reasons, such as: </a:t>
            </a:r>
          </a:p>
          <a:p>
            <a:pPr marL="457200" indent="-457200" algn="just">
              <a:buFont typeface="+mj-lt"/>
              <a:buAutoNum type="arabicPeriod"/>
            </a:pPr>
            <a:r>
              <a:rPr lang="en-US" sz="2000" dirty="0"/>
              <a:t>The child has exceeded its usage of some of the resources that it has been allocated. This requires the parent to have a mechanism to inspect the state of its children. </a:t>
            </a:r>
            <a:endParaRPr lang="en-US" dirty="0"/>
          </a:p>
          <a:p>
            <a:pPr marL="457200" indent="-457200" algn="just">
              <a:buFont typeface="+mj-lt"/>
              <a:buAutoNum type="arabicPeriod"/>
            </a:pPr>
            <a:r>
              <a:rPr lang="en-US" sz="2000" dirty="0"/>
              <a:t>The task assigned to the child is no longer required. </a:t>
            </a:r>
          </a:p>
          <a:p>
            <a:pPr marL="457200" indent="-457200" algn="just">
              <a:buFont typeface="+mj-lt"/>
              <a:buAutoNum type="arabicPeriod"/>
            </a:pPr>
            <a:r>
              <a:rPr lang="en-US" sz="2000" dirty="0"/>
              <a:t>The parent is exciting, and the operating system does not allow a child to continue if its parent terminates. </a:t>
            </a:r>
          </a:p>
          <a:p>
            <a:pPr marL="0" indent="0" algn="just">
              <a:buNone/>
            </a:pPr>
            <a:r>
              <a:rPr lang="en-US" sz="2000" dirty="0"/>
              <a:t>On such a system, if a process terminates either normally or abnormally, then all its children must also be terminated. This phenomenon referred to as cascading termination, is normally initiated by the operating system. </a:t>
            </a:r>
            <a:endParaRPr lang="en-US" sz="2400" dirty="0"/>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15</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385670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dirty="0"/>
              <a:t>Process termination</a:t>
            </a:r>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a:bodyPr>
          <a:lstStyle/>
          <a:p>
            <a:pPr algn="just"/>
            <a:r>
              <a:rPr lang="en-US" dirty="0"/>
              <a:t>In</a:t>
            </a:r>
            <a:r>
              <a:rPr lang="en-US" sz="2000" dirty="0"/>
              <a:t> UNIX, we can terminate a process by using the exit system call, its parent process may wait for the termination of a child process by using the wait system call. </a:t>
            </a:r>
          </a:p>
          <a:p>
            <a:pPr algn="just"/>
            <a:r>
              <a:rPr lang="en-US" sz="2000" dirty="0"/>
              <a:t>The wait system call returns the process identifier of a terminated child so that the parent can tell which of its possibly many children has terminated. </a:t>
            </a:r>
          </a:p>
          <a:p>
            <a:pPr algn="just"/>
            <a:r>
              <a:rPr lang="en-US" sz="2000" dirty="0"/>
              <a:t>If the parent terminates however all its children have assigned as their new parent, the </a:t>
            </a:r>
            <a:r>
              <a:rPr lang="en-US" sz="2000" dirty="0" err="1"/>
              <a:t>init</a:t>
            </a:r>
            <a:r>
              <a:rPr lang="en-US" sz="2000" dirty="0"/>
              <a:t> process. </a:t>
            </a:r>
          </a:p>
          <a:p>
            <a:pPr algn="just"/>
            <a:r>
              <a:rPr lang="en-US" sz="2000" dirty="0"/>
              <a:t>Thus the children still have a parent to collect their status and execution statistics</a:t>
            </a:r>
            <a:endParaRPr lang="en-US" sz="2400" dirty="0"/>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16</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40469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9C4D-BB13-4171-AEFF-58D5C26FF1CA}"/>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EA7262F6-FCB6-4ADA-913C-7E43E5F9934B}"/>
              </a:ext>
            </a:extLst>
          </p:cNvPr>
          <p:cNvSpPr>
            <a:spLocks noGrp="1"/>
          </p:cNvSpPr>
          <p:nvPr>
            <p:ph idx="1"/>
          </p:nvPr>
        </p:nvSpPr>
        <p:spPr/>
        <p:txBody>
          <a:bodyPr>
            <a:normAutofit/>
          </a:bodyPr>
          <a:lstStyle/>
          <a:p>
            <a:r>
              <a:rPr lang="en-US" sz="3200" dirty="0"/>
              <a:t>Important UNIX/LINX System Calls:</a:t>
            </a:r>
          </a:p>
          <a:p>
            <a:pPr>
              <a:buFont typeface="Wingdings" panose="05000000000000000000" pitchFamily="2" charset="2"/>
              <a:buChar char="ü"/>
            </a:pPr>
            <a:r>
              <a:rPr lang="en-US" sz="3200" dirty="0"/>
              <a:t>fork</a:t>
            </a:r>
          </a:p>
          <a:p>
            <a:pPr>
              <a:buFont typeface="Wingdings" panose="05000000000000000000" pitchFamily="2" charset="2"/>
              <a:buChar char="ü"/>
            </a:pPr>
            <a:r>
              <a:rPr lang="en-US" sz="3200" dirty="0"/>
              <a:t>wait</a:t>
            </a:r>
          </a:p>
          <a:p>
            <a:pPr>
              <a:buFont typeface="Wingdings" panose="05000000000000000000" pitchFamily="2" charset="2"/>
              <a:buChar char="ü"/>
            </a:pPr>
            <a:r>
              <a:rPr lang="en-US" sz="3200" dirty="0" err="1"/>
              <a:t>execlp</a:t>
            </a:r>
            <a:endParaRPr lang="en-US" sz="3200" dirty="0"/>
          </a:p>
          <a:p>
            <a:pPr>
              <a:buFont typeface="Wingdings" panose="05000000000000000000" pitchFamily="2" charset="2"/>
              <a:buChar char="ü"/>
            </a:pPr>
            <a:r>
              <a:rPr lang="en-US" sz="3200" dirty="0"/>
              <a:t>exit</a:t>
            </a:r>
          </a:p>
          <a:p>
            <a:endParaRPr lang="en-US" sz="3200" dirty="0"/>
          </a:p>
        </p:txBody>
      </p:sp>
    </p:spTree>
    <p:extLst>
      <p:ext uri="{BB962C8B-B14F-4D97-AF65-F5344CB8AC3E}">
        <p14:creationId xmlns:p14="http://schemas.microsoft.com/office/powerpoint/2010/main" val="2770943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F64D-3741-446D-B766-9A0B4D5D11D3}"/>
              </a:ext>
            </a:extLst>
          </p:cNvPr>
          <p:cNvSpPr>
            <a:spLocks noGrp="1"/>
          </p:cNvSpPr>
          <p:nvPr>
            <p:ph type="title"/>
          </p:nvPr>
        </p:nvSpPr>
        <p:spPr/>
        <p:txBody>
          <a:bodyPr/>
          <a:lstStyle/>
          <a:p>
            <a:r>
              <a:rPr lang="en-US" sz="5400" dirty="0"/>
              <a:t>Fork System Call</a:t>
            </a:r>
            <a:endParaRPr lang="en-US" dirty="0"/>
          </a:p>
        </p:txBody>
      </p:sp>
      <p:sp>
        <p:nvSpPr>
          <p:cNvPr id="3" name="Content Placeholder 2">
            <a:extLst>
              <a:ext uri="{FF2B5EF4-FFF2-40B4-BE49-F238E27FC236}">
                <a16:creationId xmlns:a16="http://schemas.microsoft.com/office/drawing/2014/main" id="{C2B699A7-8E98-4D1D-85A8-66CC04FDC964}"/>
              </a:ext>
            </a:extLst>
          </p:cNvPr>
          <p:cNvSpPr>
            <a:spLocks noGrp="1"/>
          </p:cNvSpPr>
          <p:nvPr>
            <p:ph idx="1"/>
          </p:nvPr>
        </p:nvSpPr>
        <p:spPr/>
        <p:txBody>
          <a:bodyPr/>
          <a:lstStyle/>
          <a:p>
            <a:pPr algn="just"/>
            <a:r>
              <a:rPr lang="en-US" dirty="0"/>
              <a:t>When the fork system call is executed, a new process is created. </a:t>
            </a:r>
          </a:p>
          <a:p>
            <a:pPr algn="just"/>
            <a:r>
              <a:rPr lang="en-US" dirty="0"/>
              <a:t>The original process is called the parent process whereas the process is called the child process. </a:t>
            </a:r>
          </a:p>
          <a:p>
            <a:pPr algn="just"/>
            <a:r>
              <a:rPr lang="en-US" dirty="0"/>
              <a:t>The new process consists of a copy of the address space of the parent. </a:t>
            </a:r>
          </a:p>
          <a:p>
            <a:pPr algn="just"/>
            <a:r>
              <a:rPr lang="en-US" dirty="0"/>
              <a:t>This mechanism allows the parent process to communicate easily with the child process. </a:t>
            </a:r>
          </a:p>
          <a:p>
            <a:pPr algn="just"/>
            <a:r>
              <a:rPr lang="en-US" dirty="0"/>
              <a:t>On success, both processes continue execution at the instruction after the fork call, with one difference, the return code for the fork system call is zero for the child process, while the process identifier of the child is returned to the parent process.</a:t>
            </a:r>
          </a:p>
          <a:p>
            <a:pPr algn="just"/>
            <a:r>
              <a:rPr lang="en-US" dirty="0"/>
              <a:t>On failure, a -1 will be returned in the parent's context, no child process will be created, and an error number will be set appropriately. </a:t>
            </a:r>
          </a:p>
        </p:txBody>
      </p:sp>
    </p:spTree>
    <p:extLst>
      <p:ext uri="{BB962C8B-B14F-4D97-AF65-F5344CB8AC3E}">
        <p14:creationId xmlns:p14="http://schemas.microsoft.com/office/powerpoint/2010/main" val="3641720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3059-8C1B-44B3-BBC7-9CE79A1FA0C0}"/>
              </a:ext>
            </a:extLst>
          </p:cNvPr>
          <p:cNvSpPr>
            <a:spLocks noGrp="1"/>
          </p:cNvSpPr>
          <p:nvPr>
            <p:ph type="title"/>
          </p:nvPr>
        </p:nvSpPr>
        <p:spPr/>
        <p:txBody>
          <a:bodyPr/>
          <a:lstStyle/>
          <a:p>
            <a:r>
              <a:rPr lang="en-US" sz="5400" dirty="0"/>
              <a:t>Fork System Call</a:t>
            </a:r>
            <a:endParaRPr lang="en-US" dirty="0"/>
          </a:p>
        </p:txBody>
      </p:sp>
      <p:pic>
        <p:nvPicPr>
          <p:cNvPr id="5" name="Content Placeholder 4">
            <a:extLst>
              <a:ext uri="{FF2B5EF4-FFF2-40B4-BE49-F238E27FC236}">
                <a16:creationId xmlns:a16="http://schemas.microsoft.com/office/drawing/2014/main" id="{E4D90C0A-1519-40F0-AC9C-5930FA39F7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5078" y="2001077"/>
            <a:ext cx="4890052" cy="46117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30207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9890-6EB5-493D-ABF5-D59F4CF9EB3D}"/>
              </a:ext>
            </a:extLst>
          </p:cNvPr>
          <p:cNvSpPr>
            <a:spLocks noGrp="1"/>
          </p:cNvSpPr>
          <p:nvPr>
            <p:ph type="title"/>
          </p:nvPr>
        </p:nvSpPr>
        <p:spPr/>
        <p:txBody>
          <a:bodyPr/>
          <a:lstStyle/>
          <a:p>
            <a:r>
              <a:rPr lang="en-US" dirty="0"/>
              <a:t>Command-line interpreter (shells)</a:t>
            </a:r>
          </a:p>
        </p:txBody>
      </p:sp>
      <p:sp>
        <p:nvSpPr>
          <p:cNvPr id="3" name="Content Placeholder 2">
            <a:extLst>
              <a:ext uri="{FF2B5EF4-FFF2-40B4-BE49-F238E27FC236}">
                <a16:creationId xmlns:a16="http://schemas.microsoft.com/office/drawing/2014/main" id="{56CDA23C-89F3-4129-9508-BE60B264CEC2}"/>
              </a:ext>
            </a:extLst>
          </p:cNvPr>
          <p:cNvSpPr>
            <a:spLocks noGrp="1"/>
          </p:cNvSpPr>
          <p:nvPr>
            <p:ph idx="1"/>
          </p:nvPr>
        </p:nvSpPr>
        <p:spPr/>
        <p:txBody>
          <a:bodyPr>
            <a:normAutofit fontScale="85000" lnSpcReduction="10000"/>
          </a:bodyPr>
          <a:lstStyle/>
          <a:p>
            <a:pPr algn="just"/>
            <a:r>
              <a:rPr lang="en-US" dirty="0"/>
              <a:t>Most important system programs for an operating system.</a:t>
            </a:r>
          </a:p>
          <a:p>
            <a:pPr algn="just"/>
            <a:r>
              <a:rPr lang="en-US" dirty="0"/>
              <a:t>Interface between the user and operating system.</a:t>
            </a:r>
          </a:p>
          <a:p>
            <a:pPr algn="just"/>
            <a:r>
              <a:rPr lang="en-US" dirty="0"/>
              <a:t>Its purpose is to read user commands and try to execute them.</a:t>
            </a:r>
          </a:p>
          <a:p>
            <a:pPr algn="just"/>
            <a:r>
              <a:rPr lang="en-US" dirty="0"/>
              <a:t>This program is sometimes called the command-line interpreter and is often known as the shell. </a:t>
            </a:r>
          </a:p>
          <a:p>
            <a:pPr algn="just"/>
            <a:r>
              <a:rPr lang="en-US" dirty="0"/>
              <a:t>Its function is simple: to get the next command statement and execute it.</a:t>
            </a:r>
          </a:p>
          <a:p>
            <a:pPr algn="just"/>
            <a:r>
              <a:rPr lang="en-US" dirty="0"/>
              <a:t>Famous shells for UNIX and Linux are </a:t>
            </a:r>
          </a:p>
          <a:p>
            <a:pPr algn="just">
              <a:buFont typeface="Wingdings" panose="05000000000000000000" pitchFamily="2" charset="2"/>
              <a:buChar char="ü"/>
            </a:pPr>
            <a:r>
              <a:rPr lang="en-US" dirty="0" err="1"/>
              <a:t>Bourne</a:t>
            </a:r>
            <a:r>
              <a:rPr lang="en-US" dirty="0"/>
              <a:t> shell (</a:t>
            </a:r>
            <a:r>
              <a:rPr lang="en-US" dirty="0" err="1"/>
              <a:t>sh</a:t>
            </a:r>
            <a:r>
              <a:rPr lang="en-US" dirty="0"/>
              <a:t>), </a:t>
            </a:r>
          </a:p>
          <a:p>
            <a:pPr algn="just">
              <a:buFont typeface="Wingdings" panose="05000000000000000000" pitchFamily="2" charset="2"/>
              <a:buChar char="ü"/>
            </a:pPr>
            <a:r>
              <a:rPr lang="en-US" dirty="0"/>
              <a:t>C shell (</a:t>
            </a:r>
            <a:r>
              <a:rPr lang="en-US" dirty="0" err="1"/>
              <a:t>csh</a:t>
            </a:r>
            <a:r>
              <a:rPr lang="en-US" dirty="0"/>
              <a:t>), </a:t>
            </a:r>
          </a:p>
          <a:p>
            <a:pPr algn="just">
              <a:buFont typeface="Wingdings" panose="05000000000000000000" pitchFamily="2" charset="2"/>
              <a:buChar char="ü"/>
            </a:pPr>
            <a:r>
              <a:rPr lang="en-US" dirty="0" err="1"/>
              <a:t>Bourne</a:t>
            </a:r>
            <a:r>
              <a:rPr lang="en-US" dirty="0"/>
              <a:t> Again shell (bash), </a:t>
            </a:r>
          </a:p>
          <a:p>
            <a:pPr algn="just">
              <a:buFont typeface="Wingdings" panose="05000000000000000000" pitchFamily="2" charset="2"/>
              <a:buChar char="ü"/>
            </a:pPr>
            <a:r>
              <a:rPr lang="en-US" dirty="0"/>
              <a:t>TC shell (</a:t>
            </a:r>
            <a:r>
              <a:rPr lang="en-US" dirty="0" err="1"/>
              <a:t>tcsh</a:t>
            </a:r>
            <a:r>
              <a:rPr lang="en-US" dirty="0"/>
              <a:t>), </a:t>
            </a:r>
          </a:p>
          <a:p>
            <a:pPr algn="just">
              <a:buFont typeface="Wingdings" panose="05000000000000000000" pitchFamily="2" charset="2"/>
              <a:buChar char="ü"/>
            </a:pPr>
            <a:r>
              <a:rPr lang="en-US" dirty="0"/>
              <a:t>and Korn shell (</a:t>
            </a:r>
            <a:r>
              <a:rPr lang="en-US" dirty="0" err="1"/>
              <a:t>ksh</a:t>
            </a:r>
            <a:r>
              <a:rPr lang="en-US" dirty="0"/>
              <a:t>).</a:t>
            </a:r>
          </a:p>
        </p:txBody>
      </p:sp>
    </p:spTree>
    <p:extLst>
      <p:ext uri="{BB962C8B-B14F-4D97-AF65-F5344CB8AC3E}">
        <p14:creationId xmlns:p14="http://schemas.microsoft.com/office/powerpoint/2010/main" val="1604063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3059-8C1B-44B3-BBC7-9CE79A1FA0C0}"/>
              </a:ext>
            </a:extLst>
          </p:cNvPr>
          <p:cNvSpPr>
            <a:spLocks noGrp="1"/>
          </p:cNvSpPr>
          <p:nvPr>
            <p:ph type="title"/>
          </p:nvPr>
        </p:nvSpPr>
        <p:spPr/>
        <p:txBody>
          <a:bodyPr/>
          <a:lstStyle/>
          <a:p>
            <a:r>
              <a:rPr lang="en-US" sz="5400" dirty="0"/>
              <a:t>Fork System Call</a:t>
            </a:r>
            <a:endParaRPr lang="en-US" dirty="0"/>
          </a:p>
        </p:txBody>
      </p:sp>
      <p:sp>
        <p:nvSpPr>
          <p:cNvPr id="4" name="Content Placeholder 3">
            <a:extLst>
              <a:ext uri="{FF2B5EF4-FFF2-40B4-BE49-F238E27FC236}">
                <a16:creationId xmlns:a16="http://schemas.microsoft.com/office/drawing/2014/main" id="{0C647465-E349-4B01-A6F8-7B8785979427}"/>
              </a:ext>
            </a:extLst>
          </p:cNvPr>
          <p:cNvSpPr>
            <a:spLocks noGrp="1"/>
          </p:cNvSpPr>
          <p:nvPr>
            <p:ph idx="1"/>
          </p:nvPr>
        </p:nvSpPr>
        <p:spPr/>
        <p:txBody>
          <a:bodyPr>
            <a:normAutofit/>
          </a:bodyPr>
          <a:lstStyle/>
          <a:p>
            <a:r>
              <a:rPr lang="en-US" dirty="0"/>
              <a:t>After the fork() system call the parent and the child share the following: </a:t>
            </a:r>
          </a:p>
          <a:p>
            <a:r>
              <a:rPr lang="en-US" dirty="0"/>
              <a:t>Environment </a:t>
            </a:r>
          </a:p>
          <a:p>
            <a:r>
              <a:rPr lang="en-US" dirty="0"/>
              <a:t>Open file descriptor table </a:t>
            </a:r>
          </a:p>
          <a:p>
            <a:r>
              <a:rPr lang="en-US" dirty="0"/>
              <a:t>Signal handling settings </a:t>
            </a:r>
          </a:p>
          <a:p>
            <a:r>
              <a:rPr lang="en-US" dirty="0"/>
              <a:t> Nice value </a:t>
            </a:r>
          </a:p>
          <a:p>
            <a:r>
              <a:rPr lang="en-US" dirty="0"/>
              <a:t>Current working directory </a:t>
            </a:r>
          </a:p>
          <a:p>
            <a:r>
              <a:rPr lang="en-US" dirty="0"/>
              <a:t>Root directory </a:t>
            </a:r>
          </a:p>
          <a:p>
            <a:r>
              <a:rPr lang="en-US" dirty="0"/>
              <a:t>File mode creation mask (</a:t>
            </a:r>
            <a:r>
              <a:rPr lang="en-US" dirty="0" err="1"/>
              <a:t>umask</a:t>
            </a:r>
            <a:r>
              <a:rPr lang="en-US" dirty="0"/>
              <a:t>) </a:t>
            </a:r>
          </a:p>
        </p:txBody>
      </p:sp>
    </p:spTree>
    <p:extLst>
      <p:ext uri="{BB962C8B-B14F-4D97-AF65-F5344CB8AC3E}">
        <p14:creationId xmlns:p14="http://schemas.microsoft.com/office/powerpoint/2010/main" val="2503014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3059-8C1B-44B3-BBC7-9CE79A1FA0C0}"/>
              </a:ext>
            </a:extLst>
          </p:cNvPr>
          <p:cNvSpPr>
            <a:spLocks noGrp="1"/>
          </p:cNvSpPr>
          <p:nvPr>
            <p:ph type="title"/>
          </p:nvPr>
        </p:nvSpPr>
        <p:spPr/>
        <p:txBody>
          <a:bodyPr/>
          <a:lstStyle/>
          <a:p>
            <a:r>
              <a:rPr lang="en-US" sz="5400" dirty="0"/>
              <a:t>Fork System Call</a:t>
            </a:r>
            <a:endParaRPr lang="en-US" dirty="0"/>
          </a:p>
        </p:txBody>
      </p:sp>
      <p:sp>
        <p:nvSpPr>
          <p:cNvPr id="4" name="Content Placeholder 3">
            <a:extLst>
              <a:ext uri="{FF2B5EF4-FFF2-40B4-BE49-F238E27FC236}">
                <a16:creationId xmlns:a16="http://schemas.microsoft.com/office/drawing/2014/main" id="{0C647465-E349-4B01-A6F8-7B8785979427}"/>
              </a:ext>
            </a:extLst>
          </p:cNvPr>
          <p:cNvSpPr>
            <a:spLocks noGrp="1"/>
          </p:cNvSpPr>
          <p:nvPr>
            <p:ph idx="1"/>
          </p:nvPr>
        </p:nvSpPr>
        <p:spPr/>
        <p:txBody>
          <a:bodyPr>
            <a:normAutofit/>
          </a:bodyPr>
          <a:lstStyle/>
          <a:p>
            <a:pPr marL="0" indent="0" algn="just">
              <a:buNone/>
            </a:pPr>
            <a:r>
              <a:rPr lang="en-US" dirty="0"/>
              <a:t>The following things are different in the parent and the child: </a:t>
            </a:r>
          </a:p>
          <a:p>
            <a:pPr algn="just"/>
            <a:r>
              <a:rPr lang="en-US" dirty="0"/>
              <a:t>Different process ID (PID) </a:t>
            </a:r>
          </a:p>
          <a:p>
            <a:pPr algn="just"/>
            <a:r>
              <a:rPr lang="en-US" dirty="0"/>
              <a:t>Different parent process ID (PPID) </a:t>
            </a:r>
          </a:p>
          <a:p>
            <a:pPr algn="just"/>
            <a:r>
              <a:rPr lang="en-US" dirty="0"/>
              <a:t>Child has its own copy of parent’s file descriptors </a:t>
            </a:r>
          </a:p>
          <a:p>
            <a:pPr marL="0" indent="0" algn="just">
              <a:buNone/>
            </a:pPr>
            <a:r>
              <a:rPr lang="en-US" dirty="0"/>
              <a:t>The fork() system may fail due to a number of reasons. </a:t>
            </a:r>
          </a:p>
          <a:p>
            <a:pPr algn="just"/>
            <a:r>
              <a:rPr lang="en-US" dirty="0"/>
              <a:t>One reason may be that the maximum number of processes allowed to execute under one user has exceeded, another could be that the maximum number of processes allowed on the system has exceeded. </a:t>
            </a:r>
          </a:p>
          <a:p>
            <a:pPr algn="just"/>
            <a:r>
              <a:rPr lang="en-US" dirty="0"/>
              <a:t>Yet another reason could be that there is not enough swap space. </a:t>
            </a:r>
          </a:p>
          <a:p>
            <a:pPr algn="just"/>
            <a:endParaRPr lang="en-US" dirty="0"/>
          </a:p>
        </p:txBody>
      </p:sp>
    </p:spTree>
    <p:extLst>
      <p:ext uri="{BB962C8B-B14F-4D97-AF65-F5344CB8AC3E}">
        <p14:creationId xmlns:p14="http://schemas.microsoft.com/office/powerpoint/2010/main" val="1530216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1DAD-7FFB-40EE-B347-BF43AB80C4B6}"/>
              </a:ext>
            </a:extLst>
          </p:cNvPr>
          <p:cNvSpPr>
            <a:spLocks noGrp="1"/>
          </p:cNvSpPr>
          <p:nvPr>
            <p:ph type="title"/>
          </p:nvPr>
        </p:nvSpPr>
        <p:spPr/>
        <p:txBody>
          <a:bodyPr/>
          <a:lstStyle/>
          <a:p>
            <a:r>
              <a:rPr lang="en-US" dirty="0"/>
              <a:t>wait() system call</a:t>
            </a:r>
          </a:p>
        </p:txBody>
      </p:sp>
      <p:sp>
        <p:nvSpPr>
          <p:cNvPr id="3" name="Content Placeholder 2">
            <a:extLst>
              <a:ext uri="{FF2B5EF4-FFF2-40B4-BE49-F238E27FC236}">
                <a16:creationId xmlns:a16="http://schemas.microsoft.com/office/drawing/2014/main" id="{3204CFD2-5B1F-440E-8790-2833C3E81180}"/>
              </a:ext>
            </a:extLst>
          </p:cNvPr>
          <p:cNvSpPr>
            <a:spLocks noGrp="1"/>
          </p:cNvSpPr>
          <p:nvPr>
            <p:ph idx="1"/>
          </p:nvPr>
        </p:nvSpPr>
        <p:spPr/>
        <p:txBody>
          <a:bodyPr>
            <a:normAutofit fontScale="92500" lnSpcReduction="10000"/>
          </a:bodyPr>
          <a:lstStyle/>
          <a:p>
            <a:pPr algn="just"/>
            <a:r>
              <a:rPr lang="en-US" dirty="0"/>
              <a:t>The wait system call suspends the calling process until one of the immediate children terminates, or until a child that is being traced stops because it has hit an event of interest. </a:t>
            </a:r>
          </a:p>
          <a:p>
            <a:pPr algn="just"/>
            <a:r>
              <a:rPr lang="en-US" dirty="0"/>
              <a:t>The wait will return prematurely if a signal is received. </a:t>
            </a:r>
          </a:p>
          <a:p>
            <a:pPr algn="just"/>
            <a:r>
              <a:rPr lang="en-US" dirty="0"/>
              <a:t>If all child processes stopped or terminated prior to the call on wait, return is immediate. </a:t>
            </a:r>
          </a:p>
          <a:p>
            <a:pPr algn="just"/>
            <a:r>
              <a:rPr lang="en-US" dirty="0"/>
              <a:t>If the call is successful, the process ID of a child is returned. </a:t>
            </a:r>
          </a:p>
          <a:p>
            <a:pPr algn="just"/>
            <a:r>
              <a:rPr lang="en-US" dirty="0"/>
              <a:t>If the parent terminates however all its children have assigned as their new parent, the </a:t>
            </a:r>
            <a:r>
              <a:rPr lang="en-US" dirty="0" err="1"/>
              <a:t>init</a:t>
            </a:r>
            <a:r>
              <a:rPr lang="en-US" dirty="0"/>
              <a:t> process. </a:t>
            </a:r>
          </a:p>
          <a:p>
            <a:pPr algn="just"/>
            <a:r>
              <a:rPr lang="en-US" dirty="0"/>
              <a:t>Thus the children still have a parent to collect their status and execution statistics.</a:t>
            </a:r>
          </a:p>
          <a:p>
            <a:pPr marL="0" indent="0" algn="ctr">
              <a:buNone/>
            </a:pPr>
            <a:r>
              <a:rPr lang="en-US" sz="2400" dirty="0" err="1">
                <a:solidFill>
                  <a:srgbClr val="C00000"/>
                </a:solidFill>
              </a:rPr>
              <a:t>pid_t</a:t>
            </a:r>
            <a:r>
              <a:rPr lang="en-US" sz="2400" dirty="0">
                <a:solidFill>
                  <a:srgbClr val="C00000"/>
                </a:solidFill>
              </a:rPr>
              <a:t> wait(int *</a:t>
            </a:r>
            <a:r>
              <a:rPr lang="en-US" sz="2400" dirty="0" err="1">
                <a:solidFill>
                  <a:srgbClr val="C00000"/>
                </a:solidFill>
              </a:rPr>
              <a:t>stat_loc</a:t>
            </a:r>
            <a:r>
              <a:rPr lang="en-US" sz="2400" dirty="0">
                <a:solidFill>
                  <a:srgbClr val="C00000"/>
                </a:solidFill>
              </a:rPr>
              <a:t>) </a:t>
            </a:r>
          </a:p>
          <a:p>
            <a:pPr marL="0" indent="0" algn="ctr">
              <a:buNone/>
            </a:pPr>
            <a:r>
              <a:rPr lang="en-US" sz="1900" dirty="0">
                <a:solidFill>
                  <a:srgbClr val="C00000"/>
                </a:solidFill>
              </a:rPr>
              <a:t>//take one </a:t>
            </a:r>
            <a:r>
              <a:rPr lang="en-US" sz="1900" dirty="0" err="1">
                <a:solidFill>
                  <a:srgbClr val="C00000"/>
                </a:solidFill>
              </a:rPr>
              <a:t>arg</a:t>
            </a:r>
            <a:r>
              <a:rPr lang="en-US" sz="1900" dirty="0">
                <a:solidFill>
                  <a:srgbClr val="C00000"/>
                </a:solidFill>
              </a:rPr>
              <a:t> status and returns a PID of dead children.</a:t>
            </a:r>
          </a:p>
        </p:txBody>
      </p:sp>
    </p:spTree>
    <p:extLst>
      <p:ext uri="{BB962C8B-B14F-4D97-AF65-F5344CB8AC3E}">
        <p14:creationId xmlns:p14="http://schemas.microsoft.com/office/powerpoint/2010/main" val="1276896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1DAD-7FFB-40EE-B347-BF43AB80C4B6}"/>
              </a:ext>
            </a:extLst>
          </p:cNvPr>
          <p:cNvSpPr>
            <a:spLocks noGrp="1"/>
          </p:cNvSpPr>
          <p:nvPr>
            <p:ph type="title"/>
          </p:nvPr>
        </p:nvSpPr>
        <p:spPr/>
        <p:txBody>
          <a:bodyPr/>
          <a:lstStyle/>
          <a:p>
            <a:r>
              <a:rPr lang="en-US" dirty="0"/>
              <a:t>zombie process</a:t>
            </a:r>
          </a:p>
        </p:txBody>
      </p:sp>
      <p:sp>
        <p:nvSpPr>
          <p:cNvPr id="3" name="Content Placeholder 2">
            <a:extLst>
              <a:ext uri="{FF2B5EF4-FFF2-40B4-BE49-F238E27FC236}">
                <a16:creationId xmlns:a16="http://schemas.microsoft.com/office/drawing/2014/main" id="{3204CFD2-5B1F-440E-8790-2833C3E81180}"/>
              </a:ext>
            </a:extLst>
          </p:cNvPr>
          <p:cNvSpPr>
            <a:spLocks noGrp="1"/>
          </p:cNvSpPr>
          <p:nvPr>
            <p:ph idx="1"/>
          </p:nvPr>
        </p:nvSpPr>
        <p:spPr/>
        <p:txBody>
          <a:bodyPr>
            <a:normAutofit/>
          </a:bodyPr>
          <a:lstStyle/>
          <a:p>
            <a:pPr marL="0" indent="0" algn="just">
              <a:buNone/>
            </a:pPr>
            <a:endParaRPr lang="en-US" sz="3600" dirty="0"/>
          </a:p>
          <a:p>
            <a:pPr marL="0" indent="0" algn="just">
              <a:buNone/>
            </a:pPr>
            <a:r>
              <a:rPr lang="en-US" sz="3600" dirty="0"/>
              <a:t>A process that has terminated but whose exit status has not yet been received by its parent process or by </a:t>
            </a:r>
            <a:r>
              <a:rPr lang="en-US" sz="3600" dirty="0" err="1"/>
              <a:t>init.</a:t>
            </a:r>
            <a:endParaRPr lang="en-US" sz="3600" dirty="0"/>
          </a:p>
        </p:txBody>
      </p:sp>
    </p:spTree>
    <p:extLst>
      <p:ext uri="{BB962C8B-B14F-4D97-AF65-F5344CB8AC3E}">
        <p14:creationId xmlns:p14="http://schemas.microsoft.com/office/powerpoint/2010/main" val="1467410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A5A4-59AE-4B67-B66D-2D3C4973FAE7}"/>
              </a:ext>
            </a:extLst>
          </p:cNvPr>
          <p:cNvSpPr>
            <a:spLocks noGrp="1"/>
          </p:cNvSpPr>
          <p:nvPr>
            <p:ph type="title"/>
          </p:nvPr>
        </p:nvSpPr>
        <p:spPr/>
        <p:txBody>
          <a:bodyPr/>
          <a:lstStyle/>
          <a:p>
            <a:r>
              <a:rPr lang="en-US" dirty="0" err="1"/>
              <a:t>execlp</a:t>
            </a:r>
            <a:r>
              <a:rPr lang="en-US" dirty="0"/>
              <a:t>() system call</a:t>
            </a:r>
          </a:p>
        </p:txBody>
      </p:sp>
      <p:sp>
        <p:nvSpPr>
          <p:cNvPr id="3" name="Content Placeholder 2">
            <a:extLst>
              <a:ext uri="{FF2B5EF4-FFF2-40B4-BE49-F238E27FC236}">
                <a16:creationId xmlns:a16="http://schemas.microsoft.com/office/drawing/2014/main" id="{632B6638-CD93-46C4-81AB-757DE6F81B47}"/>
              </a:ext>
            </a:extLst>
          </p:cNvPr>
          <p:cNvSpPr>
            <a:spLocks noGrp="1"/>
          </p:cNvSpPr>
          <p:nvPr>
            <p:ph idx="1"/>
          </p:nvPr>
        </p:nvSpPr>
        <p:spPr/>
        <p:txBody>
          <a:bodyPr/>
          <a:lstStyle/>
          <a:p>
            <a:pPr algn="just"/>
            <a:r>
              <a:rPr lang="en-US" dirty="0"/>
              <a:t>Typically, the </a:t>
            </a:r>
            <a:r>
              <a:rPr lang="en-US" dirty="0" err="1"/>
              <a:t>execlp</a:t>
            </a:r>
            <a:r>
              <a:rPr lang="en-US" dirty="0"/>
              <a:t>() system call is used after a fork() system call by one of the two processes to replace the process’ memory space with a new program. </a:t>
            </a:r>
          </a:p>
          <a:p>
            <a:pPr algn="just"/>
            <a:r>
              <a:rPr lang="en-US" dirty="0"/>
              <a:t>The new process image is constructed from an ordinary, executable file. </a:t>
            </a:r>
          </a:p>
          <a:p>
            <a:pPr algn="just"/>
            <a:r>
              <a:rPr lang="en-US" dirty="0"/>
              <a:t>This file is either an executable object file, or a file of data for an interpreter. </a:t>
            </a:r>
          </a:p>
          <a:p>
            <a:pPr algn="just"/>
            <a:r>
              <a:rPr lang="en-US" dirty="0"/>
              <a:t>There can be no return from a successful exec because the calling process image is overlaid by the new process image. </a:t>
            </a:r>
          </a:p>
          <a:p>
            <a:pPr algn="just"/>
            <a:r>
              <a:rPr lang="en-US" dirty="0"/>
              <a:t>In this manner, the two processes are able to communicate and then go their separate ways. </a:t>
            </a:r>
          </a:p>
        </p:txBody>
      </p:sp>
    </p:spTree>
    <p:extLst>
      <p:ext uri="{BB962C8B-B14F-4D97-AF65-F5344CB8AC3E}">
        <p14:creationId xmlns:p14="http://schemas.microsoft.com/office/powerpoint/2010/main" val="548314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3B94-584A-4051-9F08-5C87E6968E40}"/>
              </a:ext>
            </a:extLst>
          </p:cNvPr>
          <p:cNvSpPr>
            <a:spLocks noGrp="1"/>
          </p:cNvSpPr>
          <p:nvPr>
            <p:ph type="title"/>
          </p:nvPr>
        </p:nvSpPr>
        <p:spPr/>
        <p:txBody>
          <a:bodyPr/>
          <a:lstStyle/>
          <a:p>
            <a:r>
              <a:rPr lang="en-US" dirty="0"/>
              <a:t>The semantics of fork(), followed by an </a:t>
            </a:r>
            <a:r>
              <a:rPr lang="en-US" dirty="0" err="1"/>
              <a:t>execlp</a:t>
            </a:r>
            <a:r>
              <a:rPr lang="en-US" dirty="0"/>
              <a:t>() system call:</a:t>
            </a:r>
          </a:p>
        </p:txBody>
      </p:sp>
      <p:pic>
        <p:nvPicPr>
          <p:cNvPr id="5" name="Content Placeholder 4" descr="Diagram&#10;&#10;Description automatically generated">
            <a:extLst>
              <a:ext uri="{FF2B5EF4-FFF2-40B4-BE49-F238E27FC236}">
                <a16:creationId xmlns:a16="http://schemas.microsoft.com/office/drawing/2014/main" id="{4AC7F777-277A-4EDE-BA6C-26ECF74710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0831" y="2377440"/>
            <a:ext cx="7835704" cy="36857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8155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2511-99A4-460A-A3AF-40EEA7A99E25}"/>
              </a:ext>
            </a:extLst>
          </p:cNvPr>
          <p:cNvSpPr>
            <a:spLocks noGrp="1"/>
          </p:cNvSpPr>
          <p:nvPr>
            <p:ph type="title"/>
          </p:nvPr>
        </p:nvSpPr>
        <p:spPr/>
        <p:txBody>
          <a:bodyPr/>
          <a:lstStyle/>
          <a:p>
            <a:r>
              <a:rPr lang="en-US" dirty="0"/>
              <a:t>Entry Points into Kernel </a:t>
            </a:r>
          </a:p>
        </p:txBody>
      </p:sp>
      <p:sp>
        <p:nvSpPr>
          <p:cNvPr id="3" name="Content Placeholder 2">
            <a:extLst>
              <a:ext uri="{FF2B5EF4-FFF2-40B4-BE49-F238E27FC236}">
                <a16:creationId xmlns:a16="http://schemas.microsoft.com/office/drawing/2014/main" id="{31A285AC-F15A-4235-839A-3B6764B72588}"/>
              </a:ext>
            </a:extLst>
          </p:cNvPr>
          <p:cNvSpPr>
            <a:spLocks noGrp="1"/>
          </p:cNvSpPr>
          <p:nvPr>
            <p:ph idx="1"/>
          </p:nvPr>
        </p:nvSpPr>
        <p:spPr/>
        <p:txBody>
          <a:bodyPr/>
          <a:lstStyle/>
          <a:p>
            <a:pPr algn="just"/>
            <a:r>
              <a:rPr lang="en-US" dirty="0"/>
              <a:t>There are four events that cause the execution of a piece of code in the kernel. </a:t>
            </a:r>
          </a:p>
          <a:p>
            <a:pPr algn="just"/>
            <a:r>
              <a:rPr lang="en-US" dirty="0"/>
              <a:t>These events are interrupts, trap, system call, and signal. </a:t>
            </a:r>
          </a:p>
          <a:p>
            <a:pPr algn="just"/>
            <a:r>
              <a:rPr lang="en-US" dirty="0"/>
              <a:t>In the case of all of these events, some kernel code is executed to service the corresponding event.</a:t>
            </a:r>
          </a:p>
          <a:p>
            <a:pPr algn="just"/>
            <a:endParaRPr lang="en-US" dirty="0"/>
          </a:p>
        </p:txBody>
      </p:sp>
      <p:pic>
        <p:nvPicPr>
          <p:cNvPr id="5" name="Picture 4">
            <a:extLst>
              <a:ext uri="{FF2B5EF4-FFF2-40B4-BE49-F238E27FC236}">
                <a16:creationId xmlns:a16="http://schemas.microsoft.com/office/drawing/2014/main" id="{9EB80DFE-8A83-4648-A387-E26FE92A0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026" y="3866998"/>
            <a:ext cx="5249008" cy="2172003"/>
          </a:xfrm>
          <a:prstGeom prst="rect">
            <a:avLst/>
          </a:prstGeom>
        </p:spPr>
      </p:pic>
    </p:spTree>
    <p:extLst>
      <p:ext uri="{BB962C8B-B14F-4D97-AF65-F5344CB8AC3E}">
        <p14:creationId xmlns:p14="http://schemas.microsoft.com/office/powerpoint/2010/main" val="159539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B149-1CEC-4E3F-9B33-05F10E9320C8}"/>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9F391186-3327-440F-94D4-FCA092E3C9C6}"/>
              </a:ext>
            </a:extLst>
          </p:cNvPr>
          <p:cNvSpPr>
            <a:spLocks noGrp="1"/>
          </p:cNvSpPr>
          <p:nvPr>
            <p:ph idx="1"/>
          </p:nvPr>
        </p:nvSpPr>
        <p:spPr/>
        <p:txBody>
          <a:bodyPr/>
          <a:lstStyle/>
          <a:p>
            <a:pPr algn="just"/>
            <a:r>
              <a:rPr lang="en-US" dirty="0"/>
              <a:t>Provide the interface between a process and the OS.</a:t>
            </a:r>
          </a:p>
          <a:p>
            <a:pPr algn="just"/>
            <a:r>
              <a:rPr lang="en-US" dirty="0"/>
              <a:t>These calls are generally available as assembly language instructions. </a:t>
            </a:r>
          </a:p>
          <a:p>
            <a:pPr algn="just"/>
            <a:r>
              <a:rPr lang="en-US" dirty="0"/>
              <a:t>The system call interface layer contains entry point in the kernel code; because all system resources are managed by the kernel any user or application request that involves access to any system resource must be handled by the kernel code, but user process must not be given open access to the kernel code for security reasons. </a:t>
            </a:r>
          </a:p>
          <a:p>
            <a:pPr algn="just"/>
            <a:r>
              <a:rPr lang="en-US" dirty="0"/>
              <a:t>So that user processes can invoke the execution of kernel code, several openings into the kernel code, also called system calls are provided. System calls allow processes and users to manipulate system resources such as files and processes.</a:t>
            </a:r>
          </a:p>
        </p:txBody>
      </p:sp>
    </p:spTree>
    <p:extLst>
      <p:ext uri="{BB962C8B-B14F-4D97-AF65-F5344CB8AC3E}">
        <p14:creationId xmlns:p14="http://schemas.microsoft.com/office/powerpoint/2010/main" val="347072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E939-52A9-41D2-AD2F-D0BD0FBF2C7D}"/>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B40A9102-38F6-4BB4-AF86-97C724D80A23}"/>
              </a:ext>
            </a:extLst>
          </p:cNvPr>
          <p:cNvSpPr>
            <a:spLocks noGrp="1"/>
          </p:cNvSpPr>
          <p:nvPr>
            <p:ph idx="1"/>
          </p:nvPr>
        </p:nvSpPr>
        <p:spPr/>
        <p:txBody>
          <a:bodyPr>
            <a:normAutofit/>
          </a:bodyPr>
          <a:lstStyle/>
          <a:p>
            <a:r>
              <a:rPr lang="en-US" sz="2400" dirty="0"/>
              <a:t>System calls can be categorized into the following groups: </a:t>
            </a:r>
          </a:p>
          <a:p>
            <a:pPr>
              <a:buFont typeface="Wingdings" panose="05000000000000000000" pitchFamily="2" charset="2"/>
              <a:buChar char="ü"/>
            </a:pPr>
            <a:r>
              <a:rPr lang="en-US" sz="2400" dirty="0"/>
              <a:t> Process Control </a:t>
            </a:r>
          </a:p>
          <a:p>
            <a:pPr>
              <a:buFont typeface="Wingdings" panose="05000000000000000000" pitchFamily="2" charset="2"/>
              <a:buChar char="ü"/>
            </a:pPr>
            <a:r>
              <a:rPr lang="en-US" sz="2400" dirty="0"/>
              <a:t> File Management </a:t>
            </a:r>
          </a:p>
          <a:p>
            <a:pPr>
              <a:buFont typeface="Wingdings" panose="05000000000000000000" pitchFamily="2" charset="2"/>
              <a:buChar char="ü"/>
            </a:pPr>
            <a:r>
              <a:rPr lang="en-US" sz="2400" dirty="0"/>
              <a:t> Device Management </a:t>
            </a:r>
          </a:p>
          <a:p>
            <a:pPr>
              <a:buFont typeface="Wingdings" panose="05000000000000000000" pitchFamily="2" charset="2"/>
              <a:buChar char="ü"/>
            </a:pPr>
            <a:r>
              <a:rPr lang="en-US" sz="2400" dirty="0"/>
              <a:t> Information maintenance </a:t>
            </a:r>
          </a:p>
          <a:p>
            <a:pPr>
              <a:buFont typeface="Wingdings" panose="05000000000000000000" pitchFamily="2" charset="2"/>
              <a:buChar char="ü"/>
            </a:pPr>
            <a:r>
              <a:rPr lang="en-US" sz="2400" dirty="0"/>
              <a:t> Communications</a:t>
            </a:r>
          </a:p>
        </p:txBody>
      </p:sp>
    </p:spTree>
    <p:extLst>
      <p:ext uri="{BB962C8B-B14F-4D97-AF65-F5344CB8AC3E}">
        <p14:creationId xmlns:p14="http://schemas.microsoft.com/office/powerpoint/2010/main" val="63999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727A-A492-4830-BC60-33750AD15469}"/>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22614215-F8EF-4B8E-9EDC-0B394537C03F}"/>
              </a:ext>
            </a:extLst>
          </p:cNvPr>
          <p:cNvSpPr>
            <a:spLocks noGrp="1"/>
          </p:cNvSpPr>
          <p:nvPr>
            <p:ph idx="1"/>
          </p:nvPr>
        </p:nvSpPr>
        <p:spPr/>
        <p:txBody>
          <a:bodyPr>
            <a:normAutofit fontScale="92500" lnSpcReduction="10000"/>
          </a:bodyPr>
          <a:lstStyle/>
          <a:p>
            <a:r>
              <a:rPr lang="en-US" dirty="0"/>
              <a:t>The following sequence of events takes place when a process invokes a system call: </a:t>
            </a:r>
          </a:p>
          <a:p>
            <a:r>
              <a:rPr lang="en-US" dirty="0"/>
              <a:t>The user process makes a call to a library function. </a:t>
            </a:r>
          </a:p>
          <a:p>
            <a:r>
              <a:rPr lang="en-US" dirty="0"/>
              <a:t>The library routine puts appropriate parameters at a well-known place, like a register or on the stack. These parameters include arguments for the system call, return address, and call number. </a:t>
            </a:r>
          </a:p>
          <a:p>
            <a:r>
              <a:rPr lang="en-US" dirty="0"/>
              <a:t>Three general methods are used to pass parameters between a running program and the operating system. </a:t>
            </a:r>
          </a:p>
          <a:p>
            <a:pPr marL="457200" indent="-457200">
              <a:buFont typeface="+mj-lt"/>
              <a:buAutoNum type="arabicPeriod"/>
            </a:pPr>
            <a:r>
              <a:rPr lang="en-US" dirty="0"/>
              <a:t>Pass parameters in registers. </a:t>
            </a:r>
          </a:p>
          <a:p>
            <a:pPr marL="457200" indent="-457200">
              <a:buFont typeface="+mj-lt"/>
              <a:buAutoNum type="arabicPeriod"/>
            </a:pPr>
            <a:r>
              <a:rPr lang="en-US" dirty="0"/>
              <a:t>Store the parameters in a table in the main memory and the table address is passed as a parameter in a register. </a:t>
            </a:r>
          </a:p>
          <a:p>
            <a:pPr marL="457200" indent="-457200">
              <a:buFont typeface="+mj-lt"/>
              <a:buAutoNum type="arabicPeriod"/>
            </a:pPr>
            <a:r>
              <a:rPr lang="en-US" dirty="0"/>
              <a:t>Push (store) the parameters onto the stack by the program, and pop off the stack by the operating system. </a:t>
            </a:r>
          </a:p>
        </p:txBody>
      </p:sp>
    </p:spTree>
    <p:extLst>
      <p:ext uri="{BB962C8B-B14F-4D97-AF65-F5344CB8AC3E}">
        <p14:creationId xmlns:p14="http://schemas.microsoft.com/office/powerpoint/2010/main" val="3593920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727A-A492-4830-BC60-33750AD15469}"/>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22614215-F8EF-4B8E-9EDC-0B394537C03F}"/>
              </a:ext>
            </a:extLst>
          </p:cNvPr>
          <p:cNvSpPr>
            <a:spLocks noGrp="1"/>
          </p:cNvSpPr>
          <p:nvPr>
            <p:ph idx="1"/>
          </p:nvPr>
        </p:nvSpPr>
        <p:spPr/>
        <p:txBody>
          <a:bodyPr>
            <a:normAutofit/>
          </a:bodyPr>
          <a:lstStyle/>
          <a:p>
            <a:r>
              <a:rPr lang="en-US" dirty="0"/>
              <a:t>A trap instruction is executed to change the mode from user to kernel and give control to the operating system. </a:t>
            </a:r>
          </a:p>
          <a:p>
            <a:r>
              <a:rPr lang="en-US" dirty="0"/>
              <a:t>The operating system then determines which system call is to be carried out by examining one of the parameters (the call number) passed to it by library routine.</a:t>
            </a:r>
          </a:p>
          <a:p>
            <a:r>
              <a:rPr lang="en-US" dirty="0"/>
              <a:t>The kernel uses call number to index a kernel table (the dispatch table) which contains pointers to service routines for all system calls. </a:t>
            </a:r>
          </a:p>
          <a:p>
            <a:r>
              <a:rPr lang="en-US" dirty="0"/>
              <a:t>The service routine is executed and control is given back to the user program via return from trap instruction; the instruction also changes mode from system to user. </a:t>
            </a:r>
          </a:p>
          <a:p>
            <a:r>
              <a:rPr lang="en-US" dirty="0"/>
              <a:t>The library function executes the instruction following trap; interprets the return values from the kernel and returns to the user process. </a:t>
            </a:r>
          </a:p>
        </p:txBody>
      </p:sp>
    </p:spTree>
    <p:extLst>
      <p:ext uri="{BB962C8B-B14F-4D97-AF65-F5344CB8AC3E}">
        <p14:creationId xmlns:p14="http://schemas.microsoft.com/office/powerpoint/2010/main" val="343469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727A-A492-4830-BC60-33750AD15469}"/>
              </a:ext>
            </a:extLst>
          </p:cNvPr>
          <p:cNvSpPr>
            <a:spLocks noGrp="1"/>
          </p:cNvSpPr>
          <p:nvPr>
            <p:ph type="title"/>
          </p:nvPr>
        </p:nvSpPr>
        <p:spPr/>
        <p:txBody>
          <a:bodyPr/>
          <a:lstStyle/>
          <a:p>
            <a:r>
              <a:rPr lang="en-US" dirty="0"/>
              <a:t>System calls</a:t>
            </a:r>
          </a:p>
        </p:txBody>
      </p:sp>
      <p:pic>
        <p:nvPicPr>
          <p:cNvPr id="5" name="Content Placeholder 4" descr="Diagram&#10;&#10;Description automatically generated">
            <a:extLst>
              <a:ext uri="{FF2B5EF4-FFF2-40B4-BE49-F238E27FC236}">
                <a16:creationId xmlns:a16="http://schemas.microsoft.com/office/drawing/2014/main" id="{0968F8DA-A72D-4B29-80DA-3FF11414CE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404" y="1843683"/>
            <a:ext cx="6774860" cy="44031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8" name="Straight Arrow Connector 7">
            <a:extLst>
              <a:ext uri="{FF2B5EF4-FFF2-40B4-BE49-F238E27FC236}">
                <a16:creationId xmlns:a16="http://schemas.microsoft.com/office/drawing/2014/main" id="{20DDDDB4-9F06-4B84-9BEB-CE9FA825465C}"/>
              </a:ext>
            </a:extLst>
          </p:cNvPr>
          <p:cNvCxnSpPr/>
          <p:nvPr/>
        </p:nvCxnSpPr>
        <p:spPr>
          <a:xfrm flipH="1" flipV="1">
            <a:off x="4670474" y="2489982"/>
            <a:ext cx="2954215" cy="1927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240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dirty="0"/>
              <a:t>Process Creation</a:t>
            </a:r>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a:bodyPr>
          <a:lstStyle/>
          <a:p>
            <a:pPr algn="just"/>
            <a:r>
              <a:rPr lang="en-US" dirty="0"/>
              <a:t>A process may create several new processes via a create-process system call during the course of its execution. </a:t>
            </a:r>
          </a:p>
          <a:p>
            <a:pPr algn="just"/>
            <a:r>
              <a:rPr lang="en-US" dirty="0"/>
              <a:t>The creating process is called a parent process while the new processes are called the children of that process.</a:t>
            </a:r>
          </a:p>
          <a:p>
            <a:pPr algn="just"/>
            <a:r>
              <a:rPr lang="en-US" dirty="0"/>
              <a:t> Each of these new processes may in turn create other processes, forming a tree of processes.</a:t>
            </a:r>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9</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7" name="Picture 6" descr="Diagram&#10;&#10;Description automatically generated">
            <a:extLst>
              <a:ext uri="{FF2B5EF4-FFF2-40B4-BE49-F238E27FC236}">
                <a16:creationId xmlns:a16="http://schemas.microsoft.com/office/drawing/2014/main" id="{DD2E8189-47F4-4E71-BF12-9ABE69B0DD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6442" y="4051496"/>
            <a:ext cx="6095309" cy="25864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4230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1274</TotalTime>
  <Words>2127</Words>
  <Application>Microsoft Office PowerPoint</Application>
  <PresentationFormat>Widescreen</PresentationFormat>
  <Paragraphs>173</Paragraphs>
  <Slides>25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Rockwell</vt:lpstr>
      <vt:lpstr>Rockwell Condensed</vt:lpstr>
      <vt:lpstr>urw-din</vt:lpstr>
      <vt:lpstr>Wingdings</vt:lpstr>
      <vt:lpstr>Wood Type</vt:lpstr>
      <vt:lpstr>Operating Systems</vt:lpstr>
      <vt:lpstr>Command-line interpreter (shells)</vt:lpstr>
      <vt:lpstr>Entry Points into Kernel </vt:lpstr>
      <vt:lpstr>System Calls</vt:lpstr>
      <vt:lpstr>System Calls</vt:lpstr>
      <vt:lpstr>System calls</vt:lpstr>
      <vt:lpstr>System calls</vt:lpstr>
      <vt:lpstr>System calls</vt:lpstr>
      <vt:lpstr>Process Creation</vt:lpstr>
      <vt:lpstr>Process Creation</vt:lpstr>
      <vt:lpstr>Process Creation</vt:lpstr>
      <vt:lpstr>Process Creation</vt:lpstr>
      <vt:lpstr>Process Creation</vt:lpstr>
      <vt:lpstr>Process termination</vt:lpstr>
      <vt:lpstr>Process termination</vt:lpstr>
      <vt:lpstr>Process termination</vt:lpstr>
      <vt:lpstr>System Calls</vt:lpstr>
      <vt:lpstr>Fork System Call</vt:lpstr>
      <vt:lpstr>Fork System Call</vt:lpstr>
      <vt:lpstr>Fork System Call</vt:lpstr>
      <vt:lpstr>Fork System Call</vt:lpstr>
      <vt:lpstr>wait() system call</vt:lpstr>
      <vt:lpstr>zombie process</vt:lpstr>
      <vt:lpstr>execlp() system call</vt:lpstr>
      <vt:lpstr>The semantics of fork(), followed by an execlp() system call: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Mr.Razi-uddin</dc:creator>
  <cp:lastModifiedBy>M Saifullah Tanvir</cp:lastModifiedBy>
  <cp:revision>77</cp:revision>
  <dcterms:created xsi:type="dcterms:W3CDTF">2022-02-16T07:50:43Z</dcterms:created>
  <dcterms:modified xsi:type="dcterms:W3CDTF">2023-02-12T05:01:09Z</dcterms:modified>
</cp:coreProperties>
</file>