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834" y="1346946"/>
            <a:ext cx="10222992" cy="806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834" y="4299696"/>
            <a:ext cx="10222992" cy="8068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834" y="1484779"/>
            <a:ext cx="10222992" cy="366504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757306" y="4177012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70" h="864870">
                <a:moveTo>
                  <a:pt x="0" y="432360"/>
                </a:moveTo>
                <a:lnTo>
                  <a:pt x="2537" y="385250"/>
                </a:lnTo>
                <a:lnTo>
                  <a:pt x="9972" y="339609"/>
                </a:lnTo>
                <a:lnTo>
                  <a:pt x="22042" y="295701"/>
                </a:lnTo>
                <a:lnTo>
                  <a:pt x="38482" y="253790"/>
                </a:lnTo>
                <a:lnTo>
                  <a:pt x="59029" y="214139"/>
                </a:lnTo>
                <a:lnTo>
                  <a:pt x="83420" y="177014"/>
                </a:lnTo>
                <a:lnTo>
                  <a:pt x="111390" y="142676"/>
                </a:lnTo>
                <a:lnTo>
                  <a:pt x="142676" y="111390"/>
                </a:lnTo>
                <a:lnTo>
                  <a:pt x="177014" y="83420"/>
                </a:lnTo>
                <a:lnTo>
                  <a:pt x="214140" y="59029"/>
                </a:lnTo>
                <a:lnTo>
                  <a:pt x="253790" y="38482"/>
                </a:lnTo>
                <a:lnTo>
                  <a:pt x="295701" y="22042"/>
                </a:lnTo>
                <a:lnTo>
                  <a:pt x="339609" y="9972"/>
                </a:lnTo>
                <a:lnTo>
                  <a:pt x="385250" y="2537"/>
                </a:lnTo>
                <a:lnTo>
                  <a:pt x="432361" y="0"/>
                </a:lnTo>
                <a:lnTo>
                  <a:pt x="481147" y="2759"/>
                </a:lnTo>
                <a:lnTo>
                  <a:pt x="528934" y="10921"/>
                </a:lnTo>
                <a:lnTo>
                  <a:pt x="575300" y="24311"/>
                </a:lnTo>
                <a:lnTo>
                  <a:pt x="619822" y="42752"/>
                </a:lnTo>
                <a:lnTo>
                  <a:pt x="662075" y="66070"/>
                </a:lnTo>
                <a:lnTo>
                  <a:pt x="701638" y="94090"/>
                </a:lnTo>
                <a:lnTo>
                  <a:pt x="738086" y="126635"/>
                </a:lnTo>
                <a:lnTo>
                  <a:pt x="770632" y="163083"/>
                </a:lnTo>
                <a:lnTo>
                  <a:pt x="798651" y="202646"/>
                </a:lnTo>
                <a:lnTo>
                  <a:pt x="821969" y="244899"/>
                </a:lnTo>
                <a:lnTo>
                  <a:pt x="840411" y="289421"/>
                </a:lnTo>
                <a:lnTo>
                  <a:pt x="853800" y="335787"/>
                </a:lnTo>
                <a:lnTo>
                  <a:pt x="861963" y="383574"/>
                </a:lnTo>
                <a:lnTo>
                  <a:pt x="864722" y="432360"/>
                </a:lnTo>
                <a:lnTo>
                  <a:pt x="862185" y="479471"/>
                </a:lnTo>
                <a:lnTo>
                  <a:pt x="854750" y="525112"/>
                </a:lnTo>
                <a:lnTo>
                  <a:pt x="842680" y="569020"/>
                </a:lnTo>
                <a:lnTo>
                  <a:pt x="826240" y="610931"/>
                </a:lnTo>
                <a:lnTo>
                  <a:pt x="805692" y="650581"/>
                </a:lnTo>
                <a:lnTo>
                  <a:pt x="781302" y="687707"/>
                </a:lnTo>
                <a:lnTo>
                  <a:pt x="753331" y="722045"/>
                </a:lnTo>
                <a:lnTo>
                  <a:pt x="722046" y="753331"/>
                </a:lnTo>
                <a:lnTo>
                  <a:pt x="687708" y="781301"/>
                </a:lnTo>
                <a:lnTo>
                  <a:pt x="650582" y="805692"/>
                </a:lnTo>
                <a:lnTo>
                  <a:pt x="610931" y="826239"/>
                </a:lnTo>
                <a:lnTo>
                  <a:pt x="569020" y="842679"/>
                </a:lnTo>
                <a:lnTo>
                  <a:pt x="525112" y="854749"/>
                </a:lnTo>
                <a:lnTo>
                  <a:pt x="479471" y="862184"/>
                </a:lnTo>
                <a:lnTo>
                  <a:pt x="432361" y="864721"/>
                </a:lnTo>
                <a:lnTo>
                  <a:pt x="385250" y="862184"/>
                </a:lnTo>
                <a:lnTo>
                  <a:pt x="339609" y="854749"/>
                </a:lnTo>
                <a:lnTo>
                  <a:pt x="295701" y="842679"/>
                </a:lnTo>
                <a:lnTo>
                  <a:pt x="253790" y="826239"/>
                </a:lnTo>
                <a:lnTo>
                  <a:pt x="214140" y="805692"/>
                </a:lnTo>
                <a:lnTo>
                  <a:pt x="177014" y="781301"/>
                </a:lnTo>
                <a:lnTo>
                  <a:pt x="142676" y="753331"/>
                </a:lnTo>
                <a:lnTo>
                  <a:pt x="111390" y="722045"/>
                </a:lnTo>
                <a:lnTo>
                  <a:pt x="83420" y="687707"/>
                </a:lnTo>
                <a:lnTo>
                  <a:pt x="59029" y="650581"/>
                </a:lnTo>
                <a:lnTo>
                  <a:pt x="38482" y="610931"/>
                </a:lnTo>
                <a:lnTo>
                  <a:pt x="22042" y="569020"/>
                </a:lnTo>
                <a:lnTo>
                  <a:pt x="9972" y="525112"/>
                </a:lnTo>
                <a:lnTo>
                  <a:pt x="2537" y="479471"/>
                </a:lnTo>
                <a:lnTo>
                  <a:pt x="0" y="43236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4585" y="1484140"/>
            <a:ext cx="9942829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724" y="622968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0917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7"/>
                </a:moveTo>
                <a:lnTo>
                  <a:pt x="5266" y="153685"/>
                </a:lnTo>
                <a:lnTo>
                  <a:pt x="20268" y="111713"/>
                </a:lnTo>
                <a:lnTo>
                  <a:pt x="43807" y="74688"/>
                </a:lnTo>
                <a:lnTo>
                  <a:pt x="74688" y="43807"/>
                </a:lnTo>
                <a:lnTo>
                  <a:pt x="111713" y="20267"/>
                </a:lnTo>
                <a:lnTo>
                  <a:pt x="153684" y="5266"/>
                </a:lnTo>
                <a:lnTo>
                  <a:pt x="199406" y="0"/>
                </a:lnTo>
                <a:lnTo>
                  <a:pt x="238490" y="3866"/>
                </a:lnTo>
                <a:lnTo>
                  <a:pt x="275716" y="15178"/>
                </a:lnTo>
                <a:lnTo>
                  <a:pt x="310037" y="33502"/>
                </a:lnTo>
                <a:lnTo>
                  <a:pt x="340408" y="58404"/>
                </a:lnTo>
                <a:lnTo>
                  <a:pt x="365310" y="88775"/>
                </a:lnTo>
                <a:lnTo>
                  <a:pt x="383634" y="123097"/>
                </a:lnTo>
                <a:lnTo>
                  <a:pt x="394946" y="160323"/>
                </a:lnTo>
                <a:lnTo>
                  <a:pt x="398813" y="199407"/>
                </a:lnTo>
                <a:lnTo>
                  <a:pt x="393547" y="245129"/>
                </a:lnTo>
                <a:lnTo>
                  <a:pt x="378545" y="287101"/>
                </a:lnTo>
                <a:lnTo>
                  <a:pt x="355006" y="324126"/>
                </a:lnTo>
                <a:lnTo>
                  <a:pt x="324125" y="355007"/>
                </a:lnTo>
                <a:lnTo>
                  <a:pt x="287100" y="378546"/>
                </a:lnTo>
                <a:lnTo>
                  <a:pt x="245129" y="393548"/>
                </a:lnTo>
                <a:lnTo>
                  <a:pt x="199406" y="398814"/>
                </a:lnTo>
                <a:lnTo>
                  <a:pt x="153684" y="393548"/>
                </a:lnTo>
                <a:lnTo>
                  <a:pt x="111713" y="378546"/>
                </a:lnTo>
                <a:lnTo>
                  <a:pt x="74688" y="355007"/>
                </a:lnTo>
                <a:lnTo>
                  <a:pt x="43807" y="324126"/>
                </a:lnTo>
                <a:lnTo>
                  <a:pt x="20268" y="287101"/>
                </a:lnTo>
                <a:lnTo>
                  <a:pt x="5266" y="245129"/>
                </a:lnTo>
                <a:lnTo>
                  <a:pt x="0" y="199407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873" y="442671"/>
            <a:ext cx="9906253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61" y="2112264"/>
            <a:ext cx="9900277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585" y="1484140"/>
            <a:ext cx="695515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405"/>
              </a:spcBef>
            </a:pPr>
            <a:r>
              <a:rPr sz="9600" spc="434" dirty="0">
                <a:latin typeface="Cambria"/>
                <a:cs typeface="Cambria"/>
              </a:rPr>
              <a:t>OPER</a:t>
            </a:r>
            <a:r>
              <a:rPr sz="9600" spc="520" dirty="0">
                <a:latin typeface="Cambria"/>
                <a:cs typeface="Cambria"/>
              </a:rPr>
              <a:t>A</a:t>
            </a:r>
            <a:r>
              <a:rPr sz="9600" spc="375" dirty="0">
                <a:latin typeface="Cambria"/>
                <a:cs typeface="Cambria"/>
              </a:rPr>
              <a:t>TING  </a:t>
            </a:r>
            <a:r>
              <a:rPr sz="9600" spc="355" dirty="0">
                <a:latin typeface="Cambria"/>
                <a:cs typeface="Cambria"/>
              </a:rPr>
              <a:t>SYSTEMS</a:t>
            </a:r>
            <a:endParaRPr sz="9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5472" y="3221227"/>
            <a:ext cx="852868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int</a:t>
            </a:r>
            <a:r>
              <a:rPr sz="2400" b="1" spc="-15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mknod(const</a:t>
            </a:r>
            <a:r>
              <a:rPr sz="2400" b="1" spc="-10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char *</a:t>
            </a:r>
            <a:r>
              <a:rPr sz="2400" i="1" spc="-5" dirty="0">
                <a:solidFill>
                  <a:srgbClr val="006000"/>
                </a:solidFill>
                <a:latin typeface="Arial"/>
                <a:cs typeface="Arial"/>
              </a:rPr>
              <a:t>pathname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mode_t</a:t>
            </a:r>
            <a:r>
              <a:rPr sz="2400" b="1" spc="5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000"/>
                </a:solidFill>
                <a:latin typeface="Arial"/>
                <a:cs typeface="Arial"/>
              </a:rPr>
              <a:t>mode</a:t>
            </a:r>
            <a:r>
              <a:rPr sz="2400" b="1" dirty="0">
                <a:solidFill>
                  <a:srgbClr val="502000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dev_t</a:t>
            </a:r>
            <a:r>
              <a:rPr sz="2400" b="1" spc="20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000"/>
                </a:solidFill>
                <a:latin typeface="Arial"/>
                <a:cs typeface="Arial"/>
              </a:rPr>
              <a:t>dev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485775" algn="ctr">
              <a:lnSpc>
                <a:spcPct val="100000"/>
              </a:lnSpc>
            </a:pP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int</a:t>
            </a:r>
            <a:r>
              <a:rPr sz="2400" b="1" spc="-20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mkfifo(const</a:t>
            </a:r>
            <a:r>
              <a:rPr sz="2400" b="1" spc="-10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char</a:t>
            </a:r>
            <a:r>
              <a:rPr sz="2400" b="1" spc="-10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*</a:t>
            </a:r>
            <a:r>
              <a:rPr sz="2400" i="1" spc="-5" dirty="0">
                <a:solidFill>
                  <a:srgbClr val="006000"/>
                </a:solidFill>
                <a:latin typeface="Arial"/>
                <a:cs typeface="Arial"/>
              </a:rPr>
              <a:t>pathname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02000"/>
                </a:solidFill>
                <a:latin typeface="Arial"/>
                <a:cs typeface="Arial"/>
              </a:rPr>
              <a:t>mode_t</a:t>
            </a:r>
            <a:r>
              <a:rPr sz="2400" b="1" dirty="0">
                <a:solidFill>
                  <a:srgbClr val="502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000"/>
                </a:solidFill>
                <a:latin typeface="Arial"/>
                <a:cs typeface="Arial"/>
              </a:rPr>
              <a:t>mode</a:t>
            </a:r>
            <a:r>
              <a:rPr sz="2400" b="1" dirty="0">
                <a:solidFill>
                  <a:srgbClr val="502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pc="35" dirty="0"/>
              <a:t>INPUT, </a:t>
            </a:r>
            <a:r>
              <a:rPr spc="145" dirty="0"/>
              <a:t>OUTPUT </a:t>
            </a:r>
            <a:r>
              <a:rPr spc="320" dirty="0"/>
              <a:t>AND </a:t>
            </a:r>
            <a:r>
              <a:rPr spc="130" dirty="0"/>
              <a:t>ERROR </a:t>
            </a:r>
            <a:r>
              <a:rPr spc="135" dirty="0"/>
              <a:t> </a:t>
            </a:r>
            <a:r>
              <a:rPr spc="229" dirty="0"/>
              <a:t>REDIRECTION</a:t>
            </a:r>
            <a:r>
              <a:rPr spc="130" dirty="0"/>
              <a:t> </a:t>
            </a:r>
            <a:r>
              <a:rPr spc="65" dirty="0"/>
              <a:t>IN</a:t>
            </a:r>
            <a:r>
              <a:rPr spc="120" dirty="0"/>
              <a:t> </a:t>
            </a:r>
            <a:r>
              <a:rPr spc="110" dirty="0"/>
              <a:t>UNIX/LINUX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050" y="2098446"/>
            <a:ext cx="9841865" cy="3061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51130" marR="13970" indent="-139065" algn="just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3928"/>
              <a:buFont typeface="Lucida Sans Unicode"/>
              <a:buChar char="▪"/>
              <a:tabLst>
                <a:tab pos="151765" algn="l"/>
              </a:tabLst>
            </a:pPr>
            <a:r>
              <a:rPr sz="2800" spc="40" dirty="0">
                <a:latin typeface="Cambria"/>
                <a:cs typeface="Cambria"/>
              </a:rPr>
              <a:t>Linux </a:t>
            </a:r>
            <a:r>
              <a:rPr sz="2800" spc="65" dirty="0">
                <a:latin typeface="Cambria"/>
                <a:cs typeface="Cambria"/>
              </a:rPr>
              <a:t>redirection </a:t>
            </a:r>
            <a:r>
              <a:rPr sz="2800" spc="55" dirty="0">
                <a:latin typeface="Cambria"/>
                <a:cs typeface="Cambria"/>
              </a:rPr>
              <a:t>features </a:t>
            </a:r>
            <a:r>
              <a:rPr sz="2800" spc="120" dirty="0">
                <a:latin typeface="Cambria"/>
                <a:cs typeface="Cambria"/>
              </a:rPr>
              <a:t>can </a:t>
            </a:r>
            <a:r>
              <a:rPr sz="2800" spc="250" dirty="0">
                <a:latin typeface="Cambria"/>
                <a:cs typeface="Cambria"/>
              </a:rPr>
              <a:t>be </a:t>
            </a:r>
            <a:r>
              <a:rPr sz="2800" spc="125" dirty="0">
                <a:latin typeface="Cambria"/>
                <a:cs typeface="Cambria"/>
              </a:rPr>
              <a:t>used </a:t>
            </a:r>
            <a:r>
              <a:rPr sz="2800" spc="5" dirty="0">
                <a:latin typeface="Cambria"/>
                <a:cs typeface="Cambria"/>
              </a:rPr>
              <a:t>to </a:t>
            </a:r>
            <a:r>
              <a:rPr sz="2800" spc="120" dirty="0">
                <a:latin typeface="Cambria"/>
                <a:cs typeface="Cambria"/>
              </a:rPr>
              <a:t>detach </a:t>
            </a:r>
            <a:r>
              <a:rPr sz="2800" spc="60" dirty="0">
                <a:latin typeface="Cambria"/>
                <a:cs typeface="Cambria"/>
              </a:rPr>
              <a:t>the </a:t>
            </a:r>
            <a:r>
              <a:rPr sz="2800" spc="75" dirty="0">
                <a:latin typeface="Cambria"/>
                <a:cs typeface="Cambria"/>
              </a:rPr>
              <a:t>default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files </a:t>
            </a:r>
            <a:r>
              <a:rPr sz="2800" spc="15" dirty="0">
                <a:latin typeface="Cambria"/>
                <a:cs typeface="Cambria"/>
              </a:rPr>
              <a:t>from</a:t>
            </a:r>
            <a:r>
              <a:rPr sz="2800" spc="20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stdin, </a:t>
            </a:r>
            <a:r>
              <a:rPr sz="2800" spc="65" dirty="0">
                <a:latin typeface="Cambria"/>
                <a:cs typeface="Cambria"/>
              </a:rPr>
              <a:t>stdout, </a:t>
            </a:r>
            <a:r>
              <a:rPr sz="2800" spc="114" dirty="0">
                <a:latin typeface="Cambria"/>
                <a:cs typeface="Cambria"/>
              </a:rPr>
              <a:t>and </a:t>
            </a:r>
            <a:r>
              <a:rPr sz="2800" spc="75" dirty="0">
                <a:latin typeface="Cambria"/>
                <a:cs typeface="Cambria"/>
              </a:rPr>
              <a:t>stderr </a:t>
            </a:r>
            <a:r>
              <a:rPr sz="2800" spc="114" dirty="0">
                <a:latin typeface="Cambria"/>
                <a:cs typeface="Cambria"/>
              </a:rPr>
              <a:t>and </a:t>
            </a:r>
            <a:r>
              <a:rPr sz="2800" spc="45" dirty="0">
                <a:latin typeface="Cambria"/>
                <a:cs typeface="Cambria"/>
              </a:rPr>
              <a:t>attach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other  </a:t>
            </a:r>
            <a:r>
              <a:rPr sz="2800" spc="70" dirty="0">
                <a:latin typeface="Cambria"/>
                <a:cs typeface="Cambria"/>
              </a:rPr>
              <a:t>files 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with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them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for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single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execution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of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command.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E3611"/>
              </a:buClr>
              <a:buFont typeface="Lucida Sans Unicode"/>
              <a:buChar char="▪"/>
            </a:pPr>
            <a:endParaRPr sz="4600">
              <a:latin typeface="Cambria"/>
              <a:cs typeface="Cambria"/>
            </a:endParaRPr>
          </a:p>
          <a:p>
            <a:pPr marL="151130" marR="5080" indent="-139065" algn="just">
              <a:lnSpc>
                <a:spcPts val="3020"/>
              </a:lnSpc>
              <a:buClr>
                <a:srgbClr val="9E3611"/>
              </a:buClr>
              <a:buSzPct val="83928"/>
              <a:buFont typeface="Lucida Sans Unicode"/>
              <a:buChar char="▪"/>
              <a:tabLst>
                <a:tab pos="151765" algn="l"/>
              </a:tabLst>
            </a:pPr>
            <a:r>
              <a:rPr sz="2800" spc="90" dirty="0">
                <a:latin typeface="Cambria"/>
                <a:cs typeface="Cambria"/>
              </a:rPr>
              <a:t>The </a:t>
            </a:r>
            <a:r>
              <a:rPr sz="2800" spc="75" dirty="0">
                <a:latin typeface="Cambria"/>
                <a:cs typeface="Cambria"/>
              </a:rPr>
              <a:t>act </a:t>
            </a:r>
            <a:r>
              <a:rPr sz="2800" spc="40" dirty="0">
                <a:latin typeface="Cambria"/>
                <a:cs typeface="Cambria"/>
              </a:rPr>
              <a:t>of </a:t>
            </a:r>
            <a:r>
              <a:rPr sz="2800" spc="130" dirty="0">
                <a:latin typeface="Cambria"/>
                <a:cs typeface="Cambria"/>
              </a:rPr>
              <a:t>detaching </a:t>
            </a:r>
            <a:r>
              <a:rPr sz="2800" spc="75" dirty="0">
                <a:latin typeface="Cambria"/>
                <a:cs typeface="Cambria"/>
              </a:rPr>
              <a:t>defaults files </a:t>
            </a:r>
            <a:r>
              <a:rPr sz="2800" spc="15" dirty="0">
                <a:latin typeface="Cambria"/>
                <a:cs typeface="Cambria"/>
              </a:rPr>
              <a:t>from </a:t>
            </a:r>
            <a:r>
              <a:rPr sz="2800" spc="80" dirty="0">
                <a:latin typeface="Cambria"/>
                <a:cs typeface="Cambria"/>
              </a:rPr>
              <a:t>stdin, </a:t>
            </a:r>
            <a:r>
              <a:rPr sz="2800" spc="65" dirty="0">
                <a:latin typeface="Cambria"/>
                <a:cs typeface="Cambria"/>
              </a:rPr>
              <a:t>stdout, </a:t>
            </a:r>
            <a:r>
              <a:rPr sz="2800" spc="110" dirty="0">
                <a:latin typeface="Cambria"/>
                <a:cs typeface="Cambria"/>
              </a:rPr>
              <a:t>and </a:t>
            </a:r>
            <a:r>
              <a:rPr sz="2800" spc="114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stderr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and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attaching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other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files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with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them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is  </a:t>
            </a:r>
            <a:r>
              <a:rPr sz="2800" spc="35" dirty="0">
                <a:latin typeface="Cambria"/>
                <a:cs typeface="Cambria"/>
              </a:rPr>
              <a:t>known  </a:t>
            </a:r>
            <a:r>
              <a:rPr sz="2800" spc="90" dirty="0">
                <a:latin typeface="Cambria"/>
                <a:cs typeface="Cambria"/>
              </a:rPr>
              <a:t>as 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input,</a:t>
            </a:r>
            <a:r>
              <a:rPr sz="2800" spc="-15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output,</a:t>
            </a:r>
            <a:r>
              <a:rPr sz="2800" spc="-14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and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error</a:t>
            </a:r>
            <a:r>
              <a:rPr sz="2800" spc="80" dirty="0">
                <a:latin typeface="Cambria"/>
                <a:cs typeface="Cambria"/>
              </a:rPr>
              <a:t> redirection.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0739" y="2105355"/>
            <a:ext cx="9857105" cy="3482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7480" marR="52705" indent="-145415" algn="just">
              <a:lnSpc>
                <a:spcPts val="2590"/>
              </a:lnSpc>
              <a:spcBef>
                <a:spcPts val="42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180" dirty="0">
                <a:latin typeface="Cambria"/>
                <a:cs typeface="Cambria"/>
              </a:rPr>
              <a:t>A </a:t>
            </a:r>
            <a:r>
              <a:rPr sz="2400" spc="110" dirty="0">
                <a:latin typeface="Cambria"/>
                <a:cs typeface="Cambria"/>
              </a:rPr>
              <a:t>named </a:t>
            </a:r>
            <a:r>
              <a:rPr sz="2400" spc="140" dirty="0">
                <a:latin typeface="Cambria"/>
                <a:cs typeface="Cambria"/>
              </a:rPr>
              <a:t>pipe </a:t>
            </a:r>
            <a:r>
              <a:rPr sz="2400" spc="60" dirty="0">
                <a:latin typeface="Cambria"/>
                <a:cs typeface="Cambria"/>
              </a:rPr>
              <a:t>(also </a:t>
            </a:r>
            <a:r>
              <a:rPr sz="2400" spc="120" dirty="0">
                <a:latin typeface="Cambria"/>
                <a:cs typeface="Cambria"/>
              </a:rPr>
              <a:t>called </a:t>
            </a:r>
            <a:r>
              <a:rPr sz="2400" spc="100" dirty="0">
                <a:latin typeface="Cambria"/>
                <a:cs typeface="Cambria"/>
              </a:rPr>
              <a:t>a </a:t>
            </a:r>
            <a:r>
              <a:rPr sz="2400" spc="110" dirty="0">
                <a:latin typeface="Cambria"/>
                <a:cs typeface="Cambria"/>
              </a:rPr>
              <a:t>named </a:t>
            </a:r>
            <a:r>
              <a:rPr sz="2400" spc="80" dirty="0">
                <a:latin typeface="Cambria"/>
                <a:cs typeface="Cambria"/>
              </a:rPr>
              <a:t>FIFO, </a:t>
            </a:r>
            <a:r>
              <a:rPr sz="2400" spc="50" dirty="0">
                <a:latin typeface="Cambria"/>
                <a:cs typeface="Cambria"/>
              </a:rPr>
              <a:t>or </a:t>
            </a:r>
            <a:r>
              <a:rPr sz="2400" spc="10" dirty="0">
                <a:latin typeface="Cambria"/>
                <a:cs typeface="Cambria"/>
              </a:rPr>
              <a:t>just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FIFO) </a:t>
            </a:r>
            <a:r>
              <a:rPr sz="2400" spc="45" dirty="0">
                <a:latin typeface="Cambria"/>
                <a:cs typeface="Cambria"/>
              </a:rPr>
              <a:t>is </a:t>
            </a:r>
            <a:r>
              <a:rPr sz="2400" spc="100" dirty="0">
                <a:latin typeface="Cambria"/>
                <a:cs typeface="Cambria"/>
              </a:rPr>
              <a:t>a </a:t>
            </a:r>
            <a:r>
              <a:rPr sz="2400" spc="140" dirty="0">
                <a:latin typeface="Cambria"/>
                <a:cs typeface="Cambria"/>
              </a:rPr>
              <a:t>pipe 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whose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access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point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is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65" dirty="0">
                <a:latin typeface="Cambria"/>
                <a:cs typeface="Cambria"/>
              </a:rPr>
              <a:t> file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kept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the</a:t>
            </a:r>
            <a:r>
              <a:rPr sz="2400" spc="65" dirty="0">
                <a:latin typeface="Cambria"/>
                <a:cs typeface="Cambria"/>
              </a:rPr>
              <a:t> file </a:t>
            </a:r>
            <a:r>
              <a:rPr sz="2400" spc="95" dirty="0">
                <a:latin typeface="Cambria"/>
                <a:cs typeface="Cambria"/>
              </a:rPr>
              <a:t>system.</a:t>
            </a:r>
            <a:endParaRPr sz="2400">
              <a:latin typeface="Cambria"/>
              <a:cs typeface="Cambria"/>
            </a:endParaRPr>
          </a:p>
          <a:p>
            <a:pPr marL="157480" marR="60960" indent="-145415" algn="just">
              <a:lnSpc>
                <a:spcPts val="2590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35" dirty="0">
                <a:latin typeface="Cambria"/>
                <a:cs typeface="Cambria"/>
              </a:rPr>
              <a:t>By </a:t>
            </a:r>
            <a:r>
              <a:rPr sz="2400" spc="120" dirty="0">
                <a:latin typeface="Cambria"/>
                <a:cs typeface="Cambria"/>
              </a:rPr>
              <a:t>opening </a:t>
            </a:r>
            <a:r>
              <a:rPr sz="2400" spc="10" dirty="0">
                <a:latin typeface="Cambria"/>
                <a:cs typeface="Cambria"/>
              </a:rPr>
              <a:t>this </a:t>
            </a:r>
            <a:r>
              <a:rPr sz="2400" spc="65" dirty="0">
                <a:latin typeface="Cambria"/>
                <a:cs typeface="Cambria"/>
              </a:rPr>
              <a:t>file </a:t>
            </a:r>
            <a:r>
              <a:rPr sz="2400" spc="40" dirty="0">
                <a:latin typeface="Cambria"/>
                <a:cs typeface="Cambria"/>
              </a:rPr>
              <a:t>for </a:t>
            </a:r>
            <a:r>
              <a:rPr sz="2400" spc="100" dirty="0">
                <a:latin typeface="Cambria"/>
                <a:cs typeface="Cambria"/>
              </a:rPr>
              <a:t>reading, a </a:t>
            </a:r>
            <a:r>
              <a:rPr sz="2400" spc="95" dirty="0">
                <a:latin typeface="Cambria"/>
                <a:cs typeface="Cambria"/>
              </a:rPr>
              <a:t>process </a:t>
            </a:r>
            <a:r>
              <a:rPr sz="2400" spc="105" dirty="0">
                <a:latin typeface="Cambria"/>
                <a:cs typeface="Cambria"/>
              </a:rPr>
              <a:t>gets </a:t>
            </a:r>
            <a:r>
              <a:rPr sz="2400" spc="130" dirty="0">
                <a:latin typeface="Cambria"/>
                <a:cs typeface="Cambria"/>
              </a:rPr>
              <a:t>access </a:t>
            </a:r>
            <a:r>
              <a:rPr sz="2400" dirty="0">
                <a:latin typeface="Cambria"/>
                <a:cs typeface="Cambria"/>
              </a:rPr>
              <a:t>to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FIFO </a:t>
            </a:r>
            <a:r>
              <a:rPr sz="2400" spc="35" dirty="0">
                <a:latin typeface="Cambria"/>
                <a:cs typeface="Cambria"/>
              </a:rPr>
              <a:t>for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reading.</a:t>
            </a:r>
            <a:endParaRPr sz="2400">
              <a:latin typeface="Cambria"/>
              <a:cs typeface="Cambria"/>
            </a:endParaRPr>
          </a:p>
          <a:p>
            <a:pPr marL="157480" marR="5080" indent="-145415" algn="just">
              <a:lnSpc>
                <a:spcPts val="2590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35" dirty="0">
                <a:latin typeface="Cambria"/>
                <a:cs typeface="Cambria"/>
              </a:rPr>
              <a:t>By </a:t>
            </a:r>
            <a:r>
              <a:rPr sz="2400" spc="120" dirty="0">
                <a:latin typeface="Cambria"/>
                <a:cs typeface="Cambria"/>
              </a:rPr>
              <a:t>opening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file </a:t>
            </a:r>
            <a:r>
              <a:rPr sz="2400" spc="40" dirty="0">
                <a:latin typeface="Cambria"/>
                <a:cs typeface="Cambria"/>
              </a:rPr>
              <a:t>for </a:t>
            </a:r>
            <a:r>
              <a:rPr sz="2400" spc="55" dirty="0">
                <a:latin typeface="Cambria"/>
                <a:cs typeface="Cambria"/>
              </a:rPr>
              <a:t>writing,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process </a:t>
            </a:r>
            <a:r>
              <a:rPr sz="2400" spc="105" dirty="0">
                <a:latin typeface="Cambria"/>
                <a:cs typeface="Cambria"/>
              </a:rPr>
              <a:t>gets </a:t>
            </a:r>
            <a:r>
              <a:rPr sz="2400" spc="130" dirty="0">
                <a:latin typeface="Cambria"/>
                <a:cs typeface="Cambria"/>
              </a:rPr>
              <a:t>access </a:t>
            </a:r>
            <a:r>
              <a:rPr sz="2400" dirty="0">
                <a:latin typeface="Cambria"/>
                <a:cs typeface="Cambria"/>
              </a:rPr>
              <a:t>to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FIFO </a:t>
            </a:r>
            <a:r>
              <a:rPr sz="2400" spc="35" dirty="0">
                <a:latin typeface="Cambria"/>
                <a:cs typeface="Cambria"/>
              </a:rPr>
              <a:t>for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writing.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By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default,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FIFO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is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opened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for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blocking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I/O.</a:t>
            </a:r>
            <a:endParaRPr sz="2400">
              <a:latin typeface="Cambria"/>
              <a:cs typeface="Cambria"/>
            </a:endParaRPr>
          </a:p>
          <a:p>
            <a:pPr marL="157480" marR="46355" indent="-145415" algn="just">
              <a:lnSpc>
                <a:spcPts val="2590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30" dirty="0">
                <a:latin typeface="Cambria"/>
                <a:cs typeface="Cambria"/>
              </a:rPr>
              <a:t>This </a:t>
            </a:r>
            <a:r>
              <a:rPr sz="2400" spc="90" dirty="0">
                <a:latin typeface="Cambria"/>
                <a:cs typeface="Cambria"/>
              </a:rPr>
              <a:t>means </a:t>
            </a:r>
            <a:r>
              <a:rPr sz="2400" spc="-10" dirty="0">
                <a:latin typeface="Cambria"/>
                <a:cs typeface="Cambria"/>
              </a:rPr>
              <a:t>that </a:t>
            </a:r>
            <a:r>
              <a:rPr sz="2400" spc="100" dirty="0">
                <a:latin typeface="Cambria"/>
                <a:cs typeface="Cambria"/>
              </a:rPr>
              <a:t>a </a:t>
            </a:r>
            <a:r>
              <a:rPr sz="2400" spc="95" dirty="0">
                <a:latin typeface="Cambria"/>
                <a:cs typeface="Cambria"/>
              </a:rPr>
              <a:t>process </a:t>
            </a:r>
            <a:r>
              <a:rPr sz="2400" spc="100" dirty="0">
                <a:latin typeface="Cambria"/>
                <a:cs typeface="Cambria"/>
              </a:rPr>
              <a:t>reading </a:t>
            </a:r>
            <a:r>
              <a:rPr sz="2400" spc="10" dirty="0">
                <a:latin typeface="Cambria"/>
                <a:cs typeface="Cambria"/>
              </a:rPr>
              <a:t>from </a:t>
            </a:r>
            <a:r>
              <a:rPr sz="2400" spc="100" dirty="0">
                <a:latin typeface="Cambria"/>
                <a:cs typeface="Cambria"/>
              </a:rPr>
              <a:t>a </a:t>
            </a:r>
            <a:r>
              <a:rPr sz="2400" spc="95" dirty="0">
                <a:latin typeface="Cambria"/>
                <a:cs typeface="Cambria"/>
              </a:rPr>
              <a:t>FIFO </a:t>
            </a:r>
            <a:r>
              <a:rPr sz="2400" spc="114" dirty="0">
                <a:latin typeface="Cambria"/>
                <a:cs typeface="Cambria"/>
              </a:rPr>
              <a:t>blocks </a:t>
            </a:r>
            <a:r>
              <a:rPr sz="2400" spc="5" dirty="0">
                <a:latin typeface="Cambria"/>
                <a:cs typeface="Cambria"/>
              </a:rPr>
              <a:t>until </a:t>
            </a:r>
            <a:r>
              <a:rPr sz="2400" spc="50" dirty="0">
                <a:latin typeface="Cambria"/>
                <a:cs typeface="Cambria"/>
              </a:rPr>
              <a:t>another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process </a:t>
            </a:r>
            <a:r>
              <a:rPr sz="2400" spc="40" dirty="0">
                <a:latin typeface="Cambria"/>
                <a:cs typeface="Cambria"/>
              </a:rPr>
              <a:t>writes </a:t>
            </a:r>
            <a:r>
              <a:rPr sz="2400" spc="110" dirty="0">
                <a:latin typeface="Cambria"/>
                <a:cs typeface="Cambria"/>
              </a:rPr>
              <a:t>some </a:t>
            </a:r>
            <a:r>
              <a:rPr sz="2400" spc="70" dirty="0">
                <a:latin typeface="Cambria"/>
                <a:cs typeface="Cambria"/>
              </a:rPr>
              <a:t>data </a:t>
            </a:r>
            <a:r>
              <a:rPr sz="2400" spc="30" dirty="0">
                <a:latin typeface="Cambria"/>
                <a:cs typeface="Cambria"/>
              </a:rPr>
              <a:t>in </a:t>
            </a:r>
            <a:r>
              <a:rPr sz="2400" spc="5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FIFO. </a:t>
            </a:r>
            <a:r>
              <a:rPr sz="2400" spc="75" dirty="0">
                <a:latin typeface="Cambria"/>
                <a:cs typeface="Cambria"/>
              </a:rPr>
              <a:t>The </a:t>
            </a:r>
            <a:r>
              <a:rPr sz="2400" spc="110" dirty="0">
                <a:latin typeface="Cambria"/>
                <a:cs typeface="Cambria"/>
              </a:rPr>
              <a:t>same </a:t>
            </a:r>
            <a:r>
              <a:rPr sz="2400" spc="155" dirty="0">
                <a:latin typeface="Cambria"/>
                <a:cs typeface="Cambria"/>
              </a:rPr>
              <a:t>goes </a:t>
            </a:r>
            <a:r>
              <a:rPr sz="2400" spc="50" dirty="0">
                <a:latin typeface="Cambria"/>
                <a:cs typeface="Cambria"/>
              </a:rPr>
              <a:t>the other </a:t>
            </a:r>
            <a:r>
              <a:rPr sz="2400" spc="45" dirty="0">
                <a:latin typeface="Cambria"/>
                <a:cs typeface="Cambria"/>
              </a:rPr>
              <a:t>way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around.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0739" y="2105355"/>
            <a:ext cx="9819640" cy="2976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7480" marR="5080" indent="-145415">
              <a:lnSpc>
                <a:spcPts val="2590"/>
              </a:lnSpc>
              <a:spcBef>
                <a:spcPts val="42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95" dirty="0">
                <a:latin typeface="Cambria"/>
                <a:cs typeface="Cambria"/>
              </a:rPr>
              <a:t>Unnamed</a:t>
            </a:r>
            <a:r>
              <a:rPr sz="2400" spc="44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pipes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can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only</a:t>
            </a:r>
            <a:r>
              <a:rPr sz="2400" spc="440" dirty="0">
                <a:latin typeface="Cambria"/>
                <a:cs typeface="Cambria"/>
              </a:rPr>
              <a:t> </a:t>
            </a:r>
            <a:r>
              <a:rPr sz="2400" spc="215" dirty="0">
                <a:latin typeface="Cambria"/>
                <a:cs typeface="Cambria"/>
              </a:rPr>
              <a:t>be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used</a:t>
            </a:r>
            <a:r>
              <a:rPr sz="2400" spc="4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between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processes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that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have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an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ancestral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relationship.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Lucida Sans Unicode"/>
              <a:buChar char="▪"/>
            </a:pPr>
            <a:endParaRPr sz="2800">
              <a:latin typeface="Cambria"/>
              <a:cs typeface="Cambria"/>
            </a:endParaRPr>
          </a:p>
          <a:p>
            <a:pPr marL="157480" marR="76200" indent="-145415">
              <a:lnSpc>
                <a:spcPts val="2590"/>
              </a:lnSpc>
              <a:spcBef>
                <a:spcPts val="1714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12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they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temporary;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they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need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15" dirty="0">
                <a:latin typeface="Cambria"/>
                <a:cs typeface="Cambria"/>
              </a:rPr>
              <a:t>be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created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every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time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are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destroyed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when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corresponding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processes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exit.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Lucida Sans Unicode"/>
              <a:buChar char="▪"/>
            </a:pPr>
            <a:endParaRPr sz="3950">
              <a:latin typeface="Cambria"/>
              <a:cs typeface="Cambria"/>
            </a:endParaRPr>
          </a:p>
          <a:p>
            <a:pPr marL="157480" indent="-145415">
              <a:lnSpc>
                <a:spcPct val="100000"/>
              </a:lnSpc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125" dirty="0">
                <a:latin typeface="Cambria"/>
                <a:cs typeface="Cambria"/>
              </a:rPr>
              <a:t>Named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pipes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(FIFOs)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overcome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both </a:t>
            </a:r>
            <a:r>
              <a:rPr sz="2400" spc="35" dirty="0">
                <a:latin typeface="Cambria"/>
                <a:cs typeface="Cambria"/>
              </a:rPr>
              <a:t>of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these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limitations.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3" y="1988718"/>
            <a:ext cx="9865995" cy="25552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145" dirty="0">
                <a:latin typeface="Cambria"/>
                <a:cs typeface="Cambria"/>
              </a:rPr>
              <a:t>Named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pipes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are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created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via:</a:t>
            </a:r>
            <a:endParaRPr sz="2800">
              <a:latin typeface="Cambria"/>
              <a:cs typeface="Cambria"/>
            </a:endParaRPr>
          </a:p>
          <a:p>
            <a:pPr marL="194945" marR="5080" indent="-139065">
              <a:lnSpc>
                <a:spcPts val="3020"/>
              </a:lnSpc>
              <a:spcBef>
                <a:spcPts val="1250"/>
              </a:spcBef>
              <a:buClr>
                <a:srgbClr val="9E3611"/>
              </a:buClr>
              <a:buSzPct val="83928"/>
              <a:buFont typeface="Lucida Sans Unicode"/>
              <a:buChar char="▪"/>
              <a:tabLst>
                <a:tab pos="195580" algn="l"/>
                <a:tab pos="1753235" algn="l"/>
                <a:tab pos="3048635" algn="l"/>
                <a:tab pos="5805170" algn="l"/>
                <a:tab pos="6265545" algn="l"/>
                <a:tab pos="7435215" algn="l"/>
                <a:tab pos="8756650" algn="l"/>
              </a:tabLst>
            </a:pPr>
            <a:r>
              <a:rPr sz="2800" spc="75" dirty="0">
                <a:latin typeface="Cambria"/>
                <a:cs typeface="Cambria"/>
              </a:rPr>
              <a:t>mknod(</a:t>
            </a:r>
            <a:r>
              <a:rPr sz="2800" spc="55" dirty="0">
                <a:latin typeface="Cambria"/>
                <a:cs typeface="Cambria"/>
              </a:rPr>
              <a:t>)</a:t>
            </a:r>
            <a:r>
              <a:rPr sz="2800" dirty="0">
                <a:latin typeface="Cambria"/>
                <a:cs typeface="Cambria"/>
              </a:rPr>
              <a:t>	</a:t>
            </a:r>
            <a:r>
              <a:rPr sz="2800" spc="90" dirty="0">
                <a:latin typeface="Cambria"/>
                <a:cs typeface="Cambria"/>
              </a:rPr>
              <a:t>system</a:t>
            </a:r>
            <a:r>
              <a:rPr sz="2800" dirty="0">
                <a:latin typeface="Cambria"/>
                <a:cs typeface="Cambria"/>
              </a:rPr>
              <a:t>	</a:t>
            </a:r>
            <a:r>
              <a:rPr sz="2800" spc="114" dirty="0">
                <a:latin typeface="Cambria"/>
                <a:cs typeface="Cambria"/>
              </a:rPr>
              <a:t>call—(designe</a:t>
            </a:r>
            <a:r>
              <a:rPr sz="2800" spc="150" dirty="0">
                <a:latin typeface="Cambria"/>
                <a:cs typeface="Cambria"/>
              </a:rPr>
              <a:t>d</a:t>
            </a:r>
            <a:r>
              <a:rPr sz="2800" dirty="0">
                <a:latin typeface="Cambria"/>
                <a:cs typeface="Cambria"/>
              </a:rPr>
              <a:t>	t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dirty="0">
                <a:latin typeface="Cambria"/>
                <a:cs typeface="Cambria"/>
              </a:rPr>
              <a:t>	</a:t>
            </a:r>
            <a:r>
              <a:rPr sz="2800" spc="215" dirty="0">
                <a:latin typeface="Cambria"/>
                <a:cs typeface="Cambria"/>
              </a:rPr>
              <a:t>c</a:t>
            </a:r>
            <a:r>
              <a:rPr sz="2800" spc="-135" dirty="0">
                <a:latin typeface="Cambria"/>
                <a:cs typeface="Cambria"/>
              </a:rPr>
              <a:t>r</a:t>
            </a:r>
            <a:r>
              <a:rPr sz="2800" spc="114" dirty="0">
                <a:latin typeface="Cambria"/>
                <a:cs typeface="Cambria"/>
              </a:rPr>
              <a:t>eat</a:t>
            </a:r>
            <a:r>
              <a:rPr sz="2800" spc="130" dirty="0">
                <a:latin typeface="Cambria"/>
                <a:cs typeface="Cambria"/>
              </a:rPr>
              <a:t>e</a:t>
            </a:r>
            <a:r>
              <a:rPr sz="2800" dirty="0">
                <a:latin typeface="Cambria"/>
                <a:cs typeface="Cambria"/>
              </a:rPr>
              <a:t>	</a:t>
            </a:r>
            <a:r>
              <a:rPr sz="2800" spc="135" dirty="0">
                <a:latin typeface="Cambria"/>
                <a:cs typeface="Cambria"/>
              </a:rPr>
              <a:t>special</a:t>
            </a:r>
            <a:r>
              <a:rPr sz="2800" dirty="0">
                <a:latin typeface="Cambria"/>
                <a:cs typeface="Cambria"/>
              </a:rPr>
              <a:t>	</a:t>
            </a:r>
            <a:r>
              <a:rPr sz="2800" spc="229" dirty="0">
                <a:latin typeface="Cambria"/>
                <a:cs typeface="Cambria"/>
              </a:rPr>
              <a:t>d</a:t>
            </a:r>
            <a:r>
              <a:rPr sz="2800" spc="100" dirty="0">
                <a:latin typeface="Cambria"/>
                <a:cs typeface="Cambria"/>
              </a:rPr>
              <a:t>e</a:t>
            </a:r>
            <a:r>
              <a:rPr sz="2800" spc="114" dirty="0">
                <a:latin typeface="Cambria"/>
                <a:cs typeface="Cambria"/>
              </a:rPr>
              <a:t>vice  </a:t>
            </a:r>
            <a:r>
              <a:rPr sz="2800" spc="55" dirty="0">
                <a:latin typeface="Cambria"/>
                <a:cs typeface="Cambria"/>
              </a:rPr>
              <a:t>files)</a:t>
            </a:r>
            <a:endParaRPr sz="2800">
              <a:latin typeface="Cambria"/>
              <a:cs typeface="Cambria"/>
            </a:endParaRPr>
          </a:p>
          <a:p>
            <a:pPr marL="195580" indent="-139065">
              <a:lnSpc>
                <a:spcPct val="100000"/>
              </a:lnSpc>
              <a:spcBef>
                <a:spcPts val="825"/>
              </a:spcBef>
              <a:buClr>
                <a:srgbClr val="9E3611"/>
              </a:buClr>
              <a:buSzPct val="83928"/>
              <a:buFont typeface="Lucida Sans Unicode"/>
              <a:buChar char="▪"/>
              <a:tabLst>
                <a:tab pos="195580" algn="l"/>
              </a:tabLst>
            </a:pPr>
            <a:r>
              <a:rPr sz="2800" spc="60" dirty="0">
                <a:latin typeface="Cambria"/>
                <a:cs typeface="Cambria"/>
              </a:rPr>
              <a:t>or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mkfifo()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550" dirty="0">
                <a:latin typeface="Cambria"/>
                <a:cs typeface="Cambria"/>
              </a:rPr>
              <a:t>C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library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call—(invokes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mknod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system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call)</a:t>
            </a:r>
            <a:endParaRPr sz="2800">
              <a:latin typeface="Cambria"/>
              <a:cs typeface="Cambria"/>
            </a:endParaRPr>
          </a:p>
          <a:p>
            <a:pPr marL="195580" indent="-139065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Lucida Sans Unicode"/>
              <a:buChar char="▪"/>
              <a:tabLst>
                <a:tab pos="195580" algn="l"/>
              </a:tabLst>
            </a:pPr>
            <a:r>
              <a:rPr sz="2800" spc="60" dirty="0">
                <a:latin typeface="Cambria"/>
                <a:cs typeface="Cambria"/>
              </a:rPr>
              <a:t>or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by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the</a:t>
            </a:r>
            <a:r>
              <a:rPr sz="2800" spc="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mkfifo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command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0739" y="2105355"/>
            <a:ext cx="65830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7480" marR="5080" indent="-145415">
              <a:lnSpc>
                <a:spcPts val="2590"/>
              </a:lnSpc>
              <a:spcBef>
                <a:spcPts val="42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  <a:tab pos="1298575" algn="l"/>
                <a:tab pos="1702435" algn="l"/>
                <a:tab pos="2647950" algn="l"/>
                <a:tab pos="3051810" algn="l"/>
                <a:tab pos="3968750" algn="l"/>
                <a:tab pos="4877435" algn="l"/>
                <a:tab pos="5490845" algn="l"/>
              </a:tabLst>
            </a:pPr>
            <a:r>
              <a:rPr sz="2400" spc="50" dirty="0">
                <a:latin typeface="Cambria"/>
                <a:cs typeface="Cambria"/>
              </a:rPr>
              <a:t>Unli</a:t>
            </a:r>
            <a:r>
              <a:rPr sz="2400" spc="-5" dirty="0">
                <a:latin typeface="Cambria"/>
                <a:cs typeface="Cambria"/>
              </a:rPr>
              <a:t>k</a:t>
            </a:r>
            <a:r>
              <a:rPr sz="2400" spc="204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40" dirty="0">
                <a:latin typeface="Cambria"/>
                <a:cs typeface="Cambria"/>
              </a:rPr>
              <a:t>pip</a:t>
            </a:r>
            <a:r>
              <a:rPr sz="2400" spc="95" dirty="0">
                <a:latin typeface="Cambria"/>
                <a:cs typeface="Cambria"/>
              </a:rPr>
              <a:t>e</a:t>
            </a:r>
            <a:r>
              <a:rPr sz="2400" spc="204" dirty="0">
                <a:latin typeface="Cambria"/>
                <a:cs typeface="Cambria"/>
              </a:rPr>
              <a:t>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FIF</a:t>
            </a:r>
            <a:r>
              <a:rPr sz="2400" spc="12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5" dirty="0">
                <a:latin typeface="Cambria"/>
                <a:cs typeface="Cambria"/>
              </a:rPr>
              <a:t>mus</a:t>
            </a:r>
            <a:r>
              <a:rPr sz="2400" spc="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225" dirty="0">
                <a:latin typeface="Cambria"/>
                <a:cs typeface="Cambria"/>
              </a:rPr>
              <a:t>b</a:t>
            </a:r>
            <a:r>
              <a:rPr sz="2400" spc="204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20" dirty="0">
                <a:latin typeface="Cambria"/>
                <a:cs typeface="Cambria"/>
              </a:rPr>
              <a:t>opened  </a:t>
            </a:r>
            <a:r>
              <a:rPr sz="2400" spc="75" dirty="0">
                <a:latin typeface="Cambria"/>
                <a:cs typeface="Cambria"/>
              </a:rPr>
              <a:t>communication.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0615" y="2105355"/>
            <a:ext cx="301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2370" algn="l"/>
                <a:tab pos="2186940" algn="l"/>
                <a:tab pos="2609215" algn="l"/>
              </a:tabLst>
            </a:pPr>
            <a:r>
              <a:rPr sz="2400" spc="155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f</a:t>
            </a:r>
            <a:r>
              <a:rPr sz="2400" spc="95" dirty="0">
                <a:latin typeface="Cambria"/>
                <a:cs typeface="Cambria"/>
              </a:rPr>
              <a:t>o</a:t>
            </a:r>
            <a:r>
              <a:rPr sz="2400" spc="-114" dirty="0">
                <a:latin typeface="Cambria"/>
                <a:cs typeface="Cambria"/>
              </a:rPr>
              <a:t>r</a:t>
            </a:r>
            <a:r>
              <a:rPr sz="2400" spc="204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usin</a:t>
            </a:r>
            <a:r>
              <a:rPr sz="2400" spc="100" dirty="0">
                <a:latin typeface="Cambria"/>
                <a:cs typeface="Cambria"/>
              </a:rPr>
              <a:t>g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30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5" dirty="0">
                <a:latin typeface="Cambria"/>
                <a:cs typeface="Cambria"/>
              </a:rPr>
              <a:t>f</a:t>
            </a:r>
            <a:r>
              <a:rPr sz="2400" spc="50" dirty="0">
                <a:latin typeface="Cambria"/>
                <a:cs typeface="Cambria"/>
              </a:rPr>
              <a:t>or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739" y="2916123"/>
            <a:ext cx="9827260" cy="2341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7480" marR="5080" indent="-145415">
              <a:lnSpc>
                <a:spcPts val="2590"/>
              </a:lnSpc>
              <a:spcBef>
                <a:spcPts val="42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180" dirty="0">
                <a:latin typeface="Cambria"/>
                <a:cs typeface="Cambria"/>
              </a:rPr>
              <a:t>A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write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FIFO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that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no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process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has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opened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for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reading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results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in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SIGPIPE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signal.</a:t>
            </a:r>
            <a:endParaRPr sz="2400">
              <a:latin typeface="Cambria"/>
              <a:cs typeface="Cambria"/>
            </a:endParaRPr>
          </a:p>
          <a:p>
            <a:pPr marL="157480" marR="10160" indent="-145415">
              <a:lnSpc>
                <a:spcPts val="2590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120" dirty="0">
                <a:latin typeface="Cambria"/>
                <a:cs typeface="Cambria"/>
              </a:rPr>
              <a:t>When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the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last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process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write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FIFO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closes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it,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an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EOF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is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sent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reader.</a:t>
            </a:r>
            <a:endParaRPr sz="2400">
              <a:latin typeface="Cambria"/>
              <a:cs typeface="Cambria"/>
            </a:endParaRPr>
          </a:p>
          <a:p>
            <a:pPr marL="157480" marR="22225" indent="-145415">
              <a:lnSpc>
                <a:spcPts val="2590"/>
              </a:lnSpc>
              <a:spcBef>
                <a:spcPts val="1205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58115" algn="l"/>
              </a:tabLst>
            </a:pPr>
            <a:r>
              <a:rPr sz="2400" spc="70" dirty="0">
                <a:latin typeface="Cambria"/>
                <a:cs typeface="Cambria"/>
              </a:rPr>
              <a:t>Multiple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processes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can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write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FIFO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are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atomic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writes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prevent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interleaving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of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multiple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writes.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873" y="2105355"/>
            <a:ext cx="9876155" cy="297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mbria"/>
                <a:cs typeface="Cambria"/>
              </a:rPr>
              <a:t>Two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common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uses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of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FIFOs</a:t>
            </a:r>
            <a:r>
              <a:rPr sz="2400" spc="60" dirty="0">
                <a:latin typeface="Cambria"/>
                <a:cs typeface="Cambria"/>
              </a:rPr>
              <a:t> are: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800">
              <a:latin typeface="Cambria"/>
              <a:cs typeface="Cambria"/>
            </a:endParaRPr>
          </a:p>
          <a:p>
            <a:pPr marL="194945" marR="34290" indent="-145415">
              <a:lnSpc>
                <a:spcPts val="2590"/>
              </a:lnSpc>
              <a:spcBef>
                <a:spcPts val="1750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95580" algn="l"/>
              </a:tabLst>
            </a:pPr>
            <a:r>
              <a:rPr sz="2400" dirty="0">
                <a:latin typeface="Cambria"/>
                <a:cs typeface="Cambria"/>
              </a:rPr>
              <a:t>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client-server </a:t>
            </a:r>
            <a:r>
              <a:rPr sz="2400" spc="85" dirty="0">
                <a:latin typeface="Cambria"/>
                <a:cs typeface="Cambria"/>
              </a:rPr>
              <a:t>applications, </a:t>
            </a:r>
            <a:r>
              <a:rPr sz="2400" spc="90" dirty="0">
                <a:latin typeface="Cambria"/>
                <a:cs typeface="Cambria"/>
              </a:rPr>
              <a:t>FIFOs </a:t>
            </a:r>
            <a:r>
              <a:rPr sz="2400" spc="60" dirty="0">
                <a:latin typeface="Cambria"/>
                <a:cs typeface="Cambria"/>
              </a:rPr>
              <a:t>are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used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pass </a:t>
            </a:r>
            <a:r>
              <a:rPr sz="2400" spc="70" dirty="0">
                <a:latin typeface="Cambria"/>
                <a:cs typeface="Cambria"/>
              </a:rPr>
              <a:t>data </a:t>
            </a:r>
            <a:r>
              <a:rPr sz="2400" spc="100" dirty="0">
                <a:latin typeface="Cambria"/>
                <a:cs typeface="Cambria"/>
              </a:rPr>
              <a:t>between a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server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process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and</a:t>
            </a:r>
            <a:r>
              <a:rPr sz="2400" spc="65" dirty="0">
                <a:latin typeface="Cambria"/>
                <a:cs typeface="Cambria"/>
              </a:rPr>
              <a:t> client </a:t>
            </a:r>
            <a:r>
              <a:rPr sz="2400" spc="105" dirty="0">
                <a:latin typeface="Cambria"/>
                <a:cs typeface="Cambria"/>
              </a:rPr>
              <a:t>processes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Lucida Sans Unicode"/>
              <a:buChar char="▪"/>
            </a:pPr>
            <a:endParaRPr sz="2800">
              <a:latin typeface="Cambria"/>
              <a:cs typeface="Cambria"/>
            </a:endParaRPr>
          </a:p>
          <a:p>
            <a:pPr marL="194945" marR="5080" indent="-145415">
              <a:lnSpc>
                <a:spcPts val="2590"/>
              </a:lnSpc>
              <a:spcBef>
                <a:spcPts val="1710"/>
              </a:spcBef>
              <a:buClr>
                <a:srgbClr val="9E3611"/>
              </a:buClr>
              <a:buSzPct val="83333"/>
              <a:buFont typeface="Lucida Sans Unicode"/>
              <a:buChar char="▪"/>
              <a:tabLst>
                <a:tab pos="195580" algn="l"/>
                <a:tab pos="1053465" algn="l"/>
                <a:tab pos="1557655" algn="l"/>
                <a:tab pos="2374265" algn="l"/>
                <a:tab pos="4045585" algn="l"/>
                <a:tab pos="4460875" algn="l"/>
                <a:tab pos="5241290" algn="l"/>
                <a:tab pos="5996305" algn="l"/>
                <a:tab pos="6786880" algn="l"/>
                <a:tab pos="7459345" algn="l"/>
                <a:tab pos="8275320" algn="l"/>
                <a:tab pos="9596755" algn="l"/>
              </a:tabLst>
            </a:pPr>
            <a:r>
              <a:rPr sz="2400" spc="120" dirty="0">
                <a:latin typeface="Cambria"/>
                <a:cs typeface="Cambria"/>
              </a:rPr>
              <a:t>Use</a:t>
            </a:r>
            <a:r>
              <a:rPr sz="2400" spc="130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35" dirty="0">
                <a:latin typeface="Cambria"/>
                <a:cs typeface="Cambria"/>
              </a:rPr>
              <a:t>b</a:t>
            </a:r>
            <a:r>
              <a:rPr sz="2400" spc="140" dirty="0">
                <a:latin typeface="Cambria"/>
                <a:cs typeface="Cambria"/>
              </a:rPr>
              <a:t>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shell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command</a:t>
            </a:r>
            <a:r>
              <a:rPr sz="2400" spc="7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	t</a:t>
            </a:r>
            <a:r>
              <a:rPr sz="2400" spc="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pass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data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5" dirty="0">
                <a:latin typeface="Cambria"/>
                <a:cs typeface="Cambria"/>
              </a:rPr>
              <a:t>f</a:t>
            </a:r>
            <a:r>
              <a:rPr sz="2400" spc="-114" dirty="0">
                <a:latin typeface="Cambria"/>
                <a:cs typeface="Cambria"/>
              </a:rPr>
              <a:t>r</a:t>
            </a:r>
            <a:r>
              <a:rPr sz="2400" spc="65" dirty="0">
                <a:latin typeface="Cambria"/>
                <a:cs typeface="Cambria"/>
              </a:rPr>
              <a:t>o</a:t>
            </a:r>
            <a:r>
              <a:rPr sz="2400" spc="110" dirty="0">
                <a:latin typeface="Cambria"/>
                <a:cs typeface="Cambria"/>
              </a:rPr>
              <a:t>m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10" dirty="0">
                <a:latin typeface="Cambria"/>
                <a:cs typeface="Cambria"/>
              </a:rPr>
              <a:t>on</a:t>
            </a:r>
            <a:r>
              <a:rPr sz="2400" spc="10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shell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10" dirty="0">
                <a:latin typeface="Cambria"/>
                <a:cs typeface="Cambria"/>
              </a:rPr>
              <a:t>pipeline</a:t>
            </a:r>
            <a:r>
              <a:rPr sz="2400" dirty="0">
                <a:latin typeface="Cambria"/>
                <a:cs typeface="Cambria"/>
              </a:rPr>
              <a:t>	to  </a:t>
            </a:r>
            <a:r>
              <a:rPr sz="2400" spc="55" dirty="0">
                <a:latin typeface="Cambria"/>
                <a:cs typeface="Cambria"/>
              </a:rPr>
              <a:t>another,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without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creating</a:t>
            </a:r>
            <a:r>
              <a:rPr sz="2400" spc="70" dirty="0">
                <a:latin typeface="Cambria"/>
                <a:cs typeface="Cambria"/>
              </a:rPr>
              <a:t> temporary</a:t>
            </a:r>
            <a:r>
              <a:rPr sz="2400" spc="65" dirty="0">
                <a:latin typeface="Cambria"/>
                <a:cs typeface="Cambria"/>
              </a:rPr>
              <a:t> files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597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</a:t>
            </a:r>
            <a:r>
              <a:rPr spc="85" dirty="0"/>
              <a:t> </a:t>
            </a:r>
            <a:r>
              <a:rPr spc="210" dirty="0"/>
              <a:t>FIFOS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1770" marR="50165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  <a:tab pos="1418590" algn="l"/>
                <a:tab pos="2233295" algn="l"/>
                <a:tab pos="2943860" algn="l"/>
                <a:tab pos="3608070" algn="l"/>
                <a:tab pos="4399280" algn="l"/>
                <a:tab pos="4927600" algn="l"/>
                <a:tab pos="6261100" algn="l"/>
                <a:tab pos="6795770" algn="l"/>
                <a:tab pos="8753475" algn="l"/>
                <a:tab pos="9404985" algn="l"/>
              </a:tabLst>
            </a:pPr>
            <a:r>
              <a:rPr spc="180" dirty="0"/>
              <a:t>O</a:t>
            </a:r>
            <a:r>
              <a:rPr spc="30" dirty="0"/>
              <a:t>r</a:t>
            </a:r>
            <a:r>
              <a:rPr spc="55" dirty="0"/>
              <a:t>dina</a:t>
            </a:r>
            <a:r>
              <a:rPr spc="80" dirty="0"/>
              <a:t>r</a:t>
            </a:r>
            <a:r>
              <a:rPr spc="114" dirty="0"/>
              <a:t>y</a:t>
            </a:r>
            <a:r>
              <a:rPr dirty="0"/>
              <a:t>	</a:t>
            </a:r>
            <a:r>
              <a:rPr spc="105" dirty="0"/>
              <a:t>pipes</a:t>
            </a:r>
            <a:r>
              <a:rPr dirty="0"/>
              <a:t>	</a:t>
            </a:r>
            <a:r>
              <a:rPr spc="150" dirty="0"/>
              <a:t>e</a:t>
            </a:r>
            <a:r>
              <a:rPr spc="30" dirty="0"/>
              <a:t>xist</a:t>
            </a:r>
            <a:r>
              <a:rPr dirty="0"/>
              <a:t>	</a:t>
            </a:r>
            <a:r>
              <a:rPr spc="55" dirty="0"/>
              <a:t>on</a:t>
            </a:r>
            <a:r>
              <a:rPr spc="-15" dirty="0"/>
              <a:t>l</a:t>
            </a:r>
            <a:r>
              <a:rPr spc="114" dirty="0"/>
              <a:t>y</a:t>
            </a:r>
            <a:r>
              <a:rPr dirty="0"/>
              <a:t>	</a:t>
            </a:r>
            <a:r>
              <a:rPr spc="-55" dirty="0"/>
              <a:t>w</a:t>
            </a:r>
            <a:r>
              <a:rPr spc="60" dirty="0"/>
              <a:t>hil</a:t>
            </a:r>
            <a:r>
              <a:rPr spc="85" dirty="0"/>
              <a:t>e</a:t>
            </a:r>
            <a:r>
              <a:rPr dirty="0"/>
              <a:t>	</a:t>
            </a:r>
            <a:r>
              <a:rPr spc="40" dirty="0"/>
              <a:t>th</a:t>
            </a:r>
            <a:r>
              <a:rPr spc="45" dirty="0"/>
              <a:t>e</a:t>
            </a:r>
            <a:r>
              <a:rPr dirty="0"/>
              <a:t>	</a:t>
            </a:r>
            <a:r>
              <a:rPr spc="80" dirty="0"/>
              <a:t>p</a:t>
            </a:r>
            <a:r>
              <a:rPr spc="-20" dirty="0"/>
              <a:t>r</a:t>
            </a:r>
            <a:r>
              <a:rPr spc="100" dirty="0"/>
              <a:t>ocesses</a:t>
            </a:r>
            <a:r>
              <a:rPr dirty="0"/>
              <a:t>	</a:t>
            </a:r>
            <a:r>
              <a:rPr spc="40" dirty="0"/>
              <a:t>a</a:t>
            </a:r>
            <a:r>
              <a:rPr spc="-60" dirty="0"/>
              <a:t>r</a:t>
            </a:r>
            <a:r>
              <a:rPr spc="170" dirty="0"/>
              <a:t>e</a:t>
            </a:r>
            <a:r>
              <a:rPr dirty="0"/>
              <a:t>	</a:t>
            </a:r>
            <a:r>
              <a:rPr spc="65" dirty="0"/>
              <a:t>communicatin</a:t>
            </a:r>
            <a:r>
              <a:rPr spc="70" dirty="0"/>
              <a:t>g</a:t>
            </a:r>
            <a:r>
              <a:rPr dirty="0"/>
              <a:t>	</a:t>
            </a:r>
            <a:r>
              <a:rPr spc="-10" dirty="0"/>
              <a:t>wit</a:t>
            </a:r>
            <a:r>
              <a:rPr spc="-5" dirty="0"/>
              <a:t>h</a:t>
            </a:r>
            <a:r>
              <a:rPr dirty="0"/>
              <a:t>	</a:t>
            </a:r>
            <a:r>
              <a:rPr spc="65" dirty="0"/>
              <a:t>one  </a:t>
            </a:r>
            <a:r>
              <a:rPr spc="45" dirty="0"/>
              <a:t>another.</a:t>
            </a:r>
          </a:p>
          <a:p>
            <a:pPr marL="191770" marR="7874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  <a:tab pos="747395" algn="l"/>
                <a:tab pos="1483995" algn="l"/>
                <a:tab pos="2289810" algn="l"/>
                <a:tab pos="2914650" algn="l"/>
                <a:tab pos="4199255" algn="l"/>
                <a:tab pos="5393690" algn="l"/>
                <a:tab pos="6169025" algn="l"/>
                <a:tab pos="6743065" algn="l"/>
                <a:tab pos="8121015" algn="l"/>
                <a:tab pos="8879840" algn="l"/>
              </a:tabLst>
            </a:pPr>
            <a:r>
              <a:rPr spc="170" dirty="0"/>
              <a:t>O</a:t>
            </a:r>
            <a:r>
              <a:rPr spc="150" dirty="0"/>
              <a:t>n</a:t>
            </a:r>
            <a:r>
              <a:rPr dirty="0"/>
              <a:t>	</a:t>
            </a:r>
            <a:r>
              <a:rPr spc="55" dirty="0"/>
              <a:t>bot</a:t>
            </a:r>
            <a:r>
              <a:rPr spc="70" dirty="0"/>
              <a:t>h</a:t>
            </a:r>
            <a:r>
              <a:rPr dirty="0"/>
              <a:t>	</a:t>
            </a:r>
            <a:r>
              <a:rPr spc="60" dirty="0"/>
              <a:t>UNI</a:t>
            </a:r>
            <a:r>
              <a:rPr spc="70" dirty="0"/>
              <a:t>X</a:t>
            </a:r>
            <a:r>
              <a:rPr dirty="0"/>
              <a:t>	</a:t>
            </a:r>
            <a:r>
              <a:rPr spc="75" dirty="0"/>
              <a:t>an</a:t>
            </a:r>
            <a:r>
              <a:rPr spc="85" dirty="0"/>
              <a:t>d</a:t>
            </a:r>
            <a:r>
              <a:rPr dirty="0"/>
              <a:t>	</a:t>
            </a:r>
            <a:r>
              <a:rPr spc="85" dirty="0"/>
              <a:t>Wind</a:t>
            </a:r>
            <a:r>
              <a:rPr spc="-10" dirty="0"/>
              <a:t>o</a:t>
            </a:r>
            <a:r>
              <a:rPr spc="25" dirty="0"/>
              <a:t>w</a:t>
            </a:r>
            <a:r>
              <a:rPr spc="15" dirty="0"/>
              <a:t>s</a:t>
            </a:r>
            <a:r>
              <a:rPr dirty="0"/>
              <a:t>	</a:t>
            </a:r>
            <a:r>
              <a:rPr spc="75" dirty="0"/>
              <a:t>systems,</a:t>
            </a:r>
            <a:r>
              <a:rPr dirty="0"/>
              <a:t>	</a:t>
            </a:r>
            <a:r>
              <a:rPr spc="105" dirty="0"/>
              <a:t>once</a:t>
            </a:r>
            <a:r>
              <a:rPr dirty="0"/>
              <a:t>	</a:t>
            </a:r>
            <a:r>
              <a:rPr spc="40" dirty="0"/>
              <a:t>th</a:t>
            </a:r>
            <a:r>
              <a:rPr spc="45" dirty="0"/>
              <a:t>e</a:t>
            </a:r>
            <a:r>
              <a:rPr dirty="0"/>
              <a:t>	</a:t>
            </a:r>
            <a:r>
              <a:rPr spc="80" dirty="0"/>
              <a:t>p</a:t>
            </a:r>
            <a:r>
              <a:rPr spc="-20" dirty="0"/>
              <a:t>r</a:t>
            </a:r>
            <a:r>
              <a:rPr spc="100" dirty="0"/>
              <a:t>ocesses</a:t>
            </a:r>
            <a:r>
              <a:rPr dirty="0"/>
              <a:t>	</a:t>
            </a:r>
            <a:r>
              <a:rPr spc="60" dirty="0"/>
              <a:t>h</a:t>
            </a:r>
            <a:r>
              <a:rPr spc="15" dirty="0"/>
              <a:t>a</a:t>
            </a:r>
            <a:r>
              <a:rPr spc="25" dirty="0"/>
              <a:t>v</a:t>
            </a:r>
            <a:r>
              <a:rPr spc="170" dirty="0"/>
              <a:t>e</a:t>
            </a:r>
            <a:r>
              <a:rPr dirty="0"/>
              <a:t>	</a:t>
            </a:r>
            <a:r>
              <a:rPr spc="-10" dirty="0"/>
              <a:t>f</a:t>
            </a:r>
            <a:r>
              <a:rPr spc="55" dirty="0"/>
              <a:t>inished  </a:t>
            </a:r>
            <a:r>
              <a:rPr spc="65" dirty="0"/>
              <a:t>communicating</a:t>
            </a:r>
            <a:r>
              <a:rPr spc="55" dirty="0"/>
              <a:t> </a:t>
            </a:r>
            <a:r>
              <a:rPr spc="80" dirty="0"/>
              <a:t>and</a:t>
            </a:r>
            <a:r>
              <a:rPr spc="55" dirty="0"/>
              <a:t> </a:t>
            </a:r>
            <a:r>
              <a:rPr spc="65" dirty="0"/>
              <a:t>have</a:t>
            </a:r>
            <a:r>
              <a:rPr spc="60" dirty="0"/>
              <a:t> terminated,</a:t>
            </a:r>
            <a:r>
              <a:rPr spc="-105" dirty="0"/>
              <a:t> </a:t>
            </a:r>
            <a:r>
              <a:rPr spc="40" dirty="0"/>
              <a:t>the</a:t>
            </a:r>
            <a:r>
              <a:rPr spc="55" dirty="0"/>
              <a:t> ordinary</a:t>
            </a:r>
            <a:r>
              <a:rPr spc="60" dirty="0"/>
              <a:t> </a:t>
            </a:r>
            <a:r>
              <a:rPr spc="114" dirty="0"/>
              <a:t>pipe</a:t>
            </a:r>
            <a:r>
              <a:rPr spc="55" dirty="0"/>
              <a:t> </a:t>
            </a:r>
            <a:r>
              <a:rPr spc="110" dirty="0"/>
              <a:t>ceases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spc="70" dirty="0"/>
              <a:t>exist.</a:t>
            </a:r>
          </a:p>
          <a:p>
            <a:pPr marL="19177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</a:tabLst>
            </a:pPr>
            <a:r>
              <a:rPr spc="100" dirty="0"/>
              <a:t>Named</a:t>
            </a:r>
            <a:r>
              <a:rPr spc="60" dirty="0"/>
              <a:t> </a:t>
            </a:r>
            <a:r>
              <a:rPr spc="105" dirty="0"/>
              <a:t>pipes</a:t>
            </a:r>
            <a:r>
              <a:rPr spc="65" dirty="0"/>
              <a:t> provide </a:t>
            </a:r>
            <a:r>
              <a:rPr spc="85" dirty="0"/>
              <a:t>a</a:t>
            </a:r>
            <a:r>
              <a:rPr spc="60" dirty="0"/>
              <a:t> </a:t>
            </a:r>
            <a:r>
              <a:rPr spc="65" dirty="0"/>
              <a:t>much </a:t>
            </a:r>
            <a:r>
              <a:rPr spc="50" dirty="0"/>
              <a:t>more</a:t>
            </a:r>
            <a:r>
              <a:rPr spc="65" dirty="0"/>
              <a:t> </a:t>
            </a:r>
            <a:r>
              <a:rPr spc="30" dirty="0"/>
              <a:t>powerful</a:t>
            </a:r>
            <a:r>
              <a:rPr spc="65" dirty="0"/>
              <a:t> </a:t>
            </a:r>
            <a:r>
              <a:rPr spc="50" dirty="0"/>
              <a:t>communication</a:t>
            </a:r>
            <a:r>
              <a:rPr spc="60" dirty="0"/>
              <a:t> </a:t>
            </a:r>
            <a:r>
              <a:rPr spc="55" dirty="0"/>
              <a:t>tool.</a:t>
            </a:r>
          </a:p>
          <a:p>
            <a:pPr marL="19177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</a:tabLst>
            </a:pPr>
            <a:r>
              <a:rPr spc="70" dirty="0"/>
              <a:t>Communication</a:t>
            </a:r>
            <a:r>
              <a:rPr spc="60" dirty="0"/>
              <a:t> </a:t>
            </a:r>
            <a:r>
              <a:rPr spc="85" dirty="0"/>
              <a:t>can</a:t>
            </a:r>
            <a:r>
              <a:rPr spc="60" dirty="0"/>
              <a:t> </a:t>
            </a:r>
            <a:r>
              <a:rPr spc="180" dirty="0"/>
              <a:t>be</a:t>
            </a:r>
            <a:r>
              <a:rPr spc="60" dirty="0"/>
              <a:t> </a:t>
            </a:r>
            <a:r>
              <a:rPr spc="65" dirty="0"/>
              <a:t>bidirectional,</a:t>
            </a:r>
            <a:r>
              <a:rPr spc="-100" dirty="0"/>
              <a:t> </a:t>
            </a:r>
            <a:r>
              <a:rPr spc="80" dirty="0"/>
              <a:t>and</a:t>
            </a:r>
            <a:r>
              <a:rPr spc="65" dirty="0"/>
              <a:t> </a:t>
            </a:r>
            <a:r>
              <a:rPr spc="55" dirty="0"/>
              <a:t>no</a:t>
            </a:r>
            <a:r>
              <a:rPr spc="60" dirty="0"/>
              <a:t> </a:t>
            </a:r>
            <a:r>
              <a:rPr spc="50" dirty="0"/>
              <a:t>parent–child</a:t>
            </a:r>
            <a:r>
              <a:rPr spc="60" dirty="0"/>
              <a:t> </a:t>
            </a:r>
            <a:r>
              <a:rPr spc="40" dirty="0"/>
              <a:t>relationship</a:t>
            </a:r>
            <a:r>
              <a:rPr spc="65" dirty="0"/>
              <a:t> </a:t>
            </a:r>
            <a:r>
              <a:rPr spc="40" dirty="0"/>
              <a:t>is</a:t>
            </a:r>
            <a:r>
              <a:rPr spc="60" dirty="0"/>
              <a:t> </a:t>
            </a:r>
            <a:r>
              <a:rPr spc="65" dirty="0"/>
              <a:t>required.</a:t>
            </a:r>
          </a:p>
          <a:p>
            <a:pPr marL="19177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</a:tabLst>
            </a:pPr>
            <a:r>
              <a:rPr spc="160" dirty="0"/>
              <a:t>Once</a:t>
            </a:r>
            <a:r>
              <a:rPr spc="60" dirty="0"/>
              <a:t> </a:t>
            </a:r>
            <a:r>
              <a:rPr spc="85" dirty="0"/>
              <a:t>a</a:t>
            </a:r>
            <a:r>
              <a:rPr spc="60" dirty="0"/>
              <a:t> </a:t>
            </a:r>
            <a:r>
              <a:rPr spc="90" dirty="0"/>
              <a:t>named</a:t>
            </a:r>
            <a:r>
              <a:rPr spc="60" dirty="0"/>
              <a:t> </a:t>
            </a:r>
            <a:r>
              <a:rPr spc="114" dirty="0"/>
              <a:t>pipe</a:t>
            </a:r>
            <a:r>
              <a:rPr spc="65" dirty="0"/>
              <a:t> </a:t>
            </a:r>
            <a:r>
              <a:rPr spc="40" dirty="0"/>
              <a:t>is</a:t>
            </a:r>
            <a:r>
              <a:rPr spc="60" dirty="0"/>
              <a:t> </a:t>
            </a:r>
            <a:r>
              <a:rPr spc="80" dirty="0"/>
              <a:t>established,</a:t>
            </a:r>
            <a:r>
              <a:rPr spc="-100" dirty="0"/>
              <a:t> </a:t>
            </a:r>
            <a:r>
              <a:rPr spc="60" dirty="0"/>
              <a:t>several </a:t>
            </a:r>
            <a:r>
              <a:rPr spc="85" dirty="0"/>
              <a:t>processes</a:t>
            </a:r>
            <a:r>
              <a:rPr spc="60" dirty="0"/>
              <a:t> </a:t>
            </a:r>
            <a:r>
              <a:rPr spc="85" dirty="0"/>
              <a:t>can</a:t>
            </a:r>
            <a:r>
              <a:rPr spc="65" dirty="0"/>
              <a:t> </a:t>
            </a:r>
            <a:r>
              <a:rPr spc="75" dirty="0"/>
              <a:t>use</a:t>
            </a:r>
            <a:r>
              <a:rPr spc="60" dirty="0"/>
              <a:t> </a:t>
            </a:r>
            <a:r>
              <a:rPr spc="-25" dirty="0"/>
              <a:t>it</a:t>
            </a:r>
            <a:r>
              <a:rPr spc="60" dirty="0"/>
              <a:t> </a:t>
            </a:r>
            <a:r>
              <a:rPr spc="30" dirty="0"/>
              <a:t>for</a:t>
            </a:r>
            <a:r>
              <a:rPr spc="60" dirty="0"/>
              <a:t> communication.</a:t>
            </a:r>
          </a:p>
          <a:p>
            <a:pPr marL="191770" marR="50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</a:tabLst>
            </a:pPr>
            <a:r>
              <a:rPr spc="65" dirty="0"/>
              <a:t>Although</a:t>
            </a:r>
            <a:r>
              <a:rPr spc="70" dirty="0"/>
              <a:t> FIFOs </a:t>
            </a:r>
            <a:r>
              <a:rPr spc="25" dirty="0"/>
              <a:t>allow</a:t>
            </a:r>
            <a:r>
              <a:rPr spc="75" dirty="0"/>
              <a:t> </a:t>
            </a:r>
            <a:r>
              <a:rPr spc="55" dirty="0"/>
              <a:t>bidirectional</a:t>
            </a:r>
            <a:r>
              <a:rPr spc="70" dirty="0"/>
              <a:t> </a:t>
            </a:r>
            <a:r>
              <a:rPr spc="60" dirty="0"/>
              <a:t>communication,</a:t>
            </a:r>
            <a:r>
              <a:rPr spc="-95" dirty="0"/>
              <a:t> </a:t>
            </a:r>
            <a:r>
              <a:rPr spc="50" dirty="0"/>
              <a:t>only</a:t>
            </a:r>
            <a:r>
              <a:rPr spc="75" dirty="0"/>
              <a:t> </a:t>
            </a:r>
            <a:r>
              <a:rPr spc="70" dirty="0"/>
              <a:t>half-duplex </a:t>
            </a:r>
            <a:r>
              <a:rPr spc="25" dirty="0"/>
              <a:t>transmission</a:t>
            </a:r>
            <a:r>
              <a:rPr spc="165" dirty="0"/>
              <a:t> </a:t>
            </a:r>
            <a:r>
              <a:rPr spc="35" dirty="0"/>
              <a:t>is </a:t>
            </a:r>
            <a:r>
              <a:rPr spc="-425" dirty="0"/>
              <a:t> </a:t>
            </a:r>
            <a:r>
              <a:rPr spc="70" dirty="0"/>
              <a:t>permitted.</a:t>
            </a:r>
          </a:p>
          <a:p>
            <a:pPr marL="191770" marR="12509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93040" algn="l"/>
              </a:tabLst>
            </a:pPr>
            <a:r>
              <a:rPr spc="-25" dirty="0"/>
              <a:t>If </a:t>
            </a:r>
            <a:r>
              <a:rPr spc="55" dirty="0"/>
              <a:t>data </a:t>
            </a:r>
            <a:r>
              <a:rPr spc="10" dirty="0"/>
              <a:t>must </a:t>
            </a:r>
            <a:r>
              <a:rPr spc="25" dirty="0"/>
              <a:t>travel in </a:t>
            </a:r>
            <a:r>
              <a:rPr spc="55" dirty="0"/>
              <a:t>both </a:t>
            </a:r>
            <a:r>
              <a:rPr spc="60" dirty="0"/>
              <a:t>directions, </a:t>
            </a:r>
            <a:r>
              <a:rPr spc="-25" dirty="0"/>
              <a:t>two </a:t>
            </a:r>
            <a:r>
              <a:rPr spc="70" dirty="0"/>
              <a:t>FIFOs </a:t>
            </a:r>
            <a:r>
              <a:rPr spc="50" dirty="0"/>
              <a:t>are </a:t>
            </a:r>
            <a:r>
              <a:rPr spc="60" dirty="0"/>
              <a:t>typically </a:t>
            </a:r>
            <a:r>
              <a:rPr spc="105" dirty="0"/>
              <a:t>used. </a:t>
            </a:r>
            <a:r>
              <a:rPr spc="50" dirty="0"/>
              <a:t>Additionally, </a:t>
            </a:r>
            <a:r>
              <a:rPr spc="40" dirty="0"/>
              <a:t>the </a:t>
            </a:r>
            <a:r>
              <a:rPr spc="-430" dirty="0"/>
              <a:t> </a:t>
            </a:r>
            <a:r>
              <a:rPr spc="65" dirty="0"/>
              <a:t>communicating</a:t>
            </a:r>
            <a:r>
              <a:rPr spc="55" dirty="0"/>
              <a:t> </a:t>
            </a:r>
            <a:r>
              <a:rPr spc="85" dirty="0"/>
              <a:t>processes</a:t>
            </a:r>
            <a:r>
              <a:rPr spc="55" dirty="0"/>
              <a:t> </a:t>
            </a:r>
            <a:r>
              <a:rPr spc="10" dirty="0"/>
              <a:t>must</a:t>
            </a:r>
            <a:r>
              <a:rPr spc="55" dirty="0"/>
              <a:t> </a:t>
            </a:r>
            <a:r>
              <a:rPr spc="75" dirty="0"/>
              <a:t>reside</a:t>
            </a:r>
            <a:r>
              <a:rPr spc="55" dirty="0"/>
              <a:t> on </a:t>
            </a:r>
            <a:r>
              <a:rPr spc="40" dirty="0"/>
              <a:t>the</a:t>
            </a:r>
            <a:r>
              <a:rPr spc="55" dirty="0"/>
              <a:t> </a:t>
            </a:r>
            <a:r>
              <a:rPr spc="90" dirty="0"/>
              <a:t>same</a:t>
            </a:r>
            <a:r>
              <a:rPr spc="55" dirty="0"/>
              <a:t> </a:t>
            </a:r>
            <a:r>
              <a:rPr spc="85" dirty="0"/>
              <a:t>machine.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13003"/>
            <a:ext cx="7870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UNIX/LINUX </a:t>
            </a:r>
            <a:r>
              <a:rPr spc="210" dirty="0"/>
              <a:t>FIFOS</a:t>
            </a:r>
            <a:r>
              <a:rPr spc="110" dirty="0"/>
              <a:t> </a:t>
            </a:r>
            <a:r>
              <a:rPr spc="5" dirty="0"/>
              <a:t>FAILS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4428" y="1990344"/>
            <a:ext cx="9029700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File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given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name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already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exist.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40" dirty="0">
                <a:latin typeface="Cambria"/>
                <a:cs typeface="Cambria"/>
              </a:rPr>
              <a:t>Pathname </a:t>
            </a:r>
            <a:r>
              <a:rPr sz="2000" spc="25" dirty="0">
                <a:latin typeface="Cambria"/>
                <a:cs typeface="Cambria"/>
              </a:rPr>
              <a:t>too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long.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component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pathname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not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searchable,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non-existent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non-directory.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45" dirty="0">
                <a:latin typeface="Cambria"/>
                <a:cs typeface="Cambria"/>
              </a:rPr>
              <a:t>Destination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directory</a:t>
            </a:r>
            <a:r>
              <a:rPr sz="2000" spc="40" dirty="0">
                <a:latin typeface="Cambria"/>
                <a:cs typeface="Cambria"/>
              </a:rPr>
              <a:t> is </a:t>
            </a:r>
            <a:r>
              <a:rPr sz="2000" spc="50" dirty="0">
                <a:latin typeface="Cambria"/>
                <a:cs typeface="Cambria"/>
              </a:rPr>
              <a:t>read-only.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Not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enough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memory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space.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Lucida Sans Unicode"/>
              <a:buChar char="▪"/>
              <a:tabLst>
                <a:tab pos="164465" algn="l"/>
              </a:tabLst>
            </a:pPr>
            <a:r>
              <a:rPr sz="2000" spc="80" dirty="0">
                <a:latin typeface="Cambria"/>
                <a:cs typeface="Cambria"/>
              </a:rPr>
              <a:t>Signal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caught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during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mknod.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Lucida Sans Unicode</vt:lpstr>
      <vt:lpstr>Office Theme</vt:lpstr>
      <vt:lpstr>PowerPoint Presentation</vt:lpstr>
      <vt:lpstr>INPUT, OUTPUT AND ERROR  REDIRECTION IN UNIX/LINUX</vt:lpstr>
      <vt:lpstr>UNIX/LINUX FIFOS</vt:lpstr>
      <vt:lpstr>UNIX/LINUX FIFOS</vt:lpstr>
      <vt:lpstr>UNIX/LINUX FIFOS</vt:lpstr>
      <vt:lpstr>UNIX/LINUX FIFOS</vt:lpstr>
      <vt:lpstr>UNIX/LINUX FIFOS</vt:lpstr>
      <vt:lpstr>UNIX/LINUX FIFOS</vt:lpstr>
      <vt:lpstr>UNIX/LINUX FIFOS FAILS</vt:lpstr>
      <vt:lpstr>UNIX/LINUX FIFOS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Lecture # 10</dc:title>
  <cp:lastModifiedBy>M Saifullah Tanvir</cp:lastModifiedBy>
  <cp:revision>2</cp:revision>
  <dcterms:created xsi:type="dcterms:W3CDTF">2023-02-19T18:26:48Z</dcterms:created>
  <dcterms:modified xsi:type="dcterms:W3CDTF">2023-02-19T18:40:23Z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