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8" r:id="rId4"/>
    <p:sldId id="279" r:id="rId5"/>
    <p:sldId id="280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47" autoAdjust="0"/>
  </p:normalViewPr>
  <p:slideViewPr>
    <p:cSldViewPr>
      <p:cViewPr varScale="1">
        <p:scale>
          <a:sx n="43" d="100"/>
          <a:sy n="43" d="100"/>
        </p:scale>
        <p:origin x="148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C000-A938-4B51-A971-070EB1EA9BD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DD4E5-4CFD-4AC6-97C4-D1C1AFAFB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7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99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5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dirty="0">
                <a:latin typeface="Times New Roman" pitchFamily="18" charset="0"/>
              </a:rPr>
              <a:t>A new browser process is created when Chrome is started. Only one browser process is created.</a:t>
            </a:r>
          </a:p>
          <a:p>
            <a:pPr>
              <a:buFontTx/>
              <a:buChar char="-"/>
            </a:pPr>
            <a:r>
              <a:rPr lang="en-US" altLang="en-US" dirty="0">
                <a:latin typeface="Times New Roman" pitchFamily="18" charset="0"/>
              </a:rPr>
              <a:t>Plug-in processes contain the code for the plug-in as well as additional code that enables the plug-in to communicate with associated renderer processes and the browser process.</a:t>
            </a:r>
          </a:p>
          <a:p>
            <a:r>
              <a:rPr lang="en-US" altLang="en-US" dirty="0">
                <a:latin typeface="Times New Roman" pitchFamily="18" charset="0"/>
              </a:rPr>
              <a:t>-The advantage of the multiprocessor approach is that websites run in isolation from one another. If one website crashes, only its renderer process is affected; all other processes remain unharmed.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D4E5-4CFD-4AC6-97C4-D1C1AFAFB9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0833" y="1346942"/>
            <a:ext cx="10222959" cy="80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833" y="4299691"/>
            <a:ext cx="10222959" cy="80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833" y="1484777"/>
            <a:ext cx="10222959" cy="3665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757280" y="4177016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70" h="864870">
                <a:moveTo>
                  <a:pt x="0" y="432349"/>
                </a:moveTo>
                <a:lnTo>
                  <a:pt x="2537" y="385240"/>
                </a:lnTo>
                <a:lnTo>
                  <a:pt x="9972" y="339601"/>
                </a:lnTo>
                <a:lnTo>
                  <a:pt x="22042" y="295695"/>
                </a:lnTo>
                <a:lnTo>
                  <a:pt x="38482" y="253785"/>
                </a:lnTo>
                <a:lnTo>
                  <a:pt x="59030" y="214136"/>
                </a:lnTo>
                <a:lnTo>
                  <a:pt x="83421" y="177011"/>
                </a:lnTo>
                <a:lnTo>
                  <a:pt x="111392" y="142674"/>
                </a:lnTo>
                <a:lnTo>
                  <a:pt x="142678" y="111389"/>
                </a:lnTo>
                <a:lnTo>
                  <a:pt x="177017" y="83419"/>
                </a:lnTo>
                <a:lnTo>
                  <a:pt x="214144" y="59029"/>
                </a:lnTo>
                <a:lnTo>
                  <a:pt x="253795" y="38482"/>
                </a:lnTo>
                <a:lnTo>
                  <a:pt x="295708" y="22041"/>
                </a:lnTo>
                <a:lnTo>
                  <a:pt x="339617" y="9972"/>
                </a:lnTo>
                <a:lnTo>
                  <a:pt x="385261" y="2537"/>
                </a:lnTo>
                <a:lnTo>
                  <a:pt x="432374" y="0"/>
                </a:lnTo>
                <a:lnTo>
                  <a:pt x="481152" y="2759"/>
                </a:lnTo>
                <a:lnTo>
                  <a:pt x="528936" y="10921"/>
                </a:lnTo>
                <a:lnTo>
                  <a:pt x="575300" y="24309"/>
                </a:lnTo>
                <a:lnTo>
                  <a:pt x="619821" y="42749"/>
                </a:lnTo>
                <a:lnTo>
                  <a:pt x="662077" y="66065"/>
                </a:lnTo>
                <a:lnTo>
                  <a:pt x="701644" y="94082"/>
                </a:lnTo>
                <a:lnTo>
                  <a:pt x="738098" y="126624"/>
                </a:lnTo>
                <a:lnTo>
                  <a:pt x="770640" y="163069"/>
                </a:lnTo>
                <a:lnTo>
                  <a:pt x="798657" y="202630"/>
                </a:lnTo>
                <a:lnTo>
                  <a:pt x="821973" y="244883"/>
                </a:lnTo>
                <a:lnTo>
                  <a:pt x="840413" y="289404"/>
                </a:lnTo>
                <a:lnTo>
                  <a:pt x="853801" y="335771"/>
                </a:lnTo>
                <a:lnTo>
                  <a:pt x="861963" y="383561"/>
                </a:lnTo>
                <a:lnTo>
                  <a:pt x="864723" y="432349"/>
                </a:lnTo>
                <a:lnTo>
                  <a:pt x="862186" y="479457"/>
                </a:lnTo>
                <a:lnTo>
                  <a:pt x="854750" y="525096"/>
                </a:lnTo>
                <a:lnTo>
                  <a:pt x="842681" y="569002"/>
                </a:lnTo>
                <a:lnTo>
                  <a:pt x="826240" y="610912"/>
                </a:lnTo>
                <a:lnTo>
                  <a:pt x="805693" y="650561"/>
                </a:lnTo>
                <a:lnTo>
                  <a:pt x="781303" y="687686"/>
                </a:lnTo>
                <a:lnTo>
                  <a:pt x="753333" y="722023"/>
                </a:lnTo>
                <a:lnTo>
                  <a:pt x="722048" y="753308"/>
                </a:lnTo>
                <a:lnTo>
                  <a:pt x="687711" y="781278"/>
                </a:lnTo>
                <a:lnTo>
                  <a:pt x="650586" y="805668"/>
                </a:lnTo>
                <a:lnTo>
                  <a:pt x="610937" y="826215"/>
                </a:lnTo>
                <a:lnTo>
                  <a:pt x="569027" y="842656"/>
                </a:lnTo>
                <a:lnTo>
                  <a:pt x="525121" y="854725"/>
                </a:lnTo>
                <a:lnTo>
                  <a:pt x="479482" y="862161"/>
                </a:lnTo>
                <a:lnTo>
                  <a:pt x="432374" y="864698"/>
                </a:lnTo>
                <a:lnTo>
                  <a:pt x="385261" y="862161"/>
                </a:lnTo>
                <a:lnTo>
                  <a:pt x="339617" y="854725"/>
                </a:lnTo>
                <a:lnTo>
                  <a:pt x="295708" y="842656"/>
                </a:lnTo>
                <a:lnTo>
                  <a:pt x="253795" y="826215"/>
                </a:lnTo>
                <a:lnTo>
                  <a:pt x="214144" y="805668"/>
                </a:lnTo>
                <a:lnTo>
                  <a:pt x="177017" y="781278"/>
                </a:lnTo>
                <a:lnTo>
                  <a:pt x="142678" y="753308"/>
                </a:lnTo>
                <a:lnTo>
                  <a:pt x="111392" y="722023"/>
                </a:lnTo>
                <a:lnTo>
                  <a:pt x="83421" y="687686"/>
                </a:lnTo>
                <a:lnTo>
                  <a:pt x="59030" y="650561"/>
                </a:lnTo>
                <a:lnTo>
                  <a:pt x="38482" y="610912"/>
                </a:lnTo>
                <a:lnTo>
                  <a:pt x="22042" y="569002"/>
                </a:lnTo>
                <a:lnTo>
                  <a:pt x="9972" y="525096"/>
                </a:lnTo>
                <a:lnTo>
                  <a:pt x="2537" y="479457"/>
                </a:lnTo>
                <a:lnTo>
                  <a:pt x="0" y="43234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4582" y="1484141"/>
            <a:ext cx="9942834" cy="265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01702" y="6229662"/>
            <a:ext cx="457199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902" y="6258862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399"/>
                </a:moveTo>
                <a:lnTo>
                  <a:pt x="5266" y="153679"/>
                </a:lnTo>
                <a:lnTo>
                  <a:pt x="20267" y="111708"/>
                </a:lnTo>
                <a:lnTo>
                  <a:pt x="43806" y="74685"/>
                </a:lnTo>
                <a:lnTo>
                  <a:pt x="74685" y="43806"/>
                </a:lnTo>
                <a:lnTo>
                  <a:pt x="111708" y="20267"/>
                </a:lnTo>
                <a:lnTo>
                  <a:pt x="153679" y="5266"/>
                </a:lnTo>
                <a:lnTo>
                  <a:pt x="199399" y="0"/>
                </a:lnTo>
                <a:lnTo>
                  <a:pt x="238478" y="3865"/>
                </a:lnTo>
                <a:lnTo>
                  <a:pt x="275702" y="15174"/>
                </a:lnTo>
                <a:lnTo>
                  <a:pt x="310025" y="33496"/>
                </a:lnTo>
                <a:lnTo>
                  <a:pt x="340399" y="58399"/>
                </a:lnTo>
                <a:lnTo>
                  <a:pt x="365302" y="88773"/>
                </a:lnTo>
                <a:lnTo>
                  <a:pt x="383624" y="123096"/>
                </a:lnTo>
                <a:lnTo>
                  <a:pt x="394933" y="160321"/>
                </a:lnTo>
                <a:lnTo>
                  <a:pt x="398799" y="199399"/>
                </a:lnTo>
                <a:lnTo>
                  <a:pt x="393532" y="245121"/>
                </a:lnTo>
                <a:lnTo>
                  <a:pt x="378531" y="287095"/>
                </a:lnTo>
                <a:lnTo>
                  <a:pt x="354993" y="324123"/>
                </a:lnTo>
                <a:lnTo>
                  <a:pt x="324113" y="355008"/>
                </a:lnTo>
                <a:lnTo>
                  <a:pt x="287090" y="378551"/>
                </a:lnTo>
                <a:lnTo>
                  <a:pt x="245119" y="393556"/>
                </a:lnTo>
                <a:lnTo>
                  <a:pt x="199399" y="398824"/>
                </a:lnTo>
                <a:lnTo>
                  <a:pt x="153679" y="393556"/>
                </a:lnTo>
                <a:lnTo>
                  <a:pt x="111708" y="378551"/>
                </a:lnTo>
                <a:lnTo>
                  <a:pt x="74685" y="355008"/>
                </a:lnTo>
                <a:lnTo>
                  <a:pt x="43806" y="324123"/>
                </a:lnTo>
                <a:lnTo>
                  <a:pt x="20267" y="287095"/>
                </a:lnTo>
                <a:lnTo>
                  <a:pt x="5266" y="245121"/>
                </a:lnTo>
                <a:lnTo>
                  <a:pt x="0" y="199399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870" y="442670"/>
            <a:ext cx="9906258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3169" y="2112259"/>
            <a:ext cx="9845661" cy="270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582" y="1484141"/>
            <a:ext cx="6955155" cy="2659380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2400"/>
              </a:spcBef>
            </a:pPr>
            <a:r>
              <a:rPr sz="9600" spc="600" dirty="0">
                <a:latin typeface="Trebuchet MS"/>
                <a:cs typeface="Trebuchet MS"/>
              </a:rPr>
              <a:t>OPER</a:t>
            </a:r>
            <a:r>
              <a:rPr sz="9600" spc="840" dirty="0">
                <a:latin typeface="Trebuchet MS"/>
                <a:cs typeface="Trebuchet MS"/>
              </a:rPr>
              <a:t>A</a:t>
            </a:r>
            <a:r>
              <a:rPr sz="9600" spc="470" dirty="0">
                <a:latin typeface="Trebuchet MS"/>
                <a:cs typeface="Trebuchet MS"/>
              </a:rPr>
              <a:t>TING  </a:t>
            </a:r>
            <a:r>
              <a:rPr sz="9600" spc="635" dirty="0">
                <a:latin typeface="Trebuchet MS"/>
                <a:cs typeface="Trebuchet MS"/>
              </a:rPr>
              <a:t>SYSTEMS</a:t>
            </a:r>
            <a:endParaRPr sz="9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8727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DIRECT</a:t>
            </a:r>
            <a:r>
              <a:rPr spc="-290" dirty="0"/>
              <a:t> </a:t>
            </a:r>
            <a:r>
              <a:rPr spc="500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105350"/>
            <a:ext cx="10484355" cy="316112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6670" algn="just">
              <a:lnSpc>
                <a:spcPts val="2590"/>
              </a:lnSpc>
              <a:spcBef>
                <a:spcPts val="425"/>
              </a:spcBef>
            </a:pPr>
            <a:r>
              <a:rPr sz="3200" spc="45" dirty="0">
                <a:latin typeface="Trebuchet MS"/>
                <a:cs typeface="Trebuchet MS"/>
              </a:rPr>
              <a:t>Unlike </a:t>
            </a:r>
            <a:r>
              <a:rPr sz="3200" spc="-10" dirty="0">
                <a:latin typeface="Trebuchet MS"/>
                <a:cs typeface="Trebuchet MS"/>
              </a:rPr>
              <a:t>this </a:t>
            </a:r>
            <a:r>
              <a:rPr sz="3200" spc="50" dirty="0">
                <a:latin typeface="Trebuchet MS"/>
                <a:cs typeface="Trebuchet MS"/>
              </a:rPr>
              <a:t>symmetric </a:t>
            </a:r>
            <a:r>
              <a:rPr sz="3200" spc="90" dirty="0">
                <a:latin typeface="Trebuchet MS"/>
                <a:cs typeface="Trebuchet MS"/>
              </a:rPr>
              <a:t>addressing </a:t>
            </a:r>
            <a:r>
              <a:rPr sz="3200" spc="30" dirty="0">
                <a:latin typeface="Trebuchet MS"/>
                <a:cs typeface="Trebuchet MS"/>
              </a:rPr>
              <a:t>scheme, </a:t>
            </a:r>
            <a:r>
              <a:rPr sz="3200" spc="10" dirty="0">
                <a:latin typeface="Trebuchet MS"/>
                <a:cs typeface="Trebuchet MS"/>
              </a:rPr>
              <a:t>a </a:t>
            </a:r>
            <a:r>
              <a:rPr sz="3200" spc="5" dirty="0">
                <a:latin typeface="Trebuchet MS"/>
                <a:cs typeface="Trebuchet MS"/>
              </a:rPr>
              <a:t>variant </a:t>
            </a:r>
            <a:r>
              <a:rPr sz="3200" spc="-55" dirty="0">
                <a:latin typeface="Trebuchet MS"/>
                <a:cs typeface="Trebuchet MS"/>
              </a:rPr>
              <a:t>of </a:t>
            </a:r>
            <a:r>
              <a:rPr sz="3200" spc="-10" dirty="0">
                <a:latin typeface="Trebuchet MS"/>
                <a:cs typeface="Trebuchet MS"/>
              </a:rPr>
              <a:t>this </a:t>
            </a:r>
            <a:r>
              <a:rPr sz="3200" spc="75" dirty="0">
                <a:latin typeface="Trebuchet MS"/>
                <a:cs typeface="Trebuchet MS"/>
              </a:rPr>
              <a:t>scheme  employs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b="1" spc="45" dirty="0">
                <a:latin typeface="Trebuchet MS"/>
                <a:cs typeface="Trebuchet MS"/>
              </a:rPr>
              <a:t>asymmetric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60" dirty="0">
                <a:latin typeface="Trebuchet MS"/>
                <a:cs typeface="Trebuchet MS"/>
              </a:rPr>
              <a:t>addressing</a:t>
            </a:r>
            <a:r>
              <a:rPr sz="3200" spc="60" dirty="0">
                <a:latin typeface="Trebuchet MS"/>
                <a:cs typeface="Trebuchet MS"/>
              </a:rPr>
              <a:t>,</a:t>
            </a:r>
            <a:r>
              <a:rPr sz="3200" spc="-315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in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which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the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recipient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is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not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required  </a:t>
            </a:r>
            <a:r>
              <a:rPr sz="3200" spc="-75" dirty="0">
                <a:latin typeface="Trebuchet MS"/>
                <a:cs typeface="Trebuchet MS"/>
              </a:rPr>
              <a:t>to </a:t>
            </a:r>
            <a:r>
              <a:rPr sz="3200" spc="50" dirty="0">
                <a:latin typeface="Trebuchet MS"/>
                <a:cs typeface="Trebuchet MS"/>
              </a:rPr>
              <a:t>name </a:t>
            </a:r>
            <a:r>
              <a:rPr sz="3200" spc="-40" dirty="0">
                <a:latin typeface="Trebuchet MS"/>
                <a:cs typeface="Trebuchet MS"/>
              </a:rPr>
              <a:t>the</a:t>
            </a:r>
            <a:r>
              <a:rPr sz="3200" spc="-365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sender.</a:t>
            </a:r>
            <a:endParaRPr sz="3200" dirty="0">
              <a:latin typeface="Trebuchet MS"/>
              <a:cs typeface="Trebuchet MS"/>
            </a:endParaRPr>
          </a:p>
          <a:p>
            <a:pPr marL="195580" indent="-145415">
              <a:lnSpc>
                <a:spcPct val="100000"/>
              </a:lnSpc>
              <a:spcBef>
                <a:spcPts val="880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95580" algn="l"/>
              </a:tabLst>
            </a:pPr>
            <a:r>
              <a:rPr sz="3200" b="1" spc="-15" dirty="0">
                <a:latin typeface="Trebuchet MS"/>
                <a:cs typeface="Trebuchet MS"/>
              </a:rPr>
              <a:t>Send</a:t>
            </a:r>
            <a:r>
              <a:rPr sz="3200" spc="-15" dirty="0">
                <a:latin typeface="Trebuchet MS"/>
                <a:cs typeface="Trebuchet MS"/>
              </a:rPr>
              <a:t>(P,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message)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315" dirty="0">
                <a:latin typeface="Trebuchet MS"/>
                <a:cs typeface="Trebuchet MS"/>
              </a:rPr>
              <a:t>–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send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a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message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to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process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P</a:t>
            </a:r>
            <a:endParaRPr sz="3200" dirty="0">
              <a:latin typeface="Trebuchet MS"/>
              <a:cs typeface="Trebuchet MS"/>
            </a:endParaRPr>
          </a:p>
          <a:p>
            <a:pPr marL="194945" marR="5080" indent="-145415">
              <a:lnSpc>
                <a:spcPts val="2590"/>
              </a:lnSpc>
              <a:spcBef>
                <a:spcPts val="1240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95580" algn="l"/>
                <a:tab pos="1617345" algn="l"/>
                <a:tab pos="2160270" algn="l"/>
                <a:tab pos="2651760" algn="l"/>
                <a:tab pos="3322320" algn="l"/>
                <a:tab pos="3406140" algn="l"/>
                <a:tab pos="3705225" algn="l"/>
                <a:tab pos="3852545" algn="l"/>
                <a:tab pos="4556760" algn="l"/>
                <a:tab pos="4886325" algn="l"/>
                <a:tab pos="5194300" algn="l"/>
                <a:tab pos="5594985" algn="l"/>
                <a:tab pos="6122670" algn="l"/>
                <a:tab pos="6579234" algn="l"/>
                <a:tab pos="6826884" algn="l"/>
                <a:tab pos="7367270" algn="l"/>
                <a:tab pos="8011795" algn="l"/>
                <a:tab pos="8183245" algn="l"/>
                <a:tab pos="9036050" algn="l"/>
              </a:tabLst>
            </a:pPr>
            <a:r>
              <a:rPr sz="3200" b="1" spc="30" dirty="0">
                <a:latin typeface="Trebuchet MS"/>
                <a:cs typeface="Trebuchet MS"/>
              </a:rPr>
              <a:t>Receive</a:t>
            </a:r>
            <a:r>
              <a:rPr sz="3200" spc="30" dirty="0">
                <a:latin typeface="Trebuchet MS"/>
                <a:cs typeface="Trebuchet MS"/>
              </a:rPr>
              <a:t>(id,</a:t>
            </a:r>
            <a:r>
              <a:rPr sz="3200" spc="24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message)		</a:t>
            </a:r>
            <a:r>
              <a:rPr sz="3200" spc="315" dirty="0">
                <a:latin typeface="Trebuchet MS"/>
                <a:cs typeface="Trebuchet MS"/>
              </a:rPr>
              <a:t>–	</a:t>
            </a:r>
            <a:r>
              <a:rPr sz="3200" spc="30" dirty="0">
                <a:latin typeface="Trebuchet MS"/>
                <a:cs typeface="Trebuchet MS"/>
              </a:rPr>
              <a:t>receive	</a:t>
            </a:r>
            <a:r>
              <a:rPr sz="3200" spc="10" dirty="0">
                <a:latin typeface="Trebuchet MS"/>
                <a:cs typeface="Trebuchet MS"/>
              </a:rPr>
              <a:t>a	</a:t>
            </a:r>
            <a:r>
              <a:rPr sz="3200" spc="100" dirty="0">
                <a:latin typeface="Trebuchet MS"/>
                <a:cs typeface="Trebuchet MS"/>
              </a:rPr>
              <a:t>message	</a:t>
            </a:r>
            <a:r>
              <a:rPr sz="3200" spc="-15" dirty="0">
                <a:latin typeface="Trebuchet MS"/>
                <a:cs typeface="Trebuchet MS"/>
              </a:rPr>
              <a:t>from	</a:t>
            </a:r>
            <a:r>
              <a:rPr sz="3200" spc="55" dirty="0">
                <a:latin typeface="Trebuchet MS"/>
                <a:cs typeface="Trebuchet MS"/>
              </a:rPr>
              <a:t>any	</a:t>
            </a:r>
            <a:r>
              <a:rPr sz="3200" spc="45" dirty="0">
                <a:latin typeface="Trebuchet MS"/>
                <a:cs typeface="Trebuchet MS"/>
              </a:rPr>
              <a:t>process; </a:t>
            </a:r>
            <a:r>
              <a:rPr sz="3200" spc="-40" dirty="0">
                <a:latin typeface="Trebuchet MS"/>
                <a:cs typeface="Trebuchet MS"/>
              </a:rPr>
              <a:t>the  </a:t>
            </a:r>
            <a:r>
              <a:rPr sz="3200" spc="85" dirty="0">
                <a:latin typeface="Trebuchet MS"/>
                <a:cs typeface="Trebuchet MS"/>
              </a:rPr>
              <a:t>v</a:t>
            </a:r>
            <a:r>
              <a:rPr sz="3200" spc="40" dirty="0">
                <a:latin typeface="Trebuchet MS"/>
                <a:cs typeface="Trebuchet MS"/>
              </a:rPr>
              <a:t>a</a:t>
            </a:r>
            <a:r>
              <a:rPr sz="3200" spc="75" dirty="0">
                <a:latin typeface="Trebuchet MS"/>
                <a:cs typeface="Trebuchet MS"/>
              </a:rPr>
              <a:t>r</a:t>
            </a:r>
            <a:r>
              <a:rPr sz="3200" spc="65" dirty="0">
                <a:latin typeface="Trebuchet MS"/>
                <a:cs typeface="Trebuchet MS"/>
              </a:rPr>
              <a:t>ia</a:t>
            </a:r>
            <a:r>
              <a:rPr sz="3200" spc="40" dirty="0">
                <a:latin typeface="Trebuchet MS"/>
                <a:cs typeface="Trebuchet MS"/>
              </a:rPr>
              <a:t>b</a:t>
            </a:r>
            <a:r>
              <a:rPr sz="3200" spc="15" dirty="0">
                <a:latin typeface="Trebuchet MS"/>
                <a:cs typeface="Trebuchet MS"/>
              </a:rPr>
              <a:t>l</a:t>
            </a:r>
            <a:r>
              <a:rPr sz="3200" spc="35" dirty="0">
                <a:latin typeface="Trebuchet MS"/>
                <a:cs typeface="Trebuchet MS"/>
              </a:rPr>
              <a:t>e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55" dirty="0">
                <a:latin typeface="Trebuchet MS"/>
                <a:cs typeface="Trebuchet MS"/>
              </a:rPr>
              <a:t>i</a:t>
            </a:r>
            <a:r>
              <a:rPr sz="3200" spc="114" dirty="0">
                <a:latin typeface="Trebuchet MS"/>
                <a:cs typeface="Trebuchet MS"/>
              </a:rPr>
              <a:t>d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50" dirty="0">
                <a:latin typeface="Trebuchet MS"/>
                <a:cs typeface="Trebuchet MS"/>
              </a:rPr>
              <a:t>i</a:t>
            </a:r>
            <a:r>
              <a:rPr sz="3200" spc="80" dirty="0">
                <a:latin typeface="Trebuchet MS"/>
                <a:cs typeface="Trebuchet MS"/>
              </a:rPr>
              <a:t>s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15" dirty="0">
                <a:latin typeface="Trebuchet MS"/>
                <a:cs typeface="Trebuchet MS"/>
              </a:rPr>
              <a:t>set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65" dirty="0">
                <a:latin typeface="Trebuchet MS"/>
                <a:cs typeface="Trebuchet MS"/>
              </a:rPr>
              <a:t>t</a:t>
            </a:r>
            <a:r>
              <a:rPr sz="3200" spc="-85" dirty="0">
                <a:latin typeface="Trebuchet MS"/>
                <a:cs typeface="Trebuchet MS"/>
              </a:rPr>
              <a:t>o</a:t>
            </a:r>
            <a:r>
              <a:rPr sz="3200" dirty="0">
                <a:latin typeface="Trebuchet MS"/>
                <a:cs typeface="Trebuchet MS"/>
              </a:rPr>
              <a:t>		</a:t>
            </a:r>
            <a:r>
              <a:rPr sz="3200" spc="-40" dirty="0">
                <a:latin typeface="Trebuchet MS"/>
                <a:cs typeface="Trebuchet MS"/>
              </a:rPr>
              <a:t>the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50" dirty="0">
                <a:latin typeface="Trebuchet MS"/>
                <a:cs typeface="Trebuchet MS"/>
              </a:rPr>
              <a:t>name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65" dirty="0">
                <a:latin typeface="Trebuchet MS"/>
                <a:cs typeface="Trebuchet MS"/>
              </a:rPr>
              <a:t>o</a:t>
            </a:r>
            <a:r>
              <a:rPr sz="3200" spc="-45" dirty="0">
                <a:latin typeface="Trebuchet MS"/>
                <a:cs typeface="Trebuchet MS"/>
              </a:rPr>
              <a:t>f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40" dirty="0">
                <a:latin typeface="Trebuchet MS"/>
                <a:cs typeface="Trebuchet MS"/>
              </a:rPr>
              <a:t>the</a:t>
            </a:r>
            <a:r>
              <a:rPr sz="3200" dirty="0">
                <a:latin typeface="Trebuchet MS"/>
                <a:cs typeface="Trebuchet MS"/>
              </a:rPr>
              <a:t>		</a:t>
            </a:r>
            <a:r>
              <a:rPr sz="3200" spc="135" dirty="0">
                <a:latin typeface="Trebuchet MS"/>
                <a:cs typeface="Trebuchet MS"/>
              </a:rPr>
              <a:t>p</a:t>
            </a:r>
            <a:r>
              <a:rPr sz="3200" spc="-10" dirty="0">
                <a:latin typeface="Trebuchet MS"/>
                <a:cs typeface="Trebuchet MS"/>
              </a:rPr>
              <a:t>r</a:t>
            </a:r>
            <a:r>
              <a:rPr sz="3200" spc="90" dirty="0">
                <a:latin typeface="Trebuchet MS"/>
                <a:cs typeface="Trebuchet MS"/>
              </a:rPr>
              <a:t>oces</a:t>
            </a:r>
            <a:r>
              <a:rPr sz="3200" spc="80" dirty="0">
                <a:latin typeface="Trebuchet MS"/>
                <a:cs typeface="Trebuchet MS"/>
              </a:rPr>
              <a:t>s</a:t>
            </a:r>
            <a:r>
              <a:rPr sz="3200" dirty="0">
                <a:latin typeface="Trebuchet MS"/>
                <a:cs typeface="Trebuchet MS"/>
              </a:rPr>
              <a:t>		</a:t>
            </a:r>
            <a:r>
              <a:rPr sz="3200" spc="-25" dirty="0">
                <a:latin typeface="Trebuchet MS"/>
                <a:cs typeface="Trebuchet MS"/>
              </a:rPr>
              <a:t>with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5" dirty="0">
                <a:latin typeface="Trebuchet MS"/>
                <a:cs typeface="Trebuchet MS"/>
              </a:rPr>
              <a:t>w</a:t>
            </a:r>
            <a:r>
              <a:rPr sz="3200" spc="40" dirty="0">
                <a:latin typeface="Trebuchet MS"/>
                <a:cs typeface="Trebuchet MS"/>
              </a:rPr>
              <a:t>hich  </a:t>
            </a:r>
            <a:r>
              <a:rPr sz="3200" spc="30" dirty="0">
                <a:latin typeface="Trebuchet MS"/>
                <a:cs typeface="Trebuchet MS"/>
              </a:rPr>
              <a:t>communication </a:t>
            </a:r>
            <a:r>
              <a:rPr sz="3200" spc="65" dirty="0">
                <a:latin typeface="Trebuchet MS"/>
                <a:cs typeface="Trebuchet MS"/>
              </a:rPr>
              <a:t>has </a:t>
            </a:r>
            <a:r>
              <a:rPr sz="3200" spc="-5" dirty="0">
                <a:latin typeface="Trebuchet MS"/>
                <a:cs typeface="Trebuchet MS"/>
              </a:rPr>
              <a:t>taken</a:t>
            </a:r>
            <a:r>
              <a:rPr sz="3200" spc="-48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place.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13" y="0"/>
            <a:ext cx="6278880" cy="6858000"/>
            <a:chOff x="5913113" y="0"/>
            <a:chExt cx="6278880" cy="6858000"/>
          </a:xfrm>
        </p:grpSpPr>
        <p:sp>
          <p:nvSpPr>
            <p:cNvPr id="3" name="object 3"/>
            <p:cNvSpPr/>
            <p:nvPr/>
          </p:nvSpPr>
          <p:spPr>
            <a:xfrm>
              <a:off x="5913113" y="0"/>
              <a:ext cx="6278880" cy="6858000"/>
            </a:xfrm>
            <a:custGeom>
              <a:avLst/>
              <a:gdLst/>
              <a:ahLst/>
              <a:cxnLst/>
              <a:rect l="l" t="t" r="r" b="b"/>
              <a:pathLst>
                <a:path w="6278880" h="6858000">
                  <a:moveTo>
                    <a:pt x="6278862" y="6857986"/>
                  </a:moveTo>
                  <a:lnTo>
                    <a:pt x="3292293" y="6857986"/>
                  </a:lnTo>
                  <a:lnTo>
                    <a:pt x="3181518" y="6786961"/>
                  </a:lnTo>
                  <a:lnTo>
                    <a:pt x="3141624" y="6759815"/>
                  </a:lnTo>
                  <a:lnTo>
                    <a:pt x="3101921" y="6732410"/>
                  </a:lnTo>
                  <a:lnTo>
                    <a:pt x="3062411" y="6704747"/>
                  </a:lnTo>
                  <a:lnTo>
                    <a:pt x="3023095" y="6676828"/>
                  </a:lnTo>
                  <a:lnTo>
                    <a:pt x="2983974" y="6648653"/>
                  </a:lnTo>
                  <a:lnTo>
                    <a:pt x="2945049" y="6620224"/>
                  </a:lnTo>
                  <a:lnTo>
                    <a:pt x="2906322" y="6591542"/>
                  </a:lnTo>
                  <a:lnTo>
                    <a:pt x="2867793" y="6562609"/>
                  </a:lnTo>
                  <a:lnTo>
                    <a:pt x="2829465" y="6533425"/>
                  </a:lnTo>
                  <a:lnTo>
                    <a:pt x="2791338" y="6503991"/>
                  </a:lnTo>
                  <a:lnTo>
                    <a:pt x="2753413" y="6474310"/>
                  </a:lnTo>
                  <a:lnTo>
                    <a:pt x="2715691" y="6444382"/>
                  </a:lnTo>
                  <a:lnTo>
                    <a:pt x="2678175" y="6414208"/>
                  </a:lnTo>
                  <a:lnTo>
                    <a:pt x="2640864" y="6383789"/>
                  </a:lnTo>
                  <a:lnTo>
                    <a:pt x="2603761" y="6353128"/>
                  </a:lnTo>
                  <a:lnTo>
                    <a:pt x="2566866" y="6322224"/>
                  </a:lnTo>
                  <a:lnTo>
                    <a:pt x="2530181" y="6291080"/>
                  </a:lnTo>
                  <a:lnTo>
                    <a:pt x="2493707" y="6259696"/>
                  </a:lnTo>
                  <a:lnTo>
                    <a:pt x="2457445" y="6228074"/>
                  </a:lnTo>
                  <a:lnTo>
                    <a:pt x="2421396" y="6196215"/>
                  </a:lnTo>
                  <a:lnTo>
                    <a:pt x="2385562" y="6164119"/>
                  </a:lnTo>
                  <a:lnTo>
                    <a:pt x="2349943" y="6131789"/>
                  </a:lnTo>
                  <a:lnTo>
                    <a:pt x="2314542" y="6099226"/>
                  </a:lnTo>
                  <a:lnTo>
                    <a:pt x="2279358" y="6066430"/>
                  </a:lnTo>
                  <a:lnTo>
                    <a:pt x="2244394" y="6033403"/>
                  </a:lnTo>
                  <a:lnTo>
                    <a:pt x="2209651" y="6000146"/>
                  </a:lnTo>
                  <a:lnTo>
                    <a:pt x="2175130" y="5966661"/>
                  </a:lnTo>
                  <a:lnTo>
                    <a:pt x="2140831" y="5932948"/>
                  </a:lnTo>
                  <a:lnTo>
                    <a:pt x="2106757" y="5899009"/>
                  </a:lnTo>
                  <a:lnTo>
                    <a:pt x="2072908" y="5864845"/>
                  </a:lnTo>
                  <a:lnTo>
                    <a:pt x="2039286" y="5830458"/>
                  </a:lnTo>
                  <a:lnTo>
                    <a:pt x="2005892" y="5795847"/>
                  </a:lnTo>
                  <a:lnTo>
                    <a:pt x="1972727" y="5761016"/>
                  </a:lnTo>
                  <a:lnTo>
                    <a:pt x="1939792" y="5725964"/>
                  </a:lnTo>
                  <a:lnTo>
                    <a:pt x="1907089" y="5690693"/>
                  </a:lnTo>
                  <a:lnTo>
                    <a:pt x="1874618" y="5655205"/>
                  </a:lnTo>
                  <a:lnTo>
                    <a:pt x="1842382" y="5619500"/>
                  </a:lnTo>
                  <a:lnTo>
                    <a:pt x="1810381" y="5583580"/>
                  </a:lnTo>
                  <a:lnTo>
                    <a:pt x="1778616" y="5547446"/>
                  </a:lnTo>
                  <a:lnTo>
                    <a:pt x="1747089" y="5511099"/>
                  </a:lnTo>
                  <a:lnTo>
                    <a:pt x="1715800" y="5474540"/>
                  </a:lnTo>
                  <a:lnTo>
                    <a:pt x="1684752" y="5437771"/>
                  </a:lnTo>
                  <a:lnTo>
                    <a:pt x="1653945" y="5400793"/>
                  </a:lnTo>
                  <a:lnTo>
                    <a:pt x="1623380" y="5363606"/>
                  </a:lnTo>
                  <a:lnTo>
                    <a:pt x="1593059" y="5326213"/>
                  </a:lnTo>
                  <a:lnTo>
                    <a:pt x="1562983" y="5288615"/>
                  </a:lnTo>
                  <a:lnTo>
                    <a:pt x="1533153" y="5250812"/>
                  </a:lnTo>
                  <a:lnTo>
                    <a:pt x="1503571" y="5212806"/>
                  </a:lnTo>
                  <a:lnTo>
                    <a:pt x="1474237" y="5174598"/>
                  </a:lnTo>
                  <a:lnTo>
                    <a:pt x="1445152" y="5136189"/>
                  </a:lnTo>
                  <a:lnTo>
                    <a:pt x="1416319" y="5097581"/>
                  </a:lnTo>
                  <a:lnTo>
                    <a:pt x="1387738" y="5058775"/>
                  </a:lnTo>
                  <a:lnTo>
                    <a:pt x="1359410" y="5019771"/>
                  </a:lnTo>
                  <a:lnTo>
                    <a:pt x="1331337" y="4980572"/>
                  </a:lnTo>
                  <a:lnTo>
                    <a:pt x="1303520" y="4941178"/>
                  </a:lnTo>
                  <a:lnTo>
                    <a:pt x="1275960" y="4901591"/>
                  </a:lnTo>
                  <a:lnTo>
                    <a:pt x="1248658" y="4861811"/>
                  </a:lnTo>
                  <a:lnTo>
                    <a:pt x="1221615" y="4821841"/>
                  </a:lnTo>
                  <a:lnTo>
                    <a:pt x="1194834" y="4781680"/>
                  </a:lnTo>
                  <a:lnTo>
                    <a:pt x="1168314" y="4741332"/>
                  </a:lnTo>
                  <a:lnTo>
                    <a:pt x="1142057" y="4700796"/>
                  </a:lnTo>
                  <a:lnTo>
                    <a:pt x="1116065" y="4660073"/>
                  </a:lnTo>
                  <a:lnTo>
                    <a:pt x="1090338" y="4619166"/>
                  </a:lnTo>
                  <a:lnTo>
                    <a:pt x="1064878" y="4578075"/>
                  </a:lnTo>
                  <a:lnTo>
                    <a:pt x="1039686" y="4536802"/>
                  </a:lnTo>
                  <a:lnTo>
                    <a:pt x="1014763" y="4495348"/>
                  </a:lnTo>
                  <a:lnTo>
                    <a:pt x="990111" y="4453713"/>
                  </a:lnTo>
                  <a:lnTo>
                    <a:pt x="965730" y="4411900"/>
                  </a:lnTo>
                  <a:lnTo>
                    <a:pt x="941622" y="4369909"/>
                  </a:lnTo>
                  <a:lnTo>
                    <a:pt x="917788" y="4327741"/>
                  </a:lnTo>
                  <a:lnTo>
                    <a:pt x="894230" y="4285398"/>
                  </a:lnTo>
                  <a:lnTo>
                    <a:pt x="870948" y="4242882"/>
                  </a:lnTo>
                  <a:lnTo>
                    <a:pt x="847943" y="4200193"/>
                  </a:lnTo>
                  <a:lnTo>
                    <a:pt x="825218" y="4157332"/>
                  </a:lnTo>
                  <a:lnTo>
                    <a:pt x="802773" y="4114300"/>
                  </a:lnTo>
                  <a:lnTo>
                    <a:pt x="780609" y="4071100"/>
                  </a:lnTo>
                  <a:lnTo>
                    <a:pt x="758727" y="4027732"/>
                  </a:lnTo>
                  <a:lnTo>
                    <a:pt x="737130" y="3984197"/>
                  </a:lnTo>
                  <a:lnTo>
                    <a:pt x="715817" y="3940497"/>
                  </a:lnTo>
                  <a:lnTo>
                    <a:pt x="694790" y="3896632"/>
                  </a:lnTo>
                  <a:lnTo>
                    <a:pt x="674051" y="3852605"/>
                  </a:lnTo>
                  <a:lnTo>
                    <a:pt x="653601" y="3808415"/>
                  </a:lnTo>
                  <a:lnTo>
                    <a:pt x="633440" y="3764065"/>
                  </a:lnTo>
                  <a:lnTo>
                    <a:pt x="613571" y="3719556"/>
                  </a:lnTo>
                  <a:lnTo>
                    <a:pt x="593994" y="3674888"/>
                  </a:lnTo>
                  <a:lnTo>
                    <a:pt x="574710" y="3630063"/>
                  </a:lnTo>
                  <a:lnTo>
                    <a:pt x="555721" y="3585083"/>
                  </a:lnTo>
                  <a:lnTo>
                    <a:pt x="537028" y="3539948"/>
                  </a:lnTo>
                  <a:lnTo>
                    <a:pt x="518632" y="3494660"/>
                  </a:lnTo>
                  <a:lnTo>
                    <a:pt x="500535" y="3449220"/>
                  </a:lnTo>
                  <a:lnTo>
                    <a:pt x="482737" y="3403629"/>
                  </a:lnTo>
                  <a:lnTo>
                    <a:pt x="465240" y="3357888"/>
                  </a:lnTo>
                  <a:lnTo>
                    <a:pt x="448044" y="3311999"/>
                  </a:lnTo>
                  <a:lnTo>
                    <a:pt x="431152" y="3265962"/>
                  </a:lnTo>
                  <a:lnTo>
                    <a:pt x="414565" y="3219780"/>
                  </a:lnTo>
                  <a:lnTo>
                    <a:pt x="398283" y="3173452"/>
                  </a:lnTo>
                  <a:lnTo>
                    <a:pt x="382308" y="3126981"/>
                  </a:lnTo>
                  <a:lnTo>
                    <a:pt x="366641" y="3080368"/>
                  </a:lnTo>
                  <a:lnTo>
                    <a:pt x="351283" y="3033613"/>
                  </a:lnTo>
                  <a:lnTo>
                    <a:pt x="336236" y="2986719"/>
                  </a:lnTo>
                  <a:lnTo>
                    <a:pt x="321501" y="2939686"/>
                  </a:lnTo>
                  <a:lnTo>
                    <a:pt x="307078" y="2892515"/>
                  </a:lnTo>
                  <a:lnTo>
                    <a:pt x="292970" y="2845208"/>
                  </a:lnTo>
                  <a:lnTo>
                    <a:pt x="279177" y="2797766"/>
                  </a:lnTo>
                  <a:lnTo>
                    <a:pt x="265700" y="2750190"/>
                  </a:lnTo>
                  <a:lnTo>
                    <a:pt x="252542" y="2702481"/>
                  </a:lnTo>
                  <a:lnTo>
                    <a:pt x="239702" y="2654641"/>
                  </a:lnTo>
                  <a:lnTo>
                    <a:pt x="227183" y="2606671"/>
                  </a:lnTo>
                  <a:lnTo>
                    <a:pt x="214985" y="2558571"/>
                  </a:lnTo>
                  <a:lnTo>
                    <a:pt x="203109" y="2510344"/>
                  </a:lnTo>
                  <a:lnTo>
                    <a:pt x="191558" y="2461990"/>
                  </a:lnTo>
                  <a:lnTo>
                    <a:pt x="180332" y="2413511"/>
                  </a:lnTo>
                  <a:lnTo>
                    <a:pt x="169431" y="2364908"/>
                  </a:lnTo>
                  <a:lnTo>
                    <a:pt x="158859" y="2316182"/>
                  </a:lnTo>
                  <a:lnTo>
                    <a:pt x="148615" y="2267334"/>
                  </a:lnTo>
                  <a:lnTo>
                    <a:pt x="138701" y="2218365"/>
                  </a:lnTo>
                  <a:lnTo>
                    <a:pt x="129118" y="2169277"/>
                  </a:lnTo>
                  <a:lnTo>
                    <a:pt x="119868" y="2120072"/>
                  </a:lnTo>
                  <a:lnTo>
                    <a:pt x="110951" y="2070749"/>
                  </a:lnTo>
                  <a:lnTo>
                    <a:pt x="102369" y="2021310"/>
                  </a:lnTo>
                  <a:lnTo>
                    <a:pt x="94123" y="1971758"/>
                  </a:lnTo>
                  <a:lnTo>
                    <a:pt x="86214" y="1922091"/>
                  </a:lnTo>
                  <a:lnTo>
                    <a:pt x="78644" y="1872313"/>
                  </a:lnTo>
                  <a:lnTo>
                    <a:pt x="71414" y="1822425"/>
                  </a:lnTo>
                  <a:lnTo>
                    <a:pt x="64524" y="1772426"/>
                  </a:lnTo>
                  <a:lnTo>
                    <a:pt x="57976" y="1722319"/>
                  </a:lnTo>
                  <a:lnTo>
                    <a:pt x="51772" y="1672105"/>
                  </a:lnTo>
                  <a:lnTo>
                    <a:pt x="45912" y="1621785"/>
                  </a:lnTo>
                  <a:lnTo>
                    <a:pt x="40398" y="1571361"/>
                  </a:lnTo>
                  <a:lnTo>
                    <a:pt x="35230" y="1520833"/>
                  </a:lnTo>
                  <a:lnTo>
                    <a:pt x="30411" y="1470202"/>
                  </a:lnTo>
                  <a:lnTo>
                    <a:pt x="25942" y="1419471"/>
                  </a:lnTo>
                  <a:lnTo>
                    <a:pt x="21823" y="1368639"/>
                  </a:lnTo>
                  <a:lnTo>
                    <a:pt x="18055" y="1317709"/>
                  </a:lnTo>
                  <a:lnTo>
                    <a:pt x="14641" y="1266682"/>
                  </a:lnTo>
                  <a:lnTo>
                    <a:pt x="11581" y="1215558"/>
                  </a:lnTo>
                  <a:lnTo>
                    <a:pt x="8877" y="1164339"/>
                  </a:lnTo>
                  <a:lnTo>
                    <a:pt x="6529" y="1113027"/>
                  </a:lnTo>
                  <a:lnTo>
                    <a:pt x="4539" y="1061622"/>
                  </a:lnTo>
                  <a:lnTo>
                    <a:pt x="2908" y="1010125"/>
                  </a:lnTo>
                  <a:lnTo>
                    <a:pt x="1637" y="958539"/>
                  </a:lnTo>
                  <a:lnTo>
                    <a:pt x="728" y="906863"/>
                  </a:lnTo>
                  <a:lnTo>
                    <a:pt x="182" y="855100"/>
                  </a:lnTo>
                  <a:lnTo>
                    <a:pt x="0" y="803250"/>
                  </a:lnTo>
                  <a:lnTo>
                    <a:pt x="168" y="753473"/>
                  </a:lnTo>
                  <a:lnTo>
                    <a:pt x="671" y="703775"/>
                  </a:lnTo>
                  <a:lnTo>
                    <a:pt x="1509" y="654158"/>
                  </a:lnTo>
                  <a:lnTo>
                    <a:pt x="2681" y="604623"/>
                  </a:lnTo>
                  <a:lnTo>
                    <a:pt x="4185" y="555171"/>
                  </a:lnTo>
                  <a:lnTo>
                    <a:pt x="6019" y="505803"/>
                  </a:lnTo>
                  <a:lnTo>
                    <a:pt x="8184" y="456519"/>
                  </a:lnTo>
                  <a:lnTo>
                    <a:pt x="10678" y="407322"/>
                  </a:lnTo>
                  <a:lnTo>
                    <a:pt x="13499" y="358212"/>
                  </a:lnTo>
                  <a:lnTo>
                    <a:pt x="16648" y="309191"/>
                  </a:lnTo>
                  <a:lnTo>
                    <a:pt x="20121" y="260258"/>
                  </a:lnTo>
                  <a:lnTo>
                    <a:pt x="23919" y="211417"/>
                  </a:lnTo>
                  <a:lnTo>
                    <a:pt x="28041" y="162666"/>
                  </a:lnTo>
                  <a:lnTo>
                    <a:pt x="32485" y="114008"/>
                  </a:lnTo>
                  <a:lnTo>
                    <a:pt x="37249" y="65444"/>
                  </a:lnTo>
                  <a:lnTo>
                    <a:pt x="45574" y="0"/>
                  </a:lnTo>
                  <a:lnTo>
                    <a:pt x="6278862" y="0"/>
                  </a:lnTo>
                  <a:lnTo>
                    <a:pt x="6278862" y="6857986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71135" y="1072162"/>
              <a:ext cx="4218466" cy="5785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0" y="623305"/>
            <a:ext cx="4112895" cy="19030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280" dirty="0"/>
              <a:t>INDIRECT  </a:t>
            </a:r>
            <a:r>
              <a:rPr sz="4400" spc="475" dirty="0"/>
              <a:t>COMMUNI</a:t>
            </a:r>
            <a:r>
              <a:rPr sz="4400" spc="600" dirty="0"/>
              <a:t>C</a:t>
            </a:r>
            <a:r>
              <a:rPr sz="4400" spc="385" dirty="0"/>
              <a:t>A</a:t>
            </a:r>
            <a:r>
              <a:rPr sz="4400" spc="45" dirty="0"/>
              <a:t>TI  </a:t>
            </a:r>
            <a:r>
              <a:rPr sz="4400" spc="450" dirty="0"/>
              <a:t>ON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171270" y="2572913"/>
            <a:ext cx="4545965" cy="33782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67005" marR="205740" indent="-154940">
              <a:lnSpc>
                <a:spcPts val="1939"/>
              </a:lnSpc>
              <a:spcBef>
                <a:spcPts val="345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67640" algn="l"/>
              </a:tabLst>
            </a:pPr>
            <a:r>
              <a:rPr sz="1800" spc="35" dirty="0">
                <a:latin typeface="Trebuchet MS"/>
                <a:cs typeface="Trebuchet MS"/>
              </a:rPr>
              <a:t>With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indirect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communication,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messages  </a:t>
            </a:r>
            <a:r>
              <a:rPr sz="1800" spc="30" dirty="0">
                <a:latin typeface="Trebuchet MS"/>
                <a:cs typeface="Trebuchet MS"/>
              </a:rPr>
              <a:t>can </a:t>
            </a:r>
            <a:r>
              <a:rPr sz="1800" spc="100" dirty="0">
                <a:latin typeface="Trebuchet MS"/>
                <a:cs typeface="Trebuchet MS"/>
              </a:rPr>
              <a:t>be </a:t>
            </a:r>
            <a:r>
              <a:rPr sz="1800" spc="5" dirty="0">
                <a:latin typeface="Trebuchet MS"/>
                <a:cs typeface="Trebuchet MS"/>
              </a:rPr>
              <a:t>sent </a:t>
            </a:r>
            <a:r>
              <a:rPr sz="1800" spc="-55" dirty="0">
                <a:latin typeface="Trebuchet MS"/>
                <a:cs typeface="Trebuchet MS"/>
              </a:rPr>
              <a:t>to </a:t>
            </a:r>
            <a:r>
              <a:rPr sz="1800" spc="55" dirty="0">
                <a:latin typeface="Trebuchet MS"/>
                <a:cs typeface="Trebuchet MS"/>
              </a:rPr>
              <a:t>and </a:t>
            </a:r>
            <a:r>
              <a:rPr sz="1800" spc="35" dirty="0">
                <a:latin typeface="Trebuchet MS"/>
                <a:cs typeface="Trebuchet MS"/>
              </a:rPr>
              <a:t>received </a:t>
            </a:r>
            <a:r>
              <a:rPr sz="1800" spc="-15" dirty="0">
                <a:latin typeface="Trebuchet MS"/>
                <a:cs typeface="Trebuchet MS"/>
              </a:rPr>
              <a:t>from  </a:t>
            </a:r>
            <a:r>
              <a:rPr sz="1800" spc="20" dirty="0">
                <a:latin typeface="Trebuchet MS"/>
                <a:cs typeface="Trebuchet MS"/>
              </a:rPr>
              <a:t>mailboxes.</a:t>
            </a:r>
            <a:endParaRPr sz="1800" dirty="0">
              <a:latin typeface="Trebuchet MS"/>
              <a:cs typeface="Trebuchet MS"/>
            </a:endParaRPr>
          </a:p>
          <a:p>
            <a:pPr marL="167005" marR="389890" indent="-154940">
              <a:lnSpc>
                <a:spcPts val="1939"/>
              </a:lnSpc>
              <a:spcBef>
                <a:spcPts val="1215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67640" algn="l"/>
              </a:tabLst>
            </a:pPr>
            <a:r>
              <a:rPr sz="1800" spc="-5" dirty="0">
                <a:latin typeface="Trebuchet MS"/>
                <a:cs typeface="Trebuchet MS"/>
              </a:rPr>
              <a:t>Here,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two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processes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can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communicate  </a:t>
            </a:r>
            <a:r>
              <a:rPr sz="1800" spc="45" dirty="0">
                <a:latin typeface="Trebuchet MS"/>
                <a:cs typeface="Trebuchet MS"/>
              </a:rPr>
              <a:t>only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share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mailbox.</a:t>
            </a:r>
            <a:endParaRPr sz="1800" dirty="0">
              <a:latin typeface="Trebuchet MS"/>
              <a:cs typeface="Trebuchet MS"/>
            </a:endParaRPr>
          </a:p>
          <a:p>
            <a:pPr marL="167005" marR="614680" indent="-154940">
              <a:lnSpc>
                <a:spcPts val="1939"/>
              </a:lnSpc>
              <a:spcBef>
                <a:spcPts val="1205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67640" algn="l"/>
              </a:tabLst>
            </a:pPr>
            <a:r>
              <a:rPr sz="1800" spc="35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send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and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receive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primitives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are  </a:t>
            </a:r>
            <a:r>
              <a:rPr sz="1800" spc="35" dirty="0">
                <a:latin typeface="Trebuchet MS"/>
                <a:cs typeface="Trebuchet MS"/>
              </a:rPr>
              <a:t>defined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as:</a:t>
            </a:r>
            <a:endParaRPr sz="1800" dirty="0">
              <a:latin typeface="Trebuchet MS"/>
              <a:cs typeface="Trebuchet MS"/>
            </a:endParaRPr>
          </a:p>
          <a:p>
            <a:pPr marL="167005" marR="264795" indent="-154940">
              <a:lnSpc>
                <a:spcPts val="1939"/>
              </a:lnSpc>
              <a:spcBef>
                <a:spcPts val="1210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224154" algn="l"/>
                <a:tab pos="224790" algn="l"/>
              </a:tabLst>
            </a:pPr>
            <a:r>
              <a:rPr b="1" dirty="0"/>
              <a:t>	</a:t>
            </a:r>
            <a:r>
              <a:rPr sz="1800" b="1" spc="50" dirty="0">
                <a:latin typeface="Trebuchet MS"/>
                <a:cs typeface="Trebuchet MS"/>
              </a:rPr>
              <a:t>Send(A,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message)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send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message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to  </a:t>
            </a:r>
            <a:r>
              <a:rPr sz="1800" spc="40" dirty="0">
                <a:latin typeface="Trebuchet MS"/>
                <a:cs typeface="Trebuchet MS"/>
              </a:rPr>
              <a:t>mailbox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A.</a:t>
            </a:r>
            <a:endParaRPr sz="1800" dirty="0">
              <a:latin typeface="Trebuchet MS"/>
              <a:cs typeface="Trebuchet MS"/>
            </a:endParaRPr>
          </a:p>
          <a:p>
            <a:pPr marL="167005" marR="5080" indent="-154940">
              <a:lnSpc>
                <a:spcPts val="1939"/>
              </a:lnSpc>
              <a:spcBef>
                <a:spcPts val="1205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67640" algn="l"/>
              </a:tabLst>
            </a:pPr>
            <a:r>
              <a:rPr sz="1800" b="1" spc="30" dirty="0">
                <a:latin typeface="Trebuchet MS"/>
                <a:cs typeface="Trebuchet MS"/>
              </a:rPr>
              <a:t>Receive(A,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message)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receive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message  </a:t>
            </a:r>
            <a:r>
              <a:rPr sz="1800" spc="-15" dirty="0">
                <a:latin typeface="Trebuchet MS"/>
                <a:cs typeface="Trebuchet MS"/>
              </a:rPr>
              <a:t>from </a:t>
            </a:r>
            <a:r>
              <a:rPr sz="1800" spc="40" dirty="0">
                <a:latin typeface="Trebuchet MS"/>
                <a:cs typeface="Trebuchet MS"/>
              </a:rPr>
              <a:t>mailbox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A.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13" y="0"/>
            <a:ext cx="6278880" cy="6858000"/>
            <a:chOff x="5913113" y="0"/>
            <a:chExt cx="6278880" cy="6858000"/>
          </a:xfrm>
        </p:grpSpPr>
        <p:sp>
          <p:nvSpPr>
            <p:cNvPr id="3" name="object 3"/>
            <p:cNvSpPr/>
            <p:nvPr/>
          </p:nvSpPr>
          <p:spPr>
            <a:xfrm>
              <a:off x="5913113" y="0"/>
              <a:ext cx="6278880" cy="6858000"/>
            </a:xfrm>
            <a:custGeom>
              <a:avLst/>
              <a:gdLst/>
              <a:ahLst/>
              <a:cxnLst/>
              <a:rect l="l" t="t" r="r" b="b"/>
              <a:pathLst>
                <a:path w="6278880" h="6858000">
                  <a:moveTo>
                    <a:pt x="6278862" y="6857986"/>
                  </a:moveTo>
                  <a:lnTo>
                    <a:pt x="3292293" y="6857986"/>
                  </a:lnTo>
                  <a:lnTo>
                    <a:pt x="3181518" y="6786961"/>
                  </a:lnTo>
                  <a:lnTo>
                    <a:pt x="3141624" y="6759815"/>
                  </a:lnTo>
                  <a:lnTo>
                    <a:pt x="3101921" y="6732410"/>
                  </a:lnTo>
                  <a:lnTo>
                    <a:pt x="3062411" y="6704747"/>
                  </a:lnTo>
                  <a:lnTo>
                    <a:pt x="3023095" y="6676828"/>
                  </a:lnTo>
                  <a:lnTo>
                    <a:pt x="2983974" y="6648653"/>
                  </a:lnTo>
                  <a:lnTo>
                    <a:pt x="2945049" y="6620224"/>
                  </a:lnTo>
                  <a:lnTo>
                    <a:pt x="2906322" y="6591542"/>
                  </a:lnTo>
                  <a:lnTo>
                    <a:pt x="2867793" y="6562609"/>
                  </a:lnTo>
                  <a:lnTo>
                    <a:pt x="2829465" y="6533425"/>
                  </a:lnTo>
                  <a:lnTo>
                    <a:pt x="2791338" y="6503991"/>
                  </a:lnTo>
                  <a:lnTo>
                    <a:pt x="2753413" y="6474310"/>
                  </a:lnTo>
                  <a:lnTo>
                    <a:pt x="2715691" y="6444382"/>
                  </a:lnTo>
                  <a:lnTo>
                    <a:pt x="2678175" y="6414208"/>
                  </a:lnTo>
                  <a:lnTo>
                    <a:pt x="2640864" y="6383789"/>
                  </a:lnTo>
                  <a:lnTo>
                    <a:pt x="2603761" y="6353128"/>
                  </a:lnTo>
                  <a:lnTo>
                    <a:pt x="2566866" y="6322224"/>
                  </a:lnTo>
                  <a:lnTo>
                    <a:pt x="2530181" y="6291080"/>
                  </a:lnTo>
                  <a:lnTo>
                    <a:pt x="2493707" y="6259696"/>
                  </a:lnTo>
                  <a:lnTo>
                    <a:pt x="2457445" y="6228074"/>
                  </a:lnTo>
                  <a:lnTo>
                    <a:pt x="2421396" y="6196215"/>
                  </a:lnTo>
                  <a:lnTo>
                    <a:pt x="2385562" y="6164119"/>
                  </a:lnTo>
                  <a:lnTo>
                    <a:pt x="2349943" y="6131789"/>
                  </a:lnTo>
                  <a:lnTo>
                    <a:pt x="2314542" y="6099226"/>
                  </a:lnTo>
                  <a:lnTo>
                    <a:pt x="2279358" y="6066430"/>
                  </a:lnTo>
                  <a:lnTo>
                    <a:pt x="2244394" y="6033403"/>
                  </a:lnTo>
                  <a:lnTo>
                    <a:pt x="2209651" y="6000146"/>
                  </a:lnTo>
                  <a:lnTo>
                    <a:pt x="2175130" y="5966661"/>
                  </a:lnTo>
                  <a:lnTo>
                    <a:pt x="2140831" y="5932948"/>
                  </a:lnTo>
                  <a:lnTo>
                    <a:pt x="2106757" y="5899009"/>
                  </a:lnTo>
                  <a:lnTo>
                    <a:pt x="2072908" y="5864845"/>
                  </a:lnTo>
                  <a:lnTo>
                    <a:pt x="2039286" y="5830458"/>
                  </a:lnTo>
                  <a:lnTo>
                    <a:pt x="2005892" y="5795847"/>
                  </a:lnTo>
                  <a:lnTo>
                    <a:pt x="1972727" y="5761016"/>
                  </a:lnTo>
                  <a:lnTo>
                    <a:pt x="1939792" y="5725964"/>
                  </a:lnTo>
                  <a:lnTo>
                    <a:pt x="1907089" y="5690693"/>
                  </a:lnTo>
                  <a:lnTo>
                    <a:pt x="1874618" y="5655205"/>
                  </a:lnTo>
                  <a:lnTo>
                    <a:pt x="1842382" y="5619500"/>
                  </a:lnTo>
                  <a:lnTo>
                    <a:pt x="1810381" y="5583580"/>
                  </a:lnTo>
                  <a:lnTo>
                    <a:pt x="1778616" y="5547446"/>
                  </a:lnTo>
                  <a:lnTo>
                    <a:pt x="1747089" y="5511099"/>
                  </a:lnTo>
                  <a:lnTo>
                    <a:pt x="1715800" y="5474540"/>
                  </a:lnTo>
                  <a:lnTo>
                    <a:pt x="1684752" y="5437771"/>
                  </a:lnTo>
                  <a:lnTo>
                    <a:pt x="1653945" y="5400793"/>
                  </a:lnTo>
                  <a:lnTo>
                    <a:pt x="1623380" y="5363606"/>
                  </a:lnTo>
                  <a:lnTo>
                    <a:pt x="1593059" y="5326213"/>
                  </a:lnTo>
                  <a:lnTo>
                    <a:pt x="1562983" y="5288615"/>
                  </a:lnTo>
                  <a:lnTo>
                    <a:pt x="1533153" y="5250812"/>
                  </a:lnTo>
                  <a:lnTo>
                    <a:pt x="1503571" y="5212806"/>
                  </a:lnTo>
                  <a:lnTo>
                    <a:pt x="1474237" y="5174598"/>
                  </a:lnTo>
                  <a:lnTo>
                    <a:pt x="1445152" y="5136189"/>
                  </a:lnTo>
                  <a:lnTo>
                    <a:pt x="1416319" y="5097581"/>
                  </a:lnTo>
                  <a:lnTo>
                    <a:pt x="1387738" y="5058775"/>
                  </a:lnTo>
                  <a:lnTo>
                    <a:pt x="1359410" y="5019771"/>
                  </a:lnTo>
                  <a:lnTo>
                    <a:pt x="1331337" y="4980572"/>
                  </a:lnTo>
                  <a:lnTo>
                    <a:pt x="1303520" y="4941178"/>
                  </a:lnTo>
                  <a:lnTo>
                    <a:pt x="1275960" y="4901591"/>
                  </a:lnTo>
                  <a:lnTo>
                    <a:pt x="1248658" y="4861811"/>
                  </a:lnTo>
                  <a:lnTo>
                    <a:pt x="1221615" y="4821841"/>
                  </a:lnTo>
                  <a:lnTo>
                    <a:pt x="1194834" y="4781680"/>
                  </a:lnTo>
                  <a:lnTo>
                    <a:pt x="1168314" y="4741332"/>
                  </a:lnTo>
                  <a:lnTo>
                    <a:pt x="1142057" y="4700796"/>
                  </a:lnTo>
                  <a:lnTo>
                    <a:pt x="1116065" y="4660073"/>
                  </a:lnTo>
                  <a:lnTo>
                    <a:pt x="1090338" y="4619166"/>
                  </a:lnTo>
                  <a:lnTo>
                    <a:pt x="1064878" y="4578075"/>
                  </a:lnTo>
                  <a:lnTo>
                    <a:pt x="1039686" y="4536802"/>
                  </a:lnTo>
                  <a:lnTo>
                    <a:pt x="1014763" y="4495348"/>
                  </a:lnTo>
                  <a:lnTo>
                    <a:pt x="990111" y="4453713"/>
                  </a:lnTo>
                  <a:lnTo>
                    <a:pt x="965730" y="4411900"/>
                  </a:lnTo>
                  <a:lnTo>
                    <a:pt x="941622" y="4369909"/>
                  </a:lnTo>
                  <a:lnTo>
                    <a:pt x="917788" y="4327741"/>
                  </a:lnTo>
                  <a:lnTo>
                    <a:pt x="894230" y="4285398"/>
                  </a:lnTo>
                  <a:lnTo>
                    <a:pt x="870948" y="4242882"/>
                  </a:lnTo>
                  <a:lnTo>
                    <a:pt x="847943" y="4200193"/>
                  </a:lnTo>
                  <a:lnTo>
                    <a:pt x="825218" y="4157332"/>
                  </a:lnTo>
                  <a:lnTo>
                    <a:pt x="802773" y="4114300"/>
                  </a:lnTo>
                  <a:lnTo>
                    <a:pt x="780609" y="4071100"/>
                  </a:lnTo>
                  <a:lnTo>
                    <a:pt x="758727" y="4027732"/>
                  </a:lnTo>
                  <a:lnTo>
                    <a:pt x="737130" y="3984197"/>
                  </a:lnTo>
                  <a:lnTo>
                    <a:pt x="715817" y="3940497"/>
                  </a:lnTo>
                  <a:lnTo>
                    <a:pt x="694790" y="3896632"/>
                  </a:lnTo>
                  <a:lnTo>
                    <a:pt x="674051" y="3852605"/>
                  </a:lnTo>
                  <a:lnTo>
                    <a:pt x="653601" y="3808415"/>
                  </a:lnTo>
                  <a:lnTo>
                    <a:pt x="633440" y="3764065"/>
                  </a:lnTo>
                  <a:lnTo>
                    <a:pt x="613571" y="3719556"/>
                  </a:lnTo>
                  <a:lnTo>
                    <a:pt x="593994" y="3674888"/>
                  </a:lnTo>
                  <a:lnTo>
                    <a:pt x="574710" y="3630063"/>
                  </a:lnTo>
                  <a:lnTo>
                    <a:pt x="555721" y="3585083"/>
                  </a:lnTo>
                  <a:lnTo>
                    <a:pt x="537028" y="3539948"/>
                  </a:lnTo>
                  <a:lnTo>
                    <a:pt x="518632" y="3494660"/>
                  </a:lnTo>
                  <a:lnTo>
                    <a:pt x="500535" y="3449220"/>
                  </a:lnTo>
                  <a:lnTo>
                    <a:pt x="482737" y="3403629"/>
                  </a:lnTo>
                  <a:lnTo>
                    <a:pt x="465240" y="3357888"/>
                  </a:lnTo>
                  <a:lnTo>
                    <a:pt x="448044" y="3311999"/>
                  </a:lnTo>
                  <a:lnTo>
                    <a:pt x="431152" y="3265962"/>
                  </a:lnTo>
                  <a:lnTo>
                    <a:pt x="414565" y="3219780"/>
                  </a:lnTo>
                  <a:lnTo>
                    <a:pt x="398283" y="3173452"/>
                  </a:lnTo>
                  <a:lnTo>
                    <a:pt x="382308" y="3126981"/>
                  </a:lnTo>
                  <a:lnTo>
                    <a:pt x="366641" y="3080368"/>
                  </a:lnTo>
                  <a:lnTo>
                    <a:pt x="351283" y="3033613"/>
                  </a:lnTo>
                  <a:lnTo>
                    <a:pt x="336236" y="2986719"/>
                  </a:lnTo>
                  <a:lnTo>
                    <a:pt x="321501" y="2939686"/>
                  </a:lnTo>
                  <a:lnTo>
                    <a:pt x="307078" y="2892515"/>
                  </a:lnTo>
                  <a:lnTo>
                    <a:pt x="292970" y="2845208"/>
                  </a:lnTo>
                  <a:lnTo>
                    <a:pt x="279177" y="2797766"/>
                  </a:lnTo>
                  <a:lnTo>
                    <a:pt x="265700" y="2750190"/>
                  </a:lnTo>
                  <a:lnTo>
                    <a:pt x="252542" y="2702481"/>
                  </a:lnTo>
                  <a:lnTo>
                    <a:pt x="239702" y="2654641"/>
                  </a:lnTo>
                  <a:lnTo>
                    <a:pt x="227183" y="2606671"/>
                  </a:lnTo>
                  <a:lnTo>
                    <a:pt x="214985" y="2558571"/>
                  </a:lnTo>
                  <a:lnTo>
                    <a:pt x="203109" y="2510344"/>
                  </a:lnTo>
                  <a:lnTo>
                    <a:pt x="191558" y="2461990"/>
                  </a:lnTo>
                  <a:lnTo>
                    <a:pt x="180332" y="2413511"/>
                  </a:lnTo>
                  <a:lnTo>
                    <a:pt x="169431" y="2364908"/>
                  </a:lnTo>
                  <a:lnTo>
                    <a:pt x="158859" y="2316182"/>
                  </a:lnTo>
                  <a:lnTo>
                    <a:pt x="148615" y="2267334"/>
                  </a:lnTo>
                  <a:lnTo>
                    <a:pt x="138701" y="2218365"/>
                  </a:lnTo>
                  <a:lnTo>
                    <a:pt x="129118" y="2169277"/>
                  </a:lnTo>
                  <a:lnTo>
                    <a:pt x="119868" y="2120072"/>
                  </a:lnTo>
                  <a:lnTo>
                    <a:pt x="110951" y="2070749"/>
                  </a:lnTo>
                  <a:lnTo>
                    <a:pt x="102369" y="2021310"/>
                  </a:lnTo>
                  <a:lnTo>
                    <a:pt x="94123" y="1971758"/>
                  </a:lnTo>
                  <a:lnTo>
                    <a:pt x="86214" y="1922091"/>
                  </a:lnTo>
                  <a:lnTo>
                    <a:pt x="78644" y="1872313"/>
                  </a:lnTo>
                  <a:lnTo>
                    <a:pt x="71414" y="1822425"/>
                  </a:lnTo>
                  <a:lnTo>
                    <a:pt x="64524" y="1772426"/>
                  </a:lnTo>
                  <a:lnTo>
                    <a:pt x="57976" y="1722319"/>
                  </a:lnTo>
                  <a:lnTo>
                    <a:pt x="51772" y="1672105"/>
                  </a:lnTo>
                  <a:lnTo>
                    <a:pt x="45912" y="1621785"/>
                  </a:lnTo>
                  <a:lnTo>
                    <a:pt x="40398" y="1571361"/>
                  </a:lnTo>
                  <a:lnTo>
                    <a:pt x="35230" y="1520833"/>
                  </a:lnTo>
                  <a:lnTo>
                    <a:pt x="30411" y="1470202"/>
                  </a:lnTo>
                  <a:lnTo>
                    <a:pt x="25942" y="1419471"/>
                  </a:lnTo>
                  <a:lnTo>
                    <a:pt x="21823" y="1368639"/>
                  </a:lnTo>
                  <a:lnTo>
                    <a:pt x="18055" y="1317709"/>
                  </a:lnTo>
                  <a:lnTo>
                    <a:pt x="14641" y="1266682"/>
                  </a:lnTo>
                  <a:lnTo>
                    <a:pt x="11581" y="1215558"/>
                  </a:lnTo>
                  <a:lnTo>
                    <a:pt x="8877" y="1164339"/>
                  </a:lnTo>
                  <a:lnTo>
                    <a:pt x="6529" y="1113027"/>
                  </a:lnTo>
                  <a:lnTo>
                    <a:pt x="4539" y="1061622"/>
                  </a:lnTo>
                  <a:lnTo>
                    <a:pt x="2908" y="1010125"/>
                  </a:lnTo>
                  <a:lnTo>
                    <a:pt x="1637" y="958539"/>
                  </a:lnTo>
                  <a:lnTo>
                    <a:pt x="728" y="906863"/>
                  </a:lnTo>
                  <a:lnTo>
                    <a:pt x="182" y="855100"/>
                  </a:lnTo>
                  <a:lnTo>
                    <a:pt x="0" y="803250"/>
                  </a:lnTo>
                  <a:lnTo>
                    <a:pt x="168" y="753473"/>
                  </a:lnTo>
                  <a:lnTo>
                    <a:pt x="671" y="703775"/>
                  </a:lnTo>
                  <a:lnTo>
                    <a:pt x="1509" y="654158"/>
                  </a:lnTo>
                  <a:lnTo>
                    <a:pt x="2681" y="604623"/>
                  </a:lnTo>
                  <a:lnTo>
                    <a:pt x="4185" y="555171"/>
                  </a:lnTo>
                  <a:lnTo>
                    <a:pt x="6019" y="505803"/>
                  </a:lnTo>
                  <a:lnTo>
                    <a:pt x="8184" y="456519"/>
                  </a:lnTo>
                  <a:lnTo>
                    <a:pt x="10678" y="407322"/>
                  </a:lnTo>
                  <a:lnTo>
                    <a:pt x="13499" y="358212"/>
                  </a:lnTo>
                  <a:lnTo>
                    <a:pt x="16648" y="309191"/>
                  </a:lnTo>
                  <a:lnTo>
                    <a:pt x="20121" y="260258"/>
                  </a:lnTo>
                  <a:lnTo>
                    <a:pt x="23919" y="211417"/>
                  </a:lnTo>
                  <a:lnTo>
                    <a:pt x="28041" y="162666"/>
                  </a:lnTo>
                  <a:lnTo>
                    <a:pt x="32485" y="114008"/>
                  </a:lnTo>
                  <a:lnTo>
                    <a:pt x="37249" y="65444"/>
                  </a:lnTo>
                  <a:lnTo>
                    <a:pt x="45574" y="0"/>
                  </a:lnTo>
                  <a:lnTo>
                    <a:pt x="6278862" y="0"/>
                  </a:lnTo>
                  <a:lnTo>
                    <a:pt x="6278862" y="6857986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71135" y="1072162"/>
              <a:ext cx="4218466" cy="5785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0" y="623305"/>
            <a:ext cx="4112895" cy="19030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280" dirty="0"/>
              <a:t>INDIRECT  </a:t>
            </a:r>
            <a:r>
              <a:rPr sz="4400" spc="475" dirty="0"/>
              <a:t>COMMUNI</a:t>
            </a:r>
            <a:r>
              <a:rPr sz="4400" spc="600" dirty="0"/>
              <a:t>C</a:t>
            </a:r>
            <a:r>
              <a:rPr sz="4400" spc="385" dirty="0"/>
              <a:t>A</a:t>
            </a:r>
            <a:r>
              <a:rPr sz="4400" spc="45" dirty="0"/>
              <a:t>TI  </a:t>
            </a:r>
            <a:r>
              <a:rPr sz="4400" spc="450" dirty="0"/>
              <a:t>ON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171270" y="2572913"/>
            <a:ext cx="4419600" cy="32258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67005" marR="5080" indent="-154940">
              <a:lnSpc>
                <a:spcPts val="1939"/>
              </a:lnSpc>
              <a:spcBef>
                <a:spcPts val="345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67640" algn="l"/>
              </a:tabLst>
            </a:pPr>
            <a:r>
              <a:rPr sz="1800" spc="19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communication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link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in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this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scheme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has  </a:t>
            </a:r>
            <a:r>
              <a:rPr sz="1800" spc="-30" dirty="0">
                <a:latin typeface="Trebuchet MS"/>
                <a:cs typeface="Trebuchet MS"/>
              </a:rPr>
              <a:t>the </a:t>
            </a:r>
            <a:r>
              <a:rPr sz="1800" spc="25" dirty="0">
                <a:latin typeface="Trebuchet MS"/>
                <a:cs typeface="Trebuchet MS"/>
              </a:rPr>
              <a:t>following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properties:</a:t>
            </a:r>
            <a:endParaRPr sz="1800">
              <a:latin typeface="Trebuchet MS"/>
              <a:cs typeface="Trebuchet MS"/>
            </a:endParaRPr>
          </a:p>
          <a:p>
            <a:pPr marL="167005" marR="161925" indent="-154940" algn="just">
              <a:lnSpc>
                <a:spcPts val="1939"/>
              </a:lnSpc>
              <a:spcBef>
                <a:spcPts val="1210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224790" algn="l"/>
              </a:tabLst>
            </a:pPr>
            <a:r>
              <a:rPr dirty="0"/>
              <a:t>	</a:t>
            </a:r>
            <a:r>
              <a:rPr sz="1800" spc="195" dirty="0">
                <a:latin typeface="Trebuchet MS"/>
                <a:cs typeface="Trebuchet MS"/>
              </a:rPr>
              <a:t>A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link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is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established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between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pair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  </a:t>
            </a:r>
            <a:r>
              <a:rPr sz="1800" spc="60" dirty="0">
                <a:latin typeface="Trebuchet MS"/>
                <a:cs typeface="Trebuchet MS"/>
              </a:rPr>
              <a:t>processes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only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both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members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have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  </a:t>
            </a:r>
            <a:r>
              <a:rPr sz="1800" spc="45" dirty="0">
                <a:latin typeface="Trebuchet MS"/>
                <a:cs typeface="Trebuchet MS"/>
              </a:rPr>
              <a:t>shared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mailbox.</a:t>
            </a:r>
            <a:endParaRPr sz="1800">
              <a:latin typeface="Trebuchet MS"/>
              <a:cs typeface="Trebuchet MS"/>
            </a:endParaRPr>
          </a:p>
          <a:p>
            <a:pPr marL="167005" marR="150495" indent="-154940" algn="just">
              <a:lnSpc>
                <a:spcPts val="1939"/>
              </a:lnSpc>
              <a:spcBef>
                <a:spcPts val="1210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224790" algn="l"/>
              </a:tabLst>
            </a:pPr>
            <a:r>
              <a:rPr dirty="0"/>
              <a:t>	</a:t>
            </a:r>
            <a:r>
              <a:rPr sz="1800" spc="19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link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is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associated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with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more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than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two  </a:t>
            </a:r>
            <a:r>
              <a:rPr sz="1800" spc="40" dirty="0">
                <a:latin typeface="Trebuchet MS"/>
                <a:cs typeface="Trebuchet MS"/>
              </a:rPr>
              <a:t>processes.</a:t>
            </a:r>
            <a:endParaRPr sz="1800">
              <a:latin typeface="Trebuchet MS"/>
              <a:cs typeface="Trebuchet MS"/>
            </a:endParaRPr>
          </a:p>
          <a:p>
            <a:pPr marL="167005" marR="19685" indent="-154940">
              <a:lnSpc>
                <a:spcPts val="1939"/>
              </a:lnSpc>
              <a:spcBef>
                <a:spcPts val="1210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67640" algn="l"/>
              </a:tabLst>
            </a:pPr>
            <a:r>
              <a:rPr sz="1800" spc="195" dirty="0">
                <a:latin typeface="Trebuchet MS"/>
                <a:cs typeface="Trebuchet MS"/>
              </a:rPr>
              <a:t>A </a:t>
            </a:r>
            <a:r>
              <a:rPr sz="1800" spc="60" dirty="0">
                <a:latin typeface="Trebuchet MS"/>
                <a:cs typeface="Trebuchet MS"/>
              </a:rPr>
              <a:t>number </a:t>
            </a:r>
            <a:r>
              <a:rPr sz="1800" spc="-40" dirty="0">
                <a:latin typeface="Trebuchet MS"/>
                <a:cs typeface="Trebuchet MS"/>
              </a:rPr>
              <a:t>of </a:t>
            </a:r>
            <a:r>
              <a:rPr sz="1800" spc="-20" dirty="0">
                <a:latin typeface="Trebuchet MS"/>
                <a:cs typeface="Trebuchet MS"/>
              </a:rPr>
              <a:t>different </a:t>
            </a:r>
            <a:r>
              <a:rPr sz="1800" spc="50" dirty="0">
                <a:latin typeface="Trebuchet MS"/>
                <a:cs typeface="Trebuchet MS"/>
              </a:rPr>
              <a:t>links may </a:t>
            </a:r>
            <a:r>
              <a:rPr sz="1800" spc="5" dirty="0">
                <a:latin typeface="Trebuchet MS"/>
                <a:cs typeface="Trebuchet MS"/>
              </a:rPr>
              <a:t>exist  </a:t>
            </a:r>
            <a:r>
              <a:rPr sz="1800" spc="20" dirty="0">
                <a:latin typeface="Trebuchet MS"/>
                <a:cs typeface="Trebuchet MS"/>
              </a:rPr>
              <a:t>between </a:t>
            </a:r>
            <a:r>
              <a:rPr sz="1800" spc="30" dirty="0">
                <a:latin typeface="Trebuchet MS"/>
                <a:cs typeface="Trebuchet MS"/>
              </a:rPr>
              <a:t>each </a:t>
            </a:r>
            <a:r>
              <a:rPr sz="1800" spc="45" dirty="0">
                <a:latin typeface="Trebuchet MS"/>
                <a:cs typeface="Trebuchet MS"/>
              </a:rPr>
              <a:t>pair </a:t>
            </a:r>
            <a:r>
              <a:rPr sz="1800" spc="-40" dirty="0">
                <a:latin typeface="Trebuchet MS"/>
                <a:cs typeface="Trebuchet MS"/>
              </a:rPr>
              <a:t>of </a:t>
            </a:r>
            <a:r>
              <a:rPr sz="1800" spc="30" dirty="0">
                <a:latin typeface="Trebuchet MS"/>
                <a:cs typeface="Trebuchet MS"/>
              </a:rPr>
              <a:t>communicating  </a:t>
            </a:r>
            <a:r>
              <a:rPr sz="1800" spc="40" dirty="0">
                <a:latin typeface="Trebuchet MS"/>
                <a:cs typeface="Trebuchet MS"/>
              </a:rPr>
              <a:t>processes,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with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each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link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corresponding  </a:t>
            </a:r>
            <a:r>
              <a:rPr sz="1800" spc="-55" dirty="0">
                <a:latin typeface="Trebuchet MS"/>
                <a:cs typeface="Trebuchet MS"/>
              </a:rPr>
              <a:t>to </a:t>
            </a:r>
            <a:r>
              <a:rPr sz="1800" spc="50" dirty="0">
                <a:latin typeface="Trebuchet MS"/>
                <a:cs typeface="Trebuchet MS"/>
              </a:rPr>
              <a:t>one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mailbox.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6486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0" y="2087875"/>
            <a:ext cx="9868535" cy="37261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4945" marR="31115" indent="-151765">
              <a:lnSpc>
                <a:spcPct val="80000"/>
              </a:lnSpc>
              <a:spcBef>
                <a:spcPts val="58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95580" algn="l"/>
                <a:tab pos="2183765" algn="l"/>
                <a:tab pos="3338829" algn="l"/>
                <a:tab pos="4653915" algn="l"/>
                <a:tab pos="5408295" algn="l"/>
                <a:tab pos="6197600" algn="l"/>
                <a:tab pos="6637020" algn="l"/>
                <a:tab pos="7310120" algn="l"/>
                <a:tab pos="7675245" algn="l"/>
                <a:tab pos="8384540" algn="l"/>
                <a:tab pos="8966200" algn="l"/>
              </a:tabLst>
            </a:pPr>
            <a:r>
              <a:rPr sz="2000" spc="45" dirty="0">
                <a:latin typeface="Trebuchet MS"/>
                <a:cs typeface="Trebuchet MS"/>
              </a:rPr>
              <a:t>Communicatio</a:t>
            </a:r>
            <a:r>
              <a:rPr sz="2000" spc="50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5" dirty="0">
                <a:latin typeface="Trebuchet MS"/>
                <a:cs typeface="Trebuchet MS"/>
              </a:rPr>
              <a:t>bet</a:t>
            </a:r>
            <a:r>
              <a:rPr sz="2000" spc="-20" dirty="0">
                <a:latin typeface="Trebuchet MS"/>
                <a:cs typeface="Trebuchet MS"/>
              </a:rPr>
              <a:t>w</a:t>
            </a:r>
            <a:r>
              <a:rPr sz="2000" spc="50" dirty="0">
                <a:latin typeface="Trebuchet MS"/>
                <a:cs typeface="Trebuchet MS"/>
              </a:rPr>
              <a:t>ee</a:t>
            </a:r>
            <a:r>
              <a:rPr sz="2000" spc="5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10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r</a:t>
            </a:r>
            <a:r>
              <a:rPr sz="2000" spc="75" dirty="0">
                <a:latin typeface="Trebuchet MS"/>
                <a:cs typeface="Trebuchet MS"/>
              </a:rPr>
              <a:t>ocesse</a:t>
            </a:r>
            <a:r>
              <a:rPr sz="2000" spc="6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0" dirty="0">
                <a:latin typeface="Trebuchet MS"/>
                <a:cs typeface="Trebuchet MS"/>
              </a:rPr>
              <a:t>ta</a:t>
            </a:r>
            <a:r>
              <a:rPr sz="2000" spc="-75" dirty="0">
                <a:latin typeface="Trebuchet MS"/>
                <a:cs typeface="Trebuchet MS"/>
              </a:rPr>
              <a:t>k</a:t>
            </a:r>
            <a:r>
              <a:rPr sz="2000" spc="85" dirty="0">
                <a:latin typeface="Trebuchet MS"/>
                <a:cs typeface="Trebuchet MS"/>
              </a:rPr>
              <a:t>e</a:t>
            </a:r>
            <a:r>
              <a:rPr sz="2000" spc="6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5" dirty="0">
                <a:latin typeface="Trebuchet MS"/>
                <a:cs typeface="Trebuchet MS"/>
              </a:rPr>
              <a:t>place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90" dirty="0">
                <a:latin typeface="Trebuchet MS"/>
                <a:cs typeface="Trebuchet MS"/>
              </a:rPr>
              <a:t>b</a:t>
            </a:r>
            <a:r>
              <a:rPr sz="2000" spc="135" dirty="0">
                <a:latin typeface="Trebuchet MS"/>
                <a:cs typeface="Trebuchet MS"/>
              </a:rPr>
              <a:t>y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5" dirty="0">
                <a:latin typeface="Trebuchet MS"/>
                <a:cs typeface="Trebuchet MS"/>
              </a:rPr>
              <a:t>call</a:t>
            </a:r>
            <a:r>
              <a:rPr sz="2000" spc="3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85" dirty="0">
                <a:latin typeface="Trebuchet MS"/>
                <a:cs typeface="Trebuchet MS"/>
              </a:rPr>
              <a:t>send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an</a:t>
            </a:r>
            <a:r>
              <a:rPr sz="2000" spc="6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45" dirty="0">
                <a:latin typeface="Trebuchet MS"/>
                <a:cs typeface="Trebuchet MS"/>
              </a:rPr>
              <a:t>r</a:t>
            </a:r>
            <a:r>
              <a:rPr sz="2000" spc="40" dirty="0">
                <a:latin typeface="Trebuchet MS"/>
                <a:cs typeface="Trebuchet MS"/>
              </a:rPr>
              <a:t>ece</a:t>
            </a:r>
            <a:r>
              <a:rPr sz="2000" spc="-20" dirty="0">
                <a:latin typeface="Trebuchet MS"/>
                <a:cs typeface="Trebuchet MS"/>
              </a:rPr>
              <a:t>i</a:t>
            </a:r>
            <a:r>
              <a:rPr sz="2000" spc="50" dirty="0">
                <a:latin typeface="Trebuchet MS"/>
                <a:cs typeface="Trebuchet MS"/>
              </a:rPr>
              <a:t>v</a:t>
            </a:r>
            <a:r>
              <a:rPr sz="2000" spc="35" dirty="0">
                <a:latin typeface="Trebuchet MS"/>
                <a:cs typeface="Trebuchet MS"/>
              </a:rPr>
              <a:t>e  </a:t>
            </a:r>
            <a:r>
              <a:rPr sz="2000" spc="30" dirty="0">
                <a:latin typeface="Trebuchet MS"/>
                <a:cs typeface="Trebuchet MS"/>
              </a:rPr>
              <a:t>primitives </a:t>
            </a:r>
            <a:r>
              <a:rPr sz="2000" spc="-70" dirty="0">
                <a:latin typeface="Trebuchet MS"/>
                <a:cs typeface="Trebuchet MS"/>
              </a:rPr>
              <a:t>(i.e.,</a:t>
            </a:r>
            <a:r>
              <a:rPr sz="2000" spc="-40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functions).</a:t>
            </a:r>
            <a:endParaRPr sz="2000">
              <a:latin typeface="Trebuchet MS"/>
              <a:cs typeface="Trebuchet MS"/>
            </a:endParaRPr>
          </a:p>
          <a:p>
            <a:pPr marL="194945" marR="5080" indent="-151765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95580" algn="l"/>
              </a:tabLst>
            </a:pPr>
            <a:r>
              <a:rPr sz="2000" spc="120" dirty="0">
                <a:latin typeface="Trebuchet MS"/>
                <a:cs typeface="Trebuchet MS"/>
              </a:rPr>
              <a:t>Message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passing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may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be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either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blocking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non-blocking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also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called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synchronous  and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asynchronous.</a:t>
            </a:r>
            <a:endParaRPr sz="2000">
              <a:latin typeface="Trebuchet MS"/>
              <a:cs typeface="Trebuchet MS"/>
            </a:endParaRPr>
          </a:p>
          <a:p>
            <a:pPr marL="12700" marR="32384">
              <a:lnSpc>
                <a:spcPct val="80500"/>
              </a:lnSpc>
              <a:spcBef>
                <a:spcPts val="1185"/>
              </a:spcBef>
            </a:pPr>
            <a:r>
              <a:rPr sz="2400" b="1" spc="-35" dirty="0">
                <a:latin typeface="Georgia"/>
                <a:cs typeface="Georgia"/>
              </a:rPr>
              <a:t>Blocking </a:t>
            </a:r>
            <a:r>
              <a:rPr sz="2400" b="1" spc="5" dirty="0">
                <a:latin typeface="Georgia"/>
                <a:cs typeface="Georgia"/>
              </a:rPr>
              <a:t>send—</a:t>
            </a:r>
            <a:r>
              <a:rPr sz="2000" spc="5" dirty="0">
                <a:latin typeface="Trebuchet MS"/>
                <a:cs typeface="Trebuchet MS"/>
              </a:rPr>
              <a:t>The </a:t>
            </a:r>
            <a:r>
              <a:rPr sz="2000" spc="95" dirty="0">
                <a:latin typeface="Trebuchet MS"/>
                <a:cs typeface="Trebuchet MS"/>
              </a:rPr>
              <a:t>sending </a:t>
            </a:r>
            <a:r>
              <a:rPr sz="2000" spc="65" dirty="0">
                <a:latin typeface="Trebuchet MS"/>
                <a:cs typeface="Trebuchet MS"/>
              </a:rPr>
              <a:t>process </a:t>
            </a:r>
            <a:r>
              <a:rPr sz="2000" spc="55" dirty="0">
                <a:latin typeface="Trebuchet MS"/>
                <a:cs typeface="Trebuchet MS"/>
              </a:rPr>
              <a:t>is </a:t>
            </a:r>
            <a:r>
              <a:rPr sz="2000" spc="70" dirty="0">
                <a:latin typeface="Trebuchet MS"/>
                <a:cs typeface="Trebuchet MS"/>
              </a:rPr>
              <a:t>blocked </a:t>
            </a:r>
            <a:r>
              <a:rPr sz="2000" spc="-25" dirty="0">
                <a:latin typeface="Trebuchet MS"/>
                <a:cs typeface="Trebuchet MS"/>
              </a:rPr>
              <a:t>until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50" dirty="0">
                <a:latin typeface="Trebuchet MS"/>
                <a:cs typeface="Trebuchet MS"/>
              </a:rPr>
              <a:t>receiving </a:t>
            </a:r>
            <a:r>
              <a:rPr sz="2000" spc="65" dirty="0">
                <a:latin typeface="Trebuchet MS"/>
                <a:cs typeface="Trebuchet MS"/>
              </a:rPr>
              <a:t>process </a:t>
            </a:r>
            <a:r>
              <a:rPr sz="2000" spc="55" dirty="0">
                <a:latin typeface="Trebuchet MS"/>
                <a:cs typeface="Trebuchet MS"/>
              </a:rPr>
              <a:t>or 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45" dirty="0">
                <a:latin typeface="Trebuchet MS"/>
                <a:cs typeface="Trebuchet MS"/>
              </a:rPr>
              <a:t>mailbox </a:t>
            </a:r>
            <a:r>
              <a:rPr sz="2000" spc="35" dirty="0">
                <a:latin typeface="Trebuchet MS"/>
                <a:cs typeface="Trebuchet MS"/>
              </a:rPr>
              <a:t>receives</a:t>
            </a:r>
            <a:r>
              <a:rPr sz="2000" spc="-42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45" dirty="0">
                <a:latin typeface="Trebuchet MS"/>
                <a:cs typeface="Trebuchet MS"/>
              </a:rPr>
              <a:t>message.</a:t>
            </a:r>
            <a:endParaRPr sz="2000">
              <a:latin typeface="Trebuchet MS"/>
              <a:cs typeface="Trebuchet MS"/>
            </a:endParaRPr>
          </a:p>
          <a:p>
            <a:pPr marL="12700" marR="27940">
              <a:lnSpc>
                <a:spcPct val="80500"/>
              </a:lnSpc>
              <a:spcBef>
                <a:spcPts val="1190"/>
              </a:spcBef>
              <a:tabLst>
                <a:tab pos="2181860" algn="l"/>
              </a:tabLst>
            </a:pPr>
            <a:r>
              <a:rPr sz="2400" b="1" spc="-65" dirty="0">
                <a:latin typeface="Georgia"/>
                <a:cs typeface="Georgia"/>
              </a:rPr>
              <a:t>Non-blocking	</a:t>
            </a:r>
            <a:r>
              <a:rPr sz="2400" b="1" spc="5" dirty="0">
                <a:latin typeface="Georgia"/>
                <a:cs typeface="Georgia"/>
              </a:rPr>
              <a:t>send—</a:t>
            </a:r>
            <a:r>
              <a:rPr sz="2000" spc="5" dirty="0">
                <a:latin typeface="Trebuchet MS"/>
                <a:cs typeface="Trebuchet MS"/>
              </a:rPr>
              <a:t>The </a:t>
            </a:r>
            <a:r>
              <a:rPr sz="2000" spc="95" dirty="0">
                <a:latin typeface="Trebuchet MS"/>
                <a:cs typeface="Trebuchet MS"/>
              </a:rPr>
              <a:t>sending </a:t>
            </a:r>
            <a:r>
              <a:rPr sz="2000" spc="65" dirty="0">
                <a:latin typeface="Trebuchet MS"/>
                <a:cs typeface="Trebuchet MS"/>
              </a:rPr>
              <a:t>process </a:t>
            </a:r>
            <a:r>
              <a:rPr sz="2000" spc="90" dirty="0">
                <a:latin typeface="Trebuchet MS"/>
                <a:cs typeface="Trebuchet MS"/>
              </a:rPr>
              <a:t>sends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80" dirty="0">
                <a:latin typeface="Trebuchet MS"/>
                <a:cs typeface="Trebuchet MS"/>
              </a:rPr>
              <a:t>message </a:t>
            </a:r>
            <a:r>
              <a:rPr sz="2000" spc="60" dirty="0">
                <a:latin typeface="Trebuchet MS"/>
                <a:cs typeface="Trebuchet MS"/>
              </a:rPr>
              <a:t>and </a:t>
            </a:r>
            <a:r>
              <a:rPr sz="2000" spc="50" dirty="0">
                <a:latin typeface="Trebuchet MS"/>
                <a:cs typeface="Trebuchet MS"/>
              </a:rPr>
              <a:t>resumes  </a:t>
            </a:r>
            <a:r>
              <a:rPr sz="2000" dirty="0">
                <a:latin typeface="Trebuchet MS"/>
                <a:cs typeface="Trebuchet MS"/>
              </a:rPr>
              <a:t>operation.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b="1" spc="-35" dirty="0">
                <a:latin typeface="Georgia"/>
                <a:cs typeface="Georgia"/>
              </a:rPr>
              <a:t>Blocking</a:t>
            </a:r>
            <a:r>
              <a:rPr sz="2400" b="1" spc="-1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receiver—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receiver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blocks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until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message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available.</a:t>
            </a:r>
            <a:endParaRPr sz="2000">
              <a:latin typeface="Trebuchet MS"/>
              <a:cs typeface="Trebuchet MS"/>
            </a:endParaRPr>
          </a:p>
          <a:p>
            <a:pPr marL="12700" marR="60325">
              <a:lnSpc>
                <a:spcPct val="80500"/>
              </a:lnSpc>
              <a:spcBef>
                <a:spcPts val="1185"/>
              </a:spcBef>
              <a:tabLst>
                <a:tab pos="2169160" algn="l"/>
              </a:tabLst>
            </a:pPr>
            <a:r>
              <a:rPr sz="2400" b="1" spc="-65" dirty="0">
                <a:latin typeface="Georgia"/>
                <a:cs typeface="Georgia"/>
              </a:rPr>
              <a:t>Non-blocking	</a:t>
            </a:r>
            <a:r>
              <a:rPr sz="2400" b="1" spc="-5" dirty="0">
                <a:latin typeface="Georgia"/>
                <a:cs typeface="Georgia"/>
              </a:rPr>
              <a:t>receiver—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25" dirty="0">
                <a:latin typeface="Trebuchet MS"/>
                <a:cs typeface="Trebuchet MS"/>
              </a:rPr>
              <a:t>receiver </a:t>
            </a:r>
            <a:r>
              <a:rPr sz="2000" spc="35" dirty="0">
                <a:latin typeface="Trebuchet MS"/>
                <a:cs typeface="Trebuchet MS"/>
              </a:rPr>
              <a:t>receives </a:t>
            </a:r>
            <a:r>
              <a:rPr sz="2000" dirty="0">
                <a:latin typeface="Trebuchet MS"/>
                <a:cs typeface="Trebuchet MS"/>
              </a:rPr>
              <a:t>either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40" dirty="0">
                <a:latin typeface="Trebuchet MS"/>
                <a:cs typeface="Trebuchet MS"/>
              </a:rPr>
              <a:t>valid </a:t>
            </a:r>
            <a:r>
              <a:rPr sz="2000" spc="80" dirty="0">
                <a:latin typeface="Trebuchet MS"/>
                <a:cs typeface="Trebuchet MS"/>
              </a:rPr>
              <a:t>message </a:t>
            </a:r>
            <a:r>
              <a:rPr sz="2000" spc="60" dirty="0">
                <a:latin typeface="Trebuchet MS"/>
                <a:cs typeface="Trebuchet MS"/>
              </a:rPr>
              <a:t>or </a:t>
            </a:r>
            <a:r>
              <a:rPr sz="2000" spc="10" dirty="0">
                <a:latin typeface="Trebuchet MS"/>
                <a:cs typeface="Trebuchet MS"/>
              </a:rPr>
              <a:t>a  </a:t>
            </a:r>
            <a:r>
              <a:rPr sz="2000" spc="-25" dirty="0">
                <a:latin typeface="Trebuchet MS"/>
                <a:cs typeface="Trebuchet MS"/>
              </a:rPr>
              <a:t>null.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37293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BUFFERING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425" y="2112259"/>
            <a:ext cx="9818370" cy="39700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21590" indent="-151765" algn="just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50" dirty="0">
                <a:latin typeface="Trebuchet MS"/>
                <a:cs typeface="Trebuchet MS"/>
              </a:rPr>
              <a:t>Whether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20" dirty="0">
                <a:latin typeface="Trebuchet MS"/>
                <a:cs typeface="Trebuchet MS"/>
              </a:rPr>
              <a:t>communication </a:t>
            </a:r>
            <a:r>
              <a:rPr sz="2000" spc="55" dirty="0">
                <a:latin typeface="Trebuchet MS"/>
                <a:cs typeface="Trebuchet MS"/>
              </a:rPr>
              <a:t>is </a:t>
            </a:r>
            <a:r>
              <a:rPr sz="2000" dirty="0">
                <a:latin typeface="Trebuchet MS"/>
                <a:cs typeface="Trebuchet MS"/>
              </a:rPr>
              <a:t>direct </a:t>
            </a:r>
            <a:r>
              <a:rPr sz="2000" spc="60" dirty="0">
                <a:latin typeface="Trebuchet MS"/>
                <a:cs typeface="Trebuchet MS"/>
              </a:rPr>
              <a:t>or </a:t>
            </a:r>
            <a:r>
              <a:rPr sz="2000" spc="-15" dirty="0">
                <a:latin typeface="Trebuchet MS"/>
                <a:cs typeface="Trebuchet MS"/>
              </a:rPr>
              <a:t>indirect, </a:t>
            </a:r>
            <a:r>
              <a:rPr sz="2000" spc="85" dirty="0">
                <a:latin typeface="Trebuchet MS"/>
                <a:cs typeface="Trebuchet MS"/>
              </a:rPr>
              <a:t>messages </a:t>
            </a:r>
            <a:r>
              <a:rPr sz="2000" spc="70" dirty="0">
                <a:latin typeface="Trebuchet MS"/>
                <a:cs typeface="Trebuchet MS"/>
              </a:rPr>
              <a:t>exchanged </a:t>
            </a:r>
            <a:r>
              <a:rPr sz="2000" spc="114" dirty="0">
                <a:latin typeface="Trebuchet MS"/>
                <a:cs typeface="Trebuchet MS"/>
              </a:rPr>
              <a:t>by </a:t>
            </a:r>
            <a:r>
              <a:rPr sz="2000" spc="-35" dirty="0">
                <a:latin typeface="Trebuchet MS"/>
                <a:cs typeface="Trebuchet MS"/>
              </a:rPr>
              <a:t>the  </a:t>
            </a:r>
            <a:r>
              <a:rPr sz="2000" spc="70" dirty="0">
                <a:latin typeface="Trebuchet MS"/>
                <a:cs typeface="Trebuchet MS"/>
              </a:rPr>
              <a:t>processes </a:t>
            </a:r>
            <a:r>
              <a:rPr sz="2000" spc="50" dirty="0">
                <a:latin typeface="Trebuchet MS"/>
                <a:cs typeface="Trebuchet MS"/>
              </a:rPr>
              <a:t>reside </a:t>
            </a:r>
            <a:r>
              <a:rPr sz="2000" spc="30" dirty="0">
                <a:latin typeface="Trebuchet MS"/>
                <a:cs typeface="Trebuchet MS"/>
              </a:rPr>
              <a:t>in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35" dirty="0">
                <a:latin typeface="Trebuchet MS"/>
                <a:cs typeface="Trebuchet MS"/>
              </a:rPr>
              <a:t>temporary </a:t>
            </a:r>
            <a:r>
              <a:rPr sz="2000" spc="10" dirty="0">
                <a:latin typeface="Trebuchet MS"/>
                <a:cs typeface="Trebuchet MS"/>
              </a:rPr>
              <a:t>queue. </a:t>
            </a:r>
            <a:r>
              <a:rPr sz="2000" spc="40" dirty="0">
                <a:latin typeface="Trebuchet MS"/>
                <a:cs typeface="Trebuchet MS"/>
              </a:rPr>
              <a:t>This </a:t>
            </a:r>
            <a:r>
              <a:rPr sz="2000" spc="50" dirty="0">
                <a:latin typeface="Trebuchet MS"/>
                <a:cs typeface="Trebuchet MS"/>
              </a:rPr>
              <a:t>queue </a:t>
            </a:r>
            <a:r>
              <a:rPr sz="2000" spc="35" dirty="0">
                <a:latin typeface="Trebuchet MS"/>
                <a:cs typeface="Trebuchet MS"/>
              </a:rPr>
              <a:t>can </a:t>
            </a:r>
            <a:r>
              <a:rPr sz="2000" spc="110" dirty="0">
                <a:latin typeface="Trebuchet MS"/>
                <a:cs typeface="Trebuchet MS"/>
              </a:rPr>
              <a:t>be </a:t>
            </a:r>
            <a:r>
              <a:rPr sz="2000" spc="35" dirty="0">
                <a:latin typeface="Trebuchet MS"/>
                <a:cs typeface="Trebuchet MS"/>
              </a:rPr>
              <a:t>implemented </a:t>
            </a:r>
            <a:r>
              <a:rPr sz="2000" spc="30" dirty="0">
                <a:latin typeface="Trebuchet MS"/>
                <a:cs typeface="Trebuchet MS"/>
              </a:rPr>
              <a:t>in </a:t>
            </a:r>
            <a:r>
              <a:rPr sz="2000" spc="-20" dirty="0">
                <a:latin typeface="Trebuchet MS"/>
                <a:cs typeface="Trebuchet MS"/>
              </a:rPr>
              <a:t>three  </a:t>
            </a:r>
            <a:r>
              <a:rPr sz="2000" spc="10" dirty="0">
                <a:latin typeface="Trebuchet MS"/>
                <a:cs typeface="Trebuchet MS"/>
              </a:rPr>
              <a:t>ways:</a:t>
            </a:r>
            <a:endParaRPr sz="2000">
              <a:latin typeface="Trebuchet MS"/>
              <a:cs typeface="Trebuchet MS"/>
            </a:endParaRPr>
          </a:p>
          <a:p>
            <a:pPr marL="163830" marR="33655" indent="-145415" algn="just">
              <a:lnSpc>
                <a:spcPct val="90300"/>
              </a:lnSpc>
              <a:spcBef>
                <a:spcPts val="1155"/>
              </a:spcBef>
              <a:buClr>
                <a:srgbClr val="9E3611"/>
              </a:buClr>
              <a:buSzPct val="83333"/>
              <a:buFont typeface="Arial"/>
              <a:buChar char="▪"/>
              <a:tabLst>
                <a:tab pos="164465" algn="l"/>
              </a:tabLst>
            </a:pPr>
            <a:r>
              <a:rPr sz="2400" b="1" spc="-110" dirty="0">
                <a:latin typeface="Georgia"/>
                <a:cs typeface="Georgia"/>
              </a:rPr>
              <a:t>Zero </a:t>
            </a:r>
            <a:r>
              <a:rPr sz="2400" b="1" spc="-5" dirty="0">
                <a:latin typeface="Georgia"/>
                <a:cs typeface="Georgia"/>
              </a:rPr>
              <a:t>Capacity: </a:t>
            </a:r>
            <a:r>
              <a:rPr sz="2000" spc="35" dirty="0">
                <a:latin typeface="Trebuchet MS"/>
                <a:cs typeface="Trebuchet MS"/>
              </a:rPr>
              <a:t>The </a:t>
            </a:r>
            <a:r>
              <a:rPr sz="2000" spc="50" dirty="0">
                <a:latin typeface="Trebuchet MS"/>
                <a:cs typeface="Trebuchet MS"/>
              </a:rPr>
              <a:t>queue has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45" dirty="0">
                <a:latin typeface="Trebuchet MS"/>
                <a:cs typeface="Trebuchet MS"/>
              </a:rPr>
              <a:t>maximum </a:t>
            </a:r>
            <a:r>
              <a:rPr sz="2000" spc="30" dirty="0">
                <a:latin typeface="Trebuchet MS"/>
                <a:cs typeface="Trebuchet MS"/>
              </a:rPr>
              <a:t>length </a:t>
            </a:r>
            <a:r>
              <a:rPr sz="2000" spc="-50" dirty="0">
                <a:latin typeface="Trebuchet MS"/>
                <a:cs typeface="Trebuchet MS"/>
              </a:rPr>
              <a:t>zero, </a:t>
            </a:r>
            <a:r>
              <a:rPr sz="2000" spc="-5" dirty="0">
                <a:latin typeface="Trebuchet MS"/>
                <a:cs typeface="Trebuchet MS"/>
              </a:rPr>
              <a:t>thus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45" dirty="0">
                <a:latin typeface="Trebuchet MS"/>
                <a:cs typeface="Trebuchet MS"/>
              </a:rPr>
              <a:t>link </a:t>
            </a:r>
            <a:r>
              <a:rPr sz="2000" dirty="0">
                <a:latin typeface="Trebuchet MS"/>
                <a:cs typeface="Trebuchet MS"/>
              </a:rPr>
              <a:t>cannot  </a:t>
            </a:r>
            <a:r>
              <a:rPr sz="2000" spc="30" dirty="0">
                <a:latin typeface="Trebuchet MS"/>
                <a:cs typeface="Trebuchet MS"/>
              </a:rPr>
              <a:t>have </a:t>
            </a:r>
            <a:r>
              <a:rPr sz="2000" spc="45" dirty="0">
                <a:latin typeface="Trebuchet MS"/>
                <a:cs typeface="Trebuchet MS"/>
              </a:rPr>
              <a:t>any </a:t>
            </a:r>
            <a:r>
              <a:rPr sz="2000" spc="85" dirty="0">
                <a:latin typeface="Trebuchet MS"/>
                <a:cs typeface="Trebuchet MS"/>
              </a:rPr>
              <a:t>messages </a:t>
            </a:r>
            <a:r>
              <a:rPr sz="2000" spc="20" dirty="0">
                <a:latin typeface="Trebuchet MS"/>
                <a:cs typeface="Trebuchet MS"/>
              </a:rPr>
              <a:t>waiting </a:t>
            </a:r>
            <a:r>
              <a:rPr sz="2000" spc="30" dirty="0">
                <a:latin typeface="Trebuchet MS"/>
                <a:cs typeface="Trebuchet MS"/>
              </a:rPr>
              <a:t>in </a:t>
            </a:r>
            <a:r>
              <a:rPr sz="2000" spc="-114" dirty="0">
                <a:latin typeface="Trebuchet MS"/>
                <a:cs typeface="Trebuchet MS"/>
              </a:rPr>
              <a:t>it. </a:t>
            </a:r>
            <a:r>
              <a:rPr sz="2000" spc="55" dirty="0">
                <a:latin typeface="Trebuchet MS"/>
                <a:cs typeface="Trebuchet MS"/>
              </a:rPr>
              <a:t>In </a:t>
            </a:r>
            <a:r>
              <a:rPr sz="2000" spc="-10" dirty="0">
                <a:latin typeface="Trebuchet MS"/>
                <a:cs typeface="Trebuchet MS"/>
              </a:rPr>
              <a:t>this </a:t>
            </a:r>
            <a:r>
              <a:rPr sz="2000" dirty="0">
                <a:latin typeface="Trebuchet MS"/>
                <a:cs typeface="Trebuchet MS"/>
              </a:rPr>
              <a:t>case,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75" dirty="0">
                <a:latin typeface="Trebuchet MS"/>
                <a:cs typeface="Trebuchet MS"/>
              </a:rPr>
              <a:t>sender </a:t>
            </a:r>
            <a:r>
              <a:rPr sz="2000" dirty="0">
                <a:latin typeface="Trebuchet MS"/>
                <a:cs typeface="Trebuchet MS"/>
              </a:rPr>
              <a:t>must </a:t>
            </a:r>
            <a:r>
              <a:rPr sz="2000" spc="70" dirty="0">
                <a:latin typeface="Trebuchet MS"/>
                <a:cs typeface="Trebuchet MS"/>
              </a:rPr>
              <a:t>block </a:t>
            </a:r>
            <a:r>
              <a:rPr sz="2000" spc="-25" dirty="0">
                <a:latin typeface="Trebuchet MS"/>
                <a:cs typeface="Trebuchet MS"/>
              </a:rPr>
              <a:t>until </a:t>
            </a:r>
            <a:r>
              <a:rPr sz="2000" spc="-35" dirty="0">
                <a:latin typeface="Trebuchet MS"/>
                <a:cs typeface="Trebuchet MS"/>
              </a:rPr>
              <a:t>the  </a:t>
            </a:r>
            <a:r>
              <a:rPr sz="2000" spc="80" dirty="0">
                <a:latin typeface="Trebuchet MS"/>
                <a:cs typeface="Trebuchet MS"/>
              </a:rPr>
              <a:t>message </a:t>
            </a:r>
            <a:r>
              <a:rPr sz="2000" spc="50" dirty="0">
                <a:latin typeface="Trebuchet MS"/>
                <a:cs typeface="Trebuchet MS"/>
              </a:rPr>
              <a:t>has </a:t>
            </a:r>
            <a:r>
              <a:rPr sz="2000" spc="80" dirty="0">
                <a:latin typeface="Trebuchet MS"/>
                <a:cs typeface="Trebuchet MS"/>
              </a:rPr>
              <a:t>been</a:t>
            </a:r>
            <a:r>
              <a:rPr sz="2000" spc="-45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received.</a:t>
            </a:r>
            <a:endParaRPr sz="2000">
              <a:latin typeface="Trebuchet MS"/>
              <a:cs typeface="Trebuchet MS"/>
            </a:endParaRPr>
          </a:p>
          <a:p>
            <a:pPr marL="163830" marR="5080" indent="-145415" algn="just">
              <a:lnSpc>
                <a:spcPct val="90200"/>
              </a:lnSpc>
              <a:spcBef>
                <a:spcPts val="1185"/>
              </a:spcBef>
              <a:buClr>
                <a:srgbClr val="9E3611"/>
              </a:buClr>
              <a:buSzPct val="83333"/>
              <a:buFont typeface="Arial"/>
              <a:buChar char="▪"/>
              <a:tabLst>
                <a:tab pos="164465" algn="l"/>
              </a:tabLst>
            </a:pPr>
            <a:r>
              <a:rPr sz="2400" b="1" spc="-114" dirty="0">
                <a:latin typeface="Georgia"/>
                <a:cs typeface="Georgia"/>
              </a:rPr>
              <a:t>Bounded </a:t>
            </a:r>
            <a:r>
              <a:rPr sz="2400" b="1" spc="-5" dirty="0">
                <a:latin typeface="Georgia"/>
                <a:cs typeface="Georgia"/>
              </a:rPr>
              <a:t>Capacity: </a:t>
            </a:r>
            <a:r>
              <a:rPr sz="2000" spc="40" dirty="0">
                <a:latin typeface="Trebuchet MS"/>
                <a:cs typeface="Trebuchet MS"/>
              </a:rPr>
              <a:t>This </a:t>
            </a:r>
            <a:r>
              <a:rPr sz="2000" spc="50" dirty="0">
                <a:latin typeface="Trebuchet MS"/>
                <a:cs typeface="Trebuchet MS"/>
              </a:rPr>
              <a:t>queue has </a:t>
            </a:r>
            <a:r>
              <a:rPr sz="2000" spc="-40" dirty="0">
                <a:latin typeface="Trebuchet MS"/>
                <a:cs typeface="Trebuchet MS"/>
              </a:rPr>
              <a:t>finite </a:t>
            </a:r>
            <a:r>
              <a:rPr sz="2000" spc="30" dirty="0">
                <a:latin typeface="Trebuchet MS"/>
                <a:cs typeface="Trebuchet MS"/>
              </a:rPr>
              <a:t>length </a:t>
            </a:r>
            <a:r>
              <a:rPr sz="2000" spc="-55" dirty="0">
                <a:latin typeface="Trebuchet MS"/>
                <a:cs typeface="Trebuchet MS"/>
              </a:rPr>
              <a:t>n; </a:t>
            </a:r>
            <a:r>
              <a:rPr sz="2000" spc="-5" dirty="0">
                <a:latin typeface="Trebuchet MS"/>
                <a:cs typeface="Trebuchet MS"/>
              </a:rPr>
              <a:t>thus </a:t>
            </a:r>
            <a:r>
              <a:rPr sz="2000" spc="-95" dirty="0">
                <a:latin typeface="Trebuchet MS"/>
                <a:cs typeface="Trebuchet MS"/>
              </a:rPr>
              <a:t>at </a:t>
            </a:r>
            <a:r>
              <a:rPr sz="2000" spc="10" dirty="0">
                <a:latin typeface="Trebuchet MS"/>
                <a:cs typeface="Trebuchet MS"/>
              </a:rPr>
              <a:t>most </a:t>
            </a:r>
            <a:r>
              <a:rPr sz="2000" spc="50" dirty="0">
                <a:latin typeface="Trebuchet MS"/>
                <a:cs typeface="Trebuchet MS"/>
              </a:rPr>
              <a:t>n </a:t>
            </a:r>
            <a:r>
              <a:rPr sz="2000" spc="80" dirty="0">
                <a:latin typeface="Trebuchet MS"/>
                <a:cs typeface="Trebuchet MS"/>
              </a:rPr>
              <a:t>messages  </a:t>
            </a:r>
            <a:r>
              <a:rPr sz="2000" spc="35" dirty="0">
                <a:latin typeface="Trebuchet MS"/>
                <a:cs typeface="Trebuchet MS"/>
              </a:rPr>
              <a:t>can </a:t>
            </a:r>
            <a:r>
              <a:rPr sz="2000" spc="50" dirty="0">
                <a:latin typeface="Trebuchet MS"/>
                <a:cs typeface="Trebuchet MS"/>
              </a:rPr>
              <a:t>reside </a:t>
            </a:r>
            <a:r>
              <a:rPr sz="2000" spc="30" dirty="0">
                <a:latin typeface="Trebuchet MS"/>
                <a:cs typeface="Trebuchet MS"/>
              </a:rPr>
              <a:t>in </a:t>
            </a:r>
            <a:r>
              <a:rPr sz="2000" spc="-114" dirty="0">
                <a:latin typeface="Trebuchet MS"/>
                <a:cs typeface="Trebuchet MS"/>
              </a:rPr>
              <a:t>it. </a:t>
            </a:r>
            <a:r>
              <a:rPr sz="2000" spc="-50" dirty="0">
                <a:latin typeface="Trebuchet MS"/>
                <a:cs typeface="Trebuchet MS"/>
              </a:rPr>
              <a:t>If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50" dirty="0">
                <a:latin typeface="Trebuchet MS"/>
                <a:cs typeface="Trebuchet MS"/>
              </a:rPr>
              <a:t>queue </a:t>
            </a:r>
            <a:r>
              <a:rPr sz="2000" spc="55" dirty="0">
                <a:latin typeface="Trebuchet MS"/>
                <a:cs typeface="Trebuchet MS"/>
              </a:rPr>
              <a:t>is </a:t>
            </a:r>
            <a:r>
              <a:rPr sz="2000" spc="-25" dirty="0">
                <a:latin typeface="Trebuchet MS"/>
                <a:cs typeface="Trebuchet MS"/>
              </a:rPr>
              <a:t>not </a:t>
            </a:r>
            <a:r>
              <a:rPr sz="2000" spc="-40" dirty="0">
                <a:latin typeface="Trebuchet MS"/>
                <a:cs typeface="Trebuchet MS"/>
              </a:rPr>
              <a:t>full </a:t>
            </a:r>
            <a:r>
              <a:rPr sz="2000" spc="40" dirty="0">
                <a:latin typeface="Trebuchet MS"/>
                <a:cs typeface="Trebuchet MS"/>
              </a:rPr>
              <a:t>when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35" dirty="0">
                <a:latin typeface="Trebuchet MS"/>
                <a:cs typeface="Trebuchet MS"/>
              </a:rPr>
              <a:t>new </a:t>
            </a:r>
            <a:r>
              <a:rPr sz="2000" spc="80" dirty="0">
                <a:latin typeface="Trebuchet MS"/>
                <a:cs typeface="Trebuchet MS"/>
              </a:rPr>
              <a:t>message </a:t>
            </a:r>
            <a:r>
              <a:rPr sz="2000" spc="55" dirty="0">
                <a:latin typeface="Trebuchet MS"/>
                <a:cs typeface="Trebuchet MS"/>
              </a:rPr>
              <a:t>is </a:t>
            </a:r>
            <a:r>
              <a:rPr sz="2000" spc="-25" dirty="0">
                <a:latin typeface="Trebuchet MS"/>
                <a:cs typeface="Trebuchet MS"/>
              </a:rPr>
              <a:t>sent,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-50" dirty="0">
                <a:latin typeface="Trebuchet MS"/>
                <a:cs typeface="Trebuchet MS"/>
              </a:rPr>
              <a:t>latter </a:t>
            </a:r>
            <a:r>
              <a:rPr sz="2000" spc="55" dirty="0">
                <a:latin typeface="Trebuchet MS"/>
                <a:cs typeface="Trebuchet MS"/>
              </a:rPr>
              <a:t>is  </a:t>
            </a:r>
            <a:r>
              <a:rPr sz="2000" spc="60" dirty="0">
                <a:latin typeface="Trebuchet MS"/>
                <a:cs typeface="Trebuchet MS"/>
              </a:rPr>
              <a:t>placed </a:t>
            </a:r>
            <a:r>
              <a:rPr sz="2000" spc="30" dirty="0">
                <a:latin typeface="Trebuchet MS"/>
                <a:cs typeface="Trebuchet MS"/>
              </a:rPr>
              <a:t>in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50" dirty="0">
                <a:latin typeface="Trebuchet MS"/>
                <a:cs typeface="Trebuchet MS"/>
              </a:rPr>
              <a:t>queue </a:t>
            </a:r>
            <a:r>
              <a:rPr sz="2000" spc="60" dirty="0">
                <a:latin typeface="Trebuchet MS"/>
                <a:cs typeface="Trebuchet MS"/>
              </a:rPr>
              <a:t>and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75" dirty="0">
                <a:latin typeface="Trebuchet MS"/>
                <a:cs typeface="Trebuchet MS"/>
              </a:rPr>
              <a:t>sender </a:t>
            </a:r>
            <a:r>
              <a:rPr sz="2000" spc="50" dirty="0">
                <a:latin typeface="Trebuchet MS"/>
                <a:cs typeface="Trebuchet MS"/>
              </a:rPr>
              <a:t>resumes </a:t>
            </a:r>
            <a:r>
              <a:rPr sz="2000" dirty="0">
                <a:latin typeface="Trebuchet MS"/>
                <a:cs typeface="Trebuchet MS"/>
              </a:rPr>
              <a:t>operation. </a:t>
            </a:r>
            <a:r>
              <a:rPr sz="2000" spc="-50" dirty="0">
                <a:latin typeface="Trebuchet MS"/>
                <a:cs typeface="Trebuchet MS"/>
              </a:rPr>
              <a:t>If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50" dirty="0">
                <a:latin typeface="Trebuchet MS"/>
                <a:cs typeface="Trebuchet MS"/>
              </a:rPr>
              <a:t>queue </a:t>
            </a:r>
            <a:r>
              <a:rPr sz="2000" spc="55" dirty="0">
                <a:latin typeface="Trebuchet MS"/>
                <a:cs typeface="Trebuchet MS"/>
              </a:rPr>
              <a:t>is </a:t>
            </a:r>
            <a:r>
              <a:rPr sz="2000" spc="-65" dirty="0">
                <a:latin typeface="Trebuchet MS"/>
                <a:cs typeface="Trebuchet MS"/>
              </a:rPr>
              <a:t>full, </a:t>
            </a:r>
            <a:r>
              <a:rPr sz="2000" spc="-35" dirty="0">
                <a:latin typeface="Trebuchet MS"/>
                <a:cs typeface="Trebuchet MS"/>
              </a:rPr>
              <a:t>the  </a:t>
            </a:r>
            <a:r>
              <a:rPr sz="2000" spc="75" dirty="0">
                <a:latin typeface="Trebuchet MS"/>
                <a:cs typeface="Trebuchet MS"/>
              </a:rPr>
              <a:t>sender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blocks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until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space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available.</a:t>
            </a:r>
            <a:endParaRPr sz="2000">
              <a:latin typeface="Trebuchet MS"/>
              <a:cs typeface="Trebuchet MS"/>
            </a:endParaRPr>
          </a:p>
          <a:p>
            <a:pPr marL="163830" marR="12700" indent="-145415" algn="just">
              <a:lnSpc>
                <a:spcPct val="90600"/>
              </a:lnSpc>
              <a:spcBef>
                <a:spcPts val="1180"/>
              </a:spcBef>
              <a:buClr>
                <a:srgbClr val="9E3611"/>
              </a:buClr>
              <a:buSzPct val="83333"/>
              <a:buFont typeface="Arial"/>
              <a:buChar char="▪"/>
              <a:tabLst>
                <a:tab pos="164465" algn="l"/>
              </a:tabLst>
            </a:pPr>
            <a:r>
              <a:rPr sz="2400" b="1" spc="-140" dirty="0">
                <a:latin typeface="Georgia"/>
                <a:cs typeface="Georgia"/>
              </a:rPr>
              <a:t>Unbounded </a:t>
            </a:r>
            <a:r>
              <a:rPr sz="2400" b="1" spc="-5" dirty="0">
                <a:latin typeface="Georgia"/>
                <a:cs typeface="Georgia"/>
              </a:rPr>
              <a:t>Capacity: </a:t>
            </a:r>
            <a:r>
              <a:rPr sz="2000" spc="35" dirty="0">
                <a:latin typeface="Trebuchet MS"/>
                <a:cs typeface="Trebuchet MS"/>
              </a:rPr>
              <a:t>The </a:t>
            </a:r>
            <a:r>
              <a:rPr sz="2000" spc="50" dirty="0">
                <a:latin typeface="Trebuchet MS"/>
                <a:cs typeface="Trebuchet MS"/>
              </a:rPr>
              <a:t>queue has </a:t>
            </a:r>
            <a:r>
              <a:rPr sz="2000" spc="-20" dirty="0">
                <a:latin typeface="Trebuchet MS"/>
                <a:cs typeface="Trebuchet MS"/>
              </a:rPr>
              <a:t>infinite </a:t>
            </a:r>
            <a:r>
              <a:rPr sz="2000" dirty="0">
                <a:latin typeface="Trebuchet MS"/>
                <a:cs typeface="Trebuchet MS"/>
              </a:rPr>
              <a:t>length; </a:t>
            </a:r>
            <a:r>
              <a:rPr sz="2000" spc="-5" dirty="0">
                <a:latin typeface="Trebuchet MS"/>
                <a:cs typeface="Trebuchet MS"/>
              </a:rPr>
              <a:t>thus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75" dirty="0">
                <a:latin typeface="Trebuchet MS"/>
                <a:cs typeface="Trebuchet MS"/>
              </a:rPr>
              <a:t>sender </a:t>
            </a:r>
            <a:r>
              <a:rPr sz="2000" spc="35" dirty="0">
                <a:latin typeface="Trebuchet MS"/>
                <a:cs typeface="Trebuchet MS"/>
              </a:rPr>
              <a:t>never  </a:t>
            </a:r>
            <a:r>
              <a:rPr sz="2000" spc="45" dirty="0">
                <a:latin typeface="Trebuchet MS"/>
                <a:cs typeface="Trebuchet MS"/>
              </a:rPr>
              <a:t>blocks.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7556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UNIX/LINUX </a:t>
            </a:r>
            <a:r>
              <a:rPr spc="370" dirty="0"/>
              <a:t>IPC</a:t>
            </a:r>
            <a:r>
              <a:rPr spc="-1035" dirty="0"/>
              <a:t> </a:t>
            </a:r>
            <a:r>
              <a:rPr spc="31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0" y="2112259"/>
            <a:ext cx="1298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090" algn="l"/>
              </a:tabLst>
            </a:pPr>
            <a:r>
              <a:rPr sz="2000" spc="110" dirty="0">
                <a:latin typeface="Trebuchet MS"/>
                <a:cs typeface="Trebuchet MS"/>
              </a:rPr>
              <a:t>UNI</a:t>
            </a:r>
            <a:r>
              <a:rPr sz="2000" spc="125" dirty="0">
                <a:latin typeface="Trebuchet MS"/>
                <a:cs typeface="Trebuchet MS"/>
              </a:rPr>
              <a:t>X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405" y="2112259"/>
            <a:ext cx="8350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2252345" algn="l"/>
                <a:tab pos="3422015" algn="l"/>
                <a:tab pos="4561840" algn="l"/>
                <a:tab pos="5433060" algn="l"/>
                <a:tab pos="6224905" algn="l"/>
                <a:tab pos="6790690" algn="l"/>
              </a:tabLst>
            </a:pPr>
            <a:r>
              <a:rPr sz="2000" spc="35" dirty="0">
                <a:latin typeface="Trebuchet MS"/>
                <a:cs typeface="Trebuchet MS"/>
              </a:rPr>
              <a:t>Linux	</a:t>
            </a:r>
            <a:r>
              <a:rPr sz="2000" spc="40" dirty="0">
                <a:latin typeface="Trebuchet MS"/>
                <a:cs typeface="Trebuchet MS"/>
              </a:rPr>
              <a:t>operating	</a:t>
            </a:r>
            <a:r>
              <a:rPr sz="2000" spc="55" dirty="0">
                <a:latin typeface="Trebuchet MS"/>
                <a:cs typeface="Trebuchet MS"/>
              </a:rPr>
              <a:t>systems	provide	</a:t>
            </a:r>
            <a:r>
              <a:rPr sz="2000" spc="50" dirty="0">
                <a:latin typeface="Trebuchet MS"/>
                <a:cs typeface="Trebuchet MS"/>
              </a:rPr>
              <a:t>many	</a:t>
            </a:r>
            <a:r>
              <a:rPr sz="2000" spc="5" dirty="0">
                <a:latin typeface="Trebuchet MS"/>
                <a:cs typeface="Trebuchet MS"/>
              </a:rPr>
              <a:t>tools	</a:t>
            </a:r>
            <a:r>
              <a:rPr sz="2000" dirty="0">
                <a:latin typeface="Trebuchet MS"/>
                <a:cs typeface="Trebuchet MS"/>
              </a:rPr>
              <a:t>for	</a:t>
            </a:r>
            <a:r>
              <a:rPr sz="2000" spc="30" dirty="0">
                <a:latin typeface="Trebuchet MS"/>
                <a:cs typeface="Trebuchet MS"/>
              </a:rPr>
              <a:t>inter-process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870" y="2264659"/>
            <a:ext cx="1885950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10" dirty="0">
                <a:latin typeface="Trebuchet MS"/>
                <a:cs typeface="Trebuchet MS"/>
              </a:rPr>
              <a:t>communication.</a:t>
            </a:r>
            <a:endParaRPr sz="2000">
              <a:latin typeface="Trebuchet MS"/>
              <a:cs typeface="Trebuchet MS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95580" algn="l"/>
              </a:tabLst>
            </a:pPr>
            <a:r>
              <a:rPr sz="2000" spc="50" dirty="0">
                <a:latin typeface="Trebuchet MS"/>
                <a:cs typeface="Trebuchet MS"/>
              </a:rPr>
              <a:t>Pipe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425" y="3118097"/>
            <a:ext cx="2436495" cy="25857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80" dirty="0">
                <a:latin typeface="Trebuchet MS"/>
                <a:cs typeface="Trebuchet MS"/>
              </a:rPr>
              <a:t>Named </a:t>
            </a:r>
            <a:r>
              <a:rPr sz="2000" spc="85" dirty="0">
                <a:latin typeface="Trebuchet MS"/>
                <a:cs typeface="Trebuchet MS"/>
              </a:rPr>
              <a:t>pipe</a:t>
            </a:r>
            <a:r>
              <a:rPr sz="2000" spc="-35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(FIFO)</a:t>
            </a:r>
            <a:endParaRPr sz="2000">
              <a:latin typeface="Trebuchet MS"/>
              <a:cs typeface="Trebuchet MS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120" dirty="0">
                <a:latin typeface="Trebuchet MS"/>
                <a:cs typeface="Trebuchet MS"/>
              </a:rPr>
              <a:t>BSD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Socket</a:t>
            </a:r>
            <a:endParaRPr sz="2000">
              <a:latin typeface="Trebuchet MS"/>
              <a:cs typeface="Trebuchet MS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20" dirty="0">
                <a:latin typeface="Trebuchet MS"/>
                <a:cs typeface="Trebuchet MS"/>
              </a:rPr>
              <a:t>TLI</a:t>
            </a:r>
            <a:endParaRPr sz="2000">
              <a:latin typeface="Trebuchet MS"/>
              <a:cs typeface="Trebuchet MS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120" dirty="0">
                <a:latin typeface="Trebuchet MS"/>
                <a:cs typeface="Trebuchet MS"/>
              </a:rPr>
              <a:t>Message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queue</a:t>
            </a:r>
            <a:endParaRPr sz="2000">
              <a:latin typeface="Trebuchet MS"/>
              <a:cs typeface="Trebuchet MS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45" dirty="0">
                <a:latin typeface="Trebuchet MS"/>
                <a:cs typeface="Trebuchet MS"/>
              </a:rPr>
              <a:t>Shared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-30" dirty="0">
                <a:latin typeface="Trebuchet MS"/>
                <a:cs typeface="Trebuchet MS"/>
              </a:rPr>
              <a:t>Etc.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7025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OPEN() </a:t>
            </a:r>
            <a:r>
              <a:rPr spc="370" dirty="0"/>
              <a:t>SYSTEM</a:t>
            </a:r>
            <a:r>
              <a:rPr spc="-919" dirty="0"/>
              <a:t> </a:t>
            </a:r>
            <a:r>
              <a:rPr spc="36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425" y="2016416"/>
            <a:ext cx="9368155" cy="28333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855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35" dirty="0">
                <a:latin typeface="Trebuchet MS"/>
                <a:cs typeface="Trebuchet MS"/>
              </a:rPr>
              <a:t>The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open()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system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call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used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open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create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file.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Its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synopsis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as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follows:</a:t>
            </a:r>
            <a:endParaRPr sz="2000" dirty="0">
              <a:latin typeface="Trebuchet MS"/>
              <a:cs typeface="Trebuchet MS"/>
            </a:endParaRPr>
          </a:p>
          <a:p>
            <a:pPr marL="3286760" marR="2810510" algn="ctr">
              <a:lnSpc>
                <a:spcPts val="3790"/>
              </a:lnSpc>
              <a:spcBef>
                <a:spcPts val="270"/>
              </a:spcBef>
            </a:pPr>
            <a:r>
              <a:rPr sz="2400" spc="75" dirty="0">
                <a:solidFill>
                  <a:srgbClr val="BF0000"/>
                </a:solidFill>
                <a:latin typeface="Trebuchet MS"/>
                <a:cs typeface="Trebuchet MS"/>
              </a:rPr>
              <a:t>#include&lt;sys/types.h&gt;  </a:t>
            </a:r>
            <a:r>
              <a:rPr sz="2400" spc="85" dirty="0">
                <a:solidFill>
                  <a:srgbClr val="BF0000"/>
                </a:solidFill>
                <a:latin typeface="Trebuchet MS"/>
                <a:cs typeface="Trebuchet MS"/>
              </a:rPr>
              <a:t>#include </a:t>
            </a:r>
            <a:r>
              <a:rPr sz="2400" spc="30" dirty="0">
                <a:solidFill>
                  <a:srgbClr val="BF0000"/>
                </a:solidFill>
                <a:latin typeface="Trebuchet MS"/>
                <a:cs typeface="Trebuchet MS"/>
              </a:rPr>
              <a:t>&lt;sys/stat.h&gt;  </a:t>
            </a:r>
            <a:r>
              <a:rPr sz="2400" spc="85" dirty="0">
                <a:solidFill>
                  <a:srgbClr val="BF0000"/>
                </a:solidFill>
                <a:latin typeface="Trebuchet MS"/>
                <a:cs typeface="Trebuchet MS"/>
              </a:rPr>
              <a:t>#include</a:t>
            </a:r>
            <a:r>
              <a:rPr sz="2400" spc="-1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BF0000"/>
                </a:solidFill>
                <a:latin typeface="Trebuchet MS"/>
                <a:cs typeface="Trebuchet MS"/>
              </a:rPr>
              <a:t>&lt;fcntl.h&gt;</a:t>
            </a:r>
            <a:endParaRPr sz="2400" dirty="0">
              <a:latin typeface="Trebuchet MS"/>
              <a:cs typeface="Trebuchet MS"/>
            </a:endParaRPr>
          </a:p>
          <a:p>
            <a:pPr marL="467995" algn="ctr">
              <a:lnSpc>
                <a:spcPct val="100000"/>
              </a:lnSpc>
              <a:spcBef>
                <a:spcPts val="640"/>
              </a:spcBef>
            </a:pPr>
            <a:r>
              <a:rPr sz="2400" spc="-55" dirty="0">
                <a:solidFill>
                  <a:srgbClr val="BF0000"/>
                </a:solidFill>
                <a:latin typeface="Trebuchet MS"/>
                <a:cs typeface="Trebuchet MS"/>
              </a:rPr>
              <a:t>int</a:t>
            </a:r>
            <a:r>
              <a:rPr sz="2400" spc="-1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BF0000"/>
                </a:solidFill>
                <a:latin typeface="Trebuchet MS"/>
                <a:cs typeface="Trebuchet MS"/>
              </a:rPr>
              <a:t>open(const</a:t>
            </a:r>
            <a:r>
              <a:rPr sz="2400" spc="-1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BF0000"/>
                </a:solidFill>
                <a:latin typeface="Trebuchet MS"/>
                <a:cs typeface="Trebuchet MS"/>
              </a:rPr>
              <a:t>char</a:t>
            </a:r>
            <a:r>
              <a:rPr sz="2400" spc="-1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BF0000"/>
                </a:solidFill>
                <a:latin typeface="Trebuchet MS"/>
                <a:cs typeface="Trebuchet MS"/>
              </a:rPr>
              <a:t>*pathname,</a:t>
            </a:r>
            <a:r>
              <a:rPr sz="2400" spc="-3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BF0000"/>
                </a:solidFill>
                <a:latin typeface="Trebuchet MS"/>
                <a:cs typeface="Trebuchet MS"/>
              </a:rPr>
              <a:t>int</a:t>
            </a:r>
            <a:r>
              <a:rPr sz="2400" spc="-1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BF0000"/>
                </a:solidFill>
                <a:latin typeface="Trebuchet MS"/>
                <a:cs typeface="Trebuchet MS"/>
              </a:rPr>
              <a:t>flags);</a:t>
            </a:r>
            <a:endParaRPr sz="2400" dirty="0">
              <a:latin typeface="Trebuchet MS"/>
              <a:cs typeface="Trebuchet MS"/>
            </a:endParaRPr>
          </a:p>
          <a:p>
            <a:pPr marL="467995" algn="ctr">
              <a:lnSpc>
                <a:spcPct val="100000"/>
              </a:lnSpc>
              <a:spcBef>
                <a:spcPts val="910"/>
              </a:spcBef>
            </a:pPr>
            <a:r>
              <a:rPr sz="2400" spc="-55" dirty="0">
                <a:solidFill>
                  <a:srgbClr val="BF0000"/>
                </a:solidFill>
                <a:latin typeface="Trebuchet MS"/>
                <a:cs typeface="Trebuchet MS"/>
              </a:rPr>
              <a:t>int</a:t>
            </a:r>
            <a:r>
              <a:rPr sz="2400" spc="-1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BF0000"/>
                </a:solidFill>
                <a:latin typeface="Trebuchet MS"/>
                <a:cs typeface="Trebuchet MS"/>
              </a:rPr>
              <a:t>open(const</a:t>
            </a:r>
            <a:r>
              <a:rPr sz="2400" spc="-1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BF0000"/>
                </a:solidFill>
                <a:latin typeface="Trebuchet MS"/>
                <a:cs typeface="Trebuchet MS"/>
              </a:rPr>
              <a:t>char</a:t>
            </a:r>
            <a:r>
              <a:rPr sz="2400" spc="-1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BF0000"/>
                </a:solidFill>
                <a:latin typeface="Trebuchet MS"/>
                <a:cs typeface="Trebuchet MS"/>
              </a:rPr>
              <a:t>pathname,</a:t>
            </a:r>
            <a:r>
              <a:rPr sz="2400" spc="-3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BF0000"/>
                </a:solidFill>
                <a:latin typeface="Trebuchet MS"/>
                <a:cs typeface="Trebuchet MS"/>
              </a:rPr>
              <a:t>int</a:t>
            </a:r>
            <a:r>
              <a:rPr sz="2400" spc="-1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BF0000"/>
                </a:solidFill>
                <a:latin typeface="Trebuchet MS"/>
                <a:cs typeface="Trebuchet MS"/>
              </a:rPr>
              <a:t>oflag,</a:t>
            </a:r>
            <a:r>
              <a:rPr sz="2400" spc="-3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BF0000"/>
                </a:solidFill>
                <a:latin typeface="Trebuchet MS"/>
                <a:cs typeface="Trebuchet MS"/>
              </a:rPr>
              <a:t>/*</a:t>
            </a:r>
            <a:r>
              <a:rPr sz="2400" spc="-1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BF0000"/>
                </a:solidFill>
                <a:latin typeface="Trebuchet MS"/>
                <a:cs typeface="Trebuchet MS"/>
              </a:rPr>
              <a:t>mode_t</a:t>
            </a:r>
            <a:r>
              <a:rPr sz="2400" spc="-1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BF0000"/>
                </a:solidFill>
                <a:latin typeface="Trebuchet MS"/>
                <a:cs typeface="Trebuchet MS"/>
              </a:rPr>
              <a:t>mode</a:t>
            </a:r>
            <a:r>
              <a:rPr sz="2400" spc="-1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BF0000"/>
                </a:solidFill>
                <a:latin typeface="Trebuchet MS"/>
                <a:cs typeface="Trebuchet MS"/>
              </a:rPr>
              <a:t>*/);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7025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OPEN() </a:t>
            </a:r>
            <a:r>
              <a:rPr spc="370" dirty="0"/>
              <a:t>SYSTEM</a:t>
            </a:r>
            <a:r>
              <a:rPr spc="-919" dirty="0"/>
              <a:t> </a:t>
            </a:r>
            <a:r>
              <a:rPr spc="36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425" y="2112259"/>
            <a:ext cx="9853930" cy="34086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26034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35" dirty="0">
                <a:latin typeface="Trebuchet MS"/>
                <a:cs typeface="Trebuchet MS"/>
              </a:rPr>
              <a:t>The </a:t>
            </a:r>
            <a:r>
              <a:rPr sz="2000" spc="5" dirty="0">
                <a:latin typeface="Trebuchet MS"/>
                <a:cs typeface="Trebuchet MS"/>
              </a:rPr>
              <a:t>call </a:t>
            </a:r>
            <a:r>
              <a:rPr sz="2000" spc="25" dirty="0">
                <a:latin typeface="Trebuchet MS"/>
                <a:cs typeface="Trebuchet MS"/>
              </a:rPr>
              <a:t>converts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25" dirty="0">
                <a:latin typeface="Trebuchet MS"/>
                <a:cs typeface="Trebuchet MS"/>
              </a:rPr>
              <a:t>pathname </a:t>
            </a:r>
            <a:r>
              <a:rPr sz="2000" spc="-20" dirty="0">
                <a:latin typeface="Trebuchet MS"/>
                <a:cs typeface="Trebuchet MS"/>
              </a:rPr>
              <a:t>into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-25" dirty="0">
                <a:latin typeface="Trebuchet MS"/>
                <a:cs typeface="Trebuchet MS"/>
              </a:rPr>
              <a:t>file </a:t>
            </a:r>
            <a:r>
              <a:rPr sz="2000" spc="50" dirty="0">
                <a:latin typeface="Trebuchet MS"/>
                <a:cs typeface="Trebuchet MS"/>
              </a:rPr>
              <a:t>descriptor </a:t>
            </a:r>
            <a:r>
              <a:rPr sz="2000" spc="10" dirty="0">
                <a:latin typeface="Trebuchet MS"/>
                <a:cs typeface="Trebuchet MS"/>
              </a:rPr>
              <a:t>(a </a:t>
            </a:r>
            <a:r>
              <a:rPr sz="2000" dirty="0">
                <a:latin typeface="Trebuchet MS"/>
                <a:cs typeface="Trebuchet MS"/>
              </a:rPr>
              <a:t>small, </a:t>
            </a:r>
            <a:r>
              <a:rPr sz="2000" spc="25" dirty="0">
                <a:latin typeface="Trebuchet MS"/>
                <a:cs typeface="Trebuchet MS"/>
              </a:rPr>
              <a:t>non-negative </a:t>
            </a:r>
            <a:r>
              <a:rPr sz="2000" spc="30" dirty="0">
                <a:latin typeface="Trebuchet MS"/>
                <a:cs typeface="Trebuchet MS"/>
              </a:rPr>
              <a:t>integer 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use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in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subsequent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I/O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as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with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read,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write,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etc.).</a:t>
            </a:r>
            <a:endParaRPr sz="2000">
              <a:latin typeface="Trebuchet MS"/>
              <a:cs typeface="Trebuchet MS"/>
            </a:endParaRPr>
          </a:p>
          <a:p>
            <a:pPr marL="163830" marR="2667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110" dirty="0">
                <a:latin typeface="Trebuchet MS"/>
                <a:cs typeface="Trebuchet MS"/>
              </a:rPr>
              <a:t>When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5" dirty="0">
                <a:latin typeface="Trebuchet MS"/>
                <a:cs typeface="Trebuchet MS"/>
              </a:rPr>
              <a:t>call </a:t>
            </a:r>
            <a:r>
              <a:rPr sz="2000" spc="55" dirty="0">
                <a:latin typeface="Trebuchet MS"/>
                <a:cs typeface="Trebuchet MS"/>
              </a:rPr>
              <a:t>is </a:t>
            </a:r>
            <a:r>
              <a:rPr sz="2000" spc="20" dirty="0">
                <a:latin typeface="Trebuchet MS"/>
                <a:cs typeface="Trebuchet MS"/>
              </a:rPr>
              <a:t>successful,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-25" dirty="0">
                <a:latin typeface="Trebuchet MS"/>
                <a:cs typeface="Trebuchet MS"/>
              </a:rPr>
              <a:t>file </a:t>
            </a:r>
            <a:r>
              <a:rPr sz="2000" spc="50" dirty="0">
                <a:latin typeface="Trebuchet MS"/>
                <a:cs typeface="Trebuchet MS"/>
              </a:rPr>
              <a:t>descriptor </a:t>
            </a:r>
            <a:r>
              <a:rPr sz="2000" spc="20" dirty="0">
                <a:latin typeface="Trebuchet MS"/>
                <a:cs typeface="Trebuchet MS"/>
              </a:rPr>
              <a:t>returned </a:t>
            </a:r>
            <a:r>
              <a:rPr sz="2000" spc="10" dirty="0">
                <a:latin typeface="Trebuchet MS"/>
                <a:cs typeface="Trebuchet MS"/>
              </a:rPr>
              <a:t>will </a:t>
            </a:r>
            <a:r>
              <a:rPr sz="2000" spc="110" dirty="0">
                <a:latin typeface="Trebuchet MS"/>
                <a:cs typeface="Trebuchet MS"/>
              </a:rPr>
              <a:t>be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-15" dirty="0">
                <a:latin typeface="Trebuchet MS"/>
                <a:cs typeface="Trebuchet MS"/>
              </a:rPr>
              <a:t>lowest </a:t>
            </a:r>
            <a:r>
              <a:rPr sz="2000" spc="-25" dirty="0">
                <a:latin typeface="Trebuchet MS"/>
                <a:cs typeface="Trebuchet MS"/>
              </a:rPr>
              <a:t>file  </a:t>
            </a:r>
            <a:r>
              <a:rPr sz="2000" spc="50" dirty="0">
                <a:latin typeface="Trebuchet MS"/>
                <a:cs typeface="Trebuchet MS"/>
              </a:rPr>
              <a:t>descriptor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not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currently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open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process.</a:t>
            </a:r>
            <a:endParaRPr sz="2000">
              <a:latin typeface="Trebuchet MS"/>
              <a:cs typeface="Trebuchet MS"/>
            </a:endParaRPr>
          </a:p>
          <a:p>
            <a:pPr marL="163830" marR="50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  <a:tab pos="793750" algn="l"/>
                <a:tab pos="1757045" algn="l"/>
                <a:tab pos="2315845" algn="l"/>
                <a:tab pos="2872105" algn="l"/>
                <a:tab pos="3486785" algn="l"/>
                <a:tab pos="4476750" algn="l"/>
                <a:tab pos="5576570" algn="l"/>
                <a:tab pos="6254115" algn="l"/>
                <a:tab pos="6650355" algn="l"/>
                <a:tab pos="7397115" algn="l"/>
                <a:tab pos="7958455" algn="l"/>
                <a:tab pos="8412480" algn="l"/>
                <a:tab pos="9589135" algn="l"/>
              </a:tabLst>
            </a:pP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50" dirty="0">
                <a:latin typeface="Trebuchet MS"/>
                <a:cs typeface="Trebuchet MS"/>
              </a:rPr>
              <a:t>hi</a:t>
            </a:r>
            <a:r>
              <a:rPr sz="2000" spc="5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5" dirty="0">
                <a:latin typeface="Trebuchet MS"/>
                <a:cs typeface="Trebuchet MS"/>
              </a:rPr>
              <a:t>system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5" dirty="0">
                <a:latin typeface="Trebuchet MS"/>
                <a:cs typeface="Trebuchet MS"/>
              </a:rPr>
              <a:t>call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" dirty="0">
                <a:latin typeface="Trebuchet MS"/>
                <a:cs typeface="Trebuchet MS"/>
              </a:rPr>
              <a:t>ca</a:t>
            </a:r>
            <a:r>
              <a:rPr sz="2000" spc="40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5" dirty="0">
                <a:latin typeface="Trebuchet MS"/>
                <a:cs typeface="Trebuchet MS"/>
              </a:rPr>
              <a:t>als</a:t>
            </a:r>
            <a:r>
              <a:rPr sz="2000" spc="5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5" dirty="0">
                <a:latin typeface="Trebuchet MS"/>
                <a:cs typeface="Trebuchet MS"/>
              </a:rPr>
              <a:t>specify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5" dirty="0">
                <a:latin typeface="Trebuchet MS"/>
                <a:cs typeface="Trebuchet MS"/>
              </a:rPr>
              <a:t>whethe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45" dirty="0">
                <a:latin typeface="Trebuchet MS"/>
                <a:cs typeface="Trebuchet MS"/>
              </a:rPr>
              <a:t>r</a:t>
            </a:r>
            <a:r>
              <a:rPr sz="2000" spc="60" dirty="0">
                <a:latin typeface="Trebuchet MS"/>
                <a:cs typeface="Trebuchet MS"/>
              </a:rPr>
              <a:t>ea</a:t>
            </a:r>
            <a:r>
              <a:rPr sz="2000" spc="6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70" dirty="0">
                <a:latin typeface="Trebuchet MS"/>
                <a:cs typeface="Trebuchet MS"/>
              </a:rPr>
              <a:t>o</a:t>
            </a:r>
            <a:r>
              <a:rPr sz="2000" spc="5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5" dirty="0">
                <a:latin typeface="Trebuchet MS"/>
                <a:cs typeface="Trebuchet MS"/>
              </a:rPr>
              <a:t>w</a:t>
            </a:r>
            <a:r>
              <a:rPr sz="2000" spc="70" dirty="0">
                <a:latin typeface="Trebuchet MS"/>
                <a:cs typeface="Trebuchet MS"/>
              </a:rPr>
              <a:t>r</a:t>
            </a:r>
            <a:r>
              <a:rPr sz="2000" spc="-40" dirty="0">
                <a:latin typeface="Trebuchet MS"/>
                <a:cs typeface="Trebuchet MS"/>
              </a:rPr>
              <a:t>it</a:t>
            </a:r>
            <a:r>
              <a:rPr sz="2000" spc="-5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0" dirty="0">
                <a:latin typeface="Trebuchet MS"/>
                <a:cs typeface="Trebuchet MS"/>
              </a:rPr>
              <a:t>will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10" dirty="0">
                <a:latin typeface="Trebuchet MS"/>
                <a:cs typeface="Trebuchet MS"/>
              </a:rPr>
              <a:t>b</a:t>
            </a:r>
            <a:r>
              <a:rPr sz="2000" spc="114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30" dirty="0">
                <a:latin typeface="Trebuchet MS"/>
                <a:cs typeface="Trebuchet MS"/>
              </a:rPr>
              <a:t>b</a:t>
            </a:r>
            <a:r>
              <a:rPr sz="2000" spc="75" dirty="0">
                <a:latin typeface="Trebuchet MS"/>
                <a:cs typeface="Trebuchet MS"/>
              </a:rPr>
              <a:t>lockin</a:t>
            </a:r>
            <a:r>
              <a:rPr sz="2000" spc="90" dirty="0">
                <a:latin typeface="Trebuchet MS"/>
                <a:cs typeface="Trebuchet MS"/>
              </a:rPr>
              <a:t>g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5" dirty="0">
                <a:latin typeface="Trebuchet MS"/>
                <a:cs typeface="Trebuchet MS"/>
              </a:rPr>
              <a:t>or  </a:t>
            </a:r>
            <a:r>
              <a:rPr sz="2000" spc="40" dirty="0">
                <a:latin typeface="Trebuchet MS"/>
                <a:cs typeface="Trebuchet MS"/>
              </a:rPr>
              <a:t>non-blocking.</a:t>
            </a:r>
            <a:endParaRPr sz="2000">
              <a:latin typeface="Trebuchet MS"/>
              <a:cs typeface="Trebuchet MS"/>
            </a:endParaRPr>
          </a:p>
          <a:p>
            <a:pPr marL="163830" marR="6096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35" dirty="0">
                <a:latin typeface="Trebuchet MS"/>
                <a:cs typeface="Trebuchet MS"/>
              </a:rPr>
              <a:t>The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‘oflag’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argument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specifies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purpose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opening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file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and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‘mode’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specifies  </a:t>
            </a:r>
            <a:r>
              <a:rPr sz="2000" spc="65" dirty="0">
                <a:latin typeface="Trebuchet MS"/>
                <a:cs typeface="Trebuchet MS"/>
              </a:rPr>
              <a:t>permission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file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if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it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be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created.</a:t>
            </a:r>
            <a:endParaRPr sz="2000">
              <a:latin typeface="Trebuchet MS"/>
              <a:cs typeface="Trebuchet MS"/>
            </a:endParaRPr>
          </a:p>
          <a:p>
            <a:pPr marL="163830" marR="16383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  <a:tab pos="1800860" algn="l"/>
                <a:tab pos="2136140" algn="l"/>
                <a:tab pos="3660775" algn="l"/>
                <a:tab pos="4102735" algn="l"/>
                <a:tab pos="4982210" algn="l"/>
                <a:tab pos="5983605" algn="l"/>
              </a:tabLst>
            </a:pPr>
            <a:r>
              <a:rPr sz="2000" spc="-25" dirty="0">
                <a:latin typeface="Trebuchet MS"/>
                <a:cs typeface="Trebuchet MS"/>
              </a:rPr>
              <a:t>‘oflag’</a:t>
            </a:r>
            <a:r>
              <a:rPr sz="2000" spc="42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value	</a:t>
            </a:r>
            <a:r>
              <a:rPr sz="2000" spc="55" dirty="0">
                <a:latin typeface="Trebuchet MS"/>
                <a:cs typeface="Trebuchet MS"/>
              </a:rPr>
              <a:t>is	</a:t>
            </a:r>
            <a:r>
              <a:rPr sz="2000" spc="15" dirty="0">
                <a:latin typeface="Trebuchet MS"/>
                <a:cs typeface="Trebuchet MS"/>
              </a:rPr>
              <a:t>constructed	</a:t>
            </a:r>
            <a:r>
              <a:rPr sz="2000" spc="114" dirty="0">
                <a:latin typeface="Trebuchet MS"/>
                <a:cs typeface="Trebuchet MS"/>
              </a:rPr>
              <a:t>by	ORing	</a:t>
            </a:r>
            <a:r>
              <a:rPr sz="2000" spc="50" dirty="0">
                <a:latin typeface="Trebuchet MS"/>
                <a:cs typeface="Trebuchet MS"/>
              </a:rPr>
              <a:t>various	</a:t>
            </a:r>
            <a:r>
              <a:rPr sz="2000" spc="5" dirty="0">
                <a:latin typeface="Trebuchet MS"/>
                <a:cs typeface="Trebuchet MS"/>
              </a:rPr>
              <a:t>flags: </a:t>
            </a:r>
            <a:r>
              <a:rPr sz="2000" spc="55" dirty="0">
                <a:latin typeface="Trebuchet MS"/>
                <a:cs typeface="Trebuchet MS"/>
              </a:rPr>
              <a:t>O_RDONLY, O_WRONLY,  </a:t>
            </a:r>
            <a:r>
              <a:rPr sz="2000" spc="70" dirty="0">
                <a:latin typeface="Trebuchet MS"/>
                <a:cs typeface="Trebuchet MS"/>
              </a:rPr>
              <a:t>O_RDWR,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O_NDELAY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(or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O_NONBLOCK),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O_APPEND,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O_CREAT,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etc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647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READ </a:t>
            </a:r>
            <a:r>
              <a:rPr spc="370" dirty="0"/>
              <a:t>SYSTEM</a:t>
            </a:r>
            <a:r>
              <a:rPr spc="-1090" dirty="0"/>
              <a:t> </a:t>
            </a:r>
            <a:r>
              <a:rPr spc="36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0" y="2112259"/>
            <a:ext cx="9861550" cy="281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30" dirty="0">
                <a:latin typeface="Trebuchet MS"/>
                <a:cs typeface="Trebuchet MS"/>
              </a:rPr>
              <a:t>read()—attempts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35" dirty="0">
                <a:latin typeface="Trebuchet MS"/>
                <a:cs typeface="Trebuchet MS"/>
              </a:rPr>
              <a:t>read </a:t>
            </a:r>
            <a:r>
              <a:rPr sz="2000" spc="80" dirty="0">
                <a:latin typeface="Trebuchet MS"/>
                <a:cs typeface="Trebuchet MS"/>
              </a:rPr>
              <a:t>up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count </a:t>
            </a:r>
            <a:r>
              <a:rPr sz="2000" spc="35" dirty="0">
                <a:latin typeface="Trebuchet MS"/>
                <a:cs typeface="Trebuchet MS"/>
              </a:rPr>
              <a:t>bytes </a:t>
            </a:r>
            <a:r>
              <a:rPr sz="2000" spc="-15" dirty="0">
                <a:latin typeface="Trebuchet MS"/>
                <a:cs typeface="Trebuchet MS"/>
              </a:rPr>
              <a:t>from </a:t>
            </a:r>
            <a:r>
              <a:rPr sz="2000" spc="-25" dirty="0">
                <a:latin typeface="Trebuchet MS"/>
                <a:cs typeface="Trebuchet MS"/>
              </a:rPr>
              <a:t>file </a:t>
            </a:r>
            <a:r>
              <a:rPr sz="2000" spc="50" dirty="0">
                <a:latin typeface="Trebuchet MS"/>
                <a:cs typeface="Trebuchet MS"/>
              </a:rPr>
              <a:t>descriptor </a:t>
            </a:r>
            <a:r>
              <a:rPr sz="2000" spc="-15" dirty="0">
                <a:latin typeface="Trebuchet MS"/>
                <a:cs typeface="Trebuchet MS"/>
              </a:rPr>
              <a:t>fd </a:t>
            </a:r>
            <a:r>
              <a:rPr sz="2000" spc="-20" dirty="0">
                <a:latin typeface="Trebuchet MS"/>
                <a:cs typeface="Trebuchet MS"/>
              </a:rPr>
              <a:t>into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5" dirty="0">
                <a:latin typeface="Trebuchet MS"/>
                <a:cs typeface="Trebuchet MS"/>
              </a:rPr>
              <a:t>buffer  </a:t>
            </a:r>
            <a:r>
              <a:rPr sz="2000" spc="15" dirty="0">
                <a:latin typeface="Trebuchet MS"/>
                <a:cs typeface="Trebuchet MS"/>
              </a:rPr>
              <a:t>starting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buf.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count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zero,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read()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returns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zero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and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has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no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other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results.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If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count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  </a:t>
            </a:r>
            <a:r>
              <a:rPr sz="2000" spc="20" dirty="0">
                <a:latin typeface="Trebuchet MS"/>
                <a:cs typeface="Trebuchet MS"/>
              </a:rPr>
              <a:t>greater </a:t>
            </a:r>
            <a:r>
              <a:rPr sz="2000" spc="-25" dirty="0">
                <a:latin typeface="Trebuchet MS"/>
                <a:cs typeface="Trebuchet MS"/>
              </a:rPr>
              <a:t>than </a:t>
            </a:r>
            <a:r>
              <a:rPr sz="2000" spc="95" dirty="0">
                <a:latin typeface="Trebuchet MS"/>
                <a:cs typeface="Trebuchet MS"/>
              </a:rPr>
              <a:t>SSIZE_MAX,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-15" dirty="0">
                <a:latin typeface="Trebuchet MS"/>
                <a:cs typeface="Trebuchet MS"/>
              </a:rPr>
              <a:t>result </a:t>
            </a:r>
            <a:r>
              <a:rPr sz="2000" spc="55" dirty="0">
                <a:latin typeface="Trebuchet MS"/>
                <a:cs typeface="Trebuchet MS"/>
              </a:rPr>
              <a:t>is </a:t>
            </a:r>
            <a:r>
              <a:rPr sz="2000" spc="25" dirty="0">
                <a:latin typeface="Trebuchet MS"/>
                <a:cs typeface="Trebuchet MS"/>
              </a:rPr>
              <a:t>unspecified. </a:t>
            </a:r>
            <a:r>
              <a:rPr sz="2000" spc="150" dirty="0">
                <a:latin typeface="Trebuchet MS"/>
                <a:cs typeface="Trebuchet MS"/>
              </a:rPr>
              <a:t>On </a:t>
            </a:r>
            <a:r>
              <a:rPr sz="2000" spc="45" dirty="0">
                <a:latin typeface="Trebuchet MS"/>
                <a:cs typeface="Trebuchet MS"/>
              </a:rPr>
              <a:t>success, </a:t>
            </a:r>
            <a:r>
              <a:rPr sz="2000" spc="25" dirty="0">
                <a:latin typeface="Trebuchet MS"/>
                <a:cs typeface="Trebuchet MS"/>
              </a:rPr>
              <a:t>read() </a:t>
            </a:r>
            <a:r>
              <a:rPr sz="2000" spc="15" dirty="0">
                <a:latin typeface="Trebuchet MS"/>
                <a:cs typeface="Trebuchet MS"/>
              </a:rPr>
              <a:t>returns </a:t>
            </a:r>
            <a:r>
              <a:rPr sz="2000" spc="-35" dirty="0">
                <a:latin typeface="Trebuchet MS"/>
                <a:cs typeface="Trebuchet MS"/>
              </a:rPr>
              <a:t>the  </a:t>
            </a:r>
            <a:r>
              <a:rPr sz="2000" spc="65" dirty="0">
                <a:latin typeface="Trebuchet MS"/>
                <a:cs typeface="Trebuchet MS"/>
              </a:rPr>
              <a:t>number </a:t>
            </a:r>
            <a:r>
              <a:rPr sz="2000" spc="-45" dirty="0">
                <a:latin typeface="Trebuchet MS"/>
                <a:cs typeface="Trebuchet MS"/>
              </a:rPr>
              <a:t>of </a:t>
            </a:r>
            <a:r>
              <a:rPr sz="2000" spc="35" dirty="0">
                <a:latin typeface="Trebuchet MS"/>
                <a:cs typeface="Trebuchet MS"/>
              </a:rPr>
              <a:t>bytes read </a:t>
            </a:r>
            <a:r>
              <a:rPr sz="2000" spc="5" dirty="0">
                <a:latin typeface="Trebuchet MS"/>
                <a:cs typeface="Trebuchet MS"/>
              </a:rPr>
              <a:t>(zero </a:t>
            </a:r>
            <a:r>
              <a:rPr sz="2000" spc="20" dirty="0">
                <a:latin typeface="Trebuchet MS"/>
                <a:cs typeface="Trebuchet MS"/>
              </a:rPr>
              <a:t>indicates </a:t>
            </a:r>
            <a:r>
              <a:rPr sz="2000" spc="75" dirty="0">
                <a:latin typeface="Trebuchet MS"/>
                <a:cs typeface="Trebuchet MS"/>
              </a:rPr>
              <a:t>end </a:t>
            </a:r>
            <a:r>
              <a:rPr sz="2000" spc="-45" dirty="0">
                <a:latin typeface="Trebuchet MS"/>
                <a:cs typeface="Trebuchet MS"/>
              </a:rPr>
              <a:t>of </a:t>
            </a:r>
            <a:r>
              <a:rPr sz="2000" spc="-20" dirty="0">
                <a:latin typeface="Trebuchet MS"/>
                <a:cs typeface="Trebuchet MS"/>
              </a:rPr>
              <a:t>file) </a:t>
            </a:r>
            <a:r>
              <a:rPr sz="2000" spc="60" dirty="0">
                <a:latin typeface="Trebuchet MS"/>
                <a:cs typeface="Trebuchet MS"/>
              </a:rPr>
              <a:t>and </a:t>
            </a:r>
            <a:r>
              <a:rPr sz="2000" spc="55" dirty="0">
                <a:latin typeface="Trebuchet MS"/>
                <a:cs typeface="Trebuchet MS"/>
              </a:rPr>
              <a:t>advances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-25" dirty="0">
                <a:latin typeface="Trebuchet MS"/>
                <a:cs typeface="Trebuchet MS"/>
              </a:rPr>
              <a:t>file </a:t>
            </a:r>
            <a:r>
              <a:rPr sz="2000" spc="35" dirty="0">
                <a:latin typeface="Trebuchet MS"/>
                <a:cs typeface="Trebuchet MS"/>
              </a:rPr>
              <a:t>position  </a:t>
            </a:r>
            <a:r>
              <a:rPr sz="2000" spc="25" dirty="0">
                <a:latin typeface="Trebuchet MS"/>
                <a:cs typeface="Trebuchet MS"/>
              </a:rPr>
              <a:t>pointer </a:t>
            </a:r>
            <a:r>
              <a:rPr sz="2000" spc="114" dirty="0">
                <a:latin typeface="Trebuchet MS"/>
                <a:cs typeface="Trebuchet MS"/>
              </a:rPr>
              <a:t>by</a:t>
            </a:r>
            <a:r>
              <a:rPr sz="2000" spc="-3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this </a:t>
            </a:r>
            <a:r>
              <a:rPr sz="2000" spc="15" dirty="0">
                <a:latin typeface="Trebuchet MS"/>
                <a:cs typeface="Trebuchet MS"/>
              </a:rPr>
              <a:t>number.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49530" algn="ctr">
              <a:lnSpc>
                <a:spcPct val="100000"/>
              </a:lnSpc>
              <a:spcBef>
                <a:spcPts val="1565"/>
              </a:spcBef>
            </a:pPr>
            <a:r>
              <a:rPr sz="2400" b="1" spc="-65" dirty="0">
                <a:solidFill>
                  <a:srgbClr val="BF0000"/>
                </a:solidFill>
                <a:latin typeface="Georgia"/>
                <a:cs typeface="Georgia"/>
              </a:rPr>
              <a:t>#include&lt;unistd.h&gt;</a:t>
            </a:r>
            <a:endParaRPr sz="2400">
              <a:latin typeface="Georgia"/>
              <a:cs typeface="Georgia"/>
            </a:endParaRPr>
          </a:p>
          <a:p>
            <a:pPr marL="120014" algn="ctr">
              <a:lnSpc>
                <a:spcPct val="100000"/>
              </a:lnSpc>
              <a:spcBef>
                <a:spcPts val="910"/>
              </a:spcBef>
              <a:tabLst>
                <a:tab pos="1276985" algn="l"/>
              </a:tabLst>
            </a:pPr>
            <a:r>
              <a:rPr sz="2400" b="1" spc="-100" dirty="0">
                <a:solidFill>
                  <a:srgbClr val="BF0000"/>
                </a:solidFill>
                <a:latin typeface="Georgia"/>
                <a:cs typeface="Georgia"/>
              </a:rPr>
              <a:t>ssize_t	</a:t>
            </a:r>
            <a:r>
              <a:rPr sz="2400" b="1" spc="-110" dirty="0">
                <a:solidFill>
                  <a:srgbClr val="BF0000"/>
                </a:solidFill>
                <a:latin typeface="Georgia"/>
                <a:cs typeface="Georgia"/>
              </a:rPr>
              <a:t>read(int </a:t>
            </a:r>
            <a:r>
              <a:rPr sz="2400" b="1" spc="-45" dirty="0">
                <a:solidFill>
                  <a:srgbClr val="BF0000"/>
                </a:solidFill>
                <a:latin typeface="Georgia"/>
                <a:cs typeface="Georgia"/>
              </a:rPr>
              <a:t>fd, </a:t>
            </a:r>
            <a:r>
              <a:rPr sz="2400" b="1" spc="-75" dirty="0">
                <a:solidFill>
                  <a:srgbClr val="BF0000"/>
                </a:solidFill>
                <a:latin typeface="Georgia"/>
                <a:cs typeface="Georgia"/>
              </a:rPr>
              <a:t>void </a:t>
            </a:r>
            <a:r>
              <a:rPr sz="2400" b="1" spc="-5" dirty="0">
                <a:solidFill>
                  <a:srgbClr val="BF0000"/>
                </a:solidFill>
                <a:latin typeface="Georgia"/>
                <a:cs typeface="Georgia"/>
              </a:rPr>
              <a:t>*buf, </a:t>
            </a:r>
            <a:r>
              <a:rPr sz="2400" b="1" spc="-114" dirty="0">
                <a:solidFill>
                  <a:srgbClr val="BF0000"/>
                </a:solidFill>
                <a:latin typeface="Georgia"/>
                <a:cs typeface="Georgia"/>
              </a:rPr>
              <a:t>size_t</a:t>
            </a:r>
            <a:r>
              <a:rPr sz="2400" b="1" spc="160" dirty="0">
                <a:solidFill>
                  <a:srgbClr val="BF0000"/>
                </a:solidFill>
                <a:latin typeface="Georgia"/>
                <a:cs typeface="Georgia"/>
              </a:rPr>
              <a:t> </a:t>
            </a:r>
            <a:r>
              <a:rPr sz="2400" b="1" spc="-114" dirty="0">
                <a:solidFill>
                  <a:srgbClr val="BF0000"/>
                </a:solidFill>
                <a:latin typeface="Georgia"/>
                <a:cs typeface="Georgia"/>
              </a:rPr>
              <a:t>count);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67887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WRITE </a:t>
            </a:r>
            <a:r>
              <a:rPr spc="370" dirty="0"/>
              <a:t>SYSTEM</a:t>
            </a:r>
            <a:r>
              <a:rPr spc="-930" dirty="0"/>
              <a:t> </a:t>
            </a:r>
            <a:r>
              <a:rPr spc="36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0" y="2112259"/>
            <a:ext cx="9872980" cy="30911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  <a:tabLst>
                <a:tab pos="2204085" algn="l"/>
                <a:tab pos="2571750" algn="l"/>
                <a:tab pos="3319145" algn="l"/>
                <a:tab pos="3766185" algn="l"/>
                <a:tab pos="4133850" algn="l"/>
                <a:tab pos="4921250" algn="l"/>
                <a:tab pos="5700395" algn="l"/>
                <a:tab pos="6068695" algn="l"/>
                <a:tab pos="6581775" algn="l"/>
                <a:tab pos="7096125" algn="l"/>
                <a:tab pos="8528050" algn="l"/>
                <a:tab pos="8970645" algn="l"/>
                <a:tab pos="9483090" algn="l"/>
              </a:tabLst>
            </a:pPr>
            <a:r>
              <a:rPr sz="2000" spc="65" dirty="0">
                <a:latin typeface="Trebuchet MS"/>
                <a:cs typeface="Trebuchet MS"/>
              </a:rPr>
              <a:t>w</a:t>
            </a:r>
            <a:r>
              <a:rPr sz="2000" spc="7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ite()—attempt</a:t>
            </a:r>
            <a:r>
              <a:rPr sz="2000" spc="1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5" dirty="0">
                <a:latin typeface="Trebuchet MS"/>
                <a:cs typeface="Trebuchet MS"/>
              </a:rPr>
              <a:t>w</a:t>
            </a:r>
            <a:r>
              <a:rPr sz="2000" spc="70" dirty="0">
                <a:latin typeface="Trebuchet MS"/>
                <a:cs typeface="Trebuchet MS"/>
              </a:rPr>
              <a:t>r</a:t>
            </a:r>
            <a:r>
              <a:rPr sz="2000" spc="-40" dirty="0">
                <a:latin typeface="Trebuchet MS"/>
                <a:cs typeface="Trebuchet MS"/>
              </a:rPr>
              <a:t>it</a:t>
            </a:r>
            <a:r>
              <a:rPr sz="2000" spc="-5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75" dirty="0">
                <a:latin typeface="Trebuchet MS"/>
                <a:cs typeface="Trebuchet MS"/>
              </a:rPr>
              <a:t>u</a:t>
            </a:r>
            <a:r>
              <a:rPr sz="2000" spc="85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" dirty="0">
                <a:latin typeface="Trebuchet MS"/>
                <a:cs typeface="Trebuchet MS"/>
              </a:rPr>
              <a:t>coun</a:t>
            </a:r>
            <a:r>
              <a:rPr sz="2000" dirty="0">
                <a:latin typeface="Trebuchet MS"/>
                <a:cs typeface="Trebuchet MS"/>
              </a:rPr>
              <a:t>t	</a:t>
            </a:r>
            <a:r>
              <a:rPr sz="2000" spc="90" dirty="0">
                <a:latin typeface="Trebuchet MS"/>
                <a:cs typeface="Trebuchet MS"/>
              </a:rPr>
              <a:t>b</a:t>
            </a:r>
            <a:r>
              <a:rPr sz="2000" spc="20" dirty="0">
                <a:latin typeface="Trebuchet MS"/>
                <a:cs typeface="Trebuchet MS"/>
              </a:rPr>
              <a:t>ytes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35" dirty="0">
                <a:latin typeface="Trebuchet MS"/>
                <a:cs typeface="Trebuchet MS"/>
              </a:rPr>
              <a:t>th</a:t>
            </a:r>
            <a:r>
              <a:rPr sz="2000" spc="-3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45" dirty="0">
                <a:latin typeface="Trebuchet MS"/>
                <a:cs typeface="Trebuchet MS"/>
              </a:rPr>
              <a:t>f</a:t>
            </a:r>
            <a:r>
              <a:rPr sz="2000" spc="10" dirty="0">
                <a:latin typeface="Trebuchet MS"/>
                <a:cs typeface="Trebuchet MS"/>
              </a:rPr>
              <a:t>il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45" dirty="0">
                <a:latin typeface="Trebuchet MS"/>
                <a:cs typeface="Trebuchet MS"/>
              </a:rPr>
              <a:t>r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f</a:t>
            </a:r>
            <a:r>
              <a:rPr sz="2000" spc="60" dirty="0">
                <a:latin typeface="Trebuchet MS"/>
                <a:cs typeface="Trebuchet MS"/>
              </a:rPr>
              <a:t>e</a:t>
            </a:r>
            <a:r>
              <a:rPr sz="2000" spc="-55" dirty="0">
                <a:latin typeface="Trebuchet MS"/>
                <a:cs typeface="Trebuchet MS"/>
              </a:rPr>
              <a:t>r</a:t>
            </a:r>
            <a:r>
              <a:rPr sz="2000" spc="60" dirty="0">
                <a:latin typeface="Trebuchet MS"/>
                <a:cs typeface="Trebuchet MS"/>
              </a:rPr>
              <a:t>ence</a:t>
            </a:r>
            <a:r>
              <a:rPr sz="2000" spc="70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90" dirty="0">
                <a:latin typeface="Trebuchet MS"/>
                <a:cs typeface="Trebuchet MS"/>
              </a:rPr>
              <a:t>b</a:t>
            </a:r>
            <a:r>
              <a:rPr sz="2000" spc="135" dirty="0">
                <a:latin typeface="Trebuchet MS"/>
                <a:cs typeface="Trebuchet MS"/>
              </a:rPr>
              <a:t>y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35" dirty="0">
                <a:latin typeface="Trebuchet MS"/>
                <a:cs typeface="Trebuchet MS"/>
              </a:rPr>
              <a:t>th</a:t>
            </a:r>
            <a:r>
              <a:rPr sz="2000" spc="-3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45" dirty="0">
                <a:latin typeface="Trebuchet MS"/>
                <a:cs typeface="Trebuchet MS"/>
              </a:rPr>
              <a:t>f</a:t>
            </a:r>
            <a:r>
              <a:rPr sz="2000" spc="10" dirty="0">
                <a:latin typeface="Trebuchet MS"/>
                <a:cs typeface="Trebuchet MS"/>
              </a:rPr>
              <a:t>ile  </a:t>
            </a:r>
            <a:r>
              <a:rPr sz="2000" spc="50" dirty="0">
                <a:latin typeface="Trebuchet MS"/>
                <a:cs typeface="Trebuchet MS"/>
              </a:rPr>
              <a:t>descriptor </a:t>
            </a:r>
            <a:r>
              <a:rPr sz="2000" spc="-15" dirty="0">
                <a:latin typeface="Trebuchet MS"/>
                <a:cs typeface="Trebuchet MS"/>
              </a:rPr>
              <a:t>fd from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5" dirty="0">
                <a:latin typeface="Trebuchet MS"/>
                <a:cs typeface="Trebuchet MS"/>
              </a:rPr>
              <a:t>buffer </a:t>
            </a:r>
            <a:r>
              <a:rPr sz="2000" spc="15" dirty="0">
                <a:latin typeface="Trebuchet MS"/>
                <a:cs typeface="Trebuchet MS"/>
              </a:rPr>
              <a:t>starting </a:t>
            </a:r>
            <a:r>
              <a:rPr sz="2000" spc="-95" dirty="0">
                <a:latin typeface="Trebuchet MS"/>
                <a:cs typeface="Trebuchet MS"/>
              </a:rPr>
              <a:t>at </a:t>
            </a:r>
            <a:r>
              <a:rPr sz="2000" spc="-15" dirty="0">
                <a:latin typeface="Trebuchet MS"/>
                <a:cs typeface="Trebuchet MS"/>
              </a:rPr>
              <a:t>buf. </a:t>
            </a:r>
            <a:r>
              <a:rPr sz="2000" spc="150" dirty="0">
                <a:latin typeface="Trebuchet MS"/>
                <a:cs typeface="Trebuchet MS"/>
              </a:rPr>
              <a:t>On </a:t>
            </a:r>
            <a:r>
              <a:rPr sz="2000" spc="45" dirty="0">
                <a:latin typeface="Trebuchet MS"/>
                <a:cs typeface="Trebuchet MS"/>
              </a:rPr>
              <a:t>success, </a:t>
            </a:r>
            <a:r>
              <a:rPr sz="2000" dirty="0">
                <a:latin typeface="Trebuchet MS"/>
                <a:cs typeface="Trebuchet MS"/>
              </a:rPr>
              <a:t>write() </a:t>
            </a:r>
            <a:r>
              <a:rPr sz="2000" spc="15" dirty="0">
                <a:latin typeface="Trebuchet MS"/>
                <a:cs typeface="Trebuchet MS"/>
              </a:rPr>
              <a:t>returns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32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number  </a:t>
            </a:r>
            <a:r>
              <a:rPr sz="2000" spc="-45" dirty="0">
                <a:latin typeface="Trebuchet MS"/>
                <a:cs typeface="Trebuchet MS"/>
              </a:rPr>
              <a:t>of </a:t>
            </a:r>
            <a:r>
              <a:rPr sz="2000" spc="35" dirty="0">
                <a:latin typeface="Trebuchet MS"/>
                <a:cs typeface="Trebuchet MS"/>
              </a:rPr>
              <a:t>bytes </a:t>
            </a:r>
            <a:r>
              <a:rPr sz="2000" spc="-20" dirty="0">
                <a:latin typeface="Trebuchet MS"/>
                <a:cs typeface="Trebuchet MS"/>
              </a:rPr>
              <a:t>written </a:t>
            </a:r>
            <a:r>
              <a:rPr sz="2000" spc="5" dirty="0">
                <a:latin typeface="Trebuchet MS"/>
                <a:cs typeface="Trebuchet MS"/>
              </a:rPr>
              <a:t>(zero </a:t>
            </a:r>
            <a:r>
              <a:rPr sz="2000" spc="20" dirty="0">
                <a:latin typeface="Trebuchet MS"/>
                <a:cs typeface="Trebuchet MS"/>
              </a:rPr>
              <a:t>indicates </a:t>
            </a:r>
            <a:r>
              <a:rPr sz="2000" spc="35" dirty="0">
                <a:latin typeface="Trebuchet MS"/>
                <a:cs typeface="Trebuchet MS"/>
              </a:rPr>
              <a:t>nothing </a:t>
            </a:r>
            <a:r>
              <a:rPr sz="2000" spc="40" dirty="0">
                <a:latin typeface="Trebuchet MS"/>
                <a:cs typeface="Trebuchet MS"/>
              </a:rPr>
              <a:t>was </a:t>
            </a:r>
            <a:r>
              <a:rPr sz="2000" spc="-20" dirty="0">
                <a:latin typeface="Trebuchet MS"/>
                <a:cs typeface="Trebuchet MS"/>
              </a:rPr>
              <a:t>written) </a:t>
            </a:r>
            <a:r>
              <a:rPr sz="2000" spc="60" dirty="0">
                <a:latin typeface="Trebuchet MS"/>
                <a:cs typeface="Trebuchet MS"/>
              </a:rPr>
              <a:t>and </a:t>
            </a:r>
            <a:r>
              <a:rPr sz="2000" spc="55" dirty="0">
                <a:latin typeface="Trebuchet MS"/>
                <a:cs typeface="Trebuchet MS"/>
              </a:rPr>
              <a:t>advances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-25" dirty="0">
                <a:latin typeface="Trebuchet MS"/>
                <a:cs typeface="Trebuchet MS"/>
              </a:rPr>
              <a:t>file </a:t>
            </a:r>
            <a:r>
              <a:rPr sz="2000" spc="35" dirty="0">
                <a:latin typeface="Trebuchet MS"/>
                <a:cs typeface="Trebuchet MS"/>
              </a:rPr>
              <a:t>position  </a:t>
            </a:r>
            <a:r>
              <a:rPr sz="2000" spc="25" dirty="0">
                <a:latin typeface="Trebuchet MS"/>
                <a:cs typeface="Trebuchet MS"/>
              </a:rPr>
              <a:t>pointer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by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this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number.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On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error,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write()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returns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-1,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and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errno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set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appropriately.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If  </a:t>
            </a:r>
            <a:r>
              <a:rPr sz="2000" dirty="0">
                <a:latin typeface="Trebuchet MS"/>
                <a:cs typeface="Trebuchet MS"/>
              </a:rPr>
              <a:t>count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zero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and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file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descriptor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refers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regular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file,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0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will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be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returned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without  </a:t>
            </a:r>
            <a:r>
              <a:rPr sz="2000" spc="65" dirty="0">
                <a:latin typeface="Trebuchet MS"/>
                <a:cs typeface="Trebuchet MS"/>
              </a:rPr>
              <a:t>causing </a:t>
            </a:r>
            <a:r>
              <a:rPr sz="2000" spc="45" dirty="0">
                <a:latin typeface="Trebuchet MS"/>
                <a:cs typeface="Trebuchet MS"/>
              </a:rPr>
              <a:t>any </a:t>
            </a:r>
            <a:r>
              <a:rPr sz="2000" spc="5" dirty="0">
                <a:latin typeface="Trebuchet MS"/>
                <a:cs typeface="Trebuchet MS"/>
              </a:rPr>
              <a:t>other</a:t>
            </a:r>
            <a:r>
              <a:rPr sz="2000" spc="-44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effect.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4925" algn="ctr">
              <a:lnSpc>
                <a:spcPct val="100000"/>
              </a:lnSpc>
              <a:spcBef>
                <a:spcPts val="1565"/>
              </a:spcBef>
            </a:pPr>
            <a:r>
              <a:rPr sz="2400" b="1" spc="-55" dirty="0">
                <a:solidFill>
                  <a:srgbClr val="BF0000"/>
                </a:solidFill>
                <a:latin typeface="Georgia"/>
                <a:cs typeface="Georgia"/>
              </a:rPr>
              <a:t>#include</a:t>
            </a:r>
            <a:r>
              <a:rPr sz="2400" b="1" spc="-15" dirty="0">
                <a:solidFill>
                  <a:srgbClr val="BF0000"/>
                </a:solidFill>
                <a:latin typeface="Georgia"/>
                <a:cs typeface="Georgia"/>
              </a:rPr>
              <a:t> </a:t>
            </a:r>
            <a:r>
              <a:rPr sz="2400" b="1" spc="-80" dirty="0">
                <a:solidFill>
                  <a:srgbClr val="BF0000"/>
                </a:solidFill>
                <a:latin typeface="Georgia"/>
                <a:cs typeface="Georgia"/>
              </a:rPr>
              <a:t>&lt;unistd.h&gt;</a:t>
            </a:r>
            <a:endParaRPr sz="2400">
              <a:latin typeface="Georgia"/>
              <a:cs typeface="Georgia"/>
            </a:endParaRPr>
          </a:p>
          <a:p>
            <a:pPr marL="29209" algn="ctr">
              <a:lnSpc>
                <a:spcPct val="100000"/>
              </a:lnSpc>
              <a:spcBef>
                <a:spcPts val="910"/>
              </a:spcBef>
            </a:pPr>
            <a:r>
              <a:rPr sz="2400" b="1" spc="-100" dirty="0">
                <a:solidFill>
                  <a:srgbClr val="BF0000"/>
                </a:solidFill>
                <a:latin typeface="Georgia"/>
                <a:cs typeface="Georgia"/>
              </a:rPr>
              <a:t>ssize_t write(int </a:t>
            </a:r>
            <a:r>
              <a:rPr sz="2400" b="1" spc="-45" dirty="0">
                <a:solidFill>
                  <a:srgbClr val="BF0000"/>
                </a:solidFill>
                <a:latin typeface="Georgia"/>
                <a:cs typeface="Georgia"/>
              </a:rPr>
              <a:t>fd, </a:t>
            </a:r>
            <a:r>
              <a:rPr sz="2400" b="1" spc="-80" dirty="0">
                <a:solidFill>
                  <a:srgbClr val="BF0000"/>
                </a:solidFill>
                <a:latin typeface="Georgia"/>
                <a:cs typeface="Georgia"/>
              </a:rPr>
              <a:t>const </a:t>
            </a:r>
            <a:r>
              <a:rPr sz="2400" b="1" spc="-75" dirty="0">
                <a:solidFill>
                  <a:srgbClr val="BF0000"/>
                </a:solidFill>
                <a:latin typeface="Georgia"/>
                <a:cs typeface="Georgia"/>
              </a:rPr>
              <a:t>void </a:t>
            </a:r>
            <a:r>
              <a:rPr sz="2400" b="1" spc="-5" dirty="0">
                <a:solidFill>
                  <a:srgbClr val="BF0000"/>
                </a:solidFill>
                <a:latin typeface="Georgia"/>
                <a:cs typeface="Georgia"/>
              </a:rPr>
              <a:t>*buf, </a:t>
            </a:r>
            <a:r>
              <a:rPr sz="2400" b="1" spc="-114" dirty="0">
                <a:solidFill>
                  <a:srgbClr val="BF0000"/>
                </a:solidFill>
                <a:latin typeface="Georgia"/>
                <a:cs typeface="Georgia"/>
              </a:rPr>
              <a:t>size_t</a:t>
            </a:r>
            <a:r>
              <a:rPr sz="2400" b="1" spc="310" dirty="0">
                <a:solidFill>
                  <a:srgbClr val="BF0000"/>
                </a:solidFill>
                <a:latin typeface="Georgia"/>
                <a:cs typeface="Georgia"/>
              </a:rPr>
              <a:t> </a:t>
            </a:r>
            <a:r>
              <a:rPr sz="2400" b="1" spc="-114" dirty="0">
                <a:solidFill>
                  <a:srgbClr val="BF0000"/>
                </a:solidFill>
                <a:latin typeface="Georgia"/>
                <a:cs typeface="Georgia"/>
              </a:rPr>
              <a:t>count);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80" dirty="0"/>
              <a:t>INTER-PROCESS  </a:t>
            </a:r>
            <a:r>
              <a:rPr spc="505" dirty="0"/>
              <a:t>COMMUNICATION</a:t>
            </a:r>
            <a:r>
              <a:rPr spc="-375" dirty="0"/>
              <a:t> </a:t>
            </a:r>
            <a:r>
              <a:rPr spc="245" dirty="0"/>
              <a:t>(IPC)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0" y="3274154"/>
            <a:ext cx="9874250" cy="1391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ts val="3460"/>
              </a:lnSpc>
              <a:spcBef>
                <a:spcPts val="530"/>
              </a:spcBef>
            </a:pPr>
            <a:r>
              <a:rPr sz="3200" spc="215" dirty="0">
                <a:latin typeface="Trebuchet MS"/>
                <a:cs typeface="Trebuchet MS"/>
              </a:rPr>
              <a:t>IPC </a:t>
            </a:r>
            <a:r>
              <a:rPr sz="3200" spc="95" dirty="0">
                <a:latin typeface="Trebuchet MS"/>
                <a:cs typeface="Trebuchet MS"/>
              </a:rPr>
              <a:t>provides </a:t>
            </a:r>
            <a:r>
              <a:rPr sz="3200" spc="15" dirty="0">
                <a:latin typeface="Trebuchet MS"/>
                <a:cs typeface="Trebuchet MS"/>
              </a:rPr>
              <a:t>a </a:t>
            </a:r>
            <a:r>
              <a:rPr sz="3200" spc="80" dirty="0">
                <a:latin typeface="Trebuchet MS"/>
                <a:cs typeface="Trebuchet MS"/>
              </a:rPr>
              <a:t>mechanism </a:t>
            </a:r>
            <a:r>
              <a:rPr sz="3200" spc="-100" dirty="0">
                <a:latin typeface="Trebuchet MS"/>
                <a:cs typeface="Trebuchet MS"/>
              </a:rPr>
              <a:t>to </a:t>
            </a:r>
            <a:r>
              <a:rPr sz="3200" spc="5" dirty="0">
                <a:latin typeface="Trebuchet MS"/>
                <a:cs typeface="Trebuchet MS"/>
              </a:rPr>
              <a:t>allow </a:t>
            </a:r>
            <a:r>
              <a:rPr sz="3200" spc="114" dirty="0">
                <a:latin typeface="Trebuchet MS"/>
                <a:cs typeface="Trebuchet MS"/>
              </a:rPr>
              <a:t>processes </a:t>
            </a:r>
            <a:r>
              <a:rPr sz="3200" spc="-100" dirty="0">
                <a:latin typeface="Trebuchet MS"/>
                <a:cs typeface="Trebuchet MS"/>
              </a:rPr>
              <a:t>to  </a:t>
            </a:r>
            <a:r>
              <a:rPr sz="3200" spc="30" dirty="0">
                <a:latin typeface="Trebuchet MS"/>
                <a:cs typeface="Trebuchet MS"/>
              </a:rPr>
              <a:t>communicate </a:t>
            </a:r>
            <a:r>
              <a:rPr sz="3200" spc="100" dirty="0">
                <a:latin typeface="Trebuchet MS"/>
                <a:cs typeface="Trebuchet MS"/>
              </a:rPr>
              <a:t>and </a:t>
            </a:r>
            <a:r>
              <a:rPr sz="3200" spc="-100" dirty="0">
                <a:latin typeface="Trebuchet MS"/>
                <a:cs typeface="Trebuchet MS"/>
              </a:rPr>
              <a:t>to </a:t>
            </a:r>
            <a:r>
              <a:rPr sz="3200" spc="70" dirty="0">
                <a:latin typeface="Trebuchet MS"/>
                <a:cs typeface="Trebuchet MS"/>
              </a:rPr>
              <a:t>synchronize </a:t>
            </a:r>
            <a:r>
              <a:rPr sz="3200" spc="-10" dirty="0">
                <a:latin typeface="Trebuchet MS"/>
                <a:cs typeface="Trebuchet MS"/>
              </a:rPr>
              <a:t>their </a:t>
            </a:r>
            <a:r>
              <a:rPr sz="3200" spc="20" dirty="0">
                <a:latin typeface="Trebuchet MS"/>
                <a:cs typeface="Trebuchet MS"/>
              </a:rPr>
              <a:t>actions  </a:t>
            </a:r>
            <a:r>
              <a:rPr sz="3200" spc="-45" dirty="0">
                <a:latin typeface="Trebuchet MS"/>
                <a:cs typeface="Trebuchet MS"/>
              </a:rPr>
              <a:t>without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sharing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the</a:t>
            </a:r>
            <a:r>
              <a:rPr sz="3200" spc="-17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same</a:t>
            </a:r>
            <a:r>
              <a:rPr sz="3200" spc="-16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address</a:t>
            </a:r>
            <a:r>
              <a:rPr sz="3200" spc="-17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space.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6867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70" dirty="0"/>
              <a:t>CLOSE </a:t>
            </a:r>
            <a:r>
              <a:rPr spc="370" dirty="0"/>
              <a:t>SYSTEM</a:t>
            </a:r>
            <a:r>
              <a:rPr spc="-1125" dirty="0"/>
              <a:t> </a:t>
            </a:r>
            <a:r>
              <a:rPr spc="36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0" y="2112259"/>
            <a:ext cx="9877425" cy="281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80" dirty="0">
                <a:latin typeface="Trebuchet MS"/>
                <a:cs typeface="Trebuchet MS"/>
              </a:rPr>
              <a:t>close()—closes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-25" dirty="0">
                <a:latin typeface="Trebuchet MS"/>
                <a:cs typeface="Trebuchet MS"/>
              </a:rPr>
              <a:t>file </a:t>
            </a:r>
            <a:r>
              <a:rPr sz="2000" spc="20" dirty="0">
                <a:latin typeface="Trebuchet MS"/>
                <a:cs typeface="Trebuchet MS"/>
              </a:rPr>
              <a:t>descriptor, </a:t>
            </a:r>
            <a:r>
              <a:rPr sz="2000" spc="85" dirty="0">
                <a:latin typeface="Trebuchet MS"/>
                <a:cs typeface="Trebuchet MS"/>
              </a:rPr>
              <a:t>so </a:t>
            </a:r>
            <a:r>
              <a:rPr sz="2000" spc="-85" dirty="0">
                <a:latin typeface="Trebuchet MS"/>
                <a:cs typeface="Trebuchet MS"/>
              </a:rPr>
              <a:t>that </a:t>
            </a:r>
            <a:r>
              <a:rPr sz="2000" spc="-95" dirty="0">
                <a:latin typeface="Trebuchet MS"/>
                <a:cs typeface="Trebuchet MS"/>
              </a:rPr>
              <a:t>it </a:t>
            </a:r>
            <a:r>
              <a:rPr sz="2000" spc="60" dirty="0">
                <a:latin typeface="Trebuchet MS"/>
                <a:cs typeface="Trebuchet MS"/>
              </a:rPr>
              <a:t>no </a:t>
            </a:r>
            <a:r>
              <a:rPr sz="2000" spc="65" dirty="0">
                <a:latin typeface="Trebuchet MS"/>
                <a:cs typeface="Trebuchet MS"/>
              </a:rPr>
              <a:t>longer </a:t>
            </a:r>
            <a:r>
              <a:rPr sz="2000" spc="15" dirty="0">
                <a:latin typeface="Trebuchet MS"/>
                <a:cs typeface="Trebuchet MS"/>
              </a:rPr>
              <a:t>refers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45" dirty="0">
                <a:latin typeface="Trebuchet MS"/>
                <a:cs typeface="Trebuchet MS"/>
              </a:rPr>
              <a:t>any </a:t>
            </a:r>
            <a:r>
              <a:rPr sz="2000" spc="-25" dirty="0">
                <a:latin typeface="Trebuchet MS"/>
                <a:cs typeface="Trebuchet MS"/>
              </a:rPr>
              <a:t>file </a:t>
            </a:r>
            <a:r>
              <a:rPr sz="2000" spc="60" dirty="0">
                <a:latin typeface="Trebuchet MS"/>
                <a:cs typeface="Trebuchet MS"/>
              </a:rPr>
              <a:t>and </a:t>
            </a:r>
            <a:r>
              <a:rPr sz="2000" spc="55" dirty="0">
                <a:latin typeface="Trebuchet MS"/>
                <a:cs typeface="Trebuchet MS"/>
              </a:rPr>
              <a:t>may </a:t>
            </a:r>
            <a:r>
              <a:rPr sz="2000" spc="110" dirty="0">
                <a:latin typeface="Trebuchet MS"/>
                <a:cs typeface="Trebuchet MS"/>
              </a:rPr>
              <a:t>be  </a:t>
            </a:r>
            <a:r>
              <a:rPr sz="2000" spc="20" dirty="0">
                <a:latin typeface="Trebuchet MS"/>
                <a:cs typeface="Trebuchet MS"/>
              </a:rPr>
              <a:t>reused. </a:t>
            </a:r>
            <a:r>
              <a:rPr sz="2000" spc="-50" dirty="0">
                <a:latin typeface="Trebuchet MS"/>
                <a:cs typeface="Trebuchet MS"/>
              </a:rPr>
              <a:t>If </a:t>
            </a:r>
            <a:r>
              <a:rPr sz="2000" spc="-15" dirty="0">
                <a:latin typeface="Trebuchet MS"/>
                <a:cs typeface="Trebuchet MS"/>
              </a:rPr>
              <a:t>fd </a:t>
            </a:r>
            <a:r>
              <a:rPr sz="2000" spc="55" dirty="0">
                <a:latin typeface="Trebuchet MS"/>
                <a:cs typeface="Trebuchet MS"/>
              </a:rPr>
              <a:t>is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-25" dirty="0">
                <a:latin typeface="Trebuchet MS"/>
                <a:cs typeface="Trebuchet MS"/>
              </a:rPr>
              <a:t>last </a:t>
            </a:r>
            <a:r>
              <a:rPr sz="2000" spc="80" dirty="0">
                <a:latin typeface="Trebuchet MS"/>
                <a:cs typeface="Trebuchet MS"/>
              </a:rPr>
              <a:t>copy </a:t>
            </a:r>
            <a:r>
              <a:rPr sz="2000" spc="-45" dirty="0">
                <a:latin typeface="Trebuchet MS"/>
                <a:cs typeface="Trebuchet MS"/>
              </a:rPr>
              <a:t>of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15" dirty="0">
                <a:latin typeface="Trebuchet MS"/>
                <a:cs typeface="Trebuchet MS"/>
              </a:rPr>
              <a:t>particular </a:t>
            </a:r>
            <a:r>
              <a:rPr sz="2000" spc="-25" dirty="0">
                <a:latin typeface="Trebuchet MS"/>
                <a:cs typeface="Trebuchet MS"/>
              </a:rPr>
              <a:t>file </a:t>
            </a:r>
            <a:r>
              <a:rPr sz="2000" spc="50" dirty="0">
                <a:latin typeface="Trebuchet MS"/>
                <a:cs typeface="Trebuchet MS"/>
              </a:rPr>
              <a:t>descriptor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40" dirty="0">
                <a:latin typeface="Trebuchet MS"/>
                <a:cs typeface="Trebuchet MS"/>
              </a:rPr>
              <a:t>resources </a:t>
            </a:r>
            <a:r>
              <a:rPr sz="2000" spc="30" dirty="0">
                <a:latin typeface="Trebuchet MS"/>
                <a:cs typeface="Trebuchet MS"/>
              </a:rPr>
              <a:t>associated  </a:t>
            </a:r>
            <a:r>
              <a:rPr sz="2000" spc="-25" dirty="0">
                <a:latin typeface="Trebuchet MS"/>
                <a:cs typeface="Trebuchet MS"/>
              </a:rPr>
              <a:t>with </a:t>
            </a:r>
            <a:r>
              <a:rPr sz="2000" spc="-95" dirty="0">
                <a:latin typeface="Trebuchet MS"/>
                <a:cs typeface="Trebuchet MS"/>
              </a:rPr>
              <a:t>it </a:t>
            </a:r>
            <a:r>
              <a:rPr sz="2000" spc="5" dirty="0">
                <a:latin typeface="Trebuchet MS"/>
                <a:cs typeface="Trebuchet MS"/>
              </a:rPr>
              <a:t>are </a:t>
            </a:r>
            <a:r>
              <a:rPr sz="2000" spc="-25" dirty="0">
                <a:latin typeface="Trebuchet MS"/>
                <a:cs typeface="Trebuchet MS"/>
              </a:rPr>
              <a:t>freed; </a:t>
            </a:r>
            <a:r>
              <a:rPr sz="2000" spc="-75" dirty="0">
                <a:latin typeface="Trebuchet MS"/>
                <a:cs typeface="Trebuchet MS"/>
              </a:rPr>
              <a:t>if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50" dirty="0">
                <a:latin typeface="Trebuchet MS"/>
                <a:cs typeface="Trebuchet MS"/>
              </a:rPr>
              <a:t>descriptor </a:t>
            </a:r>
            <a:r>
              <a:rPr sz="2000" spc="40" dirty="0">
                <a:latin typeface="Trebuchet MS"/>
                <a:cs typeface="Trebuchet MS"/>
              </a:rPr>
              <a:t>was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-25" dirty="0">
                <a:latin typeface="Trebuchet MS"/>
                <a:cs typeface="Trebuchet MS"/>
              </a:rPr>
              <a:t>last </a:t>
            </a:r>
            <a:r>
              <a:rPr sz="2000" spc="10" dirty="0">
                <a:latin typeface="Trebuchet MS"/>
                <a:cs typeface="Trebuchet MS"/>
              </a:rPr>
              <a:t>reference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-25" dirty="0">
                <a:latin typeface="Trebuchet MS"/>
                <a:cs typeface="Trebuchet MS"/>
              </a:rPr>
              <a:t>file </a:t>
            </a:r>
            <a:r>
              <a:rPr sz="2000" spc="30" dirty="0">
                <a:latin typeface="Trebuchet MS"/>
                <a:cs typeface="Trebuchet MS"/>
              </a:rPr>
              <a:t>which </a:t>
            </a:r>
            <a:r>
              <a:rPr sz="2000" spc="50" dirty="0">
                <a:latin typeface="Trebuchet MS"/>
                <a:cs typeface="Trebuchet MS"/>
              </a:rPr>
              <a:t>has </a:t>
            </a:r>
            <a:r>
              <a:rPr sz="2000" spc="80" dirty="0">
                <a:latin typeface="Trebuchet MS"/>
                <a:cs typeface="Trebuchet MS"/>
              </a:rPr>
              <a:t>been  </a:t>
            </a:r>
            <a:r>
              <a:rPr sz="2000" spc="40" dirty="0">
                <a:latin typeface="Trebuchet MS"/>
                <a:cs typeface="Trebuchet MS"/>
              </a:rPr>
              <a:t>removed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using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unlink(2)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file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deleted.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close()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returns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zero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success,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or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-1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if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an  </a:t>
            </a:r>
            <a:r>
              <a:rPr sz="2000" spc="45" dirty="0">
                <a:latin typeface="Trebuchet MS"/>
                <a:cs typeface="Trebuchet MS"/>
              </a:rPr>
              <a:t>error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occurred.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rebuchet MS"/>
              <a:cs typeface="Trebuchet MS"/>
            </a:endParaRPr>
          </a:p>
          <a:p>
            <a:pPr marL="3429000" marR="3390265" algn="ctr">
              <a:lnSpc>
                <a:spcPct val="131700"/>
              </a:lnSpc>
            </a:pPr>
            <a:r>
              <a:rPr sz="2400" b="1" spc="-55" dirty="0">
                <a:solidFill>
                  <a:srgbClr val="BF0000"/>
                </a:solidFill>
                <a:latin typeface="Georgia"/>
                <a:cs typeface="Georgia"/>
              </a:rPr>
              <a:t>#include </a:t>
            </a:r>
            <a:r>
              <a:rPr sz="2400" b="1" spc="-80" dirty="0">
                <a:solidFill>
                  <a:srgbClr val="BF0000"/>
                </a:solidFill>
                <a:latin typeface="Georgia"/>
                <a:cs typeface="Georgia"/>
              </a:rPr>
              <a:t>&lt;unistd.h&gt;  </a:t>
            </a:r>
            <a:r>
              <a:rPr sz="2400" b="1" spc="-95" dirty="0">
                <a:solidFill>
                  <a:srgbClr val="BF0000"/>
                </a:solidFill>
                <a:latin typeface="Georgia"/>
                <a:cs typeface="Georgia"/>
              </a:rPr>
              <a:t>int </a:t>
            </a:r>
            <a:r>
              <a:rPr sz="2400" b="1" spc="-70" dirty="0">
                <a:solidFill>
                  <a:srgbClr val="BF0000"/>
                </a:solidFill>
                <a:latin typeface="Georgia"/>
                <a:cs typeface="Georgia"/>
              </a:rPr>
              <a:t>close(int</a:t>
            </a:r>
            <a:r>
              <a:rPr sz="2400" b="1" spc="50" dirty="0">
                <a:solidFill>
                  <a:srgbClr val="BF0000"/>
                </a:solidFill>
                <a:latin typeface="Georgia"/>
                <a:cs typeface="Georgia"/>
              </a:rPr>
              <a:t> </a:t>
            </a:r>
            <a:r>
              <a:rPr sz="2400" b="1" spc="-120" dirty="0">
                <a:solidFill>
                  <a:srgbClr val="BF0000"/>
                </a:solidFill>
                <a:latin typeface="Georgia"/>
                <a:cs typeface="Georgia"/>
              </a:rPr>
              <a:t>fd);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18186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PIPES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2072" y="2001922"/>
            <a:ext cx="8725535" cy="7251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630"/>
              </a:spcBef>
              <a:buClr>
                <a:srgbClr val="9E3611"/>
              </a:buClr>
              <a:buSzPct val="83783"/>
              <a:buFont typeface="Arial Black"/>
              <a:buChar char="▪"/>
              <a:tabLst>
                <a:tab pos="167005" algn="l"/>
              </a:tabLst>
            </a:pPr>
            <a:r>
              <a:rPr sz="1850" spc="200" dirty="0">
                <a:latin typeface="Trebuchet MS"/>
                <a:cs typeface="Trebuchet MS"/>
              </a:rPr>
              <a:t>A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40" dirty="0">
                <a:latin typeface="Trebuchet MS"/>
                <a:cs typeface="Trebuchet MS"/>
              </a:rPr>
              <a:t>UNIX/Linux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75" dirty="0">
                <a:latin typeface="Trebuchet MS"/>
                <a:cs typeface="Trebuchet MS"/>
              </a:rPr>
              <a:t>pipe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spc="30" dirty="0">
                <a:latin typeface="Trebuchet MS"/>
                <a:cs typeface="Trebuchet MS"/>
              </a:rPr>
              <a:t>can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105" dirty="0">
                <a:latin typeface="Trebuchet MS"/>
                <a:cs typeface="Trebuchet MS"/>
              </a:rPr>
              <a:t>be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70" dirty="0">
                <a:latin typeface="Trebuchet MS"/>
                <a:cs typeface="Trebuchet MS"/>
              </a:rPr>
              <a:t>used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for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spc="125" dirty="0">
                <a:latin typeface="Trebuchet MS"/>
                <a:cs typeface="Trebuchet MS"/>
              </a:rPr>
              <a:t>IPC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20" dirty="0">
                <a:latin typeface="Trebuchet MS"/>
                <a:cs typeface="Trebuchet MS"/>
              </a:rPr>
              <a:t>between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-5" dirty="0">
                <a:latin typeface="Trebuchet MS"/>
                <a:cs typeface="Trebuchet MS"/>
              </a:rPr>
              <a:t>related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65" dirty="0">
                <a:latin typeface="Trebuchet MS"/>
                <a:cs typeface="Trebuchet MS"/>
              </a:rPr>
              <a:t>processes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on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5" dirty="0">
                <a:latin typeface="Trebuchet MS"/>
                <a:cs typeface="Trebuchet MS"/>
              </a:rPr>
              <a:t>a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spc="15" dirty="0">
                <a:latin typeface="Trebuchet MS"/>
                <a:cs typeface="Trebuchet MS"/>
              </a:rPr>
              <a:t>system.</a:t>
            </a:r>
            <a:endParaRPr sz="1850">
              <a:latin typeface="Trebuchet MS"/>
              <a:cs typeface="Trebuchet MS"/>
            </a:endParaRPr>
          </a:p>
          <a:p>
            <a:pPr marL="166370" indent="-154305">
              <a:lnSpc>
                <a:spcPct val="100000"/>
              </a:lnSpc>
              <a:spcBef>
                <a:spcPts val="535"/>
              </a:spcBef>
              <a:buClr>
                <a:srgbClr val="9E3611"/>
              </a:buClr>
              <a:buSzPct val="83783"/>
              <a:buFont typeface="Arial Black"/>
              <a:buChar char="▪"/>
              <a:tabLst>
                <a:tab pos="167005" algn="l"/>
              </a:tabLst>
            </a:pPr>
            <a:r>
              <a:rPr sz="1850" spc="50" dirty="0">
                <a:latin typeface="Trebuchet MS"/>
                <a:cs typeface="Trebuchet MS"/>
              </a:rPr>
              <a:t>Communicating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65" dirty="0">
                <a:latin typeface="Trebuchet MS"/>
                <a:cs typeface="Trebuchet MS"/>
              </a:rPr>
              <a:t>processes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20" dirty="0">
                <a:latin typeface="Trebuchet MS"/>
                <a:cs typeface="Trebuchet MS"/>
              </a:rPr>
              <a:t>typically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25" dirty="0">
                <a:latin typeface="Trebuchet MS"/>
                <a:cs typeface="Trebuchet MS"/>
              </a:rPr>
              <a:t>have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70" dirty="0">
                <a:latin typeface="Trebuchet MS"/>
                <a:cs typeface="Trebuchet MS"/>
              </a:rPr>
              <a:t>sibling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or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15" dirty="0">
                <a:latin typeface="Trebuchet MS"/>
                <a:cs typeface="Trebuchet MS"/>
              </a:rPr>
              <a:t>parent-child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-5" dirty="0">
                <a:latin typeface="Trebuchet MS"/>
                <a:cs typeface="Trebuchet MS"/>
              </a:rPr>
              <a:t>relationship.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072" y="2769254"/>
            <a:ext cx="982472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3783"/>
              <a:buFont typeface="Arial Black"/>
              <a:buChar char="▪"/>
              <a:tabLst>
                <a:tab pos="167005" algn="l"/>
              </a:tabLst>
            </a:pPr>
            <a:r>
              <a:rPr sz="1850" spc="10" dirty="0">
                <a:latin typeface="Trebuchet MS"/>
                <a:cs typeface="Trebuchet MS"/>
              </a:rPr>
              <a:t>At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-30" dirty="0">
                <a:latin typeface="Trebuchet MS"/>
                <a:cs typeface="Trebuchet MS"/>
              </a:rPr>
              <a:t>the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command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-20" dirty="0">
                <a:latin typeface="Trebuchet MS"/>
                <a:cs typeface="Trebuchet MS"/>
              </a:rPr>
              <a:t>line,</a:t>
            </a:r>
            <a:r>
              <a:rPr sz="1850" spc="-215" dirty="0">
                <a:latin typeface="Trebuchet MS"/>
                <a:cs typeface="Trebuchet MS"/>
              </a:rPr>
              <a:t> </a:t>
            </a:r>
            <a:r>
              <a:rPr sz="1850" spc="5" dirty="0">
                <a:latin typeface="Trebuchet MS"/>
                <a:cs typeface="Trebuchet MS"/>
              </a:rPr>
              <a:t>a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75" dirty="0">
                <a:latin typeface="Trebuchet MS"/>
                <a:cs typeface="Trebuchet MS"/>
              </a:rPr>
              <a:t>pipe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30" dirty="0">
                <a:latin typeface="Trebuchet MS"/>
                <a:cs typeface="Trebuchet MS"/>
              </a:rPr>
              <a:t>can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105" dirty="0">
                <a:latin typeface="Trebuchet MS"/>
                <a:cs typeface="Trebuchet MS"/>
              </a:rPr>
              <a:t>be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70" dirty="0">
                <a:latin typeface="Trebuchet MS"/>
                <a:cs typeface="Trebuchet MS"/>
              </a:rPr>
              <a:t>used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-60" dirty="0">
                <a:latin typeface="Trebuchet MS"/>
                <a:cs typeface="Trebuchet MS"/>
              </a:rPr>
              <a:t>to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15" dirty="0">
                <a:latin typeface="Trebuchet MS"/>
                <a:cs typeface="Trebuchet MS"/>
              </a:rPr>
              <a:t>connect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-30" dirty="0">
                <a:latin typeface="Trebuchet MS"/>
                <a:cs typeface="Trebuchet MS"/>
              </a:rPr>
              <a:t>the</a:t>
            </a:r>
            <a:r>
              <a:rPr sz="1850" spc="-65" dirty="0">
                <a:latin typeface="Trebuchet MS"/>
                <a:cs typeface="Trebuchet MS"/>
              </a:rPr>
              <a:t> </a:t>
            </a:r>
            <a:r>
              <a:rPr sz="1850" spc="25" dirty="0">
                <a:latin typeface="Trebuchet MS"/>
                <a:cs typeface="Trebuchet MS"/>
              </a:rPr>
              <a:t>standard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-25" dirty="0">
                <a:latin typeface="Trebuchet MS"/>
                <a:cs typeface="Trebuchet MS"/>
              </a:rPr>
              <a:t>output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of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50" dirty="0">
                <a:latin typeface="Trebuchet MS"/>
                <a:cs typeface="Trebuchet MS"/>
              </a:rPr>
              <a:t>one</a:t>
            </a:r>
            <a:r>
              <a:rPr sz="1850" spc="-60" dirty="0">
                <a:latin typeface="Trebuchet MS"/>
                <a:cs typeface="Trebuchet MS"/>
              </a:rPr>
              <a:t> </a:t>
            </a:r>
            <a:r>
              <a:rPr sz="1850" spc="60" dirty="0">
                <a:latin typeface="Trebuchet MS"/>
                <a:cs typeface="Trebuchet MS"/>
              </a:rPr>
              <a:t>process</a:t>
            </a:r>
            <a:r>
              <a:rPr sz="1850" spc="-60" dirty="0">
                <a:latin typeface="Trebuchet MS"/>
                <a:cs typeface="Trebuchet MS"/>
              </a:rPr>
              <a:t> to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5750" y="2966612"/>
            <a:ext cx="318452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30" dirty="0">
                <a:latin typeface="Trebuchet MS"/>
                <a:cs typeface="Trebuchet MS"/>
              </a:rPr>
              <a:t>the </a:t>
            </a:r>
            <a:r>
              <a:rPr sz="1850" spc="25" dirty="0">
                <a:latin typeface="Trebuchet MS"/>
                <a:cs typeface="Trebuchet MS"/>
              </a:rPr>
              <a:t>standard </a:t>
            </a:r>
            <a:r>
              <a:rPr sz="1850" dirty="0">
                <a:latin typeface="Trebuchet MS"/>
                <a:cs typeface="Trebuchet MS"/>
              </a:rPr>
              <a:t>input </a:t>
            </a:r>
            <a:r>
              <a:rPr sz="1850" spc="-45" dirty="0">
                <a:latin typeface="Trebuchet MS"/>
                <a:cs typeface="Trebuchet MS"/>
              </a:rPr>
              <a:t>of</a:t>
            </a:r>
            <a:r>
              <a:rPr sz="1850" spc="-409" dirty="0">
                <a:latin typeface="Trebuchet MS"/>
                <a:cs typeface="Trebuchet MS"/>
              </a:rPr>
              <a:t> </a:t>
            </a:r>
            <a:r>
              <a:rPr sz="1850" spc="-25" dirty="0">
                <a:latin typeface="Trebuchet MS"/>
                <a:cs typeface="Trebuchet MS"/>
              </a:rPr>
              <a:t>another.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072" y="3316369"/>
            <a:ext cx="982726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3783"/>
              <a:buFont typeface="Arial Black"/>
              <a:buChar char="▪"/>
              <a:tabLst>
                <a:tab pos="167005" algn="l"/>
              </a:tabLst>
            </a:pPr>
            <a:r>
              <a:rPr sz="1850" spc="55" dirty="0">
                <a:latin typeface="Trebuchet MS"/>
                <a:cs typeface="Trebuchet MS"/>
              </a:rPr>
              <a:t>Pipes </a:t>
            </a:r>
            <a:r>
              <a:rPr sz="1850" spc="50" dirty="0">
                <a:latin typeface="Trebuchet MS"/>
                <a:cs typeface="Trebuchet MS"/>
              </a:rPr>
              <a:t>provide </a:t>
            </a:r>
            <a:r>
              <a:rPr sz="1850" spc="5" dirty="0">
                <a:latin typeface="Trebuchet MS"/>
                <a:cs typeface="Trebuchet MS"/>
              </a:rPr>
              <a:t>a </a:t>
            </a:r>
            <a:r>
              <a:rPr sz="1850" spc="25" dirty="0">
                <a:latin typeface="Trebuchet MS"/>
                <a:cs typeface="Trebuchet MS"/>
              </a:rPr>
              <a:t>method </a:t>
            </a:r>
            <a:r>
              <a:rPr sz="1850" spc="-45" dirty="0">
                <a:latin typeface="Trebuchet MS"/>
                <a:cs typeface="Trebuchet MS"/>
              </a:rPr>
              <a:t>of </a:t>
            </a:r>
            <a:r>
              <a:rPr sz="1850" spc="30" dirty="0">
                <a:latin typeface="Trebuchet MS"/>
                <a:cs typeface="Trebuchet MS"/>
              </a:rPr>
              <a:t>one-way </a:t>
            </a:r>
            <a:r>
              <a:rPr sz="1850" spc="20" dirty="0">
                <a:latin typeface="Trebuchet MS"/>
                <a:cs typeface="Trebuchet MS"/>
              </a:rPr>
              <a:t>communication </a:t>
            </a:r>
            <a:r>
              <a:rPr sz="1850" spc="55" dirty="0">
                <a:latin typeface="Trebuchet MS"/>
                <a:cs typeface="Trebuchet MS"/>
              </a:rPr>
              <a:t>and </a:t>
            </a:r>
            <a:r>
              <a:rPr sz="1850" dirty="0">
                <a:latin typeface="Trebuchet MS"/>
                <a:cs typeface="Trebuchet MS"/>
              </a:rPr>
              <a:t>for </a:t>
            </a:r>
            <a:r>
              <a:rPr sz="1850" spc="-10" dirty="0">
                <a:latin typeface="Trebuchet MS"/>
                <a:cs typeface="Trebuchet MS"/>
              </a:rPr>
              <a:t>this</a:t>
            </a:r>
            <a:r>
              <a:rPr sz="1850" spc="-280" dirty="0">
                <a:latin typeface="Trebuchet MS"/>
                <a:cs typeface="Trebuchet MS"/>
              </a:rPr>
              <a:t> </a:t>
            </a:r>
            <a:r>
              <a:rPr sz="1850" spc="35" dirty="0">
                <a:latin typeface="Trebuchet MS"/>
                <a:cs typeface="Trebuchet MS"/>
              </a:rPr>
              <a:t>reason </a:t>
            </a:r>
            <a:r>
              <a:rPr sz="1850" spc="50" dirty="0">
                <a:latin typeface="Trebuchet MS"/>
                <a:cs typeface="Trebuchet MS"/>
              </a:rPr>
              <a:t>may </a:t>
            </a:r>
            <a:r>
              <a:rPr sz="1850" spc="105" dirty="0">
                <a:latin typeface="Trebuchet MS"/>
                <a:cs typeface="Trebuchet MS"/>
              </a:rPr>
              <a:t>be </a:t>
            </a:r>
            <a:r>
              <a:rPr sz="1850" spc="30" dirty="0">
                <a:latin typeface="Trebuchet MS"/>
                <a:cs typeface="Trebuchet MS"/>
              </a:rPr>
              <a:t>called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750" y="3513726"/>
            <a:ext cx="1993264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20" dirty="0">
                <a:latin typeface="Trebuchet MS"/>
                <a:cs typeface="Trebuchet MS"/>
              </a:rPr>
              <a:t>half-duplex</a:t>
            </a:r>
            <a:r>
              <a:rPr sz="1850" spc="-155" dirty="0">
                <a:latin typeface="Trebuchet MS"/>
                <a:cs typeface="Trebuchet MS"/>
              </a:rPr>
              <a:t> </a:t>
            </a:r>
            <a:r>
              <a:rPr sz="1850" spc="45" dirty="0">
                <a:latin typeface="Trebuchet MS"/>
                <a:cs typeface="Trebuchet MS"/>
              </a:rPr>
              <a:t>pipes.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2072" y="3863484"/>
            <a:ext cx="983551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3783"/>
              <a:buFont typeface="Arial Black"/>
              <a:buChar char="▪"/>
              <a:tabLst>
                <a:tab pos="167005" algn="l"/>
              </a:tabLst>
            </a:pPr>
            <a:r>
              <a:rPr sz="1850" spc="35" dirty="0">
                <a:latin typeface="Trebuchet MS"/>
                <a:cs typeface="Trebuchet MS"/>
              </a:rPr>
              <a:t>The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pipe()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40" dirty="0">
                <a:latin typeface="Trebuchet MS"/>
                <a:cs typeface="Trebuchet MS"/>
              </a:rPr>
              <a:t>system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5" dirty="0">
                <a:latin typeface="Trebuchet MS"/>
                <a:cs typeface="Trebuchet MS"/>
              </a:rPr>
              <a:t>call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creates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5" dirty="0">
                <a:latin typeface="Trebuchet MS"/>
                <a:cs typeface="Trebuchet MS"/>
              </a:rPr>
              <a:t>a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spc="75" dirty="0">
                <a:latin typeface="Trebuchet MS"/>
                <a:cs typeface="Trebuchet MS"/>
              </a:rPr>
              <a:t>pipe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and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spc="10" dirty="0">
                <a:latin typeface="Trebuchet MS"/>
                <a:cs typeface="Trebuchet MS"/>
              </a:rPr>
              <a:t>returns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two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25" dirty="0">
                <a:latin typeface="Trebuchet MS"/>
                <a:cs typeface="Trebuchet MS"/>
              </a:rPr>
              <a:t>file</a:t>
            </a:r>
            <a:r>
              <a:rPr sz="1850" spc="-90" dirty="0">
                <a:latin typeface="Trebuchet MS"/>
                <a:cs typeface="Trebuchet MS"/>
              </a:rPr>
              <a:t> </a:t>
            </a:r>
            <a:r>
              <a:rPr sz="1850" spc="35" dirty="0">
                <a:latin typeface="Trebuchet MS"/>
                <a:cs typeface="Trebuchet MS"/>
              </a:rPr>
              <a:t>descriptors,</a:t>
            </a:r>
            <a:r>
              <a:rPr sz="1850" spc="-235" dirty="0">
                <a:latin typeface="Trebuchet MS"/>
                <a:cs typeface="Trebuchet MS"/>
              </a:rPr>
              <a:t> </a:t>
            </a:r>
            <a:r>
              <a:rPr sz="1850" spc="50" dirty="0">
                <a:latin typeface="Trebuchet MS"/>
                <a:cs typeface="Trebuchet MS"/>
              </a:rPr>
              <a:t>one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for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reading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and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750" y="4060842"/>
            <a:ext cx="206057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70" dirty="0">
                <a:latin typeface="Trebuchet MS"/>
                <a:cs typeface="Trebuchet MS"/>
              </a:rPr>
              <a:t>second </a:t>
            </a:r>
            <a:r>
              <a:rPr sz="1850" dirty="0">
                <a:latin typeface="Trebuchet MS"/>
                <a:cs typeface="Trebuchet MS"/>
              </a:rPr>
              <a:t>for</a:t>
            </a:r>
            <a:r>
              <a:rPr sz="1850" spc="-31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writing.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072" y="4410598"/>
            <a:ext cx="984821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3783"/>
              <a:buFont typeface="Arial Black"/>
              <a:buChar char="▪"/>
              <a:tabLst>
                <a:tab pos="167005" algn="l"/>
              </a:tabLst>
            </a:pPr>
            <a:r>
              <a:rPr sz="1850" spc="35" dirty="0">
                <a:latin typeface="Trebuchet MS"/>
                <a:cs typeface="Trebuchet MS"/>
              </a:rPr>
              <a:t>The </a:t>
            </a:r>
            <a:r>
              <a:rPr sz="1850" dirty="0">
                <a:latin typeface="Trebuchet MS"/>
                <a:cs typeface="Trebuchet MS"/>
              </a:rPr>
              <a:t>files </a:t>
            </a:r>
            <a:r>
              <a:rPr sz="1850" spc="30" dirty="0">
                <a:latin typeface="Trebuchet MS"/>
                <a:cs typeface="Trebuchet MS"/>
              </a:rPr>
              <a:t>associated </a:t>
            </a:r>
            <a:r>
              <a:rPr sz="1850" spc="-20" dirty="0">
                <a:latin typeface="Trebuchet MS"/>
                <a:cs typeface="Trebuchet MS"/>
              </a:rPr>
              <a:t>with </a:t>
            </a:r>
            <a:r>
              <a:rPr sz="1850" spc="10" dirty="0">
                <a:latin typeface="Trebuchet MS"/>
                <a:cs typeface="Trebuchet MS"/>
              </a:rPr>
              <a:t>these </a:t>
            </a:r>
            <a:r>
              <a:rPr sz="1850" spc="-25" dirty="0">
                <a:latin typeface="Trebuchet MS"/>
                <a:cs typeface="Trebuchet MS"/>
              </a:rPr>
              <a:t>file </a:t>
            </a:r>
            <a:r>
              <a:rPr sz="1850" spc="50" dirty="0">
                <a:latin typeface="Trebuchet MS"/>
                <a:cs typeface="Trebuchet MS"/>
              </a:rPr>
              <a:t>descriptors </a:t>
            </a:r>
            <a:r>
              <a:rPr sz="1850" dirty="0">
                <a:latin typeface="Trebuchet MS"/>
                <a:cs typeface="Trebuchet MS"/>
              </a:rPr>
              <a:t>are </a:t>
            </a:r>
            <a:r>
              <a:rPr sz="1850" spc="10" dirty="0">
                <a:latin typeface="Trebuchet MS"/>
                <a:cs typeface="Trebuchet MS"/>
              </a:rPr>
              <a:t>streams </a:t>
            </a:r>
            <a:r>
              <a:rPr sz="1850" spc="55" dirty="0">
                <a:latin typeface="Trebuchet MS"/>
                <a:cs typeface="Trebuchet MS"/>
              </a:rPr>
              <a:t>and </a:t>
            </a:r>
            <a:r>
              <a:rPr sz="1850" dirty="0">
                <a:latin typeface="Trebuchet MS"/>
                <a:cs typeface="Trebuchet MS"/>
              </a:rPr>
              <a:t>are </a:t>
            </a:r>
            <a:r>
              <a:rPr sz="1850" spc="20" dirty="0">
                <a:latin typeface="Trebuchet MS"/>
                <a:cs typeface="Trebuchet MS"/>
              </a:rPr>
              <a:t>both </a:t>
            </a:r>
            <a:r>
              <a:rPr sz="1850" spc="70" dirty="0">
                <a:latin typeface="Trebuchet MS"/>
                <a:cs typeface="Trebuchet MS"/>
              </a:rPr>
              <a:t>opened</a:t>
            </a:r>
            <a:r>
              <a:rPr sz="1850" spc="-5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for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5750" y="4607956"/>
            <a:ext cx="222123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55" dirty="0">
                <a:latin typeface="Trebuchet MS"/>
                <a:cs typeface="Trebuchet MS"/>
              </a:rPr>
              <a:t>reading and</a:t>
            </a:r>
            <a:r>
              <a:rPr sz="1850" spc="-29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writing.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2072" y="4957714"/>
            <a:ext cx="975550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3783"/>
              <a:buFont typeface="Arial Black"/>
              <a:buChar char="▪"/>
              <a:tabLst>
                <a:tab pos="167005" algn="l"/>
              </a:tabLst>
            </a:pPr>
            <a:r>
              <a:rPr sz="1850" spc="-25" dirty="0">
                <a:latin typeface="Trebuchet MS"/>
                <a:cs typeface="Trebuchet MS"/>
              </a:rPr>
              <a:t>Naturally, </a:t>
            </a:r>
            <a:r>
              <a:rPr sz="1850" spc="-60" dirty="0">
                <a:latin typeface="Trebuchet MS"/>
                <a:cs typeface="Trebuchet MS"/>
              </a:rPr>
              <a:t>to </a:t>
            </a:r>
            <a:r>
              <a:rPr sz="1850" spc="55" dirty="0">
                <a:latin typeface="Trebuchet MS"/>
                <a:cs typeface="Trebuchet MS"/>
              </a:rPr>
              <a:t>use such </a:t>
            </a:r>
            <a:r>
              <a:rPr sz="1850" spc="5" dirty="0">
                <a:latin typeface="Trebuchet MS"/>
                <a:cs typeface="Trebuchet MS"/>
              </a:rPr>
              <a:t>a </a:t>
            </a:r>
            <a:r>
              <a:rPr sz="1850" spc="30" dirty="0">
                <a:latin typeface="Trebuchet MS"/>
                <a:cs typeface="Trebuchet MS"/>
              </a:rPr>
              <a:t>channel </a:t>
            </a:r>
            <a:r>
              <a:rPr sz="1850" spc="10" dirty="0">
                <a:latin typeface="Trebuchet MS"/>
                <a:cs typeface="Trebuchet MS"/>
              </a:rPr>
              <a:t>properly, </a:t>
            </a:r>
            <a:r>
              <a:rPr sz="1850" spc="50" dirty="0">
                <a:latin typeface="Trebuchet MS"/>
                <a:cs typeface="Trebuchet MS"/>
              </a:rPr>
              <a:t>one </a:t>
            </a:r>
            <a:r>
              <a:rPr sz="1850" spc="70" dirty="0">
                <a:latin typeface="Trebuchet MS"/>
                <a:cs typeface="Trebuchet MS"/>
              </a:rPr>
              <a:t>needs </a:t>
            </a:r>
            <a:r>
              <a:rPr sz="1850" spc="-60" dirty="0">
                <a:latin typeface="Trebuchet MS"/>
                <a:cs typeface="Trebuchet MS"/>
              </a:rPr>
              <a:t>to </a:t>
            </a:r>
            <a:r>
              <a:rPr sz="1850" spc="15" dirty="0">
                <a:latin typeface="Trebuchet MS"/>
                <a:cs typeface="Trebuchet MS"/>
              </a:rPr>
              <a:t>form </a:t>
            </a:r>
            <a:r>
              <a:rPr sz="1850" spc="70" dirty="0">
                <a:latin typeface="Trebuchet MS"/>
                <a:cs typeface="Trebuchet MS"/>
              </a:rPr>
              <a:t>some </a:t>
            </a:r>
            <a:r>
              <a:rPr sz="1850" spc="75" dirty="0">
                <a:latin typeface="Trebuchet MS"/>
                <a:cs typeface="Trebuchet MS"/>
              </a:rPr>
              <a:t>kind </a:t>
            </a:r>
            <a:r>
              <a:rPr sz="1850" spc="-45" dirty="0">
                <a:latin typeface="Trebuchet MS"/>
                <a:cs typeface="Trebuchet MS"/>
              </a:rPr>
              <a:t>of </a:t>
            </a:r>
            <a:r>
              <a:rPr sz="1850" spc="15" dirty="0">
                <a:latin typeface="Trebuchet MS"/>
                <a:cs typeface="Trebuchet MS"/>
              </a:rPr>
              <a:t>protocol</a:t>
            </a:r>
            <a:r>
              <a:rPr sz="1850" spc="70" dirty="0">
                <a:latin typeface="Trebuchet MS"/>
                <a:cs typeface="Trebuchet MS"/>
              </a:rPr>
              <a:t> </a:t>
            </a:r>
            <a:r>
              <a:rPr sz="1850" spc="25" dirty="0">
                <a:latin typeface="Trebuchet MS"/>
                <a:cs typeface="Trebuchet MS"/>
              </a:rPr>
              <a:t>in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2072" y="5087254"/>
            <a:ext cx="7038340" cy="7251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30"/>
              </a:spcBef>
            </a:pPr>
            <a:r>
              <a:rPr sz="1850" spc="30" dirty="0">
                <a:latin typeface="Trebuchet MS"/>
                <a:cs typeface="Trebuchet MS"/>
              </a:rPr>
              <a:t>which</a:t>
            </a:r>
            <a:r>
              <a:rPr sz="1850" spc="-105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data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50" dirty="0">
                <a:latin typeface="Trebuchet MS"/>
                <a:cs typeface="Trebuchet MS"/>
              </a:rPr>
              <a:t>is</a:t>
            </a:r>
            <a:r>
              <a:rPr sz="1850" spc="-100" dirty="0">
                <a:latin typeface="Trebuchet MS"/>
                <a:cs typeface="Trebuchet MS"/>
              </a:rPr>
              <a:t> </a:t>
            </a:r>
            <a:r>
              <a:rPr sz="1850" spc="5" dirty="0">
                <a:latin typeface="Trebuchet MS"/>
                <a:cs typeface="Trebuchet MS"/>
              </a:rPr>
              <a:t>sent</a:t>
            </a:r>
            <a:r>
              <a:rPr sz="1850" spc="-95" dirty="0">
                <a:latin typeface="Trebuchet MS"/>
                <a:cs typeface="Trebuchet MS"/>
              </a:rPr>
              <a:t> </a:t>
            </a:r>
            <a:r>
              <a:rPr sz="1850" spc="30" dirty="0">
                <a:latin typeface="Trebuchet MS"/>
                <a:cs typeface="Trebuchet MS"/>
              </a:rPr>
              <a:t>over</a:t>
            </a:r>
            <a:r>
              <a:rPr sz="1850" spc="-100" dirty="0">
                <a:latin typeface="Trebuchet MS"/>
                <a:cs typeface="Trebuchet MS"/>
              </a:rPr>
              <a:t> </a:t>
            </a:r>
            <a:r>
              <a:rPr sz="1850" spc="-30" dirty="0">
                <a:latin typeface="Trebuchet MS"/>
                <a:cs typeface="Trebuchet MS"/>
              </a:rPr>
              <a:t>the</a:t>
            </a:r>
            <a:r>
              <a:rPr sz="1850" spc="-100" dirty="0">
                <a:latin typeface="Trebuchet MS"/>
                <a:cs typeface="Trebuchet MS"/>
              </a:rPr>
              <a:t> </a:t>
            </a:r>
            <a:r>
              <a:rPr sz="1850" spc="25" dirty="0">
                <a:latin typeface="Trebuchet MS"/>
                <a:cs typeface="Trebuchet MS"/>
              </a:rPr>
              <a:t>pipe.</a:t>
            </a:r>
            <a:endParaRPr sz="1850">
              <a:latin typeface="Trebuchet MS"/>
              <a:cs typeface="Trebuchet MS"/>
            </a:endParaRPr>
          </a:p>
          <a:p>
            <a:pPr marL="166370" indent="-154305">
              <a:lnSpc>
                <a:spcPct val="100000"/>
              </a:lnSpc>
              <a:spcBef>
                <a:spcPts val="535"/>
              </a:spcBef>
              <a:buClr>
                <a:srgbClr val="9E3611"/>
              </a:buClr>
              <a:buSzPct val="83783"/>
              <a:buFont typeface="Arial Black"/>
              <a:buChar char="▪"/>
              <a:tabLst>
                <a:tab pos="167005" algn="l"/>
              </a:tabLst>
            </a:pPr>
            <a:r>
              <a:rPr sz="1850" spc="20" dirty="0">
                <a:latin typeface="Trebuchet MS"/>
                <a:cs typeface="Trebuchet MS"/>
              </a:rPr>
              <a:t>Also,</a:t>
            </a:r>
            <a:r>
              <a:rPr sz="1850" spc="-250" dirty="0">
                <a:latin typeface="Trebuchet MS"/>
                <a:cs typeface="Trebuchet MS"/>
              </a:rPr>
              <a:t> </a:t>
            </a:r>
            <a:r>
              <a:rPr sz="1850" spc="-70" dirty="0">
                <a:latin typeface="Trebuchet MS"/>
                <a:cs typeface="Trebuchet MS"/>
              </a:rPr>
              <a:t>if</a:t>
            </a:r>
            <a:r>
              <a:rPr sz="1850" spc="-100" dirty="0">
                <a:latin typeface="Trebuchet MS"/>
                <a:cs typeface="Trebuchet MS"/>
              </a:rPr>
              <a:t> </a:t>
            </a:r>
            <a:r>
              <a:rPr sz="1850" spc="25" dirty="0">
                <a:latin typeface="Trebuchet MS"/>
                <a:cs typeface="Trebuchet MS"/>
              </a:rPr>
              <a:t>we</a:t>
            </a:r>
            <a:r>
              <a:rPr sz="1850" spc="-100" dirty="0">
                <a:latin typeface="Trebuchet MS"/>
                <a:cs typeface="Trebuchet MS"/>
              </a:rPr>
              <a:t> </a:t>
            </a:r>
            <a:r>
              <a:rPr sz="1850" spc="-30" dirty="0">
                <a:latin typeface="Trebuchet MS"/>
                <a:cs typeface="Trebuchet MS"/>
              </a:rPr>
              <a:t>want</a:t>
            </a:r>
            <a:r>
              <a:rPr sz="1850" spc="-105" dirty="0">
                <a:latin typeface="Trebuchet MS"/>
                <a:cs typeface="Trebuchet MS"/>
              </a:rPr>
              <a:t> </a:t>
            </a:r>
            <a:r>
              <a:rPr sz="1850" spc="5" dirty="0">
                <a:latin typeface="Trebuchet MS"/>
                <a:cs typeface="Trebuchet MS"/>
              </a:rPr>
              <a:t>a</a:t>
            </a:r>
            <a:r>
              <a:rPr sz="1850" spc="-100" dirty="0">
                <a:latin typeface="Trebuchet MS"/>
                <a:cs typeface="Trebuchet MS"/>
              </a:rPr>
              <a:t> </a:t>
            </a:r>
            <a:r>
              <a:rPr sz="1850" spc="-10" dirty="0">
                <a:latin typeface="Trebuchet MS"/>
                <a:cs typeface="Trebuchet MS"/>
              </a:rPr>
              <a:t>two-way</a:t>
            </a:r>
            <a:r>
              <a:rPr sz="1850" spc="-105" dirty="0">
                <a:latin typeface="Trebuchet MS"/>
                <a:cs typeface="Trebuchet MS"/>
              </a:rPr>
              <a:t> </a:t>
            </a:r>
            <a:r>
              <a:rPr sz="1850" spc="10" dirty="0">
                <a:latin typeface="Trebuchet MS"/>
                <a:cs typeface="Trebuchet MS"/>
              </a:rPr>
              <a:t>communication,</a:t>
            </a:r>
            <a:r>
              <a:rPr sz="1850" spc="-245" dirty="0">
                <a:latin typeface="Trebuchet MS"/>
                <a:cs typeface="Trebuchet MS"/>
              </a:rPr>
              <a:t> </a:t>
            </a:r>
            <a:r>
              <a:rPr sz="1850" spc="10" dirty="0">
                <a:latin typeface="Trebuchet MS"/>
                <a:cs typeface="Trebuchet MS"/>
              </a:rPr>
              <a:t>we'll</a:t>
            </a:r>
            <a:r>
              <a:rPr sz="1850" spc="-100" dirty="0">
                <a:latin typeface="Trebuchet MS"/>
                <a:cs typeface="Trebuchet MS"/>
              </a:rPr>
              <a:t> </a:t>
            </a:r>
            <a:r>
              <a:rPr sz="1850" spc="65" dirty="0">
                <a:latin typeface="Trebuchet MS"/>
                <a:cs typeface="Trebuchet MS"/>
              </a:rPr>
              <a:t>need</a:t>
            </a:r>
            <a:r>
              <a:rPr sz="1850" spc="-100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two</a:t>
            </a:r>
            <a:r>
              <a:rPr sz="1850" spc="-105" dirty="0">
                <a:latin typeface="Trebuchet MS"/>
                <a:cs typeface="Trebuchet MS"/>
              </a:rPr>
              <a:t> </a:t>
            </a:r>
            <a:r>
              <a:rPr sz="1850" spc="45" dirty="0">
                <a:latin typeface="Trebuchet MS"/>
                <a:cs typeface="Trebuchet MS"/>
              </a:rPr>
              <a:t>pipes.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18186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PIPES</a:t>
            </a:r>
          </a:p>
        </p:txBody>
      </p:sp>
      <p:sp>
        <p:nvSpPr>
          <p:cNvPr id="3" name="object 3"/>
          <p:cNvSpPr/>
          <p:nvPr/>
        </p:nvSpPr>
        <p:spPr>
          <a:xfrm>
            <a:off x="1683021" y="2385385"/>
            <a:ext cx="8706657" cy="3167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18186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PIPES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425" y="2112259"/>
            <a:ext cx="9843770" cy="33959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45085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35" dirty="0">
                <a:latin typeface="Trebuchet MS"/>
                <a:cs typeface="Trebuchet MS"/>
              </a:rPr>
              <a:t>The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system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assures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us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of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one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thing: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order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in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which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written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pipe,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 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same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order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as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that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in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which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read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from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pipe.</a:t>
            </a:r>
            <a:endParaRPr sz="2000">
              <a:latin typeface="Trebuchet MS"/>
              <a:cs typeface="Trebuchet MS"/>
            </a:endParaRPr>
          </a:p>
          <a:p>
            <a:pPr marL="163830" marR="304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35" dirty="0">
                <a:latin typeface="Trebuchet MS"/>
                <a:cs typeface="Trebuchet MS"/>
              </a:rPr>
              <a:t>The </a:t>
            </a:r>
            <a:r>
              <a:rPr sz="2000" spc="45" dirty="0">
                <a:latin typeface="Trebuchet MS"/>
                <a:cs typeface="Trebuchet MS"/>
              </a:rPr>
              <a:t>system </a:t>
            </a:r>
            <a:r>
              <a:rPr sz="2000" spc="40" dirty="0">
                <a:latin typeface="Trebuchet MS"/>
                <a:cs typeface="Trebuchet MS"/>
              </a:rPr>
              <a:t>also </a:t>
            </a:r>
            <a:r>
              <a:rPr sz="2000" spc="50" dirty="0">
                <a:latin typeface="Trebuchet MS"/>
                <a:cs typeface="Trebuchet MS"/>
              </a:rPr>
              <a:t>assures </a:t>
            </a:r>
            <a:r>
              <a:rPr sz="2000" spc="-85" dirty="0">
                <a:latin typeface="Trebuchet MS"/>
                <a:cs typeface="Trebuchet MS"/>
              </a:rPr>
              <a:t>that </a:t>
            </a:r>
            <a:r>
              <a:rPr sz="2000" spc="-10" dirty="0">
                <a:latin typeface="Trebuchet MS"/>
                <a:cs typeface="Trebuchet MS"/>
              </a:rPr>
              <a:t>data </a:t>
            </a:r>
            <a:r>
              <a:rPr sz="2000" spc="-15" dirty="0">
                <a:latin typeface="Trebuchet MS"/>
                <a:cs typeface="Trebuchet MS"/>
              </a:rPr>
              <a:t>won't </a:t>
            </a:r>
            <a:r>
              <a:rPr sz="2000" spc="20" dirty="0">
                <a:latin typeface="Trebuchet MS"/>
                <a:cs typeface="Trebuchet MS"/>
              </a:rPr>
              <a:t>get </a:t>
            </a:r>
            <a:r>
              <a:rPr sz="2000" spc="-10" dirty="0">
                <a:latin typeface="Trebuchet MS"/>
                <a:cs typeface="Trebuchet MS"/>
              </a:rPr>
              <a:t>lost </a:t>
            </a:r>
            <a:r>
              <a:rPr sz="2000" spc="30" dirty="0">
                <a:latin typeface="Trebuchet MS"/>
                <a:cs typeface="Trebuchet MS"/>
              </a:rPr>
              <a:t>in </a:t>
            </a:r>
            <a:r>
              <a:rPr sz="2000" spc="-30" dirty="0">
                <a:latin typeface="Trebuchet MS"/>
                <a:cs typeface="Trebuchet MS"/>
              </a:rPr>
              <a:t>the </a:t>
            </a:r>
            <a:r>
              <a:rPr sz="2000" spc="25" dirty="0">
                <a:latin typeface="Trebuchet MS"/>
                <a:cs typeface="Trebuchet MS"/>
              </a:rPr>
              <a:t>middle, </a:t>
            </a:r>
            <a:r>
              <a:rPr sz="2000" spc="50" dirty="0">
                <a:latin typeface="Trebuchet MS"/>
                <a:cs typeface="Trebuchet MS"/>
              </a:rPr>
              <a:t>unless </a:t>
            </a:r>
            <a:r>
              <a:rPr sz="2000" spc="55" dirty="0">
                <a:latin typeface="Trebuchet MS"/>
                <a:cs typeface="Trebuchet MS"/>
              </a:rPr>
              <a:t>one </a:t>
            </a:r>
            <a:r>
              <a:rPr sz="2000" spc="-45" dirty="0">
                <a:latin typeface="Trebuchet MS"/>
                <a:cs typeface="Trebuchet MS"/>
              </a:rPr>
              <a:t>of </a:t>
            </a:r>
            <a:r>
              <a:rPr sz="2000" spc="-35" dirty="0">
                <a:latin typeface="Trebuchet MS"/>
                <a:cs typeface="Trebuchet MS"/>
              </a:rPr>
              <a:t>the  </a:t>
            </a:r>
            <a:r>
              <a:rPr sz="2000" spc="70" dirty="0">
                <a:latin typeface="Trebuchet MS"/>
                <a:cs typeface="Trebuchet MS"/>
              </a:rPr>
              <a:t>processes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(the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sender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or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receiver)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exits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prematurely.</a:t>
            </a:r>
            <a:endParaRPr sz="2000">
              <a:latin typeface="Trebuchet MS"/>
              <a:cs typeface="Trebuchet MS"/>
            </a:endParaRPr>
          </a:p>
          <a:p>
            <a:pPr marL="163830" marR="50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35" dirty="0">
                <a:latin typeface="Trebuchet MS"/>
                <a:cs typeface="Trebuchet MS"/>
              </a:rPr>
              <a:t>The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pipe()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system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call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used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create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read-write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pipe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that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may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later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be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used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  </a:t>
            </a:r>
            <a:r>
              <a:rPr sz="2000" spc="20" dirty="0">
                <a:latin typeface="Trebuchet MS"/>
                <a:cs typeface="Trebuchet MS"/>
              </a:rPr>
              <a:t>communicate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with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process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we'll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fork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off.</a:t>
            </a:r>
            <a:endParaRPr sz="2000">
              <a:latin typeface="Trebuchet MS"/>
              <a:cs typeface="Trebuchet MS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4465" algn="l"/>
              </a:tabLst>
            </a:pPr>
            <a:r>
              <a:rPr sz="2000" spc="35" dirty="0">
                <a:latin typeface="Trebuchet MS"/>
                <a:cs typeface="Trebuchet MS"/>
              </a:rPr>
              <a:t>The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synopsis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of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system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call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is:</a:t>
            </a:r>
            <a:endParaRPr sz="2000">
              <a:latin typeface="Trebuchet MS"/>
              <a:cs typeface="Trebuchet MS"/>
            </a:endParaRPr>
          </a:p>
          <a:p>
            <a:pPr marL="3435350" marR="3423285" algn="ctr">
              <a:lnSpc>
                <a:spcPts val="3790"/>
              </a:lnSpc>
              <a:spcBef>
                <a:spcPts val="270"/>
              </a:spcBef>
            </a:pPr>
            <a:r>
              <a:rPr sz="2400" b="1" spc="-50" dirty="0">
                <a:solidFill>
                  <a:srgbClr val="BF0000"/>
                </a:solidFill>
                <a:latin typeface="Georgia"/>
                <a:cs typeface="Georgia"/>
              </a:rPr>
              <a:t>#in</a:t>
            </a:r>
            <a:r>
              <a:rPr sz="2400" b="1" spc="-80" dirty="0">
                <a:solidFill>
                  <a:srgbClr val="BF0000"/>
                </a:solidFill>
                <a:latin typeface="Georgia"/>
                <a:cs typeface="Georgia"/>
              </a:rPr>
              <a:t>c</a:t>
            </a:r>
            <a:r>
              <a:rPr sz="2400" b="1" spc="-65" dirty="0">
                <a:solidFill>
                  <a:srgbClr val="BF0000"/>
                </a:solidFill>
                <a:latin typeface="Georgia"/>
                <a:cs typeface="Georgia"/>
              </a:rPr>
              <a:t>lude&lt;unistd.h&gt;  </a:t>
            </a:r>
            <a:r>
              <a:rPr sz="2400" b="1" spc="-95" dirty="0">
                <a:solidFill>
                  <a:srgbClr val="BF0000"/>
                </a:solidFill>
                <a:latin typeface="Georgia"/>
                <a:cs typeface="Georgia"/>
              </a:rPr>
              <a:t>int </a:t>
            </a:r>
            <a:r>
              <a:rPr sz="2400" b="1" spc="-40" dirty="0">
                <a:solidFill>
                  <a:srgbClr val="BF0000"/>
                </a:solidFill>
                <a:latin typeface="Georgia"/>
                <a:cs typeface="Georgia"/>
              </a:rPr>
              <a:t>pipe </a:t>
            </a:r>
            <a:r>
              <a:rPr sz="2400" b="1" spc="-140" dirty="0">
                <a:solidFill>
                  <a:srgbClr val="BF0000"/>
                </a:solidFill>
                <a:latin typeface="Georgia"/>
                <a:cs typeface="Georgia"/>
              </a:rPr>
              <a:t>(int</a:t>
            </a:r>
            <a:r>
              <a:rPr sz="2400" b="1" spc="65" dirty="0">
                <a:solidFill>
                  <a:srgbClr val="BF0000"/>
                </a:solidFill>
                <a:latin typeface="Georgia"/>
                <a:cs typeface="Georgia"/>
              </a:rPr>
              <a:t> </a:t>
            </a:r>
            <a:r>
              <a:rPr sz="2400" b="1" spc="-114" dirty="0">
                <a:solidFill>
                  <a:srgbClr val="BF0000"/>
                </a:solidFill>
                <a:latin typeface="Georgia"/>
                <a:cs typeface="Georgia"/>
              </a:rPr>
              <a:t>fd[2]);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18186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PIPES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4465" marR="508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241935" algn="l"/>
                <a:tab pos="242570" algn="l"/>
              </a:tabLst>
            </a:pPr>
            <a:r>
              <a:rPr dirty="0"/>
              <a:t>	</a:t>
            </a:r>
            <a:r>
              <a:rPr spc="5" dirty="0"/>
              <a:t>fd[0] </a:t>
            </a:r>
            <a:r>
              <a:rPr spc="55" dirty="0"/>
              <a:t>is </a:t>
            </a:r>
            <a:r>
              <a:rPr spc="-30" dirty="0"/>
              <a:t>the </a:t>
            </a:r>
            <a:r>
              <a:rPr spc="-25" dirty="0"/>
              <a:t>file </a:t>
            </a:r>
            <a:r>
              <a:rPr spc="50" dirty="0"/>
              <a:t>descriptor </a:t>
            </a:r>
            <a:r>
              <a:rPr dirty="0"/>
              <a:t>for </a:t>
            </a:r>
            <a:r>
              <a:rPr spc="-30" dirty="0"/>
              <a:t>the </a:t>
            </a:r>
            <a:r>
              <a:rPr spc="35" dirty="0"/>
              <a:t>read </a:t>
            </a:r>
            <a:r>
              <a:rPr spc="75" dirty="0"/>
              <a:t>end </a:t>
            </a:r>
            <a:r>
              <a:rPr spc="-45" dirty="0"/>
              <a:t>of </a:t>
            </a:r>
            <a:r>
              <a:rPr spc="-30" dirty="0"/>
              <a:t>the </a:t>
            </a:r>
            <a:r>
              <a:rPr spc="85" dirty="0"/>
              <a:t>pipe </a:t>
            </a:r>
            <a:r>
              <a:rPr spc="-70" dirty="0"/>
              <a:t>(i.e., </a:t>
            </a:r>
            <a:r>
              <a:rPr spc="-30" dirty="0"/>
              <a:t>the </a:t>
            </a:r>
            <a:r>
              <a:rPr spc="50" dirty="0"/>
              <a:t>descriptor </a:t>
            </a:r>
            <a:r>
              <a:rPr spc="-65" dirty="0"/>
              <a:t>to </a:t>
            </a:r>
            <a:r>
              <a:rPr spc="110" dirty="0"/>
              <a:t>be </a:t>
            </a:r>
            <a:r>
              <a:rPr spc="819" dirty="0"/>
              <a:t> </a:t>
            </a:r>
            <a:r>
              <a:rPr spc="75" dirty="0"/>
              <a:t>used</a:t>
            </a:r>
            <a:r>
              <a:rPr spc="-114" dirty="0"/>
              <a:t> </a:t>
            </a:r>
            <a:r>
              <a:rPr spc="-25" dirty="0"/>
              <a:t>with</a:t>
            </a:r>
            <a:r>
              <a:rPr spc="-110" dirty="0"/>
              <a:t> </a:t>
            </a:r>
            <a:r>
              <a:rPr spc="-30" dirty="0"/>
              <a:t>the</a:t>
            </a:r>
            <a:r>
              <a:rPr spc="-110" dirty="0"/>
              <a:t> </a:t>
            </a:r>
            <a:r>
              <a:rPr spc="35" dirty="0"/>
              <a:t>read</a:t>
            </a:r>
            <a:r>
              <a:rPr spc="-105" dirty="0"/>
              <a:t> </a:t>
            </a:r>
            <a:r>
              <a:rPr spc="45" dirty="0"/>
              <a:t>system</a:t>
            </a:r>
            <a:r>
              <a:rPr spc="-105" dirty="0"/>
              <a:t> </a:t>
            </a:r>
            <a:r>
              <a:rPr spc="-20" dirty="0"/>
              <a:t>call),</a:t>
            </a:r>
          </a:p>
          <a:p>
            <a:pPr marL="164465" marR="762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5735" algn="l"/>
              </a:tabLst>
            </a:pPr>
            <a:r>
              <a:rPr spc="30" dirty="0"/>
              <a:t>whereas</a:t>
            </a:r>
            <a:r>
              <a:rPr spc="-105" dirty="0"/>
              <a:t> </a:t>
            </a:r>
            <a:r>
              <a:rPr spc="5" dirty="0"/>
              <a:t>fd[1]</a:t>
            </a:r>
            <a:r>
              <a:rPr spc="-110" dirty="0"/>
              <a:t> </a:t>
            </a:r>
            <a:r>
              <a:rPr spc="55" dirty="0"/>
              <a:t>is</a:t>
            </a:r>
            <a:r>
              <a:rPr spc="-110" dirty="0"/>
              <a:t> </a:t>
            </a:r>
            <a:r>
              <a:rPr spc="-30" dirty="0"/>
              <a:t>the</a:t>
            </a:r>
            <a:r>
              <a:rPr spc="-110" dirty="0"/>
              <a:t> </a:t>
            </a:r>
            <a:r>
              <a:rPr spc="-25" dirty="0"/>
              <a:t>file</a:t>
            </a:r>
            <a:r>
              <a:rPr spc="-110" dirty="0"/>
              <a:t> </a:t>
            </a:r>
            <a:r>
              <a:rPr spc="50" dirty="0"/>
              <a:t>descriptor</a:t>
            </a:r>
            <a:r>
              <a:rPr spc="-110" dirty="0"/>
              <a:t> </a:t>
            </a:r>
            <a:r>
              <a:rPr dirty="0"/>
              <a:t>for</a:t>
            </a:r>
            <a:r>
              <a:rPr spc="-105" dirty="0"/>
              <a:t> </a:t>
            </a:r>
            <a:r>
              <a:rPr spc="-30" dirty="0"/>
              <a:t>the</a:t>
            </a:r>
            <a:r>
              <a:rPr spc="-110" dirty="0"/>
              <a:t> </a:t>
            </a:r>
            <a:r>
              <a:rPr dirty="0"/>
              <a:t>write</a:t>
            </a:r>
            <a:r>
              <a:rPr spc="-110" dirty="0"/>
              <a:t> </a:t>
            </a:r>
            <a:r>
              <a:rPr spc="75" dirty="0"/>
              <a:t>end</a:t>
            </a:r>
            <a:r>
              <a:rPr spc="-105" dirty="0"/>
              <a:t> </a:t>
            </a:r>
            <a:r>
              <a:rPr spc="-45" dirty="0"/>
              <a:t>of</a:t>
            </a:r>
            <a:r>
              <a:rPr spc="-105" dirty="0"/>
              <a:t> </a:t>
            </a:r>
            <a:r>
              <a:rPr spc="-30" dirty="0"/>
              <a:t>the</a:t>
            </a:r>
            <a:r>
              <a:rPr spc="-110" dirty="0"/>
              <a:t> </a:t>
            </a:r>
            <a:r>
              <a:rPr spc="30" dirty="0"/>
              <a:t>pipe.</a:t>
            </a:r>
            <a:r>
              <a:rPr spc="-265" dirty="0"/>
              <a:t> </a:t>
            </a:r>
            <a:r>
              <a:rPr spc="-70" dirty="0"/>
              <a:t>(i.e.,</a:t>
            </a:r>
            <a:r>
              <a:rPr spc="-265" dirty="0"/>
              <a:t> </a:t>
            </a:r>
            <a:r>
              <a:rPr spc="-30" dirty="0"/>
              <a:t>the</a:t>
            </a:r>
            <a:r>
              <a:rPr dirty="0"/>
              <a:t> </a:t>
            </a:r>
            <a:r>
              <a:rPr spc="50" dirty="0"/>
              <a:t>descriptor  </a:t>
            </a:r>
            <a:r>
              <a:rPr spc="-65" dirty="0"/>
              <a:t>to</a:t>
            </a:r>
            <a:r>
              <a:rPr spc="-114" dirty="0"/>
              <a:t> </a:t>
            </a:r>
            <a:r>
              <a:rPr spc="110" dirty="0"/>
              <a:t>be</a:t>
            </a:r>
            <a:r>
              <a:rPr spc="-110" dirty="0"/>
              <a:t> </a:t>
            </a:r>
            <a:r>
              <a:rPr spc="75" dirty="0"/>
              <a:t>used</a:t>
            </a:r>
            <a:r>
              <a:rPr spc="-110" dirty="0"/>
              <a:t> </a:t>
            </a:r>
            <a:r>
              <a:rPr spc="-25" dirty="0"/>
              <a:t>with</a:t>
            </a:r>
            <a:r>
              <a:rPr spc="-110" dirty="0"/>
              <a:t> </a:t>
            </a:r>
            <a:r>
              <a:rPr spc="-30" dirty="0"/>
              <a:t>the</a:t>
            </a:r>
            <a:r>
              <a:rPr spc="-110" dirty="0"/>
              <a:t> </a:t>
            </a:r>
            <a:r>
              <a:rPr dirty="0"/>
              <a:t>write</a:t>
            </a:r>
            <a:r>
              <a:rPr spc="-110" dirty="0"/>
              <a:t> </a:t>
            </a:r>
            <a:r>
              <a:rPr spc="45" dirty="0"/>
              <a:t>system</a:t>
            </a:r>
            <a:r>
              <a:rPr spc="-105" dirty="0"/>
              <a:t> </a:t>
            </a:r>
            <a:r>
              <a:rPr spc="-20" dirty="0"/>
              <a:t>call).</a:t>
            </a:r>
          </a:p>
          <a:p>
            <a:pPr marL="164465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5735" algn="l"/>
              </a:tabLst>
            </a:pPr>
            <a:r>
              <a:rPr spc="35" dirty="0"/>
              <a:t>The</a:t>
            </a:r>
            <a:r>
              <a:rPr spc="-110" dirty="0"/>
              <a:t> </a:t>
            </a:r>
            <a:r>
              <a:rPr spc="-15" dirty="0"/>
              <a:t>function</a:t>
            </a:r>
            <a:r>
              <a:rPr spc="-110" dirty="0"/>
              <a:t> </a:t>
            </a:r>
            <a:r>
              <a:rPr spc="15" dirty="0"/>
              <a:t>returns</a:t>
            </a:r>
            <a:r>
              <a:rPr spc="-105" dirty="0"/>
              <a:t> </a:t>
            </a:r>
            <a:r>
              <a:rPr dirty="0"/>
              <a:t>-1</a:t>
            </a:r>
            <a:r>
              <a:rPr spc="-105" dirty="0"/>
              <a:t> </a:t>
            </a:r>
            <a:r>
              <a:rPr spc="-75" dirty="0"/>
              <a:t>if</a:t>
            </a:r>
            <a:r>
              <a:rPr spc="-110" dirty="0"/>
              <a:t> </a:t>
            </a:r>
            <a:r>
              <a:rPr spc="-30" dirty="0"/>
              <a:t>the</a:t>
            </a:r>
            <a:r>
              <a:rPr spc="-110" dirty="0"/>
              <a:t> </a:t>
            </a:r>
            <a:r>
              <a:rPr spc="5" dirty="0"/>
              <a:t>call</a:t>
            </a:r>
            <a:r>
              <a:rPr spc="-110" dirty="0"/>
              <a:t> </a:t>
            </a:r>
            <a:r>
              <a:rPr spc="-30" dirty="0"/>
              <a:t>fails.</a:t>
            </a:r>
          </a:p>
          <a:p>
            <a:pPr marL="164465" indent="-151765">
              <a:lnSpc>
                <a:spcPts val="228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65735" algn="l"/>
              </a:tabLst>
            </a:pPr>
            <a:r>
              <a:rPr spc="215" dirty="0"/>
              <a:t>A </a:t>
            </a:r>
            <a:r>
              <a:rPr spc="85" dirty="0"/>
              <a:t>pipe </a:t>
            </a:r>
            <a:r>
              <a:rPr spc="55" dirty="0"/>
              <a:t>is </a:t>
            </a:r>
            <a:r>
              <a:rPr spc="10" dirty="0"/>
              <a:t>a </a:t>
            </a:r>
            <a:r>
              <a:rPr spc="90" dirty="0"/>
              <a:t>bounded</a:t>
            </a:r>
            <a:r>
              <a:rPr spc="-390" dirty="0"/>
              <a:t> </a:t>
            </a:r>
            <a:r>
              <a:rPr spc="5" dirty="0"/>
              <a:t>buffer </a:t>
            </a:r>
            <a:r>
              <a:rPr spc="60" dirty="0"/>
              <a:t>and </a:t>
            </a:r>
            <a:r>
              <a:rPr spc="-30" dirty="0"/>
              <a:t>the </a:t>
            </a:r>
            <a:r>
              <a:rPr spc="45" dirty="0"/>
              <a:t>maximum </a:t>
            </a:r>
            <a:r>
              <a:rPr spc="-10" dirty="0"/>
              <a:t>data </a:t>
            </a:r>
            <a:r>
              <a:rPr spc="-20" dirty="0"/>
              <a:t>written </a:t>
            </a:r>
            <a:r>
              <a:rPr spc="55" dirty="0"/>
              <a:t>is </a:t>
            </a:r>
            <a:r>
              <a:rPr spc="-15" dirty="0"/>
              <a:t>PIPE_BUF, </a:t>
            </a:r>
            <a:r>
              <a:rPr spc="40" dirty="0"/>
              <a:t>defined </a:t>
            </a:r>
            <a:r>
              <a:rPr spc="25" dirty="0"/>
              <a:t>in</a:t>
            </a:r>
          </a:p>
          <a:p>
            <a:pPr marL="164465" marR="5080">
              <a:lnSpc>
                <a:spcPts val="2160"/>
              </a:lnSpc>
              <a:spcBef>
                <a:spcPts val="150"/>
              </a:spcBef>
              <a:tabLst>
                <a:tab pos="2109470" algn="l"/>
                <a:tab pos="2482850" algn="l"/>
                <a:tab pos="3237230" algn="l"/>
                <a:tab pos="3830320" algn="l"/>
                <a:tab pos="4203700" algn="l"/>
                <a:tab pos="6346825" algn="l"/>
                <a:tab pos="6720840" algn="l"/>
                <a:tab pos="7506970" algn="l"/>
                <a:tab pos="7912100" algn="l"/>
                <a:tab pos="8615680" algn="l"/>
                <a:tab pos="9208770" algn="l"/>
              </a:tabLst>
            </a:pPr>
            <a:r>
              <a:rPr spc="80" dirty="0"/>
              <a:t>&lt;sys/pa</a:t>
            </a:r>
            <a:r>
              <a:rPr spc="15" dirty="0"/>
              <a:t>r</a:t>
            </a:r>
            <a:r>
              <a:rPr spc="45" dirty="0"/>
              <a:t>am.h</a:t>
            </a:r>
            <a:r>
              <a:rPr spc="50" dirty="0"/>
              <a:t>&gt;</a:t>
            </a:r>
            <a:r>
              <a:rPr dirty="0"/>
              <a:t>	</a:t>
            </a:r>
            <a:r>
              <a:rPr spc="15" dirty="0"/>
              <a:t>i</a:t>
            </a:r>
            <a:r>
              <a:rPr spc="40" dirty="0"/>
              <a:t>n</a:t>
            </a:r>
            <a:r>
              <a:rPr dirty="0"/>
              <a:t>	</a:t>
            </a:r>
            <a:r>
              <a:rPr spc="110" dirty="0"/>
              <a:t>UNI</a:t>
            </a:r>
            <a:r>
              <a:rPr spc="125" dirty="0"/>
              <a:t>X</a:t>
            </a:r>
            <a:r>
              <a:rPr dirty="0"/>
              <a:t>	</a:t>
            </a:r>
            <a:r>
              <a:rPr spc="60" dirty="0"/>
              <a:t>an</a:t>
            </a:r>
            <a:r>
              <a:rPr spc="65" dirty="0"/>
              <a:t>d</a:t>
            </a:r>
            <a:r>
              <a:rPr dirty="0"/>
              <a:t>	</a:t>
            </a:r>
            <a:r>
              <a:rPr spc="15" dirty="0"/>
              <a:t>i</a:t>
            </a:r>
            <a:r>
              <a:rPr spc="40" dirty="0"/>
              <a:t>n</a:t>
            </a:r>
            <a:r>
              <a:rPr dirty="0"/>
              <a:t>	</a:t>
            </a:r>
            <a:r>
              <a:rPr spc="70" dirty="0"/>
              <a:t>&lt;li</a:t>
            </a:r>
            <a:r>
              <a:rPr spc="90" dirty="0"/>
              <a:t>n</a:t>
            </a:r>
            <a:r>
              <a:rPr spc="20" dirty="0"/>
              <a:t>ux/pa</a:t>
            </a:r>
            <a:r>
              <a:rPr spc="-30" dirty="0"/>
              <a:t>r</a:t>
            </a:r>
            <a:r>
              <a:rPr spc="45" dirty="0"/>
              <a:t>am.h</a:t>
            </a:r>
            <a:r>
              <a:rPr spc="50" dirty="0"/>
              <a:t>&gt;</a:t>
            </a:r>
            <a:r>
              <a:rPr dirty="0"/>
              <a:t>	</a:t>
            </a:r>
            <a:r>
              <a:rPr spc="15" dirty="0"/>
              <a:t>i</a:t>
            </a:r>
            <a:r>
              <a:rPr spc="40" dirty="0"/>
              <a:t>n</a:t>
            </a:r>
            <a:r>
              <a:rPr dirty="0"/>
              <a:t>	</a:t>
            </a:r>
            <a:r>
              <a:rPr spc="20" dirty="0"/>
              <a:t>Li</a:t>
            </a:r>
            <a:r>
              <a:rPr spc="15" dirty="0"/>
              <a:t>n</a:t>
            </a:r>
            <a:r>
              <a:rPr spc="65" dirty="0"/>
              <a:t>u</a:t>
            </a:r>
            <a:r>
              <a:rPr spc="60" dirty="0"/>
              <a:t>x</a:t>
            </a:r>
            <a:r>
              <a:rPr dirty="0"/>
              <a:t>	</a:t>
            </a:r>
            <a:r>
              <a:rPr spc="60" dirty="0"/>
              <a:t>a</a:t>
            </a:r>
            <a:r>
              <a:rPr spc="50" dirty="0"/>
              <a:t>s</a:t>
            </a:r>
            <a:r>
              <a:rPr dirty="0"/>
              <a:t>	</a:t>
            </a:r>
            <a:r>
              <a:rPr spc="30" dirty="0"/>
              <a:t>512</a:t>
            </a:r>
            <a:r>
              <a:rPr spc="35" dirty="0"/>
              <a:t>0</a:t>
            </a:r>
            <a:r>
              <a:rPr dirty="0"/>
              <a:t>	</a:t>
            </a:r>
            <a:r>
              <a:rPr spc="60" dirty="0"/>
              <a:t>an</a:t>
            </a:r>
            <a:r>
              <a:rPr spc="65" dirty="0"/>
              <a:t>d</a:t>
            </a:r>
            <a:r>
              <a:rPr dirty="0"/>
              <a:t>	</a:t>
            </a:r>
            <a:r>
              <a:rPr spc="-10" dirty="0"/>
              <a:t>4096,  </a:t>
            </a:r>
            <a:r>
              <a:rPr spc="-5" dirty="0"/>
              <a:t>respectively.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18186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PIPES</a:t>
            </a:r>
          </a:p>
        </p:txBody>
      </p:sp>
      <p:sp>
        <p:nvSpPr>
          <p:cNvPr id="3" name="object 3"/>
          <p:cNvSpPr/>
          <p:nvPr/>
        </p:nvSpPr>
        <p:spPr>
          <a:xfrm>
            <a:off x="3183544" y="2377445"/>
            <a:ext cx="6146111" cy="3246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4826-289D-72C6-C63F-CD13497F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70" y="442670"/>
            <a:ext cx="9906258" cy="830997"/>
          </a:xfrm>
        </p:spPr>
        <p:txBody>
          <a:bodyPr/>
          <a:lstStyle/>
          <a:p>
            <a:r>
              <a:rPr lang="en-US" dirty="0"/>
              <a:t>IPC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0E74A-5293-E2D4-28FA-0F1417D5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112258"/>
            <a:ext cx="11353799" cy="3385542"/>
          </a:xfrm>
        </p:spPr>
        <p:txBody>
          <a:bodyPr/>
          <a:lstStyle/>
          <a:p>
            <a:r>
              <a:rPr lang="en-US" sz="3600" dirty="0"/>
              <a:t>I</a:t>
            </a:r>
            <a:r>
              <a:rPr lang="en-US" sz="3600" b="1" dirty="0"/>
              <a:t>ndependent Process</a:t>
            </a:r>
            <a:r>
              <a:rPr lang="en-US" sz="3600" dirty="0"/>
              <a:t>: If a process does not share data with the other process executing in the system</a:t>
            </a:r>
          </a:p>
          <a:p>
            <a:endParaRPr lang="en-US" sz="3600" dirty="0"/>
          </a:p>
          <a:p>
            <a:r>
              <a:rPr lang="en-US" sz="3600" b="1" dirty="0"/>
              <a:t>Dependent Process: </a:t>
            </a:r>
            <a:r>
              <a:rPr lang="en-US" sz="3600" dirty="0"/>
              <a:t>If a process can affect or be affected by the other process executing in the system</a:t>
            </a:r>
            <a:endParaRPr lang="en-US" sz="36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6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E19-89AA-7FE8-96CC-F2E5BC5F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9982328" cy="1045067"/>
          </a:xfrm>
        </p:spPr>
        <p:txBody>
          <a:bodyPr/>
          <a:lstStyle/>
          <a:p>
            <a:r>
              <a:rPr lang="en-US" dirty="0"/>
              <a:t>IPC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6EB7-AFF2-4158-4D5D-3EAA07D0B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73667"/>
            <a:ext cx="11734800" cy="5170646"/>
          </a:xfrm>
        </p:spPr>
        <p:txBody>
          <a:bodyPr/>
          <a:lstStyle/>
          <a:p>
            <a:r>
              <a:rPr lang="en-US" sz="2400" dirty="0"/>
              <a:t>There are several reasons for providing an environment that allows process cooperation:</a:t>
            </a:r>
          </a:p>
          <a:p>
            <a:endParaRPr lang="en-US" sz="2400" dirty="0"/>
          </a:p>
          <a:p>
            <a:r>
              <a:rPr lang="en-US" sz="2400" b="1" dirty="0"/>
              <a:t>1. Information sharing:</a:t>
            </a:r>
            <a:r>
              <a:rPr lang="en-US" sz="2400" dirty="0"/>
              <a:t> Since several applications may be interested in the same piece of information (for instance, copying and pasting), we must provide an environment to allow concurrent access to such information.</a:t>
            </a:r>
          </a:p>
          <a:p>
            <a:endParaRPr lang="en-US" sz="2400" dirty="0"/>
          </a:p>
          <a:p>
            <a:r>
              <a:rPr lang="en-US" sz="2400" b="1" dirty="0"/>
              <a:t>2. Computation speedup:</a:t>
            </a:r>
            <a:r>
              <a:rPr lang="en-US" sz="2400" dirty="0"/>
              <a:t> If we want a particular task to run faster, we must break it into subtasks, each of which will be executing in parallel with the others. Notice that such a speedup can be achieved only if the computer has multiple processing cores. </a:t>
            </a:r>
          </a:p>
          <a:p>
            <a:endParaRPr lang="en-US" sz="2400" dirty="0"/>
          </a:p>
          <a:p>
            <a:r>
              <a:rPr lang="en-US" sz="2400" b="1" dirty="0"/>
              <a:t>3. Modularity: </a:t>
            </a:r>
            <a:r>
              <a:rPr lang="en-US" sz="2400" dirty="0"/>
              <a:t>We may want to construct the system in a modular fashion, dividing the system functions into separate processes.</a:t>
            </a:r>
          </a:p>
        </p:txBody>
      </p:sp>
    </p:spTree>
    <p:extLst>
      <p:ext uri="{BB962C8B-B14F-4D97-AF65-F5344CB8AC3E}">
        <p14:creationId xmlns:p14="http://schemas.microsoft.com/office/powerpoint/2010/main" val="120909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B1D8-F806-965F-9083-52FC7392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70" y="442671"/>
            <a:ext cx="9906258" cy="830997"/>
          </a:xfrm>
        </p:spPr>
        <p:txBody>
          <a:bodyPr/>
          <a:lstStyle/>
          <a:p>
            <a:r>
              <a:rPr lang="en-US" dirty="0"/>
              <a:t>Multi-process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41CA9-BC51-CC0E-0C85-15341C7E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3169" y="2112259"/>
            <a:ext cx="9845661" cy="3262432"/>
          </a:xfrm>
        </p:spPr>
        <p:txBody>
          <a:bodyPr/>
          <a:lstStyle/>
          <a:p>
            <a:r>
              <a:rPr lang="en-US" altLang="en-US" sz="2400" dirty="0"/>
              <a:t>Many web browsers ran as a single process (some still do)</a:t>
            </a:r>
          </a:p>
          <a:p>
            <a:pPr lvl="1"/>
            <a:r>
              <a:rPr lang="en-US" altLang="en-US" sz="2400" dirty="0"/>
              <a:t>If one web site causes trouble, entire browser can hang or crash</a:t>
            </a:r>
          </a:p>
          <a:p>
            <a:r>
              <a:rPr lang="en-US" altLang="en-US" sz="2400" dirty="0"/>
              <a:t>Google Chrome Browser is </a:t>
            </a:r>
            <a:r>
              <a:rPr lang="en-US" altLang="en-US" sz="2400" dirty="0" err="1"/>
              <a:t>multiprocess</a:t>
            </a:r>
            <a:r>
              <a:rPr lang="en-US" altLang="en-US" sz="2400" dirty="0"/>
              <a:t> with 3 different types of processes: 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Browser</a:t>
            </a:r>
            <a:r>
              <a:rPr lang="en-US" altLang="en-US" sz="2400" dirty="0"/>
              <a:t> process manages user interface, disk and network I/O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Renderer</a:t>
            </a:r>
            <a:r>
              <a:rPr lang="en-US" altLang="en-US" sz="2400" dirty="0"/>
              <a:t> process renders web pages, deals with HTML, </a:t>
            </a:r>
            <a:r>
              <a:rPr lang="en-US" altLang="en-US" sz="2400" dirty="0" err="1"/>
              <a:t>Javascript</a:t>
            </a:r>
            <a:r>
              <a:rPr lang="en-US" altLang="en-US" sz="2400" dirty="0"/>
              <a:t>. A new renderer created for each website opened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Plug-in </a:t>
            </a:r>
            <a:r>
              <a:rPr lang="en-US" altLang="en-US" sz="2400" dirty="0"/>
              <a:t>process for each type of plug-in</a:t>
            </a:r>
          </a:p>
          <a:p>
            <a:endParaRPr lang="en-US" dirty="0"/>
          </a:p>
        </p:txBody>
      </p:sp>
      <p:pic>
        <p:nvPicPr>
          <p:cNvPr id="4" name="Picture 1" descr="in-3_2.pdf">
            <a:extLst>
              <a:ext uri="{FF2B5EF4-FFF2-40B4-BE49-F238E27FC236}">
                <a16:creationId xmlns:a16="http://schemas.microsoft.com/office/drawing/2014/main" id="{99ADB759-D6CC-E44B-0E78-1C445977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105400"/>
            <a:ext cx="11277600" cy="130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895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8951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95" dirty="0"/>
              <a:t>MESSAGE </a:t>
            </a:r>
            <a:r>
              <a:rPr spc="295" dirty="0"/>
              <a:t>PASSING</a:t>
            </a:r>
            <a:r>
              <a:rPr spc="-1120" dirty="0"/>
              <a:t> </a:t>
            </a:r>
            <a:r>
              <a:rPr spc="37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112259"/>
            <a:ext cx="11277600" cy="4190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latin typeface="Trebuchet MS"/>
                <a:cs typeface="Trebuchet MS"/>
              </a:rPr>
              <a:t>Methods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logically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implementing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a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link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and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the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send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and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receive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options: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 dirty="0">
              <a:latin typeface="Trebuchet MS"/>
              <a:cs typeface="Trebuchet MS"/>
            </a:endParaRPr>
          </a:p>
          <a:p>
            <a:pPr marL="195580" indent="-151765">
              <a:lnSpc>
                <a:spcPct val="100000"/>
              </a:lnSpc>
              <a:spcBef>
                <a:spcPts val="165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95580" algn="l"/>
              </a:tabLst>
            </a:pPr>
            <a:r>
              <a:rPr sz="2800" spc="15" dirty="0">
                <a:latin typeface="Trebuchet MS"/>
                <a:cs typeface="Trebuchet MS"/>
              </a:rPr>
              <a:t>Direct </a:t>
            </a:r>
            <a:r>
              <a:rPr sz="2800" spc="60" dirty="0">
                <a:latin typeface="Trebuchet MS"/>
                <a:cs typeface="Trebuchet MS"/>
              </a:rPr>
              <a:t>or </a:t>
            </a:r>
            <a:r>
              <a:rPr sz="2800" spc="5" dirty="0">
                <a:latin typeface="Trebuchet MS"/>
                <a:cs typeface="Trebuchet MS"/>
              </a:rPr>
              <a:t>indirect</a:t>
            </a:r>
            <a:r>
              <a:rPr sz="2800" spc="-39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communication</a:t>
            </a:r>
            <a:endParaRPr sz="2800" dirty="0">
              <a:latin typeface="Trebuchet MS"/>
              <a:cs typeface="Trebuchet MS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95580" algn="l"/>
              </a:tabLst>
            </a:pPr>
            <a:r>
              <a:rPr sz="2800" spc="40" dirty="0">
                <a:latin typeface="Trebuchet MS"/>
                <a:cs typeface="Trebuchet MS"/>
              </a:rPr>
              <a:t>Symmetric </a:t>
            </a:r>
            <a:r>
              <a:rPr sz="2800" spc="60" dirty="0">
                <a:latin typeface="Trebuchet MS"/>
                <a:cs typeface="Trebuchet MS"/>
              </a:rPr>
              <a:t>or </a:t>
            </a:r>
            <a:r>
              <a:rPr sz="2800" spc="35" dirty="0">
                <a:latin typeface="Trebuchet MS"/>
                <a:cs typeface="Trebuchet MS"/>
              </a:rPr>
              <a:t>asymmetric</a:t>
            </a:r>
            <a:r>
              <a:rPr lang="en-US" sz="2800" spc="35" dirty="0">
                <a:latin typeface="Trebuchet MS"/>
                <a:cs typeface="Trebuchet MS"/>
              </a:rPr>
              <a:t> </a:t>
            </a:r>
            <a:r>
              <a:rPr sz="2800" spc="-43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communication</a:t>
            </a:r>
            <a:endParaRPr sz="2800" dirty="0">
              <a:latin typeface="Trebuchet MS"/>
              <a:cs typeface="Trebuchet MS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95580" algn="l"/>
              </a:tabLst>
            </a:pPr>
            <a:r>
              <a:rPr sz="2800" spc="5" dirty="0">
                <a:latin typeface="Trebuchet MS"/>
                <a:cs typeface="Trebuchet MS"/>
              </a:rPr>
              <a:t>Automatic </a:t>
            </a:r>
            <a:r>
              <a:rPr sz="2800" spc="60" dirty="0">
                <a:latin typeface="Trebuchet MS"/>
                <a:cs typeface="Trebuchet MS"/>
              </a:rPr>
              <a:t>or </a:t>
            </a:r>
            <a:r>
              <a:rPr sz="2800" spc="15" dirty="0">
                <a:latin typeface="Trebuchet MS"/>
                <a:cs typeface="Trebuchet MS"/>
              </a:rPr>
              <a:t>explicit</a:t>
            </a:r>
            <a:r>
              <a:rPr sz="2800" spc="-39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buffering</a:t>
            </a:r>
            <a:endParaRPr sz="2800" dirty="0">
              <a:latin typeface="Trebuchet MS"/>
              <a:cs typeface="Trebuchet MS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95580" algn="l"/>
              </a:tabLst>
            </a:pPr>
            <a:r>
              <a:rPr sz="2800" spc="80" dirty="0">
                <a:latin typeface="Trebuchet MS"/>
                <a:cs typeface="Trebuchet MS"/>
              </a:rPr>
              <a:t>Send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by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copy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or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send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by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reference</a:t>
            </a:r>
            <a:endParaRPr sz="2800" dirty="0">
              <a:latin typeface="Trebuchet MS"/>
              <a:cs typeface="Trebuchet MS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Arial Black"/>
              <a:buChar char="▪"/>
              <a:tabLst>
                <a:tab pos="195580" algn="l"/>
              </a:tabLst>
            </a:pPr>
            <a:r>
              <a:rPr sz="2800" spc="30" dirty="0">
                <a:latin typeface="Trebuchet MS"/>
                <a:cs typeface="Trebuchet MS"/>
              </a:rPr>
              <a:t>Fixed-size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or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variable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size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messages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8951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95" dirty="0"/>
              <a:t>MESSAGE </a:t>
            </a:r>
            <a:r>
              <a:rPr spc="295" dirty="0"/>
              <a:t>PASSING</a:t>
            </a:r>
            <a:r>
              <a:rPr spc="-1120" dirty="0"/>
              <a:t> </a:t>
            </a:r>
            <a:r>
              <a:rPr spc="37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1" y="2105350"/>
            <a:ext cx="11125200" cy="426655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7480" marR="5080" indent="-145415" algn="just">
              <a:lnSpc>
                <a:spcPts val="2590"/>
              </a:lnSpc>
              <a:spcBef>
                <a:spcPts val="425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58115" algn="l"/>
              </a:tabLst>
            </a:pPr>
            <a:r>
              <a:rPr sz="3200" spc="45" dirty="0">
                <a:latin typeface="Trebuchet MS"/>
                <a:cs typeface="Trebuchet MS"/>
              </a:rPr>
              <a:t>The </a:t>
            </a:r>
            <a:r>
              <a:rPr sz="3200" spc="-15" dirty="0">
                <a:latin typeface="Trebuchet MS"/>
                <a:cs typeface="Trebuchet MS"/>
              </a:rPr>
              <a:t>function</a:t>
            </a:r>
            <a:r>
              <a:rPr sz="3200" spc="69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of </a:t>
            </a:r>
            <a:r>
              <a:rPr sz="3200" spc="10" dirty="0">
                <a:latin typeface="Trebuchet MS"/>
                <a:cs typeface="Trebuchet MS"/>
              </a:rPr>
              <a:t>a  </a:t>
            </a:r>
            <a:r>
              <a:rPr sz="3200" spc="100" dirty="0">
                <a:latin typeface="Trebuchet MS"/>
                <a:cs typeface="Trebuchet MS"/>
              </a:rPr>
              <a:t>message </a:t>
            </a:r>
            <a:r>
              <a:rPr sz="3200" spc="55" dirty="0">
                <a:latin typeface="Trebuchet MS"/>
                <a:cs typeface="Trebuchet MS"/>
              </a:rPr>
              <a:t>system </a:t>
            </a:r>
            <a:r>
              <a:rPr sz="3200" spc="65" dirty="0">
                <a:latin typeface="Trebuchet MS"/>
                <a:cs typeface="Trebuchet MS"/>
              </a:rPr>
              <a:t>is </a:t>
            </a:r>
            <a:r>
              <a:rPr sz="3200" spc="-75" dirty="0">
                <a:latin typeface="Trebuchet MS"/>
                <a:cs typeface="Trebuchet MS"/>
              </a:rPr>
              <a:t>to </a:t>
            </a:r>
            <a:r>
              <a:rPr sz="3200" spc="5" dirty="0">
                <a:latin typeface="Trebuchet MS"/>
                <a:cs typeface="Trebuchet MS"/>
              </a:rPr>
              <a:t>allow </a:t>
            </a:r>
            <a:r>
              <a:rPr sz="3200" spc="85" dirty="0">
                <a:latin typeface="Trebuchet MS"/>
                <a:cs typeface="Trebuchet MS"/>
              </a:rPr>
              <a:t>processes </a:t>
            </a:r>
            <a:r>
              <a:rPr sz="3200" spc="-75" dirty="0">
                <a:latin typeface="Trebuchet MS"/>
                <a:cs typeface="Trebuchet MS"/>
              </a:rPr>
              <a:t>to  </a:t>
            </a:r>
            <a:r>
              <a:rPr sz="3200" spc="25" dirty="0">
                <a:latin typeface="Trebuchet MS"/>
                <a:cs typeface="Trebuchet MS"/>
              </a:rPr>
              <a:t>communicate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without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the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need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to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resort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to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shared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data.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E3611"/>
              </a:buClr>
              <a:buFont typeface="Arial Black"/>
              <a:buChar char="▪"/>
            </a:pPr>
            <a:endParaRPr sz="3200" dirty="0">
              <a:latin typeface="Trebuchet MS"/>
              <a:cs typeface="Trebuchet MS"/>
            </a:endParaRPr>
          </a:p>
          <a:p>
            <a:pPr marL="157480" indent="-145415" algn="just">
              <a:lnSpc>
                <a:spcPct val="100000"/>
              </a:lnSpc>
              <a:buClr>
                <a:srgbClr val="9E3611"/>
              </a:buClr>
              <a:buSzPct val="83333"/>
              <a:buFont typeface="Arial Black"/>
              <a:buChar char="▪"/>
              <a:tabLst>
                <a:tab pos="158115" algn="l"/>
              </a:tabLst>
            </a:pPr>
            <a:r>
              <a:rPr sz="3200" spc="145" dirty="0">
                <a:latin typeface="Trebuchet MS"/>
                <a:cs typeface="Trebuchet MS"/>
              </a:rPr>
              <a:t>Messages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sent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by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a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process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may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be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of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either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fixed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or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variable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size.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Arial Black"/>
              <a:buChar char="▪"/>
            </a:pPr>
            <a:endParaRPr sz="3200" dirty="0">
              <a:latin typeface="Trebuchet MS"/>
              <a:cs typeface="Trebuchet MS"/>
            </a:endParaRPr>
          </a:p>
          <a:p>
            <a:pPr marL="157480" marR="6350" indent="-145415" algn="just">
              <a:lnSpc>
                <a:spcPts val="2590"/>
              </a:lnSpc>
              <a:spcBef>
                <a:spcPts val="1780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58115" algn="l"/>
              </a:tabLst>
            </a:pPr>
            <a:r>
              <a:rPr sz="3200" spc="-55" dirty="0">
                <a:latin typeface="Trebuchet MS"/>
                <a:cs typeface="Trebuchet MS"/>
              </a:rPr>
              <a:t>If </a:t>
            </a:r>
            <a:r>
              <a:rPr sz="3200" spc="85" dirty="0">
                <a:latin typeface="Trebuchet MS"/>
                <a:cs typeface="Trebuchet MS"/>
              </a:rPr>
              <a:t>processes </a:t>
            </a:r>
            <a:r>
              <a:rPr sz="3200" spc="35" dirty="0">
                <a:latin typeface="Trebuchet MS"/>
                <a:cs typeface="Trebuchet MS"/>
              </a:rPr>
              <a:t>P </a:t>
            </a:r>
            <a:r>
              <a:rPr sz="3200" spc="75" dirty="0">
                <a:latin typeface="Trebuchet MS"/>
                <a:cs typeface="Trebuchet MS"/>
              </a:rPr>
              <a:t>and </a:t>
            </a:r>
            <a:r>
              <a:rPr sz="3200" spc="300" dirty="0">
                <a:latin typeface="Trebuchet MS"/>
                <a:cs typeface="Trebuchet MS"/>
              </a:rPr>
              <a:t>Q </a:t>
            </a:r>
            <a:r>
              <a:rPr sz="3200" spc="-35" dirty="0">
                <a:latin typeface="Trebuchet MS"/>
                <a:cs typeface="Trebuchet MS"/>
              </a:rPr>
              <a:t>want </a:t>
            </a:r>
            <a:r>
              <a:rPr sz="3200" spc="-75" dirty="0">
                <a:latin typeface="Trebuchet MS"/>
                <a:cs typeface="Trebuchet MS"/>
              </a:rPr>
              <a:t>to </a:t>
            </a:r>
            <a:r>
              <a:rPr sz="3200" spc="5" dirty="0">
                <a:latin typeface="Trebuchet MS"/>
                <a:cs typeface="Trebuchet MS"/>
              </a:rPr>
              <a:t>communicate, </a:t>
            </a:r>
            <a:r>
              <a:rPr sz="3200" spc="10" dirty="0">
                <a:latin typeface="Trebuchet MS"/>
                <a:cs typeface="Trebuchet MS"/>
              </a:rPr>
              <a:t>a </a:t>
            </a:r>
            <a:r>
              <a:rPr sz="3200" spc="30" dirty="0">
                <a:latin typeface="Trebuchet MS"/>
                <a:cs typeface="Trebuchet MS"/>
              </a:rPr>
              <a:t>communication </a:t>
            </a:r>
            <a:r>
              <a:rPr sz="3200" spc="50" dirty="0">
                <a:latin typeface="Trebuchet MS"/>
                <a:cs typeface="Trebuchet MS"/>
              </a:rPr>
              <a:t>link  </a:t>
            </a:r>
            <a:r>
              <a:rPr sz="3200" dirty="0">
                <a:latin typeface="Trebuchet MS"/>
                <a:cs typeface="Trebuchet MS"/>
              </a:rPr>
              <a:t>must </a:t>
            </a:r>
            <a:r>
              <a:rPr sz="3200" spc="10" dirty="0">
                <a:latin typeface="Trebuchet MS"/>
                <a:cs typeface="Trebuchet MS"/>
              </a:rPr>
              <a:t>exist </a:t>
            </a:r>
            <a:r>
              <a:rPr sz="3200" spc="30" dirty="0">
                <a:latin typeface="Trebuchet MS"/>
                <a:cs typeface="Trebuchet MS"/>
              </a:rPr>
              <a:t>between </a:t>
            </a:r>
            <a:r>
              <a:rPr sz="3200" spc="-10" dirty="0">
                <a:latin typeface="Trebuchet MS"/>
                <a:cs typeface="Trebuchet MS"/>
              </a:rPr>
              <a:t>them </a:t>
            </a:r>
            <a:r>
              <a:rPr sz="3200" spc="75" dirty="0">
                <a:latin typeface="Trebuchet MS"/>
                <a:cs typeface="Trebuchet MS"/>
              </a:rPr>
              <a:t>and </a:t>
            </a:r>
            <a:r>
              <a:rPr sz="3200" spc="-10" dirty="0">
                <a:latin typeface="Trebuchet MS"/>
                <a:cs typeface="Trebuchet MS"/>
              </a:rPr>
              <a:t>they </a:t>
            </a:r>
            <a:r>
              <a:rPr sz="3200" dirty="0">
                <a:latin typeface="Trebuchet MS"/>
                <a:cs typeface="Trebuchet MS"/>
              </a:rPr>
              <a:t>must </a:t>
            </a:r>
            <a:r>
              <a:rPr sz="3200" spc="105" dirty="0">
                <a:latin typeface="Trebuchet MS"/>
                <a:cs typeface="Trebuchet MS"/>
              </a:rPr>
              <a:t>send </a:t>
            </a:r>
            <a:r>
              <a:rPr sz="3200" spc="100" dirty="0">
                <a:latin typeface="Trebuchet MS"/>
                <a:cs typeface="Trebuchet MS"/>
              </a:rPr>
              <a:t>messages </a:t>
            </a:r>
            <a:r>
              <a:rPr sz="3200" spc="-75" dirty="0">
                <a:latin typeface="Trebuchet MS"/>
                <a:cs typeface="Trebuchet MS"/>
              </a:rPr>
              <a:t>to </a:t>
            </a:r>
            <a:r>
              <a:rPr sz="3200" spc="75" dirty="0">
                <a:latin typeface="Trebuchet MS"/>
                <a:cs typeface="Trebuchet MS"/>
              </a:rPr>
              <a:t>and  </a:t>
            </a:r>
            <a:r>
              <a:rPr sz="3200" spc="30" dirty="0">
                <a:latin typeface="Trebuchet MS"/>
                <a:cs typeface="Trebuchet MS"/>
              </a:rPr>
              <a:t>receive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messages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from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each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other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through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this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link.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8727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DIRECT</a:t>
            </a:r>
            <a:r>
              <a:rPr spc="-290" dirty="0"/>
              <a:t> </a:t>
            </a:r>
            <a:r>
              <a:rPr spc="500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0" y="2098442"/>
            <a:ext cx="9869805" cy="3408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spc="60" dirty="0">
                <a:latin typeface="Trebuchet MS"/>
                <a:cs typeface="Trebuchet MS"/>
              </a:rPr>
              <a:t>With </a:t>
            </a:r>
            <a:r>
              <a:rPr sz="2800" dirty="0">
                <a:latin typeface="Trebuchet MS"/>
                <a:cs typeface="Trebuchet MS"/>
              </a:rPr>
              <a:t>direct </a:t>
            </a:r>
            <a:r>
              <a:rPr sz="2800" spc="15" dirty="0">
                <a:latin typeface="Trebuchet MS"/>
                <a:cs typeface="Trebuchet MS"/>
              </a:rPr>
              <a:t>communication, </a:t>
            </a:r>
            <a:r>
              <a:rPr sz="2800" spc="55" dirty="0">
                <a:latin typeface="Trebuchet MS"/>
                <a:cs typeface="Trebuchet MS"/>
              </a:rPr>
              <a:t>each </a:t>
            </a:r>
            <a:r>
              <a:rPr sz="2800" spc="95" dirty="0">
                <a:latin typeface="Trebuchet MS"/>
                <a:cs typeface="Trebuchet MS"/>
              </a:rPr>
              <a:t>process </a:t>
            </a:r>
            <a:r>
              <a:rPr sz="2800" spc="-114" dirty="0">
                <a:latin typeface="Trebuchet MS"/>
                <a:cs typeface="Trebuchet MS"/>
              </a:rPr>
              <a:t>that</a:t>
            </a:r>
            <a:r>
              <a:rPr sz="2800" spc="6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wants </a:t>
            </a:r>
            <a:r>
              <a:rPr sz="2800" spc="-90" dirty="0">
                <a:latin typeface="Trebuchet MS"/>
                <a:cs typeface="Trebuchet MS"/>
              </a:rPr>
              <a:t>to  </a:t>
            </a:r>
            <a:r>
              <a:rPr sz="2800" spc="25" dirty="0">
                <a:latin typeface="Trebuchet MS"/>
                <a:cs typeface="Trebuchet MS"/>
              </a:rPr>
              <a:t>communicate </a:t>
            </a:r>
            <a:r>
              <a:rPr sz="2800" dirty="0">
                <a:latin typeface="Trebuchet MS"/>
                <a:cs typeface="Trebuchet MS"/>
              </a:rPr>
              <a:t>must </a:t>
            </a:r>
            <a:r>
              <a:rPr sz="2800" b="1" spc="30" dirty="0">
                <a:latin typeface="Trebuchet MS"/>
                <a:cs typeface="Trebuchet MS"/>
              </a:rPr>
              <a:t>explicitly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name </a:t>
            </a:r>
            <a:r>
              <a:rPr sz="2800" spc="-45" dirty="0">
                <a:latin typeface="Trebuchet MS"/>
                <a:cs typeface="Trebuchet MS"/>
              </a:rPr>
              <a:t>the </a:t>
            </a:r>
            <a:r>
              <a:rPr sz="2800" spc="15" dirty="0">
                <a:latin typeface="Trebuchet MS"/>
                <a:cs typeface="Trebuchet MS"/>
              </a:rPr>
              <a:t>recipient </a:t>
            </a:r>
            <a:r>
              <a:rPr sz="2800" spc="85" dirty="0">
                <a:latin typeface="Trebuchet MS"/>
                <a:cs typeface="Trebuchet MS"/>
              </a:rPr>
              <a:t>or </a:t>
            </a:r>
            <a:r>
              <a:rPr sz="2800" spc="105" dirty="0">
                <a:latin typeface="Trebuchet MS"/>
                <a:cs typeface="Trebuchet MS"/>
              </a:rPr>
              <a:t>sender  </a:t>
            </a:r>
            <a:r>
              <a:rPr sz="2800" spc="-60" dirty="0">
                <a:latin typeface="Trebuchet MS"/>
                <a:cs typeface="Trebuchet MS"/>
              </a:rPr>
              <a:t>of </a:t>
            </a:r>
            <a:r>
              <a:rPr sz="2800" spc="-45" dirty="0">
                <a:latin typeface="Trebuchet MS"/>
                <a:cs typeface="Trebuchet MS"/>
              </a:rPr>
              <a:t>the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communication.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Trebuchet MS"/>
              <a:cs typeface="Trebuchet MS"/>
            </a:endParaRPr>
          </a:p>
          <a:p>
            <a:pPr marL="195580" indent="-139065">
              <a:lnSpc>
                <a:spcPct val="100000"/>
              </a:lnSpc>
              <a:buClr>
                <a:srgbClr val="9E3611"/>
              </a:buClr>
              <a:buSzPct val="83928"/>
              <a:buFont typeface="Arial Black"/>
              <a:buChar char="▪"/>
              <a:tabLst>
                <a:tab pos="195580" algn="l"/>
              </a:tabLst>
            </a:pPr>
            <a:r>
              <a:rPr sz="2800" spc="55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send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receive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primitives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are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defined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as:</a:t>
            </a:r>
            <a:endParaRPr sz="2800" dirty="0">
              <a:latin typeface="Trebuchet MS"/>
              <a:cs typeface="Trebuchet MS"/>
            </a:endParaRPr>
          </a:p>
          <a:p>
            <a:pPr marL="284480" indent="-227965">
              <a:lnSpc>
                <a:spcPct val="100000"/>
              </a:lnSpc>
              <a:spcBef>
                <a:spcPts val="865"/>
              </a:spcBef>
              <a:buClr>
                <a:srgbClr val="9E3611"/>
              </a:buClr>
              <a:buSzPct val="83928"/>
              <a:buFont typeface="Arial Black"/>
              <a:buChar char="▪"/>
              <a:tabLst>
                <a:tab pos="284480" algn="l"/>
              </a:tabLst>
            </a:pPr>
            <a:r>
              <a:rPr sz="2800" spc="-15" dirty="0">
                <a:latin typeface="Trebuchet MS"/>
                <a:cs typeface="Trebuchet MS"/>
              </a:rPr>
              <a:t>Send(P,</a:t>
            </a:r>
            <a:r>
              <a:rPr sz="2800" spc="-38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message)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–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send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a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message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to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process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P</a:t>
            </a:r>
            <a:endParaRPr sz="2800" dirty="0">
              <a:latin typeface="Trebuchet MS"/>
              <a:cs typeface="Trebuchet MS"/>
            </a:endParaRPr>
          </a:p>
          <a:p>
            <a:pPr marL="195580" indent="-139065">
              <a:lnSpc>
                <a:spcPct val="100000"/>
              </a:lnSpc>
              <a:spcBef>
                <a:spcPts val="860"/>
              </a:spcBef>
              <a:buClr>
                <a:srgbClr val="9E3611"/>
              </a:buClr>
              <a:buSzPct val="83928"/>
              <a:buFont typeface="Arial Black"/>
              <a:buChar char="▪"/>
              <a:tabLst>
                <a:tab pos="195580" algn="l"/>
              </a:tabLst>
            </a:pPr>
            <a:r>
              <a:rPr sz="2800" spc="30" dirty="0">
                <a:latin typeface="Trebuchet MS"/>
                <a:cs typeface="Trebuchet MS"/>
              </a:rPr>
              <a:t>Receive(Q,</a:t>
            </a:r>
            <a:r>
              <a:rPr sz="2800" spc="-37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message)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–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receive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a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message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from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process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Q.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0" y="813001"/>
            <a:ext cx="8727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DIRECT</a:t>
            </a:r>
            <a:r>
              <a:rPr spc="-290" dirty="0"/>
              <a:t> </a:t>
            </a:r>
            <a:r>
              <a:rPr spc="500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0" y="1989526"/>
            <a:ext cx="9850120" cy="3725379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260" dirty="0">
                <a:latin typeface="Trebuchet MS"/>
                <a:cs typeface="Trebuchet MS"/>
              </a:rPr>
              <a:t>A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communication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link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in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this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scheme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has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following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properties:</a:t>
            </a:r>
            <a:endParaRPr sz="2800" dirty="0">
              <a:latin typeface="Trebuchet MS"/>
              <a:cs typeface="Trebuchet MS"/>
            </a:endParaRPr>
          </a:p>
          <a:p>
            <a:pPr marL="194945" marR="5080" indent="-145415">
              <a:lnSpc>
                <a:spcPts val="2590"/>
              </a:lnSpc>
              <a:spcBef>
                <a:spcPts val="1240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95580" algn="l"/>
              </a:tabLst>
            </a:pPr>
            <a:r>
              <a:rPr sz="2800" spc="260" dirty="0">
                <a:latin typeface="Trebuchet MS"/>
                <a:cs typeface="Trebuchet MS"/>
              </a:rPr>
              <a:t>A </a:t>
            </a:r>
            <a:r>
              <a:rPr sz="2800" spc="55" dirty="0">
                <a:latin typeface="Trebuchet MS"/>
                <a:cs typeface="Trebuchet MS"/>
              </a:rPr>
              <a:t>link </a:t>
            </a:r>
            <a:r>
              <a:rPr sz="2800" spc="65" dirty="0">
                <a:latin typeface="Trebuchet MS"/>
                <a:cs typeface="Trebuchet MS"/>
              </a:rPr>
              <a:t>is </a:t>
            </a:r>
            <a:r>
              <a:rPr sz="2800" spc="45" dirty="0">
                <a:latin typeface="Trebuchet MS"/>
                <a:cs typeface="Trebuchet MS"/>
              </a:rPr>
              <a:t>established </a:t>
            </a:r>
            <a:r>
              <a:rPr sz="2800" spc="-10" dirty="0">
                <a:latin typeface="Trebuchet MS"/>
                <a:cs typeface="Trebuchet MS"/>
              </a:rPr>
              <a:t>automatically </a:t>
            </a:r>
            <a:r>
              <a:rPr sz="2800" spc="30" dirty="0">
                <a:latin typeface="Trebuchet MS"/>
                <a:cs typeface="Trebuchet MS"/>
              </a:rPr>
              <a:t>between </a:t>
            </a:r>
            <a:r>
              <a:rPr sz="2800" spc="75" dirty="0">
                <a:latin typeface="Trebuchet MS"/>
                <a:cs typeface="Trebuchet MS"/>
              </a:rPr>
              <a:t>every </a:t>
            </a:r>
            <a:r>
              <a:rPr sz="2800" spc="65" dirty="0">
                <a:latin typeface="Trebuchet MS"/>
                <a:cs typeface="Trebuchet MS"/>
              </a:rPr>
              <a:t>pair </a:t>
            </a:r>
            <a:r>
              <a:rPr sz="2800" spc="-55" dirty="0">
                <a:latin typeface="Trebuchet MS"/>
                <a:cs typeface="Trebuchet MS"/>
              </a:rPr>
              <a:t>of </a:t>
            </a:r>
            <a:r>
              <a:rPr sz="2800" spc="80" dirty="0">
                <a:latin typeface="Trebuchet MS"/>
                <a:cs typeface="Trebuchet MS"/>
              </a:rPr>
              <a:t>processes  </a:t>
            </a:r>
            <a:r>
              <a:rPr sz="2800" spc="-100" dirty="0">
                <a:latin typeface="Trebuchet MS"/>
                <a:cs typeface="Trebuchet MS"/>
              </a:rPr>
              <a:t>that </a:t>
            </a:r>
            <a:r>
              <a:rPr sz="2800" spc="-35" dirty="0">
                <a:latin typeface="Trebuchet MS"/>
                <a:cs typeface="Trebuchet MS"/>
              </a:rPr>
              <a:t>want </a:t>
            </a:r>
            <a:r>
              <a:rPr sz="2800" spc="-75" dirty="0">
                <a:latin typeface="Trebuchet MS"/>
                <a:cs typeface="Trebuchet MS"/>
              </a:rPr>
              <a:t>to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communicate.</a:t>
            </a:r>
            <a:endParaRPr sz="2800" dirty="0">
              <a:latin typeface="Trebuchet MS"/>
              <a:cs typeface="Trebuchet MS"/>
            </a:endParaRPr>
          </a:p>
          <a:p>
            <a:pPr marL="194945" marR="13970" indent="-145415">
              <a:lnSpc>
                <a:spcPts val="2590"/>
              </a:lnSpc>
              <a:spcBef>
                <a:spcPts val="1205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95580" algn="l"/>
                <a:tab pos="993140" algn="l"/>
                <a:tab pos="2668905" algn="l"/>
                <a:tab pos="3653154" algn="l"/>
                <a:tab pos="4188460" algn="l"/>
                <a:tab pos="5203190" algn="l"/>
                <a:tab pos="6076315" algn="l"/>
                <a:tab pos="7015480" algn="l"/>
                <a:tab pos="8223250" algn="l"/>
                <a:tab pos="9561830" algn="l"/>
              </a:tabLst>
            </a:pPr>
            <a:r>
              <a:rPr sz="2800" spc="15" dirty="0">
                <a:latin typeface="Trebuchet MS"/>
                <a:cs typeface="Trebuchet MS"/>
              </a:rPr>
              <a:t>T</a:t>
            </a:r>
            <a:r>
              <a:rPr sz="2800" spc="60" dirty="0">
                <a:latin typeface="Trebuchet MS"/>
                <a:cs typeface="Trebuchet MS"/>
              </a:rPr>
              <a:t>h</a:t>
            </a:r>
            <a:r>
              <a:rPr sz="2800" spc="65" dirty="0">
                <a:latin typeface="Trebuchet MS"/>
                <a:cs typeface="Trebuchet MS"/>
              </a:rPr>
              <a:t>e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35" dirty="0">
                <a:latin typeface="Trebuchet MS"/>
                <a:cs typeface="Trebuchet MS"/>
              </a:rPr>
              <a:t>p</a:t>
            </a:r>
            <a:r>
              <a:rPr sz="2800" spc="-10" dirty="0">
                <a:latin typeface="Trebuchet MS"/>
                <a:cs typeface="Trebuchet MS"/>
              </a:rPr>
              <a:t>r</a:t>
            </a:r>
            <a:r>
              <a:rPr sz="2800" spc="90" dirty="0">
                <a:latin typeface="Trebuchet MS"/>
                <a:cs typeface="Trebuchet MS"/>
              </a:rPr>
              <a:t>ocesse</a:t>
            </a:r>
            <a:r>
              <a:rPr sz="2800" spc="80" dirty="0">
                <a:latin typeface="Trebuchet MS"/>
                <a:cs typeface="Trebuchet MS"/>
              </a:rPr>
              <a:t>s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80" dirty="0">
                <a:latin typeface="Trebuchet MS"/>
                <a:cs typeface="Trebuchet MS"/>
              </a:rPr>
              <a:t>nee</a:t>
            </a:r>
            <a:r>
              <a:rPr sz="2800" spc="90" dirty="0">
                <a:latin typeface="Trebuchet MS"/>
                <a:cs typeface="Trebuchet MS"/>
              </a:rPr>
              <a:t>d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65" dirty="0">
                <a:latin typeface="Trebuchet MS"/>
                <a:cs typeface="Trebuchet MS"/>
              </a:rPr>
              <a:t>t</a:t>
            </a:r>
            <a:r>
              <a:rPr sz="2800" spc="-85" dirty="0">
                <a:latin typeface="Trebuchet MS"/>
                <a:cs typeface="Trebuchet MS"/>
              </a:rPr>
              <a:t>o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05" dirty="0">
                <a:latin typeface="Trebuchet MS"/>
                <a:cs typeface="Trebuchet MS"/>
              </a:rPr>
              <a:t>kn</a:t>
            </a:r>
            <a:r>
              <a:rPr sz="2800" spc="-25" dirty="0">
                <a:latin typeface="Trebuchet MS"/>
                <a:cs typeface="Trebuchet MS"/>
              </a:rPr>
              <a:t>o</a:t>
            </a:r>
            <a:r>
              <a:rPr sz="2800" spc="60" dirty="0">
                <a:latin typeface="Trebuchet MS"/>
                <a:cs typeface="Trebuchet MS"/>
              </a:rPr>
              <a:t>w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50" dirty="0">
                <a:latin typeface="Trebuchet MS"/>
                <a:cs typeface="Trebuchet MS"/>
              </a:rPr>
              <a:t>on</a:t>
            </a:r>
            <a:r>
              <a:rPr sz="2800" spc="-20" dirty="0">
                <a:latin typeface="Trebuchet MS"/>
                <a:cs typeface="Trebuchet MS"/>
              </a:rPr>
              <a:t>l</a:t>
            </a:r>
            <a:r>
              <a:rPr sz="2800" spc="165" dirty="0">
                <a:latin typeface="Trebuchet MS"/>
                <a:cs typeface="Trebuchet MS"/>
              </a:rPr>
              <a:t>y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45" dirty="0">
                <a:latin typeface="Trebuchet MS"/>
                <a:cs typeface="Trebuchet MS"/>
              </a:rPr>
              <a:t>eac</a:t>
            </a:r>
            <a:r>
              <a:rPr sz="2800" spc="50" dirty="0">
                <a:latin typeface="Trebuchet MS"/>
                <a:cs typeface="Trebuchet MS"/>
              </a:rPr>
              <a:t>h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5" dirty="0">
                <a:latin typeface="Trebuchet MS"/>
                <a:cs typeface="Trebuchet MS"/>
              </a:rPr>
              <a:t>other</a:t>
            </a:r>
            <a:r>
              <a:rPr sz="2800" spc="-450" dirty="0">
                <a:latin typeface="Trebuchet MS"/>
                <a:cs typeface="Trebuchet MS"/>
              </a:rPr>
              <a:t>’</a:t>
            </a:r>
            <a:r>
              <a:rPr sz="2800" spc="125" dirty="0">
                <a:latin typeface="Trebuchet MS"/>
                <a:cs typeface="Trebuchet MS"/>
              </a:rPr>
              <a:t>s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5" dirty="0">
                <a:latin typeface="Trebuchet MS"/>
                <a:cs typeface="Trebuchet MS"/>
              </a:rPr>
              <a:t>identit</a:t>
            </a:r>
            <a:r>
              <a:rPr sz="2800" spc="5" dirty="0">
                <a:latin typeface="Trebuchet MS"/>
                <a:cs typeface="Trebuchet MS"/>
              </a:rPr>
              <a:t>y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65" dirty="0">
                <a:latin typeface="Trebuchet MS"/>
                <a:cs typeface="Trebuchet MS"/>
              </a:rPr>
              <a:t>to  </a:t>
            </a:r>
            <a:r>
              <a:rPr sz="2800" spc="25" dirty="0">
                <a:latin typeface="Trebuchet MS"/>
                <a:cs typeface="Trebuchet MS"/>
              </a:rPr>
              <a:t>communicate</a:t>
            </a:r>
            <a:endParaRPr sz="2800" dirty="0">
              <a:latin typeface="Trebuchet MS"/>
              <a:cs typeface="Trebuchet MS"/>
            </a:endParaRPr>
          </a:p>
          <a:p>
            <a:pPr marL="195580" indent="-145415">
              <a:lnSpc>
                <a:spcPct val="100000"/>
              </a:lnSpc>
              <a:spcBef>
                <a:spcPts val="875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95580" algn="l"/>
              </a:tabLst>
            </a:pPr>
            <a:r>
              <a:rPr sz="2800" spc="260" dirty="0">
                <a:latin typeface="Trebuchet MS"/>
                <a:cs typeface="Trebuchet MS"/>
              </a:rPr>
              <a:t>A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link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is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associated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with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exactly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two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processes.</a:t>
            </a:r>
            <a:endParaRPr sz="2800" dirty="0">
              <a:latin typeface="Trebuchet MS"/>
              <a:cs typeface="Trebuchet MS"/>
            </a:endParaRPr>
          </a:p>
          <a:p>
            <a:pPr marL="195580" indent="-145415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3333"/>
              <a:buFont typeface="Arial Black"/>
              <a:buChar char="▪"/>
              <a:tabLst>
                <a:tab pos="195580" algn="l"/>
              </a:tabLst>
            </a:pPr>
            <a:r>
              <a:rPr sz="2800" spc="40" dirty="0">
                <a:latin typeface="Trebuchet MS"/>
                <a:cs typeface="Trebuchet MS"/>
              </a:rPr>
              <a:t>Exactly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one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link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exists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between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each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pair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of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processes.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2084</Words>
  <Application>Microsoft Office PowerPoint</Application>
  <PresentationFormat>Widescreen</PresentationFormat>
  <Paragraphs>158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Georgia</vt:lpstr>
      <vt:lpstr>Times New Roman</vt:lpstr>
      <vt:lpstr>Trebuchet MS</vt:lpstr>
      <vt:lpstr>Office Theme</vt:lpstr>
      <vt:lpstr>PowerPoint Presentation</vt:lpstr>
      <vt:lpstr>INTER-PROCESS  COMMUNICATION (IPC)</vt:lpstr>
      <vt:lpstr>IPC</vt:lpstr>
      <vt:lpstr>IPC</vt:lpstr>
      <vt:lpstr>Multi-process</vt:lpstr>
      <vt:lpstr>MESSAGE PASSING SYSTEM</vt:lpstr>
      <vt:lpstr>MESSAGE PASSING SYSTEM</vt:lpstr>
      <vt:lpstr>DIRECT COMMUNICATION</vt:lpstr>
      <vt:lpstr>DIRECT COMMUNICATION</vt:lpstr>
      <vt:lpstr>DIRECT COMMUNICATION</vt:lpstr>
      <vt:lpstr>INDIRECT  COMMUNICATI  ON</vt:lpstr>
      <vt:lpstr>INDIRECT  COMMUNICATI  ON</vt:lpstr>
      <vt:lpstr>SYNCHRONIZATION</vt:lpstr>
      <vt:lpstr>BUFFERING</vt:lpstr>
      <vt:lpstr>UNIX/LINUX IPC TOOLS</vt:lpstr>
      <vt:lpstr>OPEN() SYSTEM CALL</vt:lpstr>
      <vt:lpstr>OPEN() SYSTEM CALL</vt:lpstr>
      <vt:lpstr>READ SYSTEM CALL</vt:lpstr>
      <vt:lpstr>WRITE SYSTEM CALL</vt:lpstr>
      <vt:lpstr>CLOSE SYSTEM CALL</vt:lpstr>
      <vt:lpstr>PIPES</vt:lpstr>
      <vt:lpstr>PIPES</vt:lpstr>
      <vt:lpstr>PIPES</vt:lpstr>
      <vt:lpstr>PIPES</vt:lpstr>
      <vt:lpstr>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Lecture #7</dc:title>
  <cp:lastModifiedBy>M Saifullah Tanvir</cp:lastModifiedBy>
  <cp:revision>97</cp:revision>
  <dcterms:created xsi:type="dcterms:W3CDTF">2023-02-07T22:17:49Z</dcterms:created>
  <dcterms:modified xsi:type="dcterms:W3CDTF">2023-02-19T18:23:31Z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2023-02-07T00:00:00Z</vt:filetime>
  </property>
</Properties>
</file>