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76" r:id="rId6"/>
    <p:sldId id="261" r:id="rId7"/>
    <p:sldId id="262" r:id="rId8"/>
    <p:sldId id="264" r:id="rId9"/>
    <p:sldId id="287" r:id="rId10"/>
    <p:sldId id="265" r:id="rId11"/>
    <p:sldId id="266" r:id="rId12"/>
    <p:sldId id="277" r:id="rId13"/>
    <p:sldId id="25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89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170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411A-747A-47AA-87E6-B64E8AEA795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9AFC8-AB86-4B6F-9750-F00D1D80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business world, what concept formally records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9AFC8-AB86-4B6F-9750-F00D1D8085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7375-C0F5-4158-B33A-45AE111C7AB9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8861-F7D7-4335-8332-31D5FC34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F1A4-3345-A727-7AC4-8D65C86BF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Modeling: Design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8020A-77E5-B313-D618-AD09012A5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38803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C0C1-838A-3012-BA89-83E8E54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Notation Used to Define a Design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D7C22-C20B-5233-C981-E827599D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7" y="1774664"/>
            <a:ext cx="8365326" cy="43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A64B-3A48-8AE7-02F8-B2604235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Design Class Example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1393B-2C09-D43B-4942-1B262AC1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85" y="1628182"/>
            <a:ext cx="351503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5A2A-06AD-3263-FB63-F7E8CF19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4755-9525-54CB-69E4-260E4666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processes are done for each use case</a:t>
            </a:r>
          </a:p>
          <a:p>
            <a:r>
              <a:rPr lang="en-US" dirty="0"/>
              <a:t>Start with Analysis Models </a:t>
            </a:r>
          </a:p>
          <a:p>
            <a:r>
              <a:rPr lang="en-US" dirty="0"/>
              <a:t>In particular, the Domain Model Class Diagram</a:t>
            </a:r>
          </a:p>
          <a:p>
            <a:r>
              <a:rPr lang="en-US" dirty="0"/>
              <a:t>Need to add: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Types and visibility of attributes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Methods, parameters, and return types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Classes outside the user’s domain</a:t>
            </a:r>
          </a:p>
        </p:txBody>
      </p:sp>
    </p:spTree>
    <p:extLst>
      <p:ext uri="{BB962C8B-B14F-4D97-AF65-F5344CB8AC3E}">
        <p14:creationId xmlns:p14="http://schemas.microsoft.com/office/powerpoint/2010/main" val="23804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2414-FDB9-6C65-3EEC-7222F4E8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7" y="322604"/>
            <a:ext cx="8407066" cy="1325563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baseline="0" dirty="0"/>
              <a:t>Student Class Examples for the Domain Class and the Design Class Diagrams</a:t>
            </a:r>
            <a:br>
              <a:rPr lang="en-US" b="0" i="0" u="none" strike="noStrike" baseline="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62FB8-6C41-F10B-C898-99B953CA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6" y="1314450"/>
            <a:ext cx="7310818" cy="541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C5E26-EF1E-4473-79EE-5629F84FBE10}"/>
              </a:ext>
            </a:extLst>
          </p:cNvPr>
          <p:cNvSpPr txBox="1"/>
          <p:nvPr/>
        </p:nvSpPr>
        <p:spPr>
          <a:xfrm>
            <a:off x="8070683" y="2528849"/>
            <a:ext cx="104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Elaborated Attributes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D149DD7-D80B-5BAD-277B-A8A1CFCC7362}"/>
              </a:ext>
            </a:extLst>
          </p:cNvPr>
          <p:cNvSpPr/>
          <p:nvPr/>
        </p:nvSpPr>
        <p:spPr>
          <a:xfrm>
            <a:off x="7162799" y="2705100"/>
            <a:ext cx="904876" cy="238125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698B415-7B78-0A97-C650-0CBCA6E50E6F}"/>
              </a:ext>
            </a:extLst>
          </p:cNvPr>
          <p:cNvSpPr/>
          <p:nvPr/>
        </p:nvSpPr>
        <p:spPr>
          <a:xfrm>
            <a:off x="7112993" y="5305425"/>
            <a:ext cx="954682" cy="238125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62468-D3EE-22D9-DC71-15906B21631E}"/>
              </a:ext>
            </a:extLst>
          </p:cNvPr>
          <p:cNvSpPr txBox="1"/>
          <p:nvPr/>
        </p:nvSpPr>
        <p:spPr>
          <a:xfrm>
            <a:off x="8067675" y="5147488"/>
            <a:ext cx="104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28697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5ED96-084E-4538-DFE1-5A70051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3" y="495205"/>
            <a:ext cx="8527753" cy="61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A7C3-9D69-271A-5CE8-5985B36C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First-Cut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05E3-7296-C7B7-1871-6FD83382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Elaborate attributes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Navigation visibility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design principle in which one object has a reference to another object and thus can interact with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Can interact with other object by sending messages</a:t>
            </a: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F4A5B-3801-1F09-6AEC-0B945FA9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43692"/>
            <a:ext cx="6781799" cy="61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3743F-8C54-F4EA-3624-C5FD0B70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" y="963716"/>
            <a:ext cx="9106689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823A-88A3-40E5-F131-9E216344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Navigation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CF32-7872-3A16-45BF-82A38725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to many relationships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If it is a superior/subordinate relationship, add visibility from superior to subordinate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Ex. From Sale to </a:t>
            </a:r>
            <a:r>
              <a:rPr lang="en-US" dirty="0" err="1"/>
              <a:t>SaleItem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Mandatory associations where one can’t live without the other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Add navigation from independent to dependent: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Ex. From Customer to Sale</a:t>
            </a:r>
          </a:p>
        </p:txBody>
      </p:sp>
    </p:spTree>
    <p:extLst>
      <p:ext uri="{BB962C8B-B14F-4D97-AF65-F5344CB8AC3E}">
        <p14:creationId xmlns:p14="http://schemas.microsoft.com/office/powerpoint/2010/main" val="252382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BF81-17AD-8F89-04CF-E305787E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Figure Out Where Navigation Visibility Must be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CB621-302B-7602-26ED-8BDC4DF0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19239"/>
            <a:ext cx="6667500" cy="52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3FB-977A-1092-C81D-65914C16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Object-Oriented Design—The Bridge Between Analysis and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6FB7-C6EF-51D5-83D6-58369021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Bridge between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users’ requirements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new system’s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programming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Object-oriented design is process by which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detailed object-oriented models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are built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Programmers use design to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write code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new system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User interface, network, controls, security, and database require design tasks and models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0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4B427-16FA-A10A-F0A4-FA1BC3F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513"/>
            <a:ext cx="9144000" cy="47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BF2-45C1-9BD0-ECC4-455F9F0E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First Cut Design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A6C0-7061-DCDE-5BE6-D502E990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step: </a:t>
            </a:r>
          </a:p>
          <a:p>
            <a:pPr marL="457200" lvl="1" indent="0">
              <a:buNone/>
            </a:pPr>
            <a:r>
              <a:rPr lang="en-US" dirty="0"/>
              <a:t>Add a controller class to act as a switch board between input screens and programming logic classes</a:t>
            </a:r>
          </a:p>
        </p:txBody>
      </p:sp>
    </p:spTree>
    <p:extLst>
      <p:ext uri="{BB962C8B-B14F-4D97-AF65-F5344CB8AC3E}">
        <p14:creationId xmlns:p14="http://schemas.microsoft.com/office/powerpoint/2010/main" val="342500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15472-7028-6E48-1419-BDA157DF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3816"/>
            <a:ext cx="6762749" cy="65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7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9AB-5C72-A629-88D9-E81CCD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Developing the First-Cut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2A39-FCFB-74D9-7356-3C4A55E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Extend domain model class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Elaborate attributes with type and initial value information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Detailed design proceeds use case-by-use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Interaction diagrams implement navigation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Navigation arrows are updated to be consistent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Method signatures are added to each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18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9AB-5C72-A629-88D9-E81CCD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First-Cut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2A39-FCFB-74D9-7356-3C4A55E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Choose classes involved with the use case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Add use case controller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Elaborate attributes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Visibility, type-expression, initial-value, property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Establish first-cut navigation visibility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One-to-many relationships usually navigated from superior to subordinate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Mandatory relationships usually navigated from independent to dependent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When an object needs information from another object, navigation arrow points to the object itself or to its parent in hierarchy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69A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Navigation can be in both directions (arrows bidirectional)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394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5F08-EB50-DEEC-2A95-F800C63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Classes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B0BB-10A1-8AB8-09C4-B6948FFE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493599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The following domain requirements set the stage for association classes: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Authorization services assign a merchant ID to each store for identification during communications.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A payment authorization request from the store to an authorization service needs the merchant ID that identifies the store to the service.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cs typeface="Times New Roman" panose="02020603050405020304" pitchFamily="18" charset="0"/>
              </a:rPr>
              <a:t>Furthermore, a store has a different merchant ID for each service.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Where in the Domain Model should the merchant ID attribute reside?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Placing </a:t>
            </a:r>
            <a:r>
              <a:rPr lang="en-US" sz="2000" i="1" dirty="0" err="1">
                <a:cs typeface="Times New Roman" panose="02020603050405020304" pitchFamily="18" charset="0"/>
              </a:rPr>
              <a:t>merchantID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in </a:t>
            </a:r>
            <a:r>
              <a:rPr lang="en-US" sz="2000" i="1" dirty="0">
                <a:cs typeface="Times New Roman" panose="02020603050405020304" pitchFamily="18" charset="0"/>
              </a:rPr>
              <a:t>Store </a:t>
            </a:r>
            <a:r>
              <a:rPr lang="en-US" sz="2000" dirty="0">
                <a:cs typeface="Times New Roman" panose="02020603050405020304" pitchFamily="18" charset="0"/>
              </a:rPr>
              <a:t>is incorrect because a </a:t>
            </a:r>
            <a:r>
              <a:rPr lang="en-US" sz="2000" i="1" dirty="0">
                <a:cs typeface="Times New Roman" panose="02020603050405020304" pitchFamily="18" charset="0"/>
              </a:rPr>
              <a:t>Store </a:t>
            </a:r>
            <a:r>
              <a:rPr lang="en-US" sz="2000" dirty="0">
                <a:cs typeface="Times New Roman" panose="02020603050405020304" pitchFamily="18" charset="0"/>
              </a:rPr>
              <a:t>can have more than one value for </a:t>
            </a:r>
            <a:r>
              <a:rPr lang="en-US" sz="2000" i="1" dirty="0" err="1">
                <a:cs typeface="Times New Roman" panose="02020603050405020304" pitchFamily="18" charset="0"/>
              </a:rPr>
              <a:t>merchantID</a:t>
            </a:r>
            <a:r>
              <a:rPr lang="en-US" sz="2000" i="1" dirty="0">
                <a:cs typeface="Times New Roman" panose="02020603050405020304" pitchFamily="18" charset="0"/>
              </a:rPr>
              <a:t>. </a:t>
            </a:r>
            <a:r>
              <a:rPr lang="en-US" sz="2000" dirty="0">
                <a:cs typeface="Times New Roman" panose="02020603050405020304" pitchFamily="18" charset="0"/>
              </a:rPr>
              <a:t>The same is true with placing it in </a:t>
            </a:r>
            <a:r>
              <a:rPr lang="en-US" sz="2000" i="1" dirty="0">
                <a:cs typeface="Times New Roman" panose="02020603050405020304" pitchFamily="18" charset="0"/>
              </a:rPr>
              <a:t>Authorization-Service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F90B-D9B0-FA07-2D12-CE1AF8B9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90" y="4679439"/>
            <a:ext cx="7619960" cy="15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939"/>
            <a:ext cx="7886700" cy="482402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This leads to the following modeling principle: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In a domain model, if a class C can simultaneously have many values for the same kind of attribute A, do not place attribute A in C. Place attribute A in another class that is associated with C.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For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A </a:t>
            </a:r>
            <a:r>
              <a:rPr lang="en-US" sz="2000" i="1" dirty="0">
                <a:cs typeface="Times New Roman" panose="02020603050405020304" pitchFamily="18" charset="0"/>
              </a:rPr>
              <a:t>Person </a:t>
            </a:r>
            <a:r>
              <a:rPr lang="en-US" sz="2000" dirty="0">
                <a:cs typeface="Times New Roman" panose="02020603050405020304" pitchFamily="18" charset="0"/>
              </a:rPr>
              <a:t>may have many phone numbers. Place phone number in another class, such as </a:t>
            </a:r>
            <a:r>
              <a:rPr lang="en-US" sz="2000" i="1" dirty="0" err="1">
                <a:cs typeface="Times New Roman" panose="02020603050405020304" pitchFamily="18" charset="0"/>
              </a:rPr>
              <a:t>PhoneNumber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or </a:t>
            </a:r>
            <a:r>
              <a:rPr lang="en-US" sz="2000" i="1" dirty="0" err="1">
                <a:cs typeface="Times New Roman" panose="02020603050405020304" pitchFamily="18" charset="0"/>
              </a:rPr>
              <a:t>ContactInformation</a:t>
            </a:r>
            <a:r>
              <a:rPr lang="en-US" sz="2000" i="1" dirty="0">
                <a:cs typeface="Times New Roman" panose="02020603050405020304" pitchFamily="18" charset="0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and associate many of these to </a:t>
            </a:r>
            <a:r>
              <a:rPr lang="en-US" sz="2000" i="1" dirty="0">
                <a:cs typeface="Times New Roman" panose="02020603050405020304" pitchFamily="18" charset="0"/>
              </a:rPr>
              <a:t>Person.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B19FC-8832-B500-FBF3-2064FA65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5" y="4202438"/>
            <a:ext cx="6867330" cy="26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business world, what concept formally records the information related to the services that a service provides to a customer?—a </a:t>
            </a:r>
            <a:r>
              <a:rPr lang="en-US" sz="2000" i="1" dirty="0"/>
              <a:t>Contract or Account.</a:t>
            </a:r>
          </a:p>
          <a:p>
            <a:pPr algn="l"/>
            <a:r>
              <a:rPr lang="en-US" sz="2000" dirty="0"/>
              <a:t>The fact that both </a:t>
            </a:r>
            <a:r>
              <a:rPr lang="en-US" sz="2000" i="1" dirty="0"/>
              <a:t>Store </a:t>
            </a:r>
            <a:r>
              <a:rPr lang="en-US" sz="2000" dirty="0"/>
              <a:t>and </a:t>
            </a:r>
            <a:r>
              <a:rPr lang="en-US" sz="2000" i="1" dirty="0" err="1"/>
              <a:t>AuthorizationService</a:t>
            </a:r>
            <a:r>
              <a:rPr lang="en-US" sz="2000" i="1" dirty="0"/>
              <a:t> </a:t>
            </a:r>
            <a:r>
              <a:rPr lang="en-US" sz="2000" dirty="0"/>
              <a:t>are related to </a:t>
            </a:r>
            <a:r>
              <a:rPr lang="en-US" sz="2000" i="1" dirty="0" err="1"/>
              <a:t>ServiceContract</a:t>
            </a:r>
            <a:r>
              <a:rPr lang="en-US" sz="2000" i="1" dirty="0"/>
              <a:t> </a:t>
            </a:r>
            <a:r>
              <a:rPr lang="en-US" sz="2000" dirty="0"/>
              <a:t>is a clue that it is dependent on the relationship between the two. </a:t>
            </a:r>
          </a:p>
          <a:p>
            <a:pPr algn="l"/>
            <a:r>
              <a:rPr lang="en-US" sz="2000" dirty="0"/>
              <a:t>The </a:t>
            </a:r>
            <a:r>
              <a:rPr lang="en-US" sz="2000" i="1" dirty="0" err="1"/>
              <a:t>merchantID</a:t>
            </a:r>
            <a:r>
              <a:rPr lang="en-US" sz="2000" i="1" dirty="0"/>
              <a:t> </a:t>
            </a:r>
            <a:r>
              <a:rPr lang="en-US" sz="2000" dirty="0"/>
              <a:t>may be thought of as an attribute related to the association between </a:t>
            </a:r>
            <a:r>
              <a:rPr lang="en-US" sz="2000" i="1" dirty="0"/>
              <a:t>Store and </a:t>
            </a:r>
            <a:r>
              <a:rPr lang="en-US" sz="2000" i="1" dirty="0" err="1"/>
              <a:t>AuthorizationService</a:t>
            </a:r>
            <a:r>
              <a:rPr lang="en-US" sz="2000" i="1" dirty="0"/>
              <a:t>.</a:t>
            </a:r>
          </a:p>
          <a:p>
            <a:pPr algn="l"/>
            <a:r>
              <a:rPr lang="en-US" sz="2000" dirty="0"/>
              <a:t>This leads to the notion of an </a:t>
            </a:r>
            <a:r>
              <a:rPr lang="en-US" sz="2000" b="1" dirty="0"/>
              <a:t>association class, </a:t>
            </a:r>
            <a:r>
              <a:rPr lang="en-US" sz="2000" dirty="0"/>
              <a:t>in which we can add features to the association itself. </a:t>
            </a:r>
            <a:r>
              <a:rPr lang="en-US" sz="2000" i="1" dirty="0" err="1"/>
              <a:t>ServiceContract</a:t>
            </a:r>
            <a:r>
              <a:rPr lang="en-US" sz="2000" i="1" dirty="0"/>
              <a:t> </a:t>
            </a:r>
            <a:r>
              <a:rPr lang="en-US" sz="2000" dirty="0"/>
              <a:t>may be modeled as an association class related to the association between </a:t>
            </a:r>
            <a:r>
              <a:rPr lang="en-US" sz="2000" i="1" dirty="0"/>
              <a:t>Store </a:t>
            </a:r>
            <a:r>
              <a:rPr lang="en-US" sz="2000" dirty="0"/>
              <a:t>and </a:t>
            </a:r>
            <a:r>
              <a:rPr lang="en-US" sz="2000" i="1" dirty="0" err="1"/>
              <a:t>AuthorizationService</a:t>
            </a:r>
            <a:r>
              <a:rPr lang="en-US" sz="2000" i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29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In the UML, this is illustrated with a dashed line from the association to the association class. </a:t>
            </a:r>
          </a:p>
          <a:p>
            <a:pPr algn="l"/>
            <a:r>
              <a:rPr lang="en-US" sz="2000" dirty="0">
                <a:cs typeface="Times New Roman" panose="02020603050405020304" pitchFamily="18" charset="0"/>
              </a:rPr>
              <a:t>Figure visually communicates the idea that a </a:t>
            </a:r>
            <a:r>
              <a:rPr lang="en-US" sz="2000" i="1" dirty="0">
                <a:cs typeface="Times New Roman" panose="02020603050405020304" pitchFamily="18" charset="0"/>
              </a:rPr>
              <a:t>Service-Contract </a:t>
            </a:r>
            <a:r>
              <a:rPr lang="en-US" sz="2000" dirty="0">
                <a:cs typeface="Times New Roman" panose="02020603050405020304" pitchFamily="18" charset="0"/>
              </a:rPr>
              <a:t>and its attributes are related to the association between a </a:t>
            </a:r>
            <a:r>
              <a:rPr lang="en-US" sz="2000" i="1" dirty="0">
                <a:cs typeface="Times New Roman" panose="02020603050405020304" pitchFamily="18" charset="0"/>
              </a:rPr>
              <a:t>Store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cs typeface="Times New Roman" panose="02020603050405020304" pitchFamily="18" charset="0"/>
              </a:rPr>
              <a:t>AuthorizationService</a:t>
            </a:r>
            <a:r>
              <a:rPr lang="en-US" sz="2000" i="1" dirty="0">
                <a:cs typeface="Times New Roman" panose="02020603050405020304" pitchFamily="18" charset="0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and that the lifetime of the </a:t>
            </a:r>
            <a:r>
              <a:rPr lang="en-US" sz="2000" i="1" dirty="0" err="1">
                <a:cs typeface="Times New Roman" panose="02020603050405020304" pitchFamily="18" charset="0"/>
              </a:rPr>
              <a:t>ServiceContract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is dependent on the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9BCFA-9A47-4DCE-EFF7-34A764BC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4001294"/>
            <a:ext cx="7255717" cy="26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9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8F3-6983-D5A1-813F-08071006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cs typeface="Times New Roman" panose="02020603050405020304" pitchFamily="18" charset="0"/>
              </a:rPr>
              <a:t>Clues that an association class might be useful in a domain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An attribute is related to an association.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Instances of the association class have a life-time dependency on the association.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There is a many-to-many association between two concepts, and information associated with the association itself.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F38BD-189F-C80F-1D00-51A15290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88" y="4156103"/>
            <a:ext cx="7484665" cy="20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E902-ADD4-6657-6821-8A000D1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Arial" panose="020B0604020202020204" pitchFamily="34" charset="0"/>
              </a:rPr>
              <a:t>Object-Oriented Design Processes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027D-B81E-F707-E7F0-D8C43557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Diagrams developed for analysis/requirements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Use case diagrams and Use case descriptions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Activity diagrams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Domain model class diagrams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System sequence diagrams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Diagrams developed for design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Interaction diagrams and package diagrams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Design class diagrams – include object-oriented classes, navigation between classes, attribute names, method names, and properties needed for programming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8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1C1-58FA-887B-B567-56B9078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FBBFD-0D31-22C8-89AB-6BBC0EDF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18" y="1986107"/>
            <a:ext cx="5855564" cy="1454488"/>
          </a:xfrm>
          <a:prstGeom prst="rect">
            <a:avLst/>
          </a:prstGeom>
        </p:spPr>
      </p:pic>
      <p:pic>
        <p:nvPicPr>
          <p:cNvPr id="4" name="Picture 3" descr="A diagram of a person's hand&#10;&#10;Description automatically generated">
            <a:extLst>
              <a:ext uri="{FF2B5EF4-FFF2-40B4-BE49-F238E27FC236}">
                <a16:creationId xmlns:a16="http://schemas.microsoft.com/office/drawing/2014/main" id="{42FFAA7A-0AC5-FF8A-6A50-ADC036D49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18" y="4045088"/>
            <a:ext cx="5991766" cy="26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6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3C0-FD50-7719-0A2F-19B5AE6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diagram of a product catalog&#10;&#10;Description automatically generated">
            <a:extLst>
              <a:ext uri="{FF2B5EF4-FFF2-40B4-BE49-F238E27FC236}">
                <a16:creationId xmlns:a16="http://schemas.microsoft.com/office/drawing/2014/main" id="{62652874-C367-746D-A191-BE7084BB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1306286"/>
            <a:ext cx="8317134" cy="5381675"/>
          </a:xfrm>
        </p:spPr>
      </p:pic>
    </p:spTree>
    <p:extLst>
      <p:ext uri="{BB962C8B-B14F-4D97-AF65-F5344CB8AC3E}">
        <p14:creationId xmlns:p14="http://schemas.microsoft.com/office/powerpoint/2010/main" val="19592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7EA-852E-52B2-1CD8-1F29C04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0A20-5BA9-1BDF-E827-78C6E8CD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rgbClr val="222222"/>
                </a:solidFill>
                <a:effectLst/>
              </a:rPr>
              <a:t>Satzinger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John W., Robert B. Jackson, and Stephen D.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Burd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 </a:t>
            </a:r>
            <a:r>
              <a:rPr lang="en-US" sz="2400" b="0" i="1" dirty="0">
                <a:solidFill>
                  <a:srgbClr val="222222"/>
                </a:solidFill>
                <a:effectLst/>
              </a:rPr>
              <a:t>Systems analysis and design in a changing world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sz="2400" dirty="0">
                <a:solidFill>
                  <a:srgbClr val="222222"/>
                </a:solidFill>
              </a:rPr>
              <a:t>4</a:t>
            </a:r>
            <a:r>
              <a:rPr lang="en-US" sz="2400" baseline="30000" dirty="0">
                <a:solidFill>
                  <a:srgbClr val="222222"/>
                </a:solidFill>
              </a:rPr>
              <a:t>th</a:t>
            </a:r>
            <a:r>
              <a:rPr lang="en-US" sz="2400" dirty="0">
                <a:solidFill>
                  <a:srgbClr val="222222"/>
                </a:solidFill>
              </a:rPr>
              <a:t> Edition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Larman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Craig. Applying UML and patterns: an introduction to object oriented analysis and design and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interative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development. Pearson Education India, 2012.</a:t>
            </a:r>
          </a:p>
          <a:p>
            <a:r>
              <a:rPr lang="en-US" sz="24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4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EF27-71DF-FE4D-453C-8C282FD1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29"/>
            <a:ext cx="7886700" cy="994172"/>
          </a:xfrm>
        </p:spPr>
        <p:txBody>
          <a:bodyPr>
            <a:noAutofit/>
          </a:bodyPr>
          <a:lstStyle/>
          <a:p>
            <a:br>
              <a:rPr lang="en-US" sz="4000" dirty="0">
                <a:cs typeface="Arial" panose="020B0604020202020204" pitchFamily="34" charset="0"/>
              </a:rPr>
            </a:br>
            <a:br>
              <a:rPr lang="en-US" sz="4000" dirty="0">
                <a:cs typeface="Arial" panose="020B0604020202020204" pitchFamily="34" charset="0"/>
              </a:rPr>
            </a:br>
            <a:r>
              <a:rPr lang="en-US" sz="4000" dirty="0">
                <a:cs typeface="Arial" panose="020B0604020202020204" pitchFamily="34" charset="0"/>
              </a:rPr>
              <a:t>Design Models with Their Respective Input Models</a:t>
            </a:r>
            <a:br>
              <a:rPr lang="en-US" sz="4000" dirty="0">
                <a:cs typeface="Arial" panose="020B0604020202020204" pitchFamily="34" charset="0"/>
              </a:rPr>
            </a:br>
            <a:br>
              <a:rPr lang="en-US" sz="4000" dirty="0">
                <a:cs typeface="Arial" panose="020B0604020202020204" pitchFamily="34" charset="0"/>
              </a:rPr>
            </a:br>
            <a:endParaRPr lang="en-US" sz="40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362A8-02FE-1148-D302-6A02E3F1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6" y="1218243"/>
            <a:ext cx="6677294" cy="56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E9E7E-B7C6-52AC-4444-4E5D542B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" y="1276350"/>
            <a:ext cx="848086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4F7E-D5D4-0F9D-7647-04F2ECC1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Iterative Process of OO Design - Design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8D0E2-A2BF-F4F5-83A9-2B57EB06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9" y="2508249"/>
            <a:ext cx="869996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9406-B593-7E9F-4F81-764503A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Classes, Interaction, and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F42D-3584-36DC-9D2F-7F580312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Design class diagrams and detailed interaction diagrams use each other as inputs and are developed in parallel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First-cut design class diagram is based on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domain model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system design principles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First-cut sequence diagram for use case is extended from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system sequence diagram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(SSD)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Shows interacting objects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Design class diagram is updated based on sequence diagram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4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7882-EB33-A76D-60C9-E37BCA95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Design Class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BF17-E707-70CB-6D2F-0A6D0A46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9ACD"/>
                </a:solidFill>
                <a:cs typeface="Arial" panose="020B0604020202020204" pitchFamily="34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– class name and stereotype information</a:t>
            </a:r>
          </a:p>
          <a:p>
            <a:pPr algn="l"/>
            <a:r>
              <a:rPr lang="en-US" sz="2400" dirty="0">
                <a:solidFill>
                  <a:srgbClr val="009ACD"/>
                </a:solidFill>
                <a:cs typeface="Arial" panose="020B0604020202020204" pitchFamily="34" charset="0"/>
              </a:rPr>
              <a:t>Attribute visibility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(private or public) – attribute name, type expression, initial-value, property</a:t>
            </a:r>
          </a:p>
          <a:p>
            <a:pPr algn="l"/>
            <a:r>
              <a:rPr lang="en-US" sz="2400" dirty="0">
                <a:solidFill>
                  <a:srgbClr val="009ACD"/>
                </a:solidFill>
                <a:cs typeface="Arial" panose="020B0604020202020204" pitchFamily="34" charset="0"/>
              </a:rPr>
              <a:t>Method signature 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– information needed to invoke (or call) the method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Method visibility, method name, type-expression (return parameter), method parameter list (incoming arguments)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Overloaded method – method with same name but two or more different parameter lists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Class-level method – method associated with class instead of each object (static or shared method), denoted by an underline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9BE0-7632-3CFF-BF1F-D30FFF3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Symbols</a:t>
            </a:r>
          </a:p>
        </p:txBody>
      </p:sp>
      <p:pic>
        <p:nvPicPr>
          <p:cNvPr id="5" name="Content Placeholder 4" descr="A table with green text&#10;&#10;Description automatically generated">
            <a:extLst>
              <a:ext uri="{FF2B5EF4-FFF2-40B4-BE49-F238E27FC236}">
                <a16:creationId xmlns:a16="http://schemas.microsoft.com/office/drawing/2014/main" id="{6FC24E76-5A2E-641E-07EE-033205418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64" y="2706088"/>
            <a:ext cx="4247871" cy="2584369"/>
          </a:xfrm>
        </p:spPr>
      </p:pic>
    </p:spTree>
    <p:extLst>
      <p:ext uri="{BB962C8B-B14F-4D97-AF65-F5344CB8AC3E}">
        <p14:creationId xmlns:p14="http://schemas.microsoft.com/office/powerpoint/2010/main" val="317888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788</TotalTime>
  <Words>1140</Words>
  <Application>Microsoft Office PowerPoint</Application>
  <PresentationFormat>On-screen Show (4:3)</PresentationFormat>
  <Paragraphs>116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Design Modeling: Design Class Diagram</vt:lpstr>
      <vt:lpstr>Object-Oriented Design—The Bridge Between Analysis and Programming</vt:lpstr>
      <vt:lpstr>Object-Oriented Design Processes and Models</vt:lpstr>
      <vt:lpstr>  Design Models with Their Respective Input Models  </vt:lpstr>
      <vt:lpstr>PowerPoint Presentation</vt:lpstr>
      <vt:lpstr>Iterative Process of OO Design - Design Steps</vt:lpstr>
      <vt:lpstr>Design Classes, Interaction, and Design Process</vt:lpstr>
      <vt:lpstr>Design Class Notation</vt:lpstr>
      <vt:lpstr>Visibility Symbols</vt:lpstr>
      <vt:lpstr>Notation Used to Define a Design Class</vt:lpstr>
      <vt:lpstr>Student Design Class Example </vt:lpstr>
      <vt:lpstr>Creating the Design Class Diagram</vt:lpstr>
      <vt:lpstr>Student Class Examples for the Domain Class and the Design Class Diagrams </vt:lpstr>
      <vt:lpstr>PowerPoint Presentation</vt:lpstr>
      <vt:lpstr>Developing First-Cut Design Class Diagram</vt:lpstr>
      <vt:lpstr>PowerPoint Presentation</vt:lpstr>
      <vt:lpstr>PowerPoint Presentation</vt:lpstr>
      <vt:lpstr>Adding Navigation Visibility</vt:lpstr>
      <vt:lpstr>Figure Out Where Navigation Visibility Must be Added</vt:lpstr>
      <vt:lpstr>PowerPoint Presentation</vt:lpstr>
      <vt:lpstr>Building a First Cut Design Diagram</vt:lpstr>
      <vt:lpstr>PowerPoint Presentation</vt:lpstr>
      <vt:lpstr>Developing the First-Cut Design Class Diagram</vt:lpstr>
      <vt:lpstr>Developing the First-Cut Design Class Diagram</vt:lpstr>
      <vt:lpstr>Association Classes </vt:lpstr>
      <vt:lpstr>Association Classes</vt:lpstr>
      <vt:lpstr>Association Classes</vt:lpstr>
      <vt:lpstr>Association Classes</vt:lpstr>
      <vt:lpstr>Association Classes</vt:lpstr>
      <vt:lpstr>Association Classes</vt:lpstr>
      <vt:lpstr>Design Class Diagram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Mehroze Khan</dc:creator>
  <cp:lastModifiedBy>Mehroze Khan</cp:lastModifiedBy>
  <cp:revision>32</cp:revision>
  <dcterms:created xsi:type="dcterms:W3CDTF">2023-10-15T06:13:55Z</dcterms:created>
  <dcterms:modified xsi:type="dcterms:W3CDTF">2023-10-19T07:49:14Z</dcterms:modified>
</cp:coreProperties>
</file>